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9" r:id="rId3"/>
    <p:sldId id="257" r:id="rId4"/>
    <p:sldId id="259" r:id="rId5"/>
    <p:sldId id="296" r:id="rId6"/>
    <p:sldId id="297" r:id="rId7"/>
    <p:sldId id="298" r:id="rId8"/>
    <p:sldId id="300" r:id="rId9"/>
    <p:sldId id="301" r:id="rId10"/>
    <p:sldId id="290" r:id="rId11"/>
    <p:sldId id="295" r:id="rId12"/>
    <p:sldId id="291" r:id="rId13"/>
    <p:sldId id="292" r:id="rId14"/>
    <p:sldId id="293" r:id="rId15"/>
    <p:sldId id="280" r:id="rId16"/>
  </p:sldIdLst>
  <p:sldSz cx="9144000" cy="5715000" type="screen16x10"/>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996" y="-3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20/11/2015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sz="3600"/>
            </a:lvl1p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
        <p:nvSpPr>
          <p:cNvPr id="8" name="Ορθογώνιο 7"/>
          <p:cNvSpPr/>
          <p:nvPr userDrawn="1"/>
        </p:nvSpPr>
        <p:spPr>
          <a:xfrm>
            <a:off x="36512"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1998" y="-57951"/>
            <a:ext cx="9140502" cy="276997"/>
          </a:xfrm>
          <a:prstGeom prst="rect">
            <a:avLst/>
          </a:prstGeom>
          <a:noFill/>
        </p:spPr>
        <p:txBody>
          <a:bodyPr wrap="square" lIns="91436" tIns="45719" rIns="91436" bIns="45719" rtlCol="0">
            <a:spAutoFit/>
          </a:bodyPr>
          <a:lstStyle/>
          <a:p>
            <a:pPr algn="ctr">
              <a:lnSpc>
                <a:spcPct val="150000"/>
              </a:lnSpc>
              <a:spcBef>
                <a:spcPts val="500"/>
              </a:spcBef>
              <a:defRPr/>
            </a:pPr>
            <a:r>
              <a:rPr lang="el-GR" sz="800" b="1" dirty="0" smtClean="0">
                <a:solidFill>
                  <a:schemeClr val="bg1"/>
                </a:solidFill>
              </a:rPr>
              <a:t>Βιοχημεία - Αρχές Βιοτεχνολογίας - </a:t>
            </a:r>
            <a:r>
              <a:rPr lang="el-GR" sz="800" dirty="0" smtClean="0">
                <a:solidFill>
                  <a:schemeClr val="bg1"/>
                </a:solidFill>
              </a:rPr>
              <a:t>Απομόνωση DNA από σπέρμα σιταριού, Τμήμα</a:t>
            </a:r>
            <a:r>
              <a:rPr lang="el-GR" sz="800" baseline="0" dirty="0" smtClean="0">
                <a:solidFill>
                  <a:schemeClr val="bg1"/>
                </a:solidFill>
              </a:rPr>
              <a:t> Τεχνολόγων γεωπόνων</a:t>
            </a:r>
            <a:r>
              <a:rPr lang="el-GR" sz="800" dirty="0" smtClean="0">
                <a:solidFill>
                  <a:schemeClr val="bg1"/>
                </a:solidFill>
              </a:rPr>
              <a:t>, ΤΕΙ ΗΠΕΙΡΟΥ </a:t>
            </a:r>
            <a:r>
              <a:rPr lang="el-GR" sz="800" b="1" dirty="0" smtClean="0">
                <a:solidFill>
                  <a:schemeClr val="bg1"/>
                </a:solidFill>
              </a:rPr>
              <a:t>- Ανοιχτά Ακαδημαϊκά Μαθήματα στο ΤΕΙ Ηπείρου</a:t>
            </a:r>
            <a:endParaRPr lang="el-GR" sz="800" b="1" dirty="0">
              <a:solidFill>
                <a:schemeClr val="bg1"/>
              </a:solidFill>
            </a:endParaRPr>
          </a:p>
        </p:txBody>
      </p:sp>
      <p:pic>
        <p:nvPicPr>
          <p:cNvPr id="11" name="Εικόνα 10"/>
          <p:cNvPicPr>
            <a:picLocks noChangeAspect="1"/>
          </p:cNvPicPr>
          <p:nvPr userDrawn="1"/>
        </p:nvPicPr>
        <p:blipFill>
          <a:blip r:embed="rId13"/>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a:t>Βιοχημεία - Αρχές Βιοτεχνολογίας</a:t>
            </a:r>
          </a:p>
        </p:txBody>
      </p:sp>
      <p:sp>
        <p:nvSpPr>
          <p:cNvPr id="3" name="Υπότιτλος 2"/>
          <p:cNvSpPr>
            <a:spLocks noGrp="1"/>
          </p:cNvSpPr>
          <p:nvPr>
            <p:ph type="subTitle" idx="1"/>
          </p:nvPr>
        </p:nvSpPr>
        <p:spPr>
          <a:xfrm>
            <a:off x="683568" y="2785492"/>
            <a:ext cx="7776864" cy="1460500"/>
          </a:xfrm>
        </p:spPr>
        <p:txBody>
          <a:bodyPr>
            <a:noAutofit/>
          </a:bodyPr>
          <a:lstStyle/>
          <a:p>
            <a:r>
              <a:rPr lang="el-GR" sz="2800" dirty="0" smtClean="0"/>
              <a:t>Ενότητα </a:t>
            </a:r>
            <a:r>
              <a:rPr lang="el-GR" sz="2800" dirty="0" smtClean="0"/>
              <a:t>7:</a:t>
            </a:r>
            <a:r>
              <a:rPr lang="en-US" sz="2800" dirty="0" smtClean="0"/>
              <a:t> </a:t>
            </a:r>
            <a:r>
              <a:rPr lang="el-GR" sz="2800" b="1" dirty="0"/>
              <a:t>Απομόνωση DNA από σπέρμα σιταριού</a:t>
            </a:r>
            <a:endParaRPr lang="el-GR" sz="2800" b="1" dirty="0" smtClean="0"/>
          </a:p>
          <a:p>
            <a:r>
              <a:rPr lang="el-GR" sz="2800" dirty="0" smtClean="0"/>
              <a:t>Γεώργιος </a:t>
            </a:r>
            <a:r>
              <a:rPr lang="el-GR" sz="2800" dirty="0" smtClean="0"/>
              <a:t>Παπαδόπουλος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251520" y="1164936"/>
            <a:ext cx="8496944" cy="3852804"/>
          </a:xfrm>
        </p:spPr>
        <p:txBody>
          <a:bodyPr>
            <a:noAutofit/>
          </a:bodyPr>
          <a:lstStyle/>
          <a:p>
            <a:pPr marL="0" indent="0">
              <a:spcBef>
                <a:spcPts val="600"/>
              </a:spcBef>
              <a:buNone/>
            </a:pPr>
            <a:r>
              <a:rPr lang="el-GR" sz="1600" dirty="0"/>
              <a:t>1. </a:t>
            </a:r>
            <a:r>
              <a:rPr lang="el-GR" sz="1600" dirty="0" err="1"/>
              <a:t>John</a:t>
            </a:r>
            <a:r>
              <a:rPr lang="el-GR" sz="1600" dirty="0"/>
              <a:t> </a:t>
            </a:r>
            <a:r>
              <a:rPr lang="el-GR" sz="1600" dirty="0" err="1"/>
              <a:t>Clark</a:t>
            </a:r>
            <a:r>
              <a:rPr lang="el-GR" sz="1600" dirty="0"/>
              <a:t>, </a:t>
            </a:r>
            <a:r>
              <a:rPr lang="el-GR" sz="1600" dirty="0" err="1"/>
              <a:t>Robert</a:t>
            </a:r>
            <a:r>
              <a:rPr lang="el-GR" sz="1600" dirty="0"/>
              <a:t> </a:t>
            </a:r>
            <a:r>
              <a:rPr lang="el-GR" sz="1600" dirty="0" err="1"/>
              <a:t>Switzer</a:t>
            </a:r>
            <a:r>
              <a:rPr lang="el-GR" sz="1600" dirty="0"/>
              <a:t>. ΠΕΙΡΑΜΑΤΙΚΗ ΒΙΟΧΗΜΕΙΑ. Παν/</a:t>
            </a:r>
            <a:r>
              <a:rPr lang="el-GR" sz="1600" dirty="0" err="1"/>
              <a:t>κές</a:t>
            </a:r>
            <a:r>
              <a:rPr lang="el-GR" sz="1600" dirty="0"/>
              <a:t> Εκδόσεις Κρήτης, Ηράκλειο, 1992, 2η εκτύπωση, 2001.</a:t>
            </a:r>
          </a:p>
          <a:p>
            <a:pPr marL="0" indent="0">
              <a:spcBef>
                <a:spcPts val="600"/>
              </a:spcBef>
              <a:buNone/>
            </a:pPr>
            <a:r>
              <a:rPr lang="el-GR" sz="1600" dirty="0" smtClean="0"/>
              <a:t>2</a:t>
            </a:r>
            <a:r>
              <a:rPr lang="el-GR" sz="1600" dirty="0"/>
              <a:t>. ΙΓ </a:t>
            </a:r>
            <a:r>
              <a:rPr lang="el-GR" sz="1600" dirty="0" err="1"/>
              <a:t>Γεωργάτσου</a:t>
            </a:r>
            <a:r>
              <a:rPr lang="el-GR" sz="1600" dirty="0"/>
              <a:t>, Δ. Κυριακίδης, Τ. </a:t>
            </a:r>
            <a:r>
              <a:rPr lang="el-GR" sz="1600" dirty="0" err="1"/>
              <a:t>Γιουψάνης</a:t>
            </a:r>
            <a:r>
              <a:rPr lang="el-GR" sz="1600" dirty="0"/>
              <a:t>, κ.ά. Εργαστηριακές Ασκήσεις Βιοχημείας. Εκδόσεις Ζήτη. Θεσσαλονίκη, 2004.</a:t>
            </a:r>
          </a:p>
          <a:p>
            <a:pPr marL="0" indent="0">
              <a:spcBef>
                <a:spcPts val="600"/>
              </a:spcBef>
              <a:buNone/>
            </a:pPr>
            <a:r>
              <a:rPr lang="el-GR" sz="1600" dirty="0" smtClean="0"/>
              <a:t>3</a:t>
            </a:r>
            <a:r>
              <a:rPr lang="el-GR" sz="1600" dirty="0"/>
              <a:t>. </a:t>
            </a:r>
            <a:r>
              <a:rPr lang="el-GR" sz="1600" dirty="0" err="1"/>
              <a:t>Jeremy</a:t>
            </a:r>
            <a:r>
              <a:rPr lang="el-GR" sz="1600" dirty="0"/>
              <a:t> M. </a:t>
            </a:r>
            <a:r>
              <a:rPr lang="el-GR" sz="1600" dirty="0" err="1"/>
              <a:t>Berg</a:t>
            </a:r>
            <a:r>
              <a:rPr lang="el-GR" sz="1600" dirty="0"/>
              <a:t>, </a:t>
            </a:r>
            <a:r>
              <a:rPr lang="el-GR" sz="1600" dirty="0" err="1"/>
              <a:t>John</a:t>
            </a:r>
            <a:r>
              <a:rPr lang="el-GR" sz="1600" dirty="0"/>
              <a:t> L. </a:t>
            </a:r>
            <a:r>
              <a:rPr lang="el-GR" sz="1600" dirty="0" err="1"/>
              <a:t>Tymoczo</a:t>
            </a:r>
            <a:r>
              <a:rPr lang="el-GR" sz="1600" dirty="0"/>
              <a:t>, </a:t>
            </a:r>
            <a:r>
              <a:rPr lang="el-GR" sz="1600" dirty="0" err="1"/>
              <a:t>Lubert</a:t>
            </a:r>
            <a:r>
              <a:rPr lang="el-GR" sz="1600" dirty="0"/>
              <a:t> </a:t>
            </a:r>
            <a:r>
              <a:rPr lang="el-GR" sz="1600" dirty="0" err="1"/>
              <a:t>Stryer</a:t>
            </a:r>
            <a:r>
              <a:rPr lang="el-GR" sz="1600" dirty="0"/>
              <a:t>, ΒΙΟΧΗΜΕΙΑ, 5η έκδοση, Α τόμος, Παν/</a:t>
            </a:r>
            <a:r>
              <a:rPr lang="el-GR" sz="1600" dirty="0" err="1"/>
              <a:t>κές</a:t>
            </a:r>
            <a:r>
              <a:rPr lang="el-GR" sz="1600" dirty="0"/>
              <a:t> Εκδόσεις Κρήτης, Ηράκλειο, 2004. Κεφ. 5 , Δομή των </a:t>
            </a:r>
            <a:r>
              <a:rPr lang="el-GR" sz="1600" dirty="0" err="1"/>
              <a:t>νουκλεϊκών</a:t>
            </a:r>
            <a:r>
              <a:rPr lang="el-GR" sz="1600" dirty="0"/>
              <a:t> οξέων DNA, RNA, Σχηματισμός της διπλής έλικας του DNA.</a:t>
            </a:r>
          </a:p>
          <a:p>
            <a:pPr marL="0" indent="0">
              <a:spcBef>
                <a:spcPts val="600"/>
              </a:spcBef>
              <a:buNone/>
            </a:pPr>
            <a:r>
              <a:rPr lang="el-GR" sz="1600" dirty="0"/>
              <a:t>Βλέπε και διαδικτυακό τόπο του βιβλίου www.whfreeman.com/Berg7e/. Προσεχώς κυκλοφορεί η 7η έκδοση. </a:t>
            </a:r>
          </a:p>
          <a:p>
            <a:pPr marL="0" indent="0">
              <a:spcBef>
                <a:spcPts val="600"/>
              </a:spcBef>
              <a:buNone/>
            </a:pPr>
            <a:r>
              <a:rPr lang="el-GR" sz="1600" dirty="0" smtClean="0"/>
              <a:t>4</a:t>
            </a:r>
            <a:r>
              <a:rPr lang="el-GR" sz="1600" dirty="0"/>
              <a:t>. </a:t>
            </a:r>
            <a:r>
              <a:rPr lang="el-GR" sz="1600" dirty="0" err="1"/>
              <a:t>Διαμαντίδη</a:t>
            </a:r>
            <a:r>
              <a:rPr lang="el-GR" sz="1600" dirty="0"/>
              <a:t> </a:t>
            </a:r>
            <a:r>
              <a:rPr lang="el-GR" sz="1600" dirty="0" err="1"/>
              <a:t>Γρ</a:t>
            </a:r>
            <a:r>
              <a:rPr lang="el-GR" sz="1600" dirty="0"/>
              <a:t>., ΕΙΣΑΓΩΓΗ ΣΤΗ ΒΙΟΧΗΜΕΙΑ, 3η έκδοση, </a:t>
            </a:r>
            <a:r>
              <a:rPr lang="el-GR" sz="1600" dirty="0" err="1"/>
              <a:t>University</a:t>
            </a:r>
            <a:r>
              <a:rPr lang="el-GR" sz="1600" dirty="0"/>
              <a:t> </a:t>
            </a:r>
            <a:r>
              <a:rPr lang="el-GR" sz="1600" dirty="0" err="1"/>
              <a:t>Studio</a:t>
            </a:r>
            <a:r>
              <a:rPr lang="el-GR" sz="1600" dirty="0"/>
              <a:t> </a:t>
            </a:r>
            <a:r>
              <a:rPr lang="el-GR" sz="1600" dirty="0" err="1"/>
              <a:t>Press</a:t>
            </a:r>
            <a:r>
              <a:rPr lang="el-GR" sz="1600" dirty="0"/>
              <a:t>, Θεσσαλονίκη, 2007/2010.</a:t>
            </a:r>
          </a:p>
          <a:p>
            <a:pPr marL="0" indent="0">
              <a:spcBef>
                <a:spcPts val="600"/>
              </a:spcBef>
              <a:buNone/>
            </a:pPr>
            <a:r>
              <a:rPr lang="el-GR" sz="1600" dirty="0" smtClean="0"/>
              <a:t>5. </a:t>
            </a:r>
            <a:r>
              <a:rPr lang="el-GR" sz="1600" dirty="0" err="1" smtClean="0"/>
              <a:t>Campbell</a:t>
            </a:r>
            <a:r>
              <a:rPr lang="el-GR" sz="1600" dirty="0" smtClean="0"/>
              <a:t> </a:t>
            </a:r>
            <a:r>
              <a:rPr lang="el-GR" sz="1600" dirty="0"/>
              <a:t>NA, </a:t>
            </a:r>
            <a:r>
              <a:rPr lang="el-GR" sz="1600" dirty="0" err="1"/>
              <a:t>Reece</a:t>
            </a:r>
            <a:r>
              <a:rPr lang="el-GR" sz="1600" dirty="0"/>
              <a:t> JB. Βιολογία, τόμος Ι. 8η έκδοση, Πανεπιστημιακές Εκδόσεις Κρήτης, Ηράκλειο, 2010.</a:t>
            </a:r>
          </a:p>
          <a:p>
            <a:pPr marL="0" indent="0">
              <a:spcBef>
                <a:spcPts val="600"/>
              </a:spcBef>
              <a:buNone/>
            </a:pPr>
            <a:r>
              <a:rPr lang="el-GR" sz="1600" dirty="0" smtClean="0"/>
              <a:t>6. </a:t>
            </a:r>
            <a:r>
              <a:rPr lang="el-GR" sz="1600" dirty="0"/>
              <a:t>http://www.nature.com/scitable/topicpage/ribosomes-transcription-and-translation-14120660. Δικτυακός τόπος του διάσημου περιοδικού </a:t>
            </a:r>
            <a:r>
              <a:rPr lang="el-GR" sz="1600" dirty="0" err="1"/>
              <a:t>Nature</a:t>
            </a:r>
            <a:r>
              <a:rPr lang="el-GR" sz="1600" dirty="0"/>
              <a:t> όπου πολύ απλοϊκά παρατίθενται μερικές από τις βασικές διεργασίες στις οποίες συμμετέχουν το DNA και το RNA.</a:t>
            </a:r>
          </a:p>
          <a:p>
            <a:pPr marL="0" indent="0">
              <a:spcBef>
                <a:spcPts val="600"/>
              </a:spcBef>
              <a:buNone/>
            </a:pPr>
            <a:endParaRPr lang="el-GR" sz="1600" dirty="0"/>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Παπαδόπουλος,</a:t>
            </a:r>
            <a:r>
              <a:rPr lang="en-US" sz="2400" dirty="0" smtClean="0">
                <a:solidFill>
                  <a:schemeClr val="bg1">
                    <a:lumMod val="50000"/>
                  </a:schemeClr>
                </a:solidFill>
              </a:rPr>
              <a:t> </a:t>
            </a:r>
            <a:r>
              <a:rPr lang="el-GR" sz="2400" dirty="0" smtClean="0">
                <a:solidFill>
                  <a:schemeClr val="bg1">
                    <a:lumMod val="50000"/>
                  </a:schemeClr>
                </a:solidFill>
              </a:rPr>
              <a:t>Γ. Βιοχημεία </a:t>
            </a:r>
            <a:r>
              <a:rPr lang="el-GR" sz="2400" dirty="0">
                <a:solidFill>
                  <a:schemeClr val="bg1">
                    <a:lumMod val="50000"/>
                  </a:schemeClr>
                </a:solidFill>
              </a:rPr>
              <a:t>- Αρχές Βιοτεχνολογίας. Τεχνολογικό Ίδρυμα </a:t>
            </a:r>
            <a:r>
              <a:rPr lang="el-GR" sz="2400" dirty="0" smtClean="0">
                <a:solidFill>
                  <a:schemeClr val="bg1">
                    <a:lumMod val="50000"/>
                  </a:schemeClr>
                </a:solidFill>
              </a:rPr>
              <a:t>Ηπείρου. Διαθέσιμο από:</a:t>
            </a:r>
            <a:endParaRPr lang="el-GR" sz="2400" dirty="0">
              <a:solidFill>
                <a:schemeClr val="bg1">
                  <a:lumMod val="50000"/>
                </a:schemeClr>
              </a:solidFill>
            </a:endParaRPr>
          </a:p>
          <a:p>
            <a:pPr algn="just"/>
            <a:r>
              <a:rPr lang="en-US" sz="2400" dirty="0">
                <a:solidFill>
                  <a:schemeClr val="bg1">
                    <a:lumMod val="50000"/>
                  </a:schemeClr>
                </a:solidFill>
              </a:rPr>
              <a:t>http://eclass.teiep.gr/courses/TEXG129/</a:t>
            </a:r>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Αντώνιος Σακελλάριος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Απομόνωση DNA από σπέρμα σιταριού</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1345332"/>
            <a:ext cx="7776864" cy="2702345"/>
          </a:xfrm>
        </p:spPr>
        <p:txBody>
          <a:bodyPr>
            <a:noAutofit/>
          </a:bodyPr>
          <a:lstStyle/>
          <a:p>
            <a:pPr algn="l"/>
            <a:r>
              <a:rPr lang="el-GR" sz="2800" dirty="0" smtClean="0"/>
              <a:t>Τμήμα Τεχνολόγων Γεωπόνων</a:t>
            </a:r>
          </a:p>
          <a:p>
            <a:pPr algn="l"/>
            <a:r>
              <a:rPr lang="el-GR" b="1" dirty="0"/>
              <a:t>Βιοχημεία - Αρχές </a:t>
            </a:r>
            <a:r>
              <a:rPr lang="el-GR" b="1" dirty="0" smtClean="0"/>
              <a:t>Βιοτεχνολογίας</a:t>
            </a:r>
            <a:endParaRPr lang="en-US" b="1" dirty="0" smtClean="0"/>
          </a:p>
          <a:p>
            <a:pPr algn="l"/>
            <a:r>
              <a:rPr lang="el-GR" sz="2800" b="1" dirty="0" smtClean="0"/>
              <a:t>Ενότητα </a:t>
            </a:r>
            <a:r>
              <a:rPr lang="el-GR" sz="2800" b="1" dirty="0" smtClean="0"/>
              <a:t>7:</a:t>
            </a:r>
            <a:r>
              <a:rPr lang="en-US" sz="2800" dirty="0" smtClean="0"/>
              <a:t> </a:t>
            </a:r>
            <a:r>
              <a:rPr lang="el-GR" sz="2800" dirty="0" smtClean="0"/>
              <a:t>Απομόνωση </a:t>
            </a:r>
            <a:r>
              <a:rPr lang="en-US" sz="2800" dirty="0" smtClean="0"/>
              <a:t>DNA </a:t>
            </a:r>
            <a:r>
              <a:rPr lang="el-GR" sz="2800" dirty="0" smtClean="0"/>
              <a:t>από σπέρμα σιταριού</a:t>
            </a:r>
            <a:endParaRPr lang="el-GR" sz="2800" dirty="0"/>
          </a:p>
          <a:p>
            <a:pPr algn="l"/>
            <a:r>
              <a:rPr lang="el-GR" sz="2800" dirty="0" smtClean="0">
                <a:solidFill>
                  <a:schemeClr val="tx2">
                    <a:lumMod val="50000"/>
                  </a:schemeClr>
                </a:solidFill>
              </a:rPr>
              <a:t>Γεώργιος </a:t>
            </a:r>
            <a:r>
              <a:rPr lang="el-GR" sz="2800" dirty="0" smtClean="0">
                <a:solidFill>
                  <a:schemeClr val="tx2">
                    <a:lumMod val="50000"/>
                  </a:schemeClr>
                </a:solidFill>
              </a:rPr>
              <a:t>Παπαδόπουλος</a:t>
            </a:r>
          </a:p>
          <a:p>
            <a:pPr algn="l">
              <a:lnSpc>
                <a:spcPts val="2600"/>
              </a:lnSpc>
            </a:pPr>
            <a:r>
              <a:rPr lang="el-GR" sz="2400" dirty="0" smtClean="0">
                <a:solidFill>
                  <a:schemeClr val="tx2">
                    <a:lumMod val="50000"/>
                  </a:schemeClr>
                </a:solidFill>
              </a:rPr>
              <a:t>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Δεοξυριβονουκλεϊκό</a:t>
            </a:r>
            <a:r>
              <a:rPr lang="el-GR" dirty="0" smtClean="0"/>
              <a:t> οξύ (</a:t>
            </a:r>
            <a:r>
              <a:rPr lang="en-US" dirty="0" smtClean="0"/>
              <a:t>DNA</a:t>
            </a:r>
            <a:r>
              <a:rPr lang="el-GR" dirty="0" smtClean="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Το </a:t>
            </a:r>
            <a:r>
              <a:rPr lang="el-GR" dirty="0" err="1"/>
              <a:t>δεοξυριβονουκλεϊκό</a:t>
            </a:r>
            <a:r>
              <a:rPr lang="el-GR" dirty="0"/>
              <a:t> οξύ (</a:t>
            </a:r>
            <a:r>
              <a:rPr lang="en-US" i="1" dirty="0"/>
              <a:t>d</a:t>
            </a:r>
            <a:r>
              <a:rPr lang="en-US" dirty="0"/>
              <a:t>eoxyribo</a:t>
            </a:r>
            <a:r>
              <a:rPr lang="en-US" i="1" dirty="0"/>
              <a:t>n</a:t>
            </a:r>
            <a:r>
              <a:rPr lang="en-US" dirty="0"/>
              <a:t>ucleic </a:t>
            </a:r>
            <a:r>
              <a:rPr lang="en-US" i="1" dirty="0"/>
              <a:t>a</a:t>
            </a:r>
            <a:r>
              <a:rPr lang="en-US" dirty="0"/>
              <a:t>cid</a:t>
            </a:r>
            <a:r>
              <a:rPr lang="el-GR" dirty="0"/>
              <a:t>, </a:t>
            </a:r>
            <a:r>
              <a:rPr lang="en-US" dirty="0"/>
              <a:t>DNA</a:t>
            </a:r>
            <a:r>
              <a:rPr lang="el-GR" dirty="0"/>
              <a:t>), αποδείχθηκε με τα πρωτοποριακά πειράματα των </a:t>
            </a:r>
            <a:r>
              <a:rPr lang="en-US" dirty="0"/>
              <a:t>Avery</a:t>
            </a:r>
            <a:r>
              <a:rPr lang="el-GR" dirty="0"/>
              <a:t>, </a:t>
            </a:r>
            <a:r>
              <a:rPr lang="en-US" dirty="0"/>
              <a:t>McLeod </a:t>
            </a:r>
            <a:r>
              <a:rPr lang="el-GR" dirty="0"/>
              <a:t>και </a:t>
            </a:r>
            <a:r>
              <a:rPr lang="en-US" dirty="0" err="1"/>
              <a:t>MacCarthy</a:t>
            </a:r>
            <a:r>
              <a:rPr lang="el-GR" dirty="0"/>
              <a:t>, ότι είναι η χημική ουσία εκείνη που περιέχει τις κληρονομούμενες πληροφορίες (δηλ. τη κληρονομικότητα) για κάθε οργανισμό. </a:t>
            </a:r>
            <a:endParaRPr lang="el-GR" dirty="0" smtClean="0"/>
          </a:p>
          <a:p>
            <a:r>
              <a:rPr lang="el-GR" dirty="0" smtClean="0"/>
              <a:t>Τα </a:t>
            </a:r>
            <a:r>
              <a:rPr lang="el-GR" dirty="0"/>
              <a:t>συγκεκριμένα πειράματα αφορούσαν ένα απλό μικροοργανισμό (τον στρεπτόκοκκο) αλλά σταδιακά επεκτάθηκαν με πιο έμμεσους τρόπους και στους μύκητες αλλά και στα ανώτερα ζώα και φυτά, όπου δείχτηκε ότι τα χρωμοσώματα (γνωστοί φορείς της κληρονομικότητας) αποτελούνται από </a:t>
            </a:r>
            <a:r>
              <a:rPr lang="en-US" dirty="0"/>
              <a:t>DNA </a:t>
            </a:r>
            <a:r>
              <a:rPr lang="el-GR" dirty="0"/>
              <a:t>και πρωτεΐνες (ο ρόλος των πρωτεϊνών είναι μόνο στηρικτικός, όπως θα φανεί).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35845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Δεοξυριβονουκλεϊκό</a:t>
            </a:r>
            <a:r>
              <a:rPr lang="el-GR" dirty="0"/>
              <a:t> οξύ (</a:t>
            </a:r>
            <a:r>
              <a:rPr lang="en-US" dirty="0"/>
              <a:t>DNA</a:t>
            </a:r>
            <a:r>
              <a:rPr lang="el-GR" dirty="0"/>
              <a:t>)</a:t>
            </a:r>
          </a:p>
        </p:txBody>
      </p:sp>
      <p:sp>
        <p:nvSpPr>
          <p:cNvPr id="3" name="Θέση περιεχομένου 2"/>
          <p:cNvSpPr>
            <a:spLocks noGrp="1"/>
          </p:cNvSpPr>
          <p:nvPr>
            <p:ph idx="1"/>
          </p:nvPr>
        </p:nvSpPr>
        <p:spPr/>
        <p:txBody>
          <a:bodyPr>
            <a:noAutofit/>
          </a:bodyPr>
          <a:lstStyle/>
          <a:p>
            <a:r>
              <a:rPr lang="el-GR" sz="1400" dirty="0"/>
              <a:t>Η πιο πάνω ανακάλυψη εντυπωσίασε κάποιους και πολεμήθηκε από κάποιους άλλους. Ένας από τους πρώτους ήταν ο Αυστριακής καταγωγής βιοχημικός </a:t>
            </a:r>
            <a:r>
              <a:rPr lang="en-US" sz="1400" dirty="0"/>
              <a:t>Erwin Chargaff</a:t>
            </a:r>
            <a:r>
              <a:rPr lang="el-GR" sz="1400" dirty="0"/>
              <a:t> (από το 1934 μέλος του Τμήματος Βιοχημείας του Παν/</a:t>
            </a:r>
            <a:r>
              <a:rPr lang="el-GR" sz="1400" dirty="0" err="1"/>
              <a:t>μίου</a:t>
            </a:r>
            <a:r>
              <a:rPr lang="el-GR" sz="1400" dirty="0"/>
              <a:t> Κολούμπια), που έκλεισε όσο πιο γρήγορα μπορούσε όλες τις άλλες έρευνές του για να ασχοληθεί αποκλειστικά με τη βιοχημεία του </a:t>
            </a:r>
            <a:r>
              <a:rPr lang="en-US" sz="1400" dirty="0"/>
              <a:t>DNA</a:t>
            </a:r>
            <a:r>
              <a:rPr lang="el-GR" sz="1400" dirty="0"/>
              <a:t>. Μέσα σε 6 χρόνια έφτασε στα εξής εκπληκτικά συμπεράσματα:</a:t>
            </a:r>
          </a:p>
          <a:p>
            <a:r>
              <a:rPr lang="el-GR" sz="1400" dirty="0"/>
              <a:t> </a:t>
            </a:r>
            <a:r>
              <a:rPr lang="el-GR" sz="1400" dirty="0" smtClean="0"/>
              <a:t>1</a:t>
            </a:r>
            <a:r>
              <a:rPr lang="el-GR" sz="1400" dirty="0"/>
              <a:t>. Ο λόγος </a:t>
            </a:r>
            <a:r>
              <a:rPr lang="en-US" sz="1400" dirty="0"/>
              <a:t>g DNA</a:t>
            </a:r>
            <a:r>
              <a:rPr lang="el-GR" sz="1400" dirty="0"/>
              <a:t>/</a:t>
            </a:r>
            <a:r>
              <a:rPr lang="en-US" sz="1400" dirty="0"/>
              <a:t>g </a:t>
            </a:r>
            <a:r>
              <a:rPr lang="el-GR" sz="1400" dirty="0"/>
              <a:t>ιστού είναι σταθερός σε έναν οργανισμό, και μπορεί να ποικίλλει από έναν οργανισμό σε άλλον.</a:t>
            </a:r>
          </a:p>
          <a:p>
            <a:r>
              <a:rPr lang="el-GR" sz="1400" dirty="0"/>
              <a:t> </a:t>
            </a:r>
            <a:r>
              <a:rPr lang="el-GR" sz="1400" dirty="0" smtClean="0"/>
              <a:t>2</a:t>
            </a:r>
            <a:r>
              <a:rPr lang="el-GR" sz="1400" dirty="0"/>
              <a:t>. Σε όλους τους ζωντανούς οργανισμούς η κατανομή των τεσσάρων αζωτούχων βάσεων του </a:t>
            </a:r>
            <a:r>
              <a:rPr lang="en-US" sz="1400" dirty="0"/>
              <a:t>DNA </a:t>
            </a:r>
            <a:r>
              <a:rPr lang="el-GR" sz="1400" dirty="0"/>
              <a:t>(</a:t>
            </a:r>
            <a:r>
              <a:rPr lang="el-GR" sz="1400" dirty="0" err="1"/>
              <a:t>αδενίνη</a:t>
            </a:r>
            <a:r>
              <a:rPr lang="el-GR" sz="1400" dirty="0"/>
              <a:t> (Α), </a:t>
            </a:r>
            <a:r>
              <a:rPr lang="el-GR" sz="1400" dirty="0" err="1"/>
              <a:t>κυτοσίνη</a:t>
            </a:r>
            <a:r>
              <a:rPr lang="el-GR" sz="1400" dirty="0"/>
              <a:t> (</a:t>
            </a:r>
            <a:r>
              <a:rPr lang="en-US" sz="1400" dirty="0"/>
              <a:t>C</a:t>
            </a:r>
            <a:r>
              <a:rPr lang="el-GR" sz="1400" dirty="0"/>
              <a:t>), </a:t>
            </a:r>
            <a:r>
              <a:rPr lang="el-GR" sz="1400" dirty="0" err="1"/>
              <a:t>γουανίνη</a:t>
            </a:r>
            <a:r>
              <a:rPr lang="el-GR" sz="1400" dirty="0"/>
              <a:t> (</a:t>
            </a:r>
            <a:r>
              <a:rPr lang="en-US" sz="1400" dirty="0"/>
              <a:t>G</a:t>
            </a:r>
            <a:r>
              <a:rPr lang="el-GR" sz="1400" dirty="0"/>
              <a:t>) και </a:t>
            </a:r>
            <a:r>
              <a:rPr lang="el-GR" sz="1400" dirty="0" err="1"/>
              <a:t>θυμίνη</a:t>
            </a:r>
            <a:r>
              <a:rPr lang="el-GR" sz="1400" dirty="0"/>
              <a:t> (Τ)), ποικίλλει. </a:t>
            </a:r>
          </a:p>
          <a:p>
            <a:r>
              <a:rPr lang="el-GR" sz="1400" dirty="0"/>
              <a:t> </a:t>
            </a:r>
            <a:r>
              <a:rPr lang="el-GR" sz="1400" dirty="0" smtClean="0"/>
              <a:t>3</a:t>
            </a:r>
            <a:r>
              <a:rPr lang="el-GR" sz="1400" dirty="0"/>
              <a:t>. Όμως, αυτή η ποικιλία ακολουθεί πάντα τις εξής ισοδυναμίες, </a:t>
            </a:r>
          </a:p>
          <a:p>
            <a:r>
              <a:rPr lang="el-GR" sz="1400" dirty="0"/>
              <a:t> </a:t>
            </a:r>
            <a:r>
              <a:rPr lang="el-GR" sz="1400" dirty="0" smtClean="0"/>
              <a:t>Α </a:t>
            </a:r>
            <a:r>
              <a:rPr lang="el-GR" sz="1400" dirty="0"/>
              <a:t>+ </a:t>
            </a:r>
            <a:r>
              <a:rPr lang="en-US" sz="1400" dirty="0"/>
              <a:t>G</a:t>
            </a:r>
            <a:r>
              <a:rPr lang="el-GR" sz="1400" dirty="0"/>
              <a:t> = </a:t>
            </a:r>
            <a:r>
              <a:rPr lang="en-US" sz="1400" dirty="0"/>
              <a:t>T</a:t>
            </a:r>
            <a:r>
              <a:rPr lang="el-GR" sz="1400" dirty="0"/>
              <a:t> + </a:t>
            </a:r>
            <a:r>
              <a:rPr lang="en-US" sz="1400" dirty="0"/>
              <a:t>C</a:t>
            </a:r>
            <a:r>
              <a:rPr lang="el-GR" sz="1400" dirty="0" smtClean="0"/>
              <a:t>,	ανεξάρτητα </a:t>
            </a:r>
            <a:r>
              <a:rPr lang="el-GR" sz="1400" dirty="0"/>
              <a:t>από τον οργανισμό ή τον ιστό από τον οποίο απομονώνεται το </a:t>
            </a:r>
            <a:r>
              <a:rPr lang="en-US" sz="1400" dirty="0"/>
              <a:t>DNA</a:t>
            </a:r>
            <a:r>
              <a:rPr lang="el-GR" sz="1400" dirty="0"/>
              <a:t>.</a:t>
            </a:r>
          </a:p>
          <a:p>
            <a:r>
              <a:rPr lang="en-US" sz="1400" dirty="0"/>
              <a:t> </a:t>
            </a:r>
            <a:r>
              <a:rPr lang="el-GR" sz="1400" dirty="0" smtClean="0"/>
              <a:t>4</a:t>
            </a:r>
            <a:r>
              <a:rPr lang="el-GR" sz="1400" dirty="0"/>
              <a:t>. Σε κάθε οργανισμό, Α + Τ = σταθερό, και χαρακτηριστικό για τον συγκεκριμένο οργανισμό.</a:t>
            </a:r>
          </a:p>
          <a:p>
            <a:r>
              <a:rPr lang="el-GR" sz="1400" dirty="0"/>
              <a:t> </a:t>
            </a:r>
            <a:r>
              <a:rPr lang="el-GR" sz="1400" dirty="0" smtClean="0"/>
              <a:t>5</a:t>
            </a:r>
            <a:r>
              <a:rPr lang="el-GR" sz="1400" dirty="0"/>
              <a:t>. Πιο ακριβείς μελέτες έδειξαν ότι </a:t>
            </a:r>
          </a:p>
          <a:p>
            <a:r>
              <a:rPr lang="el-GR" sz="1400" dirty="0"/>
              <a:t>Α = Τ   και   </a:t>
            </a:r>
            <a:r>
              <a:rPr lang="en-US" sz="1400" dirty="0"/>
              <a:t>G</a:t>
            </a:r>
            <a:r>
              <a:rPr lang="el-GR" sz="1400" dirty="0"/>
              <a:t> = </a:t>
            </a:r>
            <a:r>
              <a:rPr lang="en-US" sz="1400" dirty="0"/>
              <a:t>C </a:t>
            </a:r>
            <a:r>
              <a:rPr lang="el-GR" sz="1400" dirty="0" smtClean="0"/>
              <a:t>	</a:t>
            </a:r>
            <a:r>
              <a:rPr lang="el-GR" sz="1400" dirty="0"/>
              <a:t> </a:t>
            </a:r>
            <a:r>
              <a:rPr lang="el-GR" sz="1400" dirty="0" smtClean="0"/>
              <a:t>σε </a:t>
            </a:r>
            <a:r>
              <a:rPr lang="el-GR" sz="1400" dirty="0"/>
              <a:t>κάθε οργανισμό και κάθε ιστό οργανισμού.</a:t>
            </a:r>
          </a:p>
          <a:p>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221724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Δεοξυριβονουκλεϊκό</a:t>
            </a:r>
            <a:r>
              <a:rPr lang="el-GR" dirty="0"/>
              <a:t> οξύ (</a:t>
            </a:r>
            <a:r>
              <a:rPr lang="en-US" dirty="0"/>
              <a:t>DNA</a:t>
            </a:r>
            <a:r>
              <a:rPr lang="el-GR" dirty="0"/>
              <a:t>)</a:t>
            </a:r>
          </a:p>
        </p:txBody>
      </p:sp>
      <p:sp>
        <p:nvSpPr>
          <p:cNvPr id="3" name="Θέση περιεχομένου 2"/>
          <p:cNvSpPr>
            <a:spLocks noGrp="1"/>
          </p:cNvSpPr>
          <p:nvPr>
            <p:ph idx="1"/>
          </p:nvPr>
        </p:nvSpPr>
        <p:spPr>
          <a:xfrm>
            <a:off x="4427984" y="1333500"/>
            <a:ext cx="4258816" cy="3771636"/>
          </a:xfrm>
        </p:spPr>
        <p:txBody>
          <a:bodyPr>
            <a:normAutofit fontScale="55000" lnSpcReduction="20000"/>
          </a:bodyPr>
          <a:lstStyle/>
          <a:p>
            <a:pPr lvl="0"/>
            <a:r>
              <a:rPr lang="el-GR" dirty="0"/>
              <a:t>Μια δομή </a:t>
            </a:r>
            <a:r>
              <a:rPr lang="el-GR" dirty="0" err="1"/>
              <a:t>αντιπαράλληλης</a:t>
            </a:r>
            <a:r>
              <a:rPr lang="el-GR" dirty="0"/>
              <a:t> διπλής έλικας με πλήρη στροφή κάθε 34 Å, και απόσταση μεταξύ των ελίκων ίση με 20 Å. </a:t>
            </a:r>
          </a:p>
          <a:p>
            <a:pPr lvl="0"/>
            <a:r>
              <a:rPr lang="el-GR" dirty="0" smtClean="0"/>
              <a:t>Μια </a:t>
            </a:r>
            <a:r>
              <a:rPr lang="el-GR" dirty="0"/>
              <a:t>έντονη παρουσία δομικών στοιχείων κάθε 3,4 Å, που υπέθεσε, λόγω της μεγάλης ηλεκτρονικής πυκνότητας ότι πρέπει να οφειλόταν στις αζωτούχες βάσεις (τις οποίες μέχρι τότε το δίδυμο </a:t>
            </a:r>
            <a:r>
              <a:rPr lang="en-US" dirty="0"/>
              <a:t>Watson</a:t>
            </a:r>
            <a:r>
              <a:rPr lang="el-GR" dirty="0"/>
              <a:t>-</a:t>
            </a:r>
            <a:r>
              <a:rPr lang="en-US" dirty="0"/>
              <a:t>Crick </a:t>
            </a:r>
            <a:r>
              <a:rPr lang="el-GR" dirty="0"/>
              <a:t>δεν λάμβανε </a:t>
            </a:r>
            <a:r>
              <a:rPr lang="el-GR" dirty="0" err="1"/>
              <a:t>υπ’όψιν</a:t>
            </a:r>
            <a:r>
              <a:rPr lang="el-GR" dirty="0"/>
              <a:t>, διότι δεν μπορούσε να κατανοήσει τι ρόλο έπαιζαν, </a:t>
            </a:r>
            <a:r>
              <a:rPr lang="el-GR" i="1" dirty="0"/>
              <a:t>πράγμα που δεν είναι </a:t>
            </a:r>
            <a:r>
              <a:rPr lang="el-GR" i="1" dirty="0" err="1"/>
              <a:t>αφ’εαυτού</a:t>
            </a:r>
            <a:r>
              <a:rPr lang="el-GR" i="1" dirty="0"/>
              <a:t> κακό, αφού πολλές φορές είναι ο μόνος τρόπος να κατανοήσει κανείς μέρος, τουλάχιστον, της λύσης ενός προβλήματος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13284"/>
            <a:ext cx="27432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05720"/>
            <a:ext cx="37719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9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Δεοξυριβονουκλεϊκό</a:t>
            </a:r>
            <a:r>
              <a:rPr lang="el-GR" dirty="0"/>
              <a:t> οξύ (</a:t>
            </a:r>
            <a:r>
              <a:rPr lang="en-US" dirty="0"/>
              <a:t>DNA</a:t>
            </a:r>
            <a:r>
              <a:rPr lang="el-GR" dirty="0"/>
              <a:t>)</a:t>
            </a:r>
          </a:p>
        </p:txBody>
      </p:sp>
      <p:sp>
        <p:nvSpPr>
          <p:cNvPr id="3" name="Θέση περιεχομένου 2"/>
          <p:cNvSpPr>
            <a:spLocks noGrp="1"/>
          </p:cNvSpPr>
          <p:nvPr>
            <p:ph idx="1"/>
          </p:nvPr>
        </p:nvSpPr>
        <p:spPr/>
        <p:txBody>
          <a:bodyPr>
            <a:normAutofit fontScale="70000" lnSpcReduction="20000"/>
          </a:bodyPr>
          <a:lstStyle/>
          <a:p>
            <a:r>
              <a:rPr lang="el-GR" dirty="0"/>
              <a:t>Οπότε, οι </a:t>
            </a:r>
            <a:r>
              <a:rPr lang="en-US" dirty="0"/>
              <a:t>Watson </a:t>
            </a:r>
            <a:r>
              <a:rPr lang="el-GR" dirty="0"/>
              <a:t>και </a:t>
            </a:r>
            <a:r>
              <a:rPr lang="en-US" dirty="0"/>
              <a:t>Crick </a:t>
            </a:r>
            <a:r>
              <a:rPr lang="el-GR" dirty="0"/>
              <a:t>συνήγαγαν από τα εκπληκτικά πειραματικά ευρήματα των </a:t>
            </a:r>
            <a:r>
              <a:rPr lang="en-US" dirty="0"/>
              <a:t>Franklin </a:t>
            </a:r>
            <a:r>
              <a:rPr lang="el-GR" dirty="0"/>
              <a:t>και </a:t>
            </a:r>
            <a:r>
              <a:rPr lang="en-US" dirty="0" err="1"/>
              <a:t>Goslin</a:t>
            </a:r>
            <a:r>
              <a:rPr lang="en-US" dirty="0"/>
              <a:t> </a:t>
            </a:r>
            <a:r>
              <a:rPr lang="el-GR" dirty="0"/>
              <a:t>ότι</a:t>
            </a:r>
            <a:r>
              <a:rPr lang="el-GR" dirty="0" smtClean="0"/>
              <a:t>:</a:t>
            </a:r>
          </a:p>
          <a:p>
            <a:pPr marL="514350" indent="-514350">
              <a:buAutoNum type="arabicPeriod"/>
            </a:pPr>
            <a:r>
              <a:rPr lang="el-GR" i="1" dirty="0" smtClean="0"/>
              <a:t>Η </a:t>
            </a:r>
            <a:r>
              <a:rPr lang="el-GR" i="1" dirty="0"/>
              <a:t>δομή του </a:t>
            </a:r>
            <a:r>
              <a:rPr lang="en-US" i="1" dirty="0"/>
              <a:t>DNA</a:t>
            </a:r>
            <a:r>
              <a:rPr lang="el-GR" i="1" dirty="0"/>
              <a:t>, είναι μια διπλή </a:t>
            </a:r>
            <a:r>
              <a:rPr lang="el-GR" i="1" dirty="0" err="1"/>
              <a:t>αντιπαράλληλη</a:t>
            </a:r>
            <a:r>
              <a:rPr lang="el-GR" i="1" dirty="0"/>
              <a:t> έλικα η οποία αποτελείται από </a:t>
            </a:r>
            <a:r>
              <a:rPr lang="el-GR" i="1" dirty="0" err="1"/>
              <a:t>πολυ(φωσφοδεοξυριβοζιτικό</a:t>
            </a:r>
            <a:r>
              <a:rPr lang="el-GR" i="1" dirty="0"/>
              <a:t>) κορμό και μια αλληλουχία αζωτούχων βάσεων (</a:t>
            </a:r>
            <a:r>
              <a:rPr lang="el-GR" i="1" dirty="0" err="1"/>
              <a:t>αδενίνη</a:t>
            </a:r>
            <a:r>
              <a:rPr lang="el-GR" i="1" dirty="0"/>
              <a:t> (Α), </a:t>
            </a:r>
            <a:r>
              <a:rPr lang="el-GR" i="1" dirty="0" err="1"/>
              <a:t>κυτοσίνη</a:t>
            </a:r>
            <a:r>
              <a:rPr lang="el-GR" i="1" dirty="0"/>
              <a:t> (</a:t>
            </a:r>
            <a:r>
              <a:rPr lang="en-US" i="1" dirty="0"/>
              <a:t>C</a:t>
            </a:r>
            <a:r>
              <a:rPr lang="el-GR" i="1" dirty="0"/>
              <a:t>), </a:t>
            </a:r>
            <a:r>
              <a:rPr lang="el-GR" i="1" dirty="0" err="1"/>
              <a:t>γουανίνη</a:t>
            </a:r>
            <a:r>
              <a:rPr lang="el-GR" i="1" dirty="0"/>
              <a:t> (</a:t>
            </a:r>
            <a:r>
              <a:rPr lang="en-US" i="1" dirty="0"/>
              <a:t>G</a:t>
            </a:r>
            <a:r>
              <a:rPr lang="el-GR" i="1" dirty="0"/>
              <a:t>) και </a:t>
            </a:r>
            <a:r>
              <a:rPr lang="el-GR" i="1" dirty="0" err="1"/>
              <a:t>θυμίνη</a:t>
            </a:r>
            <a:r>
              <a:rPr lang="el-GR" i="1" dirty="0"/>
              <a:t> (Τ)). </a:t>
            </a:r>
            <a:endParaRPr lang="el-GR" dirty="0"/>
          </a:p>
          <a:p>
            <a:pPr marL="514350" indent="-514350">
              <a:buAutoNum type="arabicPeriod"/>
            </a:pPr>
            <a:r>
              <a:rPr lang="el-GR" i="1" dirty="0" smtClean="0"/>
              <a:t>Οι </a:t>
            </a:r>
            <a:r>
              <a:rPr lang="el-GR" i="1" dirty="0"/>
              <a:t>βάσεις είναι συνδεδεμένες με </a:t>
            </a:r>
            <a:r>
              <a:rPr lang="el-GR" i="1" dirty="0" err="1"/>
              <a:t>δεοξυ</a:t>
            </a:r>
            <a:r>
              <a:rPr lang="el-GR" i="1" dirty="0"/>
              <a:t>-</a:t>
            </a:r>
            <a:r>
              <a:rPr lang="el-GR" i="1" dirty="0" err="1"/>
              <a:t>ριβόζη</a:t>
            </a:r>
            <a:r>
              <a:rPr lang="el-GR" i="1" dirty="0"/>
              <a:t>, και «βλέπουν» προς το εσωτερικό του κορμού, έτσι ώστε να ζευγαρώνουν οι βάσεις από τις δύο αλυσίδες πάντα ακολουθώντας τον κανόνα </a:t>
            </a:r>
            <a:r>
              <a:rPr lang="el-GR" dirty="0"/>
              <a:t>Α=Τ και </a:t>
            </a:r>
            <a:r>
              <a:rPr lang="en-US" dirty="0"/>
              <a:t>G</a:t>
            </a:r>
            <a:r>
              <a:rPr lang="el-GR" dirty="0"/>
              <a:t>≡</a:t>
            </a:r>
            <a:r>
              <a:rPr lang="en-US" dirty="0"/>
              <a:t>C</a:t>
            </a:r>
            <a:r>
              <a:rPr lang="el-GR" i="1" dirty="0"/>
              <a:t>. Τα σύμβολα = και ≡ δηλώνουν τον σχηματισμό δύο και τριών δεσμών υδρογόνου στα αντίστοιχα ζεύγη βάσεων, όπως φαίνεται στις παρακάτω εικόνες</a:t>
            </a:r>
            <a:r>
              <a:rPr lang="el-GR" dirty="0"/>
              <a:t>.</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123291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Δεοξυριβονουκλεϊκό</a:t>
            </a:r>
            <a:r>
              <a:rPr lang="el-GR" dirty="0"/>
              <a:t> οξύ (</a:t>
            </a:r>
            <a:r>
              <a:rPr lang="en-US" dirty="0"/>
              <a:t>DNA</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5332"/>
            <a:ext cx="7272808" cy="420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739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1418</TotalTime>
  <Words>925</Words>
  <Application>Microsoft Office PowerPoint</Application>
  <PresentationFormat>Προβολή στην οθόνη (16:10)</PresentationFormat>
  <Paragraphs>88</Paragraphs>
  <Slides>15</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Βιοχημεία - Αρχές Βιοτεχνολογίας</vt:lpstr>
      <vt:lpstr>Παρουσίαση του PowerPoint</vt:lpstr>
      <vt:lpstr>Άδειες Χρήσης</vt:lpstr>
      <vt:lpstr>Χρηματοδότηση</vt:lpstr>
      <vt:lpstr>Δεοξυριβονουκλεϊκό οξύ (DNA)</vt:lpstr>
      <vt:lpstr>Δεοξυριβονουκλεϊκό οξύ (DNA)</vt:lpstr>
      <vt:lpstr>Δεοξυριβονουκλεϊκό οξύ (DNA)</vt:lpstr>
      <vt:lpstr>Δεοξυριβονουκλεϊκό οξύ (DNA)</vt:lpstr>
      <vt:lpstr>Δεοξυριβονουκλεϊκό οξύ (DNA)</vt:lpstr>
      <vt:lpstr>Βιβλιογραφία</vt:lpstr>
      <vt:lpstr>Διατήρηση Σημειωμάτων</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cosine</cp:lastModifiedBy>
  <cp:revision>187</cp:revision>
  <dcterms:created xsi:type="dcterms:W3CDTF">2012-09-06T09:03:05Z</dcterms:created>
  <dcterms:modified xsi:type="dcterms:W3CDTF">2015-11-20T18:29:39Z</dcterms:modified>
</cp:coreProperties>
</file>