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4" r:id="rId8"/>
    <p:sldId id="267" r:id="rId9"/>
    <p:sldId id="288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290" r:id="rId20"/>
    <p:sldId id="291" r:id="rId21"/>
    <p:sldId id="292" r:id="rId22"/>
    <p:sldId id="293" r:id="rId23"/>
    <p:sldId id="294" r:id="rId24"/>
    <p:sldId id="295" r:id="rId25"/>
    <p:sldId id="280" r:id="rId26"/>
  </p:sldIdLst>
  <p:sldSz cx="9144000" cy="5715000" type="screen16x10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6" autoAdjust="0"/>
    <p:restoredTop sz="84478" autoAdjust="0"/>
  </p:normalViewPr>
  <p:slideViewPr>
    <p:cSldViewPr>
      <p:cViewPr varScale="1">
        <p:scale>
          <a:sx n="90" d="100"/>
          <a:sy n="90" d="100"/>
        </p:scale>
        <p:origin x="1452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9012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9500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51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7609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2309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0590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4364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203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4103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mtClean="0"/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895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smtClean="0">
                <a:solidFill>
                  <a:schemeClr val="bg1"/>
                </a:solidFill>
              </a:rPr>
              <a:t>Μικροοικονομική –μορφές αγοράς</a:t>
            </a:r>
            <a:r>
              <a:rPr lang="el-GR" sz="1000" smtClean="0">
                <a:solidFill>
                  <a:schemeClr val="bg1"/>
                </a:solidFill>
              </a:rPr>
              <a:t>, τμήμα λογιστικής και χρηματοοικονομικής,</a:t>
            </a:r>
            <a:r>
              <a:rPr lang="el-GR" sz="1000" baseline="0" smtClean="0">
                <a:solidFill>
                  <a:schemeClr val="bg1"/>
                </a:solidFill>
              </a:rPr>
              <a:t> </a:t>
            </a:r>
            <a:r>
              <a:rPr lang="el-GR" sz="1000" smtClean="0">
                <a:solidFill>
                  <a:schemeClr val="bg1"/>
                </a:solidFill>
              </a:rPr>
              <a:t>ΤΕΙ </a:t>
            </a:r>
            <a:r>
              <a:rPr lang="el-GR" sz="1000">
                <a:solidFill>
                  <a:schemeClr val="bg1"/>
                </a:solidFill>
              </a:rPr>
              <a:t>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482" y="3342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OpenClass/courses/ACC140/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Μικροοικονομική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smtClean="0"/>
              <a:t>Ενότητα 12</a:t>
            </a:r>
            <a:r>
              <a:rPr lang="en-US" sz="2800" smtClean="0"/>
              <a:t> </a:t>
            </a:r>
            <a:r>
              <a:rPr lang="el-GR" sz="2800" smtClean="0"/>
              <a:t>:</a:t>
            </a:r>
            <a:r>
              <a:rPr lang="en-US" sz="2800" smtClean="0"/>
              <a:t> </a:t>
            </a:r>
            <a:r>
              <a:rPr lang="el-GR" sz="2800" b="1" smtClean="0"/>
              <a:t>Μορφές Αγοράς </a:t>
            </a:r>
            <a:endParaRPr lang="el-GR" sz="2800" b="1"/>
          </a:p>
          <a:p>
            <a:r>
              <a:rPr lang="el-GR" sz="2800" smtClean="0"/>
              <a:t>Καραμάνης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smtClean="0"/>
                <a:t>Τεχνολογικό Εκπαιδευτικό Ίδρυμα Ηπείρου</a:t>
              </a:r>
              <a:endParaRPr lang="en-GB" sz="20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5719"/>
          </a:xfrm>
        </p:spPr>
        <p:txBody>
          <a:bodyPr>
            <a:noAutofit/>
          </a:bodyPr>
          <a:lstStyle/>
          <a:p>
            <a:r>
              <a:rPr lang="el-GR" sz="3600"/>
              <a:t/>
            </a:r>
            <a:br>
              <a:rPr lang="el-GR" sz="3600"/>
            </a:br>
            <a:r>
              <a:rPr lang="el-GR" sz="3600" smtClean="0"/>
              <a:t/>
            </a:r>
            <a:br>
              <a:rPr lang="el-GR" sz="3600" smtClean="0"/>
            </a:br>
            <a:r>
              <a:rPr lang="el-GR" sz="3600" smtClean="0"/>
              <a:t>ΜΟΡΦΕΣ </a:t>
            </a:r>
            <a:r>
              <a:rPr lang="el-GR" sz="3600"/>
              <a:t>ΑΓΟΡΑΣ</a:t>
            </a:r>
            <a:br>
              <a:rPr lang="el-GR" sz="3600"/>
            </a:br>
            <a:r>
              <a:rPr lang="el-GR" sz="3600"/>
              <a:t>1. Πλήρης ανταγωνισµός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841276"/>
            <a:ext cx="8291264" cy="49685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l-GR" sz="4000"/>
          </a:p>
          <a:p>
            <a:pPr algn="just"/>
            <a:r>
              <a:rPr lang="el-GR" smtClean="0"/>
              <a:t>Σε </a:t>
            </a:r>
            <a:r>
              <a:rPr lang="el-GR"/>
              <a:t>συνθήκες πλήρους ανταγωνισµού σε µια αγορά επιτυγχάνεται η αποτελεσµατικότερη κατανοµή των πόρων και παραγωγή των προϊόντων που επιθυµεί η κοινωνία.</a:t>
            </a:r>
          </a:p>
          <a:p>
            <a:pPr algn="just"/>
            <a:r>
              <a:rPr lang="el-GR" smtClean="0"/>
              <a:t>Παρουσιάζεται </a:t>
            </a:r>
            <a:r>
              <a:rPr lang="el-GR"/>
              <a:t>σπάνια στην πραγµατική οικονοµία.</a:t>
            </a:r>
          </a:p>
          <a:p>
            <a:pPr algn="just"/>
            <a:r>
              <a:rPr lang="el-GR" smtClean="0"/>
              <a:t>Χρησιµοποιείται </a:t>
            </a:r>
            <a:r>
              <a:rPr lang="el-GR"/>
              <a:t>κυρίως ως υπόδειγµα αγοράς που βοηθάει την παρατήρηση και αξιολόγηση της πραγµατικής οικονοµίας.</a:t>
            </a:r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6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5719"/>
          </a:xfrm>
        </p:spPr>
        <p:txBody>
          <a:bodyPr>
            <a:noAutofit/>
          </a:bodyPr>
          <a:lstStyle/>
          <a:p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>1. Πλήρης ανταγωνισµός:  Χαρακτηριστικά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841276"/>
            <a:ext cx="8291264" cy="49685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l-GR" sz="4000"/>
          </a:p>
          <a:p>
            <a:pPr algn="just"/>
            <a:r>
              <a:rPr lang="el-GR"/>
              <a:t>Αποτελείται από πολλούς µικρούς αγοραστές και </a:t>
            </a:r>
            <a:r>
              <a:rPr lang="el-GR" smtClean="0"/>
              <a:t>πωλητές.</a:t>
            </a:r>
            <a:endParaRPr lang="el-GR"/>
          </a:p>
          <a:p>
            <a:pPr algn="just"/>
            <a:r>
              <a:rPr lang="el-GR" smtClean="0"/>
              <a:t>Το προϊόν όλων των επιχειρήσεων του κλάδου </a:t>
            </a:r>
            <a:r>
              <a:rPr lang="el-GR"/>
              <a:t>είναι οµοιογενές.</a:t>
            </a:r>
          </a:p>
          <a:p>
            <a:pPr algn="just"/>
            <a:r>
              <a:rPr lang="el-GR" smtClean="0"/>
              <a:t>Υπάρχει </a:t>
            </a:r>
            <a:r>
              <a:rPr lang="el-GR"/>
              <a:t>πλήρης πληροφόρηση για την τιµή, </a:t>
            </a:r>
            <a:r>
              <a:rPr lang="el-GR" smtClean="0"/>
              <a:t>την ποιότητα </a:t>
            </a:r>
            <a:r>
              <a:rPr lang="el-GR"/>
              <a:t>του προϊόντος κ.λπ.</a:t>
            </a:r>
          </a:p>
          <a:p>
            <a:pPr algn="just"/>
            <a:r>
              <a:rPr lang="el-GR" smtClean="0"/>
              <a:t>Υπάρχουν </a:t>
            </a:r>
            <a:r>
              <a:rPr lang="el-GR"/>
              <a:t>ίσες ευκαιρίες πρόσβασης στην ίδια τεχνολογία και τις ίδιες εισροές από όλες τις επιχειρήσεις του κλάδου</a:t>
            </a:r>
            <a:r>
              <a:rPr lang="el-GR" smtClean="0"/>
              <a:t>.</a:t>
            </a:r>
          </a:p>
          <a:p>
            <a:pPr algn="just"/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24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5719"/>
          </a:xfrm>
        </p:spPr>
        <p:txBody>
          <a:bodyPr>
            <a:noAutofit/>
          </a:bodyPr>
          <a:lstStyle/>
          <a:p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>1. Πλήρης ανταγωνισµός:  Τρόπος λειτουργίας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841276"/>
            <a:ext cx="8291264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sz="4000"/>
          </a:p>
          <a:p>
            <a:pPr algn="just"/>
            <a:r>
              <a:rPr lang="el-GR" smtClean="0"/>
              <a:t>Οι πωλητές και οι αγοραστές ενεργούν ως φορείς που λαµβάνουν την τιµή του προϊόντος </a:t>
            </a:r>
            <a:r>
              <a:rPr lang="el-GR"/>
              <a:t>ως δεδοµένη.</a:t>
            </a:r>
          </a:p>
          <a:p>
            <a:pPr algn="just"/>
            <a:r>
              <a:rPr lang="el-GR" smtClean="0"/>
              <a:t>Όλες οι συναλλαγές</a:t>
            </a:r>
            <a:r>
              <a:rPr lang="el-GR"/>
              <a:t>	</a:t>
            </a:r>
            <a:r>
              <a:rPr lang="el-GR" smtClean="0"/>
              <a:t>πραγµατοποιούνται σε µια </a:t>
            </a:r>
            <a:r>
              <a:rPr lang="el-GR"/>
              <a:t>συγκεκριµένη, κοινή αγοραία τιµή.</a:t>
            </a:r>
          </a:p>
          <a:p>
            <a:pPr algn="just"/>
            <a:r>
              <a:rPr lang="el-GR" smtClean="0"/>
              <a:t>Υπάρχει</a:t>
            </a:r>
            <a:r>
              <a:rPr lang="el-GR"/>
              <a:t>	</a:t>
            </a:r>
            <a:r>
              <a:rPr lang="el-GR" smtClean="0"/>
              <a:t>ευκολία εισόδου και εξόδου των </a:t>
            </a:r>
            <a:r>
              <a:rPr lang="el-GR"/>
              <a:t>επιχειρήσεων στον κλάδο.</a:t>
            </a:r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10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5719"/>
          </a:xfrm>
        </p:spPr>
        <p:txBody>
          <a:bodyPr>
            <a:noAutofit/>
          </a:bodyPr>
          <a:lstStyle/>
          <a:p>
            <a:r>
              <a:rPr lang="el-GR" sz="3600"/>
              <a:t/>
            </a:r>
            <a:br>
              <a:rPr lang="el-GR" sz="3600"/>
            </a:br>
            <a:r>
              <a:rPr lang="el-GR" sz="3600" smtClean="0"/>
              <a:t>2</a:t>
            </a:r>
            <a:r>
              <a:rPr lang="el-GR" sz="3600"/>
              <a:t>.	Καθαρό Μονοπώλιο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841276"/>
            <a:ext cx="8291264" cy="4968552"/>
          </a:xfrm>
        </p:spPr>
        <p:txBody>
          <a:bodyPr>
            <a:normAutofit/>
          </a:bodyPr>
          <a:lstStyle/>
          <a:p>
            <a:pPr algn="just"/>
            <a:r>
              <a:rPr lang="el-GR" smtClean="0"/>
              <a:t>Υπάρχει µια µόνο επιχείρηση που παράγει</a:t>
            </a:r>
            <a:r>
              <a:rPr lang="el-GR"/>
              <a:t>	</a:t>
            </a:r>
            <a:r>
              <a:rPr lang="el-GR" smtClean="0"/>
              <a:t>και  προσφέρει </a:t>
            </a:r>
            <a:r>
              <a:rPr lang="el-GR"/>
              <a:t>το προϊόν.</a:t>
            </a:r>
          </a:p>
          <a:p>
            <a:pPr algn="just"/>
            <a:r>
              <a:rPr lang="el-GR" smtClean="0"/>
              <a:t>Υπάρχει έλλειψη στενών υποκατάστατων του </a:t>
            </a:r>
            <a:r>
              <a:rPr lang="el-GR"/>
              <a:t>προϊόντος.</a:t>
            </a:r>
          </a:p>
          <a:p>
            <a:pPr algn="just"/>
            <a:r>
              <a:rPr lang="el-GR" smtClean="0"/>
              <a:t>Υπάρχουν αποτελεσµατικά εµπόδια πρόσβασης που καθιστούν αδύνατη την είσοδο νέων </a:t>
            </a:r>
            <a:r>
              <a:rPr lang="el-GR"/>
              <a:t>επιχειρήσεων στον κλάδο.</a:t>
            </a:r>
          </a:p>
          <a:p>
            <a:pPr algn="just"/>
            <a:r>
              <a:rPr lang="el-GR" smtClean="0"/>
              <a:t>[</a:t>
            </a:r>
            <a:r>
              <a:rPr lang="el-GR"/>
              <a:t>Παραδείγµατα: </a:t>
            </a:r>
            <a:r>
              <a:rPr lang="el-GR" smtClean="0"/>
              <a:t>επιχειρήσεις παραγωγής </a:t>
            </a:r>
            <a:r>
              <a:rPr lang="el-GR"/>
              <a:t>ηλεκτρισµού, φυσικού αερίου, υδάτων κ.α.]</a:t>
            </a:r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61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5719"/>
          </a:xfrm>
        </p:spPr>
        <p:txBody>
          <a:bodyPr>
            <a:noAutofit/>
          </a:bodyPr>
          <a:lstStyle/>
          <a:p>
            <a:r>
              <a:rPr lang="el-GR" sz="3600" smtClean="0"/>
              <a:t/>
            </a:r>
            <a:br>
              <a:rPr lang="el-GR" sz="3600" smtClean="0"/>
            </a:br>
            <a:r>
              <a:rPr lang="el-GR" sz="3600"/>
              <a:t/>
            </a:r>
            <a:br>
              <a:rPr lang="el-GR" sz="3600"/>
            </a:br>
            <a:r>
              <a:rPr lang="el-GR" sz="3600" smtClean="0"/>
              <a:t>2</a:t>
            </a:r>
            <a:r>
              <a:rPr lang="el-GR" sz="3600"/>
              <a:t>.	Καθαρό  Μονοπώλιο:  συνθήκες δηµιουργίας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841276"/>
            <a:ext cx="8291264" cy="4968552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l-GR" smtClean="0"/>
          </a:p>
          <a:p>
            <a:pPr algn="just"/>
            <a:r>
              <a:rPr lang="el-GR" smtClean="0"/>
              <a:t>Το</a:t>
            </a:r>
            <a:r>
              <a:rPr lang="el-GR"/>
              <a:t>	</a:t>
            </a:r>
            <a:r>
              <a:rPr lang="el-GR" smtClean="0"/>
              <a:t>κόστος παραγωγής κάνει έναν µοναδικό </a:t>
            </a:r>
            <a:r>
              <a:rPr lang="el-GR"/>
              <a:t>παραγωγό πιο αποτελεσµατικό από έναν µεγάλο αριθµό παραγωγών (φυσικό µονοπώλιο).</a:t>
            </a:r>
          </a:p>
          <a:p>
            <a:pPr algn="just"/>
            <a:r>
              <a:rPr lang="el-GR" smtClean="0"/>
              <a:t>Μια </a:t>
            </a:r>
            <a:r>
              <a:rPr lang="el-GR"/>
              <a:t>αναγκαία εισροή παραγωγής (πρώτες ύλες, τεχνογνωσία, δικαίωµα ευρεσιτεχνίας)  κατέχεται  από  µια  </a:t>
            </a:r>
            <a:r>
              <a:rPr lang="el-GR" smtClean="0"/>
              <a:t>και µοναδική </a:t>
            </a:r>
            <a:r>
              <a:rPr lang="el-GR"/>
              <a:t>επιχείρηση.</a:t>
            </a:r>
          </a:p>
          <a:p>
            <a:pPr algn="just"/>
            <a:r>
              <a:rPr lang="el-GR" smtClean="0"/>
              <a:t>Το </a:t>
            </a:r>
            <a:r>
              <a:rPr lang="el-GR"/>
              <a:t>κράτος δίνει σε µια µοναδική επιχείρηση το αποκλειστικό δικαίωµα να παράγει κάποιο αγαθό.</a:t>
            </a:r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52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5719"/>
          </a:xfrm>
        </p:spPr>
        <p:txBody>
          <a:bodyPr>
            <a:noAutofit/>
          </a:bodyPr>
          <a:lstStyle/>
          <a:p>
            <a:r>
              <a:rPr lang="el-GR" sz="3600" smtClean="0"/>
              <a:t/>
            </a:r>
            <a:br>
              <a:rPr lang="el-GR" sz="3600" smtClean="0"/>
            </a:br>
            <a:r>
              <a:rPr lang="el-GR" sz="3600" smtClean="0"/>
              <a:t>3</a:t>
            </a:r>
            <a:r>
              <a:rPr lang="el-GR" sz="3600"/>
              <a:t>.	Μονοπωλιακός Ανταγωνισµός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841276"/>
            <a:ext cx="8291264" cy="496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smtClean="0"/>
              <a:t>Υπάρχει σχετικά µεγάλος αριθµός </a:t>
            </a:r>
            <a:r>
              <a:rPr lang="el-GR"/>
              <a:t>επιχειρήσεων µε µικρό µερίδιο αγοράς.</a:t>
            </a:r>
          </a:p>
          <a:p>
            <a:pPr algn="just"/>
            <a:r>
              <a:rPr lang="el-GR" smtClean="0"/>
              <a:t>Κάθε </a:t>
            </a:r>
            <a:r>
              <a:rPr lang="el-GR"/>
              <a:t>επιχείρηση του κλάδου παράγει και πωλεί ένα διαφοροποιηµένο προϊόν σε σχέση µε τα προϊόντα των άλλων επιχειρήσεων.</a:t>
            </a:r>
          </a:p>
          <a:p>
            <a:pPr algn="just"/>
            <a:r>
              <a:rPr lang="el-GR" smtClean="0"/>
              <a:t>Υπάρχει </a:t>
            </a:r>
            <a:r>
              <a:rPr lang="el-GR"/>
              <a:t>εύκολη είσοδος και έξοδος νέων επιχειρήσεων στον κλάδο</a:t>
            </a:r>
            <a:r>
              <a:rPr lang="el-GR" smtClean="0"/>
              <a:t>.</a:t>
            </a:r>
          </a:p>
          <a:p>
            <a:pPr marL="0" indent="0" algn="just">
              <a:buNone/>
            </a:pPr>
            <a:r>
              <a:rPr lang="el-GR"/>
              <a:t>[Παραδείγµατα: καταστήµατα ενδυµάτων και υποδηµάτων, εστιατόρια, καφετέριες, κοµµωτήρια,</a:t>
            </a:r>
          </a:p>
          <a:p>
            <a:pPr marL="0" indent="0" algn="just">
              <a:buNone/>
            </a:pPr>
            <a:r>
              <a:rPr lang="el-GR"/>
              <a:t>φροντιστήρια, πρατήρια βενζίνης κ.α.]</a:t>
            </a:r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36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5719"/>
          </a:xfrm>
        </p:spPr>
        <p:txBody>
          <a:bodyPr>
            <a:noAutofit/>
          </a:bodyPr>
          <a:lstStyle/>
          <a:p>
            <a:r>
              <a:rPr lang="el-GR" sz="3600"/>
              <a:t/>
            </a:r>
            <a:br>
              <a:rPr lang="el-GR" sz="3600"/>
            </a:br>
            <a:r>
              <a:rPr lang="el-GR" sz="3600"/>
              <a:t>4.	Ολιγοπώλιο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841276"/>
            <a:ext cx="8640960" cy="4968552"/>
          </a:xfrm>
        </p:spPr>
        <p:txBody>
          <a:bodyPr>
            <a:normAutofit fontScale="92500"/>
          </a:bodyPr>
          <a:lstStyle/>
          <a:p>
            <a:pPr algn="just"/>
            <a:r>
              <a:rPr lang="el-GR" smtClean="0"/>
              <a:t>Υπάρχει </a:t>
            </a:r>
            <a:r>
              <a:rPr lang="el-GR"/>
              <a:t>µικρός αριθµός επιχειρήσεων που παράγει και προσφέρει το µεγαλύτερο  µέρος της συνολικής προσφοράς ενός προϊόντος.</a:t>
            </a:r>
          </a:p>
          <a:p>
            <a:pPr algn="just"/>
            <a:r>
              <a:rPr lang="el-GR" smtClean="0"/>
              <a:t>Υπάρχει </a:t>
            </a:r>
            <a:r>
              <a:rPr lang="el-GR"/>
              <a:t>αµοιβαία	αλληλεξάρτηση µεταξύ των επιχειρήσεων του κλάδου.</a:t>
            </a:r>
          </a:p>
          <a:p>
            <a:pPr algn="just"/>
            <a:r>
              <a:rPr lang="el-GR" smtClean="0"/>
              <a:t>Υπάρχει </a:t>
            </a:r>
            <a:r>
              <a:rPr lang="el-GR"/>
              <a:t>οµοιογενές ή παρόµοιο προϊόν. </a:t>
            </a:r>
            <a:endParaRPr lang="el-GR" smtClean="0"/>
          </a:p>
          <a:p>
            <a:pPr algn="just"/>
            <a:r>
              <a:rPr lang="el-GR" smtClean="0"/>
              <a:t>Υπάρχουν σηµαντικά</a:t>
            </a:r>
            <a:r>
              <a:rPr lang="el-GR"/>
              <a:t>	</a:t>
            </a:r>
            <a:r>
              <a:rPr lang="el-GR" smtClean="0"/>
              <a:t>εµπόδια εισόδου</a:t>
            </a:r>
            <a:r>
              <a:rPr lang="el-GR"/>
              <a:t>	</a:t>
            </a:r>
            <a:r>
              <a:rPr lang="el-GR" smtClean="0"/>
              <a:t>στον κλάδο.</a:t>
            </a:r>
          </a:p>
          <a:p>
            <a:pPr marL="0" indent="0" algn="just">
              <a:buNone/>
            </a:pPr>
            <a:r>
              <a:rPr lang="el-GR" smtClean="0"/>
              <a:t>[</a:t>
            </a:r>
            <a:r>
              <a:rPr lang="el-GR"/>
              <a:t>Παραδείγµατα: ο κλάδος τσιµέντου, αλουµινίου, αυτοκινήτου, ηλεκτρικών συσκευών κ.α.]</a:t>
            </a:r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5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5719"/>
          </a:xfrm>
        </p:spPr>
        <p:txBody>
          <a:bodyPr>
            <a:noAutofit/>
          </a:bodyPr>
          <a:lstStyle/>
          <a:p>
            <a:r>
              <a:rPr lang="el-GR" sz="3600" smtClean="0"/>
              <a:t/>
            </a:r>
            <a:br>
              <a:rPr lang="el-GR" sz="3600" smtClean="0"/>
            </a:br>
            <a:r>
              <a:rPr lang="el-GR" sz="3600" smtClean="0"/>
              <a:t>4</a:t>
            </a:r>
            <a:r>
              <a:rPr lang="el-GR" sz="3600"/>
              <a:t>. Ολιγοπώλιο:  συνθήκες δηµιουργίας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841276"/>
            <a:ext cx="8640960" cy="4968552"/>
          </a:xfrm>
        </p:spPr>
        <p:txBody>
          <a:bodyPr>
            <a:normAutofit/>
          </a:bodyPr>
          <a:lstStyle/>
          <a:p>
            <a:pPr algn="just"/>
            <a:r>
              <a:rPr lang="el-GR" smtClean="0"/>
              <a:t>Οικονοµίες κλίµακας παραγωγής (οι τεχνολογικές </a:t>
            </a:r>
            <a:r>
              <a:rPr lang="el-GR"/>
              <a:t>συνθήκες παραγωγής επιβάλλουν µεγάλο µέγεθος µονάδος για να είναι η παραγωγή οικονοµική).</a:t>
            </a:r>
          </a:p>
          <a:p>
            <a:pPr algn="just"/>
            <a:r>
              <a:rPr lang="el-GR" smtClean="0"/>
              <a:t>Τακτικές </a:t>
            </a:r>
            <a:r>
              <a:rPr lang="el-GR"/>
              <a:t>θεµιτού ή αθέµιτου ανταγωνισµού.</a:t>
            </a:r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1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5719"/>
          </a:xfrm>
        </p:spPr>
        <p:txBody>
          <a:bodyPr>
            <a:noAutofit/>
          </a:bodyPr>
          <a:lstStyle/>
          <a:p>
            <a:r>
              <a:rPr lang="el-GR" sz="3600"/>
              <a:t/>
            </a:r>
            <a:br>
              <a:rPr lang="el-GR" sz="3600"/>
            </a:br>
            <a:r>
              <a:rPr lang="el-GR" sz="3600" smtClean="0"/>
              <a:t/>
            </a:r>
            <a:br>
              <a:rPr lang="el-GR" sz="3600" smtClean="0"/>
            </a:br>
            <a:r>
              <a:rPr lang="el-GR" sz="3600" smtClean="0"/>
              <a:t>Μορφές </a:t>
            </a:r>
            <a:r>
              <a:rPr lang="el-GR" sz="3600"/>
              <a:t>Αγοράς: Σχεδιάγραµµα</a:t>
            </a:r>
            <a:br>
              <a:rPr lang="el-GR" sz="3600"/>
            </a:br>
            <a:endParaRPr lang="el-GR" sz="36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841276"/>
            <a:ext cx="8640960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869072"/>
            <a:ext cx="6192688" cy="42383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19872" y="5264428"/>
            <a:ext cx="292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Mankiw &amp; Taylor, 2010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62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Σύγχρονη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Μικροοικονοµική Ανάλυση (2013), Κιόχος Π., Παπανικολάου Γ. και Κιόχος Α. </a:t>
            </a:r>
            <a:endParaRPr lang="el-GR" sz="140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Αρχές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οικονοµικής θεωρίας (2010), Mankiw G.N. and Taylor M.P</a:t>
            </a: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40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280920" cy="2702345"/>
          </a:xfrm>
        </p:spPr>
        <p:txBody>
          <a:bodyPr>
            <a:noAutofit/>
          </a:bodyPr>
          <a:lstStyle/>
          <a:p>
            <a:pPr algn="l"/>
            <a:r>
              <a:rPr lang="el-GR" sz="2800" smtClean="0"/>
              <a:t>Λογιστικής και χρηματοοικονομικής</a:t>
            </a:r>
          </a:p>
          <a:p>
            <a:pPr algn="l"/>
            <a:r>
              <a:rPr lang="el-GR" b="1" smtClean="0"/>
              <a:t>Μικροοικονομική</a:t>
            </a:r>
            <a:endParaRPr lang="el-GR" b="1"/>
          </a:p>
          <a:p>
            <a:pPr algn="l"/>
            <a:r>
              <a:rPr lang="el-GR" sz="2800" b="1" smtClean="0"/>
              <a:t>Ενότητα 12:</a:t>
            </a:r>
            <a:r>
              <a:rPr lang="en-US" sz="2800" smtClean="0"/>
              <a:t> </a:t>
            </a:r>
            <a:r>
              <a:rPr lang="el-GR" sz="2800" smtClean="0"/>
              <a:t>Μορφές αγοράς </a:t>
            </a:r>
            <a:endParaRPr lang="el-GR" sz="2800"/>
          </a:p>
          <a:p>
            <a:pPr algn="l"/>
            <a:r>
              <a:rPr lang="el-GR" sz="2800" smtClean="0">
                <a:solidFill>
                  <a:schemeClr val="tx2">
                    <a:lumMod val="50000"/>
                  </a:schemeClr>
                </a:solidFill>
              </a:rPr>
              <a:t>Καραμάνης Κωνσταντίνος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5123" y="4908246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>
                <a:solidFill>
                  <a:schemeClr val="bg1"/>
                </a:solidFill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/>
              <a:t>Σημείωμα </a:t>
            </a:r>
            <a:r>
              <a:rPr lang="el-GR" smtClean="0"/>
              <a:t>Αναφοράς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20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176" y="2259034"/>
            <a:ext cx="7938137" cy="341631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Καραμάνης Κωνσταντίνος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Μικροοικονομική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Πρέβεζα,2015. </a:t>
            </a:r>
            <a:endParaRPr lang="el-GR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Καραμάνης, Κ. (2015). Μικροοοικονομική. ΤΕΙ Ηπείρου</a:t>
            </a:r>
            <a:endParaRPr lang="el-GR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από τη δικτυακή διεύθυνση:</a:t>
            </a:r>
          </a:p>
          <a:p>
            <a:pPr lvl="0" algn="just"/>
            <a:r>
              <a:rPr lang="en-US" sz="2400">
                <a:solidFill>
                  <a:prstClr val="white">
                    <a:lumMod val="50000"/>
                  </a:prstClr>
                </a:solidFill>
                <a:hlinkClick r:id="rId5"/>
              </a:rPr>
              <a:t>http://eclass.teiep.gr/OpenClass/courses/ACC140/</a:t>
            </a:r>
            <a:endParaRPr lang="el-GR" sz="2400">
              <a:solidFill>
                <a:prstClr val="white">
                  <a:lumMod val="50000"/>
                </a:prst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/>
              <a:t>Σημείωμα </a:t>
            </a:r>
            <a:r>
              <a:rPr lang="el-GR" err="1"/>
              <a:t>Αδειοδότησης</a:t>
            </a: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creativecommons.org/licenses/by-nc-nd/4.0/deed.el</a:t>
            </a:r>
            <a:r>
              <a:rPr lang="el-GR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/>
              <a:t>Επεξεργασία: </a:t>
            </a:r>
            <a:r>
              <a:rPr lang="el-GR" sz="2900" b="1" smtClean="0"/>
              <a:t>Δαπόντας Δημήτριος </a:t>
            </a:r>
          </a:p>
          <a:p>
            <a:pPr algn="r"/>
            <a:r>
              <a:rPr lang="el-GR" sz="2900" b="1" smtClean="0"/>
              <a:t>Πρέβεζα</a:t>
            </a:r>
            <a:r>
              <a:rPr lang="el-GR" sz="2900" smtClean="0"/>
              <a:t>,2015</a:t>
            </a:r>
            <a:endParaRPr lang="el-GR" sz="29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447257"/>
            <a:ext cx="8972930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 smtClean="0">
                <a:solidFill>
                  <a:schemeClr val="bg1"/>
                </a:solidFill>
              </a:rPr>
              <a:t>Μικροοικονομική</a:t>
            </a:r>
            <a:r>
              <a:rPr lang="el-GR" sz="1100" smtClean="0">
                <a:solidFill>
                  <a:schemeClr val="bg1"/>
                </a:solidFill>
              </a:rPr>
              <a:t>, Ενότητα 1</a:t>
            </a:r>
            <a:r>
              <a:rPr lang="el-GR" sz="1100">
                <a:solidFill>
                  <a:schemeClr val="bg1"/>
                </a:solidFill>
              </a:rPr>
              <a:t>2</a:t>
            </a:r>
            <a:r>
              <a:rPr lang="el-GR" sz="1100" smtClean="0">
                <a:solidFill>
                  <a:schemeClr val="bg1"/>
                </a:solidFill>
              </a:rPr>
              <a:t> ΤΜΗΜΑ ΛΟΓΙΣΤΙΚΗΣ ΚΑΙ ΧΡΗΜΑΤΟΙΚΟΝΟΜΙΚΗΣ , ΤΕΙ ΗΠΕΙΡΟΥ </a:t>
            </a:r>
            <a:r>
              <a:rPr lang="el-GR" sz="1100" b="1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100" b="1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23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86" y="5250793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74677"/>
            <a:ext cx="9144000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>
                <a:solidFill>
                  <a:schemeClr val="bg1"/>
                </a:solidFill>
              </a:rPr>
              <a:t>Μικροοικονομική, Ενότητα </a:t>
            </a:r>
            <a:r>
              <a:rPr lang="el-GR" sz="1200" b="1" smtClean="0">
                <a:solidFill>
                  <a:schemeClr val="bg1"/>
                </a:solidFill>
              </a:rPr>
              <a:t>1</a:t>
            </a:r>
            <a:r>
              <a:rPr lang="el-GR" sz="1200" b="1">
                <a:solidFill>
                  <a:schemeClr val="bg1"/>
                </a:solidFill>
              </a:rPr>
              <a:t>2</a:t>
            </a:r>
            <a:r>
              <a:rPr lang="el-GR" sz="1200" b="1" smtClean="0">
                <a:solidFill>
                  <a:schemeClr val="bg1"/>
                </a:solidFill>
              </a:rPr>
              <a:t>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smtClean="0"/>
              <a:t>Διατήρηση Σημειωμάτων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24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5128276"/>
            <a:ext cx="364880" cy="317287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Ενότητας</a:t>
            </a:r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Άδειες Χρήσης</a:t>
            </a:r>
            <a:endParaRPr lang="el-GR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/>
              <a:t>Το παρόν εκπαιδευτικό υλικό υπόκειται σε άδειες χρήσης Creative Commons. </a:t>
            </a:r>
          </a:p>
          <a:p>
            <a:r>
              <a:rPr lang="el-GR" sz="280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/>
              <a:t>Το έργο υλοποιείται στο πλαίσιο του Επιχειρησιακού Προγράμματος «</a:t>
            </a:r>
            <a:r>
              <a:rPr lang="el-GR" altLang="el-GR" sz="2000" b="1"/>
              <a:t>Εκπαίδευση και Δια Βίου Μάθηση</a:t>
            </a:r>
            <a:r>
              <a:rPr lang="el-GR" altLang="el-GR" sz="200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/>
              <a:t>Το έργο «</a:t>
            </a:r>
            <a:r>
              <a:rPr lang="el-GR" altLang="el-GR" sz="2000" b="1"/>
              <a:t>Ανοικτά Ακαδημαϊκά Μαθήματα στο TEI Ηπείρου</a:t>
            </a:r>
            <a:r>
              <a:rPr lang="el-GR" altLang="el-GR" sz="200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rmAutofit/>
          </a:bodyPr>
          <a:lstStyle/>
          <a:p>
            <a:r>
              <a:rPr lang="el-GR"/>
              <a:t>Ολοκληρώνοντας την ενότητα θα πρέπει να είστε σε θέση να </a:t>
            </a:r>
            <a:r>
              <a:rPr lang="el-GR" smtClean="0"/>
              <a:t>:</a:t>
            </a:r>
          </a:p>
          <a:p>
            <a:r>
              <a:rPr lang="el-GR" smtClean="0"/>
              <a:t>Γνωρίζετε και διακρίνετε τις μορφές αγοράς</a:t>
            </a:r>
          </a:p>
          <a:p>
            <a:r>
              <a:rPr lang="el-GR" smtClean="0"/>
              <a:t>Παρουσιάζετε τον τρόπο που δημιουργούνται </a:t>
            </a:r>
          </a:p>
          <a:p>
            <a:r>
              <a:rPr lang="el-GR" smtClean="0"/>
              <a:t>Δίνετε παραδείγματα επιχειρήσεων με βάση τον κλάδο που ανήκουν </a:t>
            </a:r>
          </a:p>
          <a:p>
            <a:pPr marL="0" indent="0">
              <a:buNone/>
            </a:pPr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/>
          </a:p>
          <a:p>
            <a:endParaRPr lang="el-GR" smtClean="0"/>
          </a:p>
          <a:p>
            <a:endParaRPr lang="el-GR" smtClean="0"/>
          </a:p>
          <a:p>
            <a:pPr marL="0"/>
            <a:endParaRPr lang="el-GR" smtClean="0"/>
          </a:p>
          <a:p>
            <a:pPr marL="0"/>
            <a:endParaRPr lang="el-GR"/>
          </a:p>
          <a:p>
            <a:pPr marL="0"/>
            <a:endParaRPr lang="el-GR" smtClean="0"/>
          </a:p>
          <a:p>
            <a:pPr marL="0"/>
            <a:endParaRPr lang="el-G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/>
          <a:lstStyle/>
          <a:p>
            <a:r>
              <a:rPr lang="el-GR" smtClean="0"/>
              <a:t>Μορφή αγοράς</a:t>
            </a:r>
          </a:p>
          <a:p>
            <a:r>
              <a:rPr lang="el-GR" smtClean="0"/>
              <a:t>Πλήρης Ανταγωνισμός </a:t>
            </a:r>
          </a:p>
          <a:p>
            <a:r>
              <a:rPr lang="el-GR" smtClean="0"/>
              <a:t>Μονοπώλιο </a:t>
            </a:r>
          </a:p>
          <a:p>
            <a:r>
              <a:rPr lang="el-GR" smtClean="0"/>
              <a:t>Μονοπωλιακός ανταγωνισμός</a:t>
            </a:r>
          </a:p>
          <a:p>
            <a:r>
              <a:rPr lang="el-GR" smtClean="0"/>
              <a:t>Ολιγοπώλιο </a:t>
            </a:r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pPr marL="0" indent="0">
              <a:buNone/>
            </a:pPr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smtClean="0"/>
              <a:t>Χρήση Διατάξεων</a:t>
            </a:r>
            <a:endParaRPr lang="el-GR" sz="440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44017" y="3672417"/>
            <a:ext cx="8999983" cy="1135063"/>
          </a:xfrm>
        </p:spPr>
        <p:txBody>
          <a:bodyPr>
            <a:noAutofit/>
          </a:bodyPr>
          <a:lstStyle/>
          <a:p>
            <a:r>
              <a:rPr lang="el-GR" sz="3600" smtClean="0"/>
              <a:t>Ενότητα 12 : Μορφές αγοράς</a:t>
            </a:r>
            <a:endParaRPr lang="el-GR" sz="360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Μικροοικονομική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5719"/>
          </a:xfrm>
        </p:spPr>
        <p:txBody>
          <a:bodyPr>
            <a:noAutofit/>
          </a:bodyPr>
          <a:lstStyle/>
          <a:p>
            <a:r>
              <a:rPr lang="el-GR" sz="3600"/>
              <a:t/>
            </a:r>
            <a:br>
              <a:rPr lang="el-GR" sz="3600"/>
            </a:br>
            <a:r>
              <a:rPr lang="el-GR" sz="3600"/>
              <a:t>ΜΟΡΦΕΣ ΑΓΟΡΑΣ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841276"/>
            <a:ext cx="8291264" cy="4968552"/>
          </a:xfrm>
        </p:spPr>
        <p:txBody>
          <a:bodyPr>
            <a:normAutofit/>
          </a:bodyPr>
          <a:lstStyle/>
          <a:p>
            <a:pPr algn="just"/>
            <a:r>
              <a:rPr lang="el-GR" sz="4000" smtClean="0"/>
              <a:t>Μορφή αγοράς: το συγκεκριµένο περιβάλλον µέσα στο οποίο </a:t>
            </a:r>
            <a:r>
              <a:rPr lang="el-GR" sz="4000"/>
              <a:t>δραστηριοποιείται µια επιχείρηση και επηρεάζει τις αποφάσεις της, ως προς την τιµολογιακή πολιτική και το επίπεδο παραγωγής.</a:t>
            </a:r>
          </a:p>
          <a:p>
            <a:pPr marL="0" indent="0" algn="just">
              <a:buNone/>
            </a:pPr>
            <a:endParaRPr lang="el-GR" sz="4000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</TotalTime>
  <Words>746</Words>
  <Application>Microsoft Office PowerPoint</Application>
  <PresentationFormat>On-screen Show (16:10)</PresentationFormat>
  <Paragraphs>185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 Unicode MS</vt:lpstr>
      <vt:lpstr>Arial</vt:lpstr>
      <vt:lpstr>Calibri</vt:lpstr>
      <vt:lpstr>Times New Roman</vt:lpstr>
      <vt:lpstr>Θέμα του Office</vt:lpstr>
      <vt:lpstr>Μικροοικονομική</vt:lpstr>
      <vt:lpstr>PowerPoint Presentation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Ενότητα 12 : Μορφές αγοράς</vt:lpstr>
      <vt:lpstr> ΜΟΡΦΕΣ ΑΓΟΡΑΣ</vt:lpstr>
      <vt:lpstr>  ΜΟΡΦΕΣ ΑΓΟΡΑΣ 1. Πλήρης ανταγωνισµός</vt:lpstr>
      <vt:lpstr>  1. Πλήρης ανταγωνισµός:  Χαρακτηριστικά</vt:lpstr>
      <vt:lpstr>  1. Πλήρης ανταγωνισµός:  Τρόπος λειτουργίας</vt:lpstr>
      <vt:lpstr> 2. Καθαρό Μονοπώλιο</vt:lpstr>
      <vt:lpstr>  2. Καθαρό  Μονοπώλιο:  συνθήκες δηµιουργίας</vt:lpstr>
      <vt:lpstr> 3. Μονοπωλιακός Ανταγωνισµός</vt:lpstr>
      <vt:lpstr> 4. Ολιγοπώλιο</vt:lpstr>
      <vt:lpstr> 4. Ολιγοπώλιο:  συνθήκες δηµιουργίας</vt:lpstr>
      <vt:lpstr>  Μορφές Αγοράς: Σχεδιάγραµµα </vt:lpstr>
      <vt:lpstr>Βιβλιογραφία</vt:lpstr>
      <vt:lpstr>Σημείωμα Αναφοράς</vt:lpstr>
      <vt:lpstr>Σημείωμα Αδειοδότησης</vt:lpstr>
      <vt:lpstr>PowerPoint Presentation</vt:lpstr>
      <vt:lpstr>PowerPoint Presentation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mimis mimopoulos</cp:lastModifiedBy>
  <cp:revision>221</cp:revision>
  <dcterms:created xsi:type="dcterms:W3CDTF">2012-09-06T09:03:05Z</dcterms:created>
  <dcterms:modified xsi:type="dcterms:W3CDTF">2015-10-09T13:20:05Z</dcterms:modified>
</cp:coreProperties>
</file>