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9" r:id="rId3"/>
    <p:sldId id="257" r:id="rId4"/>
    <p:sldId id="259" r:id="rId5"/>
    <p:sldId id="261" r:id="rId6"/>
    <p:sldId id="262" r:id="rId7"/>
    <p:sldId id="331" r:id="rId8"/>
    <p:sldId id="332" r:id="rId9"/>
    <p:sldId id="390" r:id="rId10"/>
    <p:sldId id="391" r:id="rId11"/>
    <p:sldId id="392" r:id="rId12"/>
    <p:sldId id="393" r:id="rId13"/>
    <p:sldId id="394" r:id="rId14"/>
    <p:sldId id="388" r:id="rId15"/>
    <p:sldId id="364" r:id="rId16"/>
    <p:sldId id="365" r:id="rId17"/>
    <p:sldId id="366" r:id="rId18"/>
    <p:sldId id="38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95" r:id="rId37"/>
    <p:sldId id="396" r:id="rId38"/>
    <p:sldId id="397" r:id="rId39"/>
    <p:sldId id="398" r:id="rId40"/>
    <p:sldId id="290" r:id="rId41"/>
    <p:sldId id="363" r:id="rId42"/>
    <p:sldId id="292" r:id="rId43"/>
    <p:sldId id="293" r:id="rId44"/>
    <p:sldId id="294" r:id="rId45"/>
    <p:sldId id="295" r:id="rId46"/>
    <p:sldId id="280" r:id="rId47"/>
  </p:sldIdLst>
  <p:sldSz cx="9144000" cy="5715000" type="screen16x10"/>
  <p:notesSz cx="6858000" cy="9144000"/>
  <p:custDataLst>
    <p:tags r:id="rId50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08/01/2016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8/1/2016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6688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2263" y="-45122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 ως κίνητρο για συζήτηση 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 smtClean="0">
                <a:solidFill>
                  <a:schemeClr val="bg1"/>
                </a:solidFill>
              </a:rPr>
              <a:t>ΤΜΗΜΑ</a:t>
            </a:r>
            <a:r>
              <a:rPr lang="el-GR" sz="8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>
                <a:solidFill>
                  <a:schemeClr val="bg1"/>
                </a:solidFill>
              </a:rPr>
              <a:t>ΤΕΙ ΗΠΕΙΡΟΥ </a:t>
            </a:r>
            <a:r>
              <a:rPr lang="el-GR" sz="8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632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8088" y="-43142"/>
            <a:ext cx="9140502" cy="276997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8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8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800" b="1" dirty="0" smtClean="0">
                <a:solidFill>
                  <a:schemeClr val="bg1"/>
                </a:solidFill>
              </a:rPr>
              <a:t> -</a:t>
            </a:r>
            <a:r>
              <a:rPr lang="el-GR" sz="800" b="1" baseline="0" dirty="0" smtClean="0">
                <a:solidFill>
                  <a:schemeClr val="bg1"/>
                </a:solidFill>
              </a:rPr>
              <a:t> </a:t>
            </a:r>
            <a:r>
              <a:rPr lang="el-GR" sz="800" b="0" baseline="0" dirty="0" smtClean="0">
                <a:solidFill>
                  <a:schemeClr val="bg1"/>
                </a:solidFill>
              </a:rPr>
              <a:t>Ο H/Y στην κλινική </a:t>
            </a:r>
            <a:r>
              <a:rPr lang="el-GR" sz="800" b="0" baseline="0" dirty="0" err="1" smtClean="0">
                <a:solidFill>
                  <a:schemeClr val="bg1"/>
                </a:solidFill>
              </a:rPr>
              <a:t>λογοθεραπευτική</a:t>
            </a:r>
            <a:r>
              <a:rPr lang="el-GR" sz="800" b="0" baseline="0" dirty="0" smtClean="0">
                <a:solidFill>
                  <a:schemeClr val="bg1"/>
                </a:solidFill>
              </a:rPr>
              <a:t> πράξη ως κίνητρο για συζήτηση </a:t>
            </a:r>
            <a:r>
              <a:rPr lang="el-GR" sz="800" dirty="0" smtClean="0">
                <a:solidFill>
                  <a:schemeClr val="bg1"/>
                </a:solidFill>
              </a:rPr>
              <a:t>, </a:t>
            </a:r>
            <a:r>
              <a:rPr lang="el-GR" sz="800" dirty="0" smtClean="0">
                <a:solidFill>
                  <a:schemeClr val="bg1"/>
                </a:solidFill>
              </a:rPr>
              <a:t>ΤΜΗΜΑ</a:t>
            </a:r>
            <a:r>
              <a:rPr lang="el-GR" sz="8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8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8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8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632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parks.com/kindergarten-worksheets/fine-motor" TargetMode="External"/><Relationship Id="rId7" Type="http://schemas.openxmlformats.org/officeDocument/2006/relationships/hyperlink" Target="http://www.jacobslessons.com/matchcolor1.htm" TargetMode="External"/><Relationship Id="rId2" Type="http://schemas.openxmlformats.org/officeDocument/2006/relationships/hyperlink" Target="https://neuron.illinois.edu/games/mirror-tracing-game-intr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acobslessons.com/match1.htm" TargetMode="External"/><Relationship Id="rId5" Type="http://schemas.openxmlformats.org/officeDocument/2006/relationships/hyperlink" Target="http://www.jacobslessons.com/coloringbook.htm" TargetMode="External"/><Relationship Id="rId4" Type="http://schemas.openxmlformats.org/officeDocument/2006/relationships/hyperlink" Target="http://www.education.com/games/presch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go.com/app/dash-dittos-playground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teachmychild.com/the-10-best-iphoneipad-apps-for-preschool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com/activity/preschool/arts-and-crafts/" TargetMode="External"/><Relationship Id="rId2" Type="http://schemas.openxmlformats.org/officeDocument/2006/relationships/hyperlink" Target="http://therapystreetforkids.com/Skills2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kinderart.com/sitemap.s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fwork.com/category/seasonal-shelf-activities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media.uoa.gr/epinoisi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itunes.apple.com/us/app/storykit/id329374595?mt=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jele.g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nline-coloring.com/" TargetMode="External"/><Relationship Id="rId13" Type="http://schemas.openxmlformats.org/officeDocument/2006/relationships/hyperlink" Target="http://therapystreetforkids.com/Skills2.html" TargetMode="External"/><Relationship Id="rId18" Type="http://schemas.openxmlformats.org/officeDocument/2006/relationships/hyperlink" Target="http://www.education.com/games/preschool/" TargetMode="External"/><Relationship Id="rId3" Type="http://schemas.openxmlformats.org/officeDocument/2006/relationships/hyperlink" Target="http://www.&#950;&#969;&#947;&#961;&#945;&#966;&#943;&#950;&#969;.com/" TargetMode="External"/><Relationship Id="rId21" Type="http://schemas.openxmlformats.org/officeDocument/2006/relationships/hyperlink" Target="http://www.jacobslessons.com/matchcolor1.htm" TargetMode="External"/><Relationship Id="rId7" Type="http://schemas.openxmlformats.org/officeDocument/2006/relationships/hyperlink" Target="http://www.nickjr.com/nick-jr-originals/games/nick-jr-coloring-book/" TargetMode="External"/><Relationship Id="rId12" Type="http://schemas.openxmlformats.org/officeDocument/2006/relationships/hyperlink" Target="http://www.famigo.com/app/dash-dittos-playground/" TargetMode="External"/><Relationship Id="rId17" Type="http://schemas.openxmlformats.org/officeDocument/2006/relationships/hyperlink" Target="http://www.schoolsparks.com/kindergarten-worksheets/fine-motor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neuron.illinois.edu/games/mirror-tracing-game-intro" TargetMode="External"/><Relationship Id="rId20" Type="http://schemas.openxmlformats.org/officeDocument/2006/relationships/hyperlink" Target="http://www.jacobslessons.com/match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ring4all.com/" TargetMode="External"/><Relationship Id="rId11" Type="http://schemas.openxmlformats.org/officeDocument/2006/relationships/hyperlink" Target="http://coloringpagesapp.com/" TargetMode="External"/><Relationship Id="rId24" Type="http://schemas.openxmlformats.org/officeDocument/2006/relationships/hyperlink" Target="https://itunes.apple.com/us/app/storykit/id329374595?mt=8" TargetMode="External"/><Relationship Id="rId5" Type="http://schemas.openxmlformats.org/officeDocument/2006/relationships/hyperlink" Target="http://kids.bickids.com/el?gclid=COnF49b278gCFQoKwwodV4ED8g" TargetMode="External"/><Relationship Id="rId15" Type="http://schemas.openxmlformats.org/officeDocument/2006/relationships/hyperlink" Target="http://www.kinderart.com/sitemap.shtml" TargetMode="External"/><Relationship Id="rId23" Type="http://schemas.openxmlformats.org/officeDocument/2006/relationships/hyperlink" Target="http://www2.media.uoa.gr/epinoisi/" TargetMode="External"/><Relationship Id="rId10" Type="http://schemas.openxmlformats.org/officeDocument/2006/relationships/hyperlink" Target="http://www.coloringcrew.com/" TargetMode="External"/><Relationship Id="rId19" Type="http://schemas.openxmlformats.org/officeDocument/2006/relationships/hyperlink" Target="http://www.jacobslessons.com/coloringbook.htm" TargetMode="External"/><Relationship Id="rId4" Type="http://schemas.openxmlformats.org/officeDocument/2006/relationships/hyperlink" Target="http://poki.gr/&#967;&#961;&#969;&#956;&#945;&#964;&#953;&#963;&#956;&#959;&#973;" TargetMode="External"/><Relationship Id="rId9" Type="http://schemas.openxmlformats.org/officeDocument/2006/relationships/hyperlink" Target="http://www.thekidzpage.com/colouring_menus/virtualcrayons/choosecoloringpage1.htm" TargetMode="External"/><Relationship Id="rId14" Type="http://schemas.openxmlformats.org/officeDocument/2006/relationships/hyperlink" Target="http://www.education.com/activity/preschool/arts-and-crafts/" TargetMode="External"/><Relationship Id="rId22" Type="http://schemas.openxmlformats.org/officeDocument/2006/relationships/hyperlink" Target="http://www.shelfwork.com/category/seasonal-shelf-activities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toki@ioa.teiep.g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kjr.com/nick-jr-originals/games/nick-jr-coloring-book/" TargetMode="External"/><Relationship Id="rId7" Type="http://schemas.openxmlformats.org/officeDocument/2006/relationships/hyperlink" Target="http://coloringpagesapp.com/" TargetMode="External"/><Relationship Id="rId2" Type="http://schemas.openxmlformats.org/officeDocument/2006/relationships/hyperlink" Target="http://www.coloring4all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oringcrew.com/" TargetMode="External"/><Relationship Id="rId5" Type="http://schemas.openxmlformats.org/officeDocument/2006/relationships/hyperlink" Target="http://www.thekidzpage.com/colouring_menus/virtualcrayons/choosecoloringpage1.htm" TargetMode="External"/><Relationship Id="rId4" Type="http://schemas.openxmlformats.org/officeDocument/2006/relationships/hyperlink" Target="http://www.online-color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Εφαρμογές Η/Υ στη </a:t>
            </a:r>
            <a:r>
              <a:rPr lang="el-GR" sz="3600" dirty="0" err="1" smtClean="0"/>
              <a:t>Λογοπαθολογία</a:t>
            </a: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824429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2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Ο H/Y στην κλινική </a:t>
            </a:r>
            <a:r>
              <a:rPr lang="el-GR" sz="2800" b="1" dirty="0" err="1"/>
              <a:t>λογοθεραπευτική</a:t>
            </a:r>
            <a:r>
              <a:rPr lang="el-GR" sz="2800" b="1" dirty="0"/>
              <a:t> πράξη ως κίνητρο για συζήτηση </a:t>
            </a:r>
            <a:endParaRPr lang="el-GR" sz="2800" dirty="0" smtClean="0"/>
          </a:p>
          <a:p>
            <a:r>
              <a:rPr lang="el-GR" sz="2800" dirty="0" smtClean="0"/>
              <a:t>Ευγενία Τόκη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Εντοπισμός </a:t>
            </a:r>
            <a:r>
              <a:rPr lang="el-GR" dirty="0"/>
              <a:t>αντικειμένων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neuron.illinois.edu/games/mirror-tracing-game-intro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www.schoolsparks.com/kindergarten-worksheets/fine-motor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4"/>
              </a:rPr>
              <a:t>http://www.education.com/games/preschool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www.jacobslessons.com/coloringbook.htm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www.jacobslessons.com/match1.htm</a:t>
            </a:r>
            <a:endParaRPr lang="en-US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www.jacobslessons.com/matchcolor1.htm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7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π.χ.: </a:t>
            </a:r>
            <a:r>
              <a:rPr lang="en-US" dirty="0" smtClean="0"/>
              <a:t>Monster's </a:t>
            </a:r>
            <a:r>
              <a:rPr lang="en-US" dirty="0"/>
              <a:t>Number Tracing </a:t>
            </a:r>
            <a:r>
              <a:rPr lang="en-US" dirty="0" smtClean="0"/>
              <a:t>FREE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pic>
        <p:nvPicPr>
          <p:cNvPr id="1026" name="Picture 2" descr="https://d1ysvm2r5yxrjn.cloudfront.net/com.apple.itunes.456710561/screenshots/1.710e05117c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3350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51720" y="5231898"/>
            <a:ext cx="5869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http://www.famigo.com/app/dash-dittos-playground</a:t>
            </a:r>
            <a:r>
              <a:rPr lang="el-GR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25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π.χ.: </a:t>
            </a:r>
            <a:r>
              <a:rPr lang="en-US" dirty="0"/>
              <a:t>Monkey Preschool </a:t>
            </a:r>
            <a:r>
              <a:rPr lang="en-US" dirty="0" smtClean="0"/>
              <a:t>Lunchbox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pic>
        <p:nvPicPr>
          <p:cNvPr id="2050" name="Picture 2" descr="http://www.icanteachmychild.com/wp-content/uploads/2012/09/IMG_0067-500x37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433512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755576" y="5183242"/>
            <a:ext cx="8136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hlinkClick r:id="rId3"/>
              </a:rPr>
              <a:t>http://www.icanteachmychild.com/the-10-best-iphoneipad-apps-for-preschoolers</a:t>
            </a:r>
            <a:r>
              <a:rPr lang="el-GR" sz="1600" dirty="0" smtClean="0">
                <a:hlinkClick r:id="rId3"/>
              </a:rPr>
              <a:t>/</a:t>
            </a:r>
            <a:r>
              <a:rPr lang="el-GR" sz="1600" dirty="0" smtClean="0"/>
              <a:t>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8408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Άλλες δραστηριότητες λεπτής κινητικότητας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5122912" cy="3771636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therapystreetforkids.com/Skills2.html</a:t>
            </a:r>
            <a:r>
              <a:rPr lang="el-GR" sz="2800" dirty="0" smtClean="0"/>
              <a:t> </a:t>
            </a:r>
          </a:p>
          <a:p>
            <a:r>
              <a:rPr lang="en-US" sz="2800" dirty="0">
                <a:hlinkClick r:id="rId3"/>
              </a:rPr>
              <a:t>http://www.education.com/activity/preschool/arts-and-crafts</a:t>
            </a:r>
            <a:r>
              <a:rPr lang="en-US" sz="2800" dirty="0" smtClean="0">
                <a:hlinkClick r:id="rId3"/>
              </a:rPr>
              <a:t>/</a:t>
            </a:r>
            <a:r>
              <a:rPr lang="el-GR" sz="2800" dirty="0" smtClean="0"/>
              <a:t> </a:t>
            </a:r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www.kinderart.com/sitemap.shtml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475" y="1177199"/>
            <a:ext cx="298132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1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Σενάρια χρήσης του Η/Υ για κίνητρο για συζήτηση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3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Σενάριο: 1</a:t>
            </a:r>
            <a:endParaRPr lang="en-US" sz="3333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91612" y="1943365"/>
            <a:ext cx="7224803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Επίπεδο φωνήματος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Φωνολογική διάκριση /ρ/-/λ/</a:t>
            </a:r>
          </a:p>
          <a:p>
            <a:r>
              <a:rPr lang="el-GR" dirty="0" smtClean="0"/>
              <a:t>Περιγραφή </a:t>
            </a:r>
            <a:r>
              <a:rPr lang="en-US" dirty="0" smtClean="0"/>
              <a:t>:</a:t>
            </a:r>
            <a:r>
              <a:rPr lang="el-GR" dirty="0" smtClean="0"/>
              <a:t> Δίνονται 3 εικόνες, από τις οποίες η μία ξεκινά με το φώνημα/ ρ/, ενώ οι υπόλοιπες περιέχουν το /λ/.</a:t>
            </a:r>
          </a:p>
          <a:p>
            <a:pPr>
              <a:buNone/>
            </a:pPr>
            <a:r>
              <a:rPr lang="el-GR" dirty="0" smtClean="0"/>
              <a:t>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9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ροβολή λεπτομερει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2376" y="1845542"/>
            <a:ext cx="1524000" cy="1524000"/>
          </a:xfrm>
          <a:prstGeom prst="rect">
            <a:avLst/>
          </a:prstGeom>
          <a:noFill/>
        </p:spPr>
      </p:pic>
      <p:pic>
        <p:nvPicPr>
          <p:cNvPr id="1028" name="Picture 4" descr="Προβολή λεπτομερειώ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2457" y="1721451"/>
            <a:ext cx="1692188" cy="1692188"/>
          </a:xfrm>
          <a:prstGeom prst="rect">
            <a:avLst/>
          </a:prstGeom>
          <a:noFill/>
        </p:spPr>
      </p:pic>
      <p:pic>
        <p:nvPicPr>
          <p:cNvPr id="3" name="Picture 4" descr="Αποτέλεσμα εικόνας για λουλούδ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9518"/>
            <a:ext cx="1345095" cy="18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διαλόγου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719064" y="458569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 smtClean="0"/>
              <a:t>Λογοθεραπευτής</a:t>
            </a:r>
            <a:r>
              <a:rPr lang="en-US" sz="2400" dirty="0"/>
              <a:t>:</a:t>
            </a:r>
            <a:r>
              <a:rPr lang="el-GR" sz="2400" dirty="0"/>
              <a:t> θέλω να μου πεις</a:t>
            </a:r>
            <a:r>
              <a:rPr lang="en-US" sz="2400" dirty="0"/>
              <a:t>,</a:t>
            </a:r>
            <a:r>
              <a:rPr lang="el-GR" sz="2400" dirty="0"/>
              <a:t> ποια από τις εικόνες ξεκινά με τη φωνή /ρ/;</a:t>
            </a:r>
          </a:p>
        </p:txBody>
      </p:sp>
    </p:spTree>
    <p:extLst>
      <p:ext uri="{BB962C8B-B14F-4D97-AF65-F5344CB8AC3E}">
        <p14:creationId xmlns:p14="http://schemas.microsoft.com/office/powerpoint/2010/main" val="41159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3000" y="1993404"/>
            <a:ext cx="7749480" cy="3204356"/>
          </a:xfrm>
        </p:spPr>
        <p:txBody>
          <a:bodyPr>
            <a:noAutofit/>
          </a:bodyPr>
          <a:lstStyle/>
          <a:p>
            <a:r>
              <a:rPr lang="el-GR" sz="2400" dirty="0" smtClean="0"/>
              <a:t>Αν </a:t>
            </a:r>
            <a:r>
              <a:rPr lang="el-GR" sz="2400" dirty="0"/>
              <a:t>επιλέξει </a:t>
            </a:r>
            <a:r>
              <a:rPr lang="el-GR" sz="2400" dirty="0" smtClean="0"/>
              <a:t>το λουλούδι ή το λεμόνι δεν γίνεται τίποτα</a:t>
            </a:r>
          </a:p>
          <a:p>
            <a:r>
              <a:rPr lang="el-GR" sz="2400" dirty="0" smtClean="0"/>
              <a:t>Αν επιλέξει τη ρόδα που είναι η </a:t>
            </a:r>
            <a:r>
              <a:rPr lang="el-GR" sz="2400" dirty="0"/>
              <a:t>σωστή, </a:t>
            </a:r>
            <a:r>
              <a:rPr lang="el-GR" sz="2400" dirty="0" smtClean="0"/>
              <a:t>η ρόδα μεγαλώνει. 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λογοθεραπευτής στη συνέχεια χρησιμοποιεί τη τεχνική του βομβαρδισμού και της επιμήκυνσης στη συζήτηση, για να δημιουργήσει διάλογο με το παιδί.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Πλοκή Σεναρίου 1</a:t>
            </a:r>
            <a:endParaRPr lang="en-US" sz="3333" dirty="0"/>
          </a:p>
        </p:txBody>
      </p:sp>
    </p:spTree>
    <p:extLst>
      <p:ext uri="{BB962C8B-B14F-4D97-AF65-F5344CB8AC3E}">
        <p14:creationId xmlns:p14="http://schemas.microsoft.com/office/powerpoint/2010/main" val="71106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51620" y="1705372"/>
            <a:ext cx="7452828" cy="3492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400" dirty="0" smtClean="0"/>
              <a:t>Παράδειγμα </a:t>
            </a:r>
            <a:r>
              <a:rPr lang="el-GR" sz="2400" dirty="0"/>
              <a:t>διαλόγου</a:t>
            </a:r>
            <a:r>
              <a:rPr lang="en-US" sz="2400" dirty="0"/>
              <a:t>:</a:t>
            </a:r>
            <a:r>
              <a:rPr lang="el-GR" sz="2400" dirty="0"/>
              <a:t> </a:t>
            </a:r>
          </a:p>
          <a:p>
            <a:pPr>
              <a:buNone/>
            </a:pPr>
            <a:r>
              <a:rPr lang="el-GR" sz="2400" dirty="0" smtClean="0"/>
              <a:t>Παιδί</a:t>
            </a:r>
            <a:r>
              <a:rPr lang="el-GR" sz="2400" dirty="0"/>
              <a:t>:(το παιδί κάνει κλικ στην εικόνα </a:t>
            </a:r>
            <a:r>
              <a:rPr lang="el-GR" sz="2400" dirty="0" smtClean="0"/>
              <a:t>λουλούδι ή λεμόνι) </a:t>
            </a:r>
            <a:endParaRPr lang="el-GR" sz="2400" dirty="0"/>
          </a:p>
          <a:p>
            <a:pPr>
              <a:buNone/>
            </a:pPr>
            <a:r>
              <a:rPr lang="el-GR" sz="2400" dirty="0" smtClean="0"/>
              <a:t>Λ/Θ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l-GR" sz="2400" dirty="0"/>
              <a:t>προσπάθησε ξανά.</a:t>
            </a:r>
          </a:p>
          <a:p>
            <a:pPr>
              <a:buNone/>
            </a:pPr>
            <a:r>
              <a:rPr lang="el-GR" sz="2400" dirty="0"/>
              <a:t> Παιδί</a:t>
            </a:r>
            <a:r>
              <a:rPr lang="en-US" sz="2400" dirty="0" smtClean="0"/>
              <a:t>:</a:t>
            </a:r>
            <a:r>
              <a:rPr lang="el-GR" sz="2400" dirty="0" smtClean="0"/>
              <a:t> </a:t>
            </a:r>
            <a:r>
              <a:rPr lang="el-GR" sz="2400" dirty="0"/>
              <a:t>(επιλέγει τη ρόδα)</a:t>
            </a:r>
          </a:p>
          <a:p>
            <a:pPr>
              <a:buNone/>
            </a:pPr>
            <a:r>
              <a:rPr lang="el-GR" sz="2400" dirty="0"/>
              <a:t>Λ/Θ</a:t>
            </a:r>
            <a:r>
              <a:rPr lang="en-US" sz="2400" dirty="0"/>
              <a:t>:</a:t>
            </a:r>
            <a:r>
              <a:rPr lang="el-GR" sz="2400" dirty="0"/>
              <a:t> Μπράβο, πολύ καλά. Είναι μια μεγάλη ρόδα. Ρόδες  έχουν και τα αυτοκίνητα. Πόσες ρόδες έχουν;</a:t>
            </a:r>
          </a:p>
          <a:p>
            <a:pPr>
              <a:buNone/>
            </a:pPr>
            <a:r>
              <a:rPr lang="el-GR" sz="2400" dirty="0" smtClean="0"/>
              <a:t>Παιδί: Τέσσερις</a:t>
            </a:r>
            <a:r>
              <a:rPr lang="el-GR" sz="2400" dirty="0"/>
              <a:t>. (</a:t>
            </a:r>
            <a:r>
              <a:rPr lang="el-GR" sz="2400" dirty="0" err="1"/>
              <a:t>κ.ο.κ</a:t>
            </a:r>
            <a:r>
              <a:rPr lang="el-GR" sz="2400" dirty="0"/>
              <a:t>.)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Πλοκή Σεναρίου 1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0387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76089" y="1921396"/>
            <a:ext cx="2580287" cy="1008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400" spc="100" dirty="0" smtClean="0"/>
              <a:t>_</a:t>
            </a:r>
            <a:r>
              <a:rPr lang="el-GR" sz="4400" spc="100" dirty="0" err="1" smtClean="0"/>
              <a:t>ακέτα</a:t>
            </a:r>
            <a:endParaRPr lang="en-US" sz="4400" spc="100" dirty="0"/>
          </a:p>
        </p:txBody>
      </p:sp>
      <p:pic>
        <p:nvPicPr>
          <p:cNvPr id="3076" name="Picture 4" descr="Αποτέλεσμα εικόνας για ρακέτ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9340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- Τίτλος"/>
          <p:cNvSpPr txBox="1">
            <a:spLocks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Σενάριο: 2</a:t>
            </a:r>
            <a:endParaRPr lang="en-US" sz="3333" dirty="0"/>
          </a:p>
        </p:txBody>
      </p:sp>
      <p:sp>
        <p:nvSpPr>
          <p:cNvPr id="10" name="1 - Τίτλος"/>
          <p:cNvSpPr txBox="1">
            <a:spLocks/>
          </p:cNvSpPr>
          <p:nvPr/>
        </p:nvSpPr>
        <p:spPr>
          <a:xfrm>
            <a:off x="4498062" y="3761480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ρ </a:t>
            </a:r>
            <a:endParaRPr lang="en-US" dirty="0"/>
          </a:p>
        </p:txBody>
      </p:sp>
      <p:sp>
        <p:nvSpPr>
          <p:cNvPr id="11" name="1 - Τίτλος"/>
          <p:cNvSpPr txBox="1">
            <a:spLocks/>
          </p:cNvSpPr>
          <p:nvPr/>
        </p:nvSpPr>
        <p:spPr>
          <a:xfrm>
            <a:off x="6090858" y="3761480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δ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2" name="1 - Τίτλος"/>
          <p:cNvSpPr txBox="1">
            <a:spLocks/>
          </p:cNvSpPr>
          <p:nvPr/>
        </p:nvSpPr>
        <p:spPr>
          <a:xfrm>
            <a:off x="7738422" y="3761480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6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2:</a:t>
            </a:r>
            <a:r>
              <a:rPr lang="en-US" sz="2800" dirty="0" smtClean="0"/>
              <a:t> </a:t>
            </a:r>
            <a:r>
              <a:rPr lang="el-GR" sz="2800" dirty="0"/>
              <a:t>Ο H/Y στην κλινική </a:t>
            </a:r>
            <a:r>
              <a:rPr lang="el-GR" sz="2800" dirty="0" err="1"/>
              <a:t>λογοθεραπευτική</a:t>
            </a:r>
            <a:r>
              <a:rPr lang="el-GR" sz="2800" dirty="0"/>
              <a:t> πράξη ως κίνητρο για συζήτηση 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 smtClean="0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Ευγενία,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Επίκουρη Καθηγήτρια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4567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7700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διαλόγου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Παιδί</a:t>
            </a:r>
            <a:r>
              <a:rPr lang="en-US" dirty="0" smtClean="0"/>
              <a:t>:</a:t>
            </a:r>
            <a:r>
              <a:rPr lang="el-GR" dirty="0" smtClean="0"/>
              <a:t> (κάνει κλικ σε κάποιο λάθος φώνημα, το οποίο εξαφανίζεται από την οθόνη).</a:t>
            </a:r>
          </a:p>
          <a:p>
            <a:pPr>
              <a:buNone/>
            </a:pPr>
            <a:r>
              <a:rPr lang="el-GR" dirty="0" smtClean="0"/>
              <a:t>Λ/Θ</a:t>
            </a:r>
            <a:r>
              <a:rPr lang="en-US" dirty="0" smtClean="0"/>
              <a:t>:</a:t>
            </a:r>
            <a:r>
              <a:rPr lang="el-GR" dirty="0" smtClean="0"/>
              <a:t> Προσπάθησε ξανά.</a:t>
            </a:r>
          </a:p>
          <a:p>
            <a:pPr>
              <a:buNone/>
            </a:pPr>
            <a:r>
              <a:rPr lang="el-GR" dirty="0"/>
              <a:t>Παιδί</a:t>
            </a:r>
            <a:r>
              <a:rPr lang="el-GR" dirty="0" smtClean="0"/>
              <a:t>: (επιλέγει το σωστό φώνημα</a:t>
            </a:r>
            <a:r>
              <a:rPr lang="en-US" dirty="0" smtClean="0"/>
              <a:t> /</a:t>
            </a:r>
            <a:r>
              <a:rPr lang="el-GR" dirty="0" smtClean="0"/>
              <a:t>ρ</a:t>
            </a:r>
            <a:r>
              <a:rPr lang="en-US" dirty="0" smtClean="0"/>
              <a:t>/</a:t>
            </a:r>
            <a:r>
              <a:rPr lang="el-GR" dirty="0" smtClean="0"/>
              <a:t>).</a:t>
            </a:r>
          </a:p>
          <a:p>
            <a:pPr>
              <a:buNone/>
            </a:pPr>
            <a:r>
              <a:rPr lang="el-GR" dirty="0" smtClean="0"/>
              <a:t>Λ/Θ</a:t>
            </a:r>
            <a:r>
              <a:rPr lang="en-US" dirty="0" smtClean="0"/>
              <a:t>:</a:t>
            </a:r>
            <a:r>
              <a:rPr lang="el-GR" dirty="0" smtClean="0"/>
              <a:t> Περίφημα!!</a:t>
            </a:r>
            <a:r>
              <a:rPr lang="en-US" dirty="0" smtClean="0"/>
              <a:t> </a:t>
            </a:r>
            <a:r>
              <a:rPr lang="el-GR" dirty="0" smtClean="0"/>
              <a:t>Κοίτα τη ρακέτα. Τι κάνουμε με τη ρακέτα;</a:t>
            </a:r>
          </a:p>
          <a:p>
            <a:pPr>
              <a:buNone/>
            </a:pPr>
            <a:r>
              <a:rPr lang="el-GR" dirty="0"/>
              <a:t>Παιδί</a:t>
            </a:r>
            <a:r>
              <a:rPr lang="el-GR" dirty="0" smtClean="0"/>
              <a:t>: Παίζουμε στη θάλασσα…(</a:t>
            </a:r>
            <a:r>
              <a:rPr lang="el-GR" dirty="0" err="1" smtClean="0"/>
              <a:t>κ.ο.κ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3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Περιγραφή: </a:t>
            </a:r>
          </a:p>
          <a:p>
            <a:r>
              <a:rPr lang="el-GR" dirty="0" smtClean="0"/>
              <a:t>Με τη βοήθεια της εικόνας και τη λέξη κάτω από την εικόνα ζητάμε από το παιδί να επιλέξει το σωστό φώνημα (ανάμεσα από /ρ/, /λ/).</a:t>
            </a:r>
          </a:p>
          <a:p>
            <a:r>
              <a:rPr lang="el-GR" dirty="0" smtClean="0"/>
              <a:t>Λ/θ: Θέλω να κοιτάξεις την εικόνα και να βάλεις τη σωστή φωνή που ταιριάζει.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2987824" y="409228"/>
            <a:ext cx="2640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solidFill>
                  <a:srgbClr val="C00000"/>
                </a:solidFill>
                <a:ea typeface="+mj-ea"/>
                <a:cs typeface="+mj-cs"/>
              </a:rPr>
              <a:t>Σενάριο: </a:t>
            </a:r>
            <a:r>
              <a:rPr lang="el-GR" sz="4400" b="1" dirty="0" smtClean="0">
                <a:solidFill>
                  <a:srgbClr val="C00000"/>
                </a:solidFill>
                <a:ea typeface="+mj-ea"/>
                <a:cs typeface="+mj-cs"/>
              </a:rPr>
              <a:t>3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743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339244" y="4697584"/>
            <a:ext cx="944724" cy="7522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/>
              <a:t>ρ </a:t>
            </a:r>
            <a:endParaRPr lang="en-US" dirty="0"/>
          </a:p>
        </p:txBody>
      </p:sp>
      <p:sp>
        <p:nvSpPr>
          <p:cNvPr id="9" name="8 - TextBox"/>
          <p:cNvSpPr txBox="1"/>
          <p:nvPr/>
        </p:nvSpPr>
        <p:spPr>
          <a:xfrm>
            <a:off x="3203848" y="3505572"/>
            <a:ext cx="2580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/>
              <a:t>_</a:t>
            </a:r>
            <a:r>
              <a:rPr lang="el-GR" sz="4800" dirty="0" err="1"/>
              <a:t>ύκος</a:t>
            </a:r>
            <a:endParaRPr lang="en-US" sz="4800" dirty="0"/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716016" y="4697584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λ </a:t>
            </a:r>
            <a:endParaRPr lang="en-US" dirty="0"/>
          </a:p>
        </p:txBody>
      </p:sp>
      <p:pic>
        <p:nvPicPr>
          <p:cNvPr id="3074" name="Picture 2" descr="http://dilofo.gr/wp-content/uploads/2013/02/lykos-pin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695" y="1214622"/>
            <a:ext cx="3175957" cy="23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uit trees,fruits,nature,plants,pomegranate trees,pomegranates,trees,tropical fruit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34" y="1213916"/>
            <a:ext cx="2820313" cy="2579688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347864" y="3775372"/>
            <a:ext cx="2400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_</a:t>
            </a:r>
            <a:r>
              <a:rPr lang="el-GR" sz="4400" dirty="0" err="1"/>
              <a:t>όδι</a:t>
            </a:r>
            <a:endParaRPr lang="en-US" sz="4400" dirty="0"/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3339244" y="4697584"/>
            <a:ext cx="944724" cy="7522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l-GR" dirty="0" smtClean="0"/>
              <a:t>ρ </a:t>
            </a:r>
            <a:endParaRPr lang="en-US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716016" y="4697584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iew detai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34" y="1117307"/>
            <a:ext cx="2820313" cy="2460273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699792" y="3249252"/>
            <a:ext cx="3720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/>
              <a:t>_</a:t>
            </a:r>
            <a:r>
              <a:rPr lang="el-GR" sz="4400" dirty="0" err="1"/>
              <a:t>ινόκερος</a:t>
            </a:r>
            <a:endParaRPr lang="en-US" sz="4400" dirty="0"/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3339244" y="4697584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ρ </a:t>
            </a:r>
            <a:endParaRPr lang="en-US" dirty="0"/>
          </a:p>
        </p:txBody>
      </p:sp>
      <p:sp>
        <p:nvSpPr>
          <p:cNvPr id="8" name="1 - Τίτλος"/>
          <p:cNvSpPr txBox="1">
            <a:spLocks/>
          </p:cNvSpPr>
          <p:nvPr/>
        </p:nvSpPr>
        <p:spPr>
          <a:xfrm>
            <a:off x="4716016" y="4697584"/>
            <a:ext cx="944724" cy="7522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διαλόγου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Π: (κάνει κλικ σε λάθος φώνημα και το φώνημα εξαφανίζεται)</a:t>
            </a:r>
          </a:p>
          <a:p>
            <a:pPr>
              <a:buNone/>
            </a:pPr>
            <a:r>
              <a:rPr lang="el-GR" dirty="0" smtClean="0"/>
              <a:t>Λ/θ: Ξαναδοκίμασε.</a:t>
            </a:r>
          </a:p>
          <a:p>
            <a:pPr>
              <a:buNone/>
            </a:pPr>
            <a:r>
              <a:rPr lang="el-GR" dirty="0" smtClean="0"/>
              <a:t>Π: (επιλέγει το σωστό)</a:t>
            </a:r>
          </a:p>
          <a:p>
            <a:pPr>
              <a:buNone/>
            </a:pPr>
            <a:r>
              <a:rPr lang="el-GR" dirty="0" smtClean="0"/>
              <a:t>Λ/θ: Τα πήγες πολύ καλά. Είδες έναν λύκο, ένα ρόδι και ένα ρινόκερο. Ποιό από τα τρία είναι φρούτο; </a:t>
            </a:r>
          </a:p>
          <a:p>
            <a:pPr>
              <a:buNone/>
            </a:pPr>
            <a:r>
              <a:rPr lang="el-GR" dirty="0" smtClean="0"/>
              <a:t>Π: Το ρόδι (</a:t>
            </a:r>
            <a:r>
              <a:rPr lang="el-GR" dirty="0" err="1" smtClean="0"/>
              <a:t>κ.ο.κ</a:t>
            </a:r>
            <a:r>
              <a:rPr lang="el-GR" dirty="0" smtClean="0"/>
              <a:t>.)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43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Αντιστοίχισης εικόνας-νοήματος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51620" y="1597360"/>
            <a:ext cx="7740860" cy="3771636"/>
          </a:xfrm>
        </p:spPr>
        <p:txBody>
          <a:bodyPr/>
          <a:lstStyle/>
          <a:p>
            <a:r>
              <a:rPr lang="el-GR" dirty="0" smtClean="0"/>
              <a:t>Περιγραφή: Επιλογή σωστής περιγραφής εικόνας. (έλεγχος οπτικής διάκρισης και κατανόηση φράσης)</a:t>
            </a:r>
          </a:p>
          <a:p>
            <a:r>
              <a:rPr lang="el-GR" dirty="0" smtClean="0"/>
              <a:t>Λ/Θ: Δες τις επόμενες εικόνες και κάνε κλικ στη σωστή πρόταση.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97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Αντιστοίχισης εικόνας-νοήματος </a:t>
            </a:r>
          </a:p>
        </p:txBody>
      </p:sp>
      <p:pic>
        <p:nvPicPr>
          <p:cNvPr id="4" name="3 - Θέση περιεχομένου" descr="stock-illustration-6728395-cute-kids-playing-in-pa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18659"/>
            <a:ext cx="2796310" cy="2228973"/>
          </a:xfrm>
        </p:spPr>
      </p:pic>
      <p:sp>
        <p:nvSpPr>
          <p:cNvPr id="5" name="4 - TextBox"/>
          <p:cNvSpPr txBox="1"/>
          <p:nvPr/>
        </p:nvSpPr>
        <p:spPr>
          <a:xfrm>
            <a:off x="2111727" y="3697593"/>
            <a:ext cx="4320480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39" indent="-285739"/>
            <a:r>
              <a:rPr lang="el-GR" sz="2667" dirty="0" smtClean="0"/>
              <a:t>Τα </a:t>
            </a:r>
            <a:r>
              <a:rPr lang="el-GR" sz="2667" dirty="0"/>
              <a:t>παιδιά τρώνε παγωτό.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111727" y="4777713"/>
            <a:ext cx="4320480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39" indent="-285739"/>
            <a:r>
              <a:rPr lang="el-GR" sz="2667" dirty="0" smtClean="0"/>
              <a:t>Τα </a:t>
            </a:r>
            <a:r>
              <a:rPr lang="el-GR" sz="2667" dirty="0"/>
              <a:t>παιδιά παίζουν κρυφτό.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111728" y="4237653"/>
            <a:ext cx="4320480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39" indent="-285739"/>
            <a:r>
              <a:rPr lang="el-GR" sz="2667" dirty="0" smtClean="0"/>
              <a:t>Τα </a:t>
            </a:r>
            <a:r>
              <a:rPr lang="el-GR" sz="2667" dirty="0"/>
              <a:t>παιδιά είναι τέσσερα.</a:t>
            </a:r>
          </a:p>
        </p:txBody>
      </p:sp>
    </p:spTree>
    <p:extLst>
      <p:ext uri="{BB962C8B-B14F-4D97-AF65-F5344CB8AC3E}">
        <p14:creationId xmlns:p14="http://schemas.microsoft.com/office/powerpoint/2010/main" val="389607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 smtClean="0"/>
              <a:t>διαλόγου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Ο Λ/θ επιβραβεύει το παιδί και συνεχίζει κάνοντας συζήτηση με το παιδί.</a:t>
            </a:r>
          </a:p>
          <a:p>
            <a:pPr>
              <a:buNone/>
            </a:pPr>
            <a:r>
              <a:rPr lang="el-GR" dirty="0" smtClean="0"/>
              <a:t>  Παράδειγμα ερωτήσεων:</a:t>
            </a:r>
          </a:p>
          <a:p>
            <a:r>
              <a:rPr lang="el-GR" dirty="0" smtClean="0"/>
              <a:t>Λ/θ: Μπράβο. Το κορίτσι που είναι αριστερά στην εικόνα τι παίζει; </a:t>
            </a:r>
          </a:p>
          <a:p>
            <a:r>
              <a:rPr lang="el-GR" dirty="0" smtClean="0"/>
              <a:t>Το κορίτσι που είναι δεξιά στην εικόνα τι παίζει;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72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Αντιστοίχισης εικόνας-νοήματος </a:t>
            </a:r>
          </a:p>
        </p:txBody>
      </p:sp>
      <p:pic>
        <p:nvPicPr>
          <p:cNvPr id="4" name="3 - Θέση περιεχομένου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1853" y="1273324"/>
            <a:ext cx="2940327" cy="2160240"/>
          </a:xfrm>
        </p:spPr>
      </p:pic>
      <p:sp>
        <p:nvSpPr>
          <p:cNvPr id="5" name="4 - TextBox"/>
          <p:cNvSpPr txBox="1"/>
          <p:nvPr/>
        </p:nvSpPr>
        <p:spPr>
          <a:xfrm>
            <a:off x="1559666" y="3577580"/>
            <a:ext cx="6252694" cy="4513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333" dirty="0" smtClean="0"/>
              <a:t>Το </a:t>
            </a:r>
            <a:r>
              <a:rPr lang="el-GR" sz="2333" dirty="0"/>
              <a:t>τραπεζομάντιλο έχει άσπρο και κόκκινο</a:t>
            </a:r>
            <a:r>
              <a:rPr lang="en-US" sz="2333" dirty="0"/>
              <a:t> </a:t>
            </a:r>
            <a:r>
              <a:rPr lang="el-GR" sz="2333" dirty="0"/>
              <a:t>χρώμα.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1559664" y="4177647"/>
            <a:ext cx="6252695" cy="4513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333" dirty="0" smtClean="0"/>
              <a:t>Το </a:t>
            </a:r>
            <a:r>
              <a:rPr lang="el-GR" sz="2333" dirty="0"/>
              <a:t>κορίτσι τρώει ροδάκινο</a:t>
            </a:r>
            <a:r>
              <a:rPr lang="el-GR" sz="1500" dirty="0"/>
              <a:t>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1559665" y="4837720"/>
            <a:ext cx="6252695" cy="45134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333" dirty="0" smtClean="0"/>
              <a:t>Πάνω </a:t>
            </a:r>
            <a:r>
              <a:rPr lang="el-GR" sz="2333" dirty="0"/>
              <a:t>στο τραπεζομάντιλο υπάρχει ένα πιάτο.</a:t>
            </a:r>
          </a:p>
        </p:txBody>
      </p:sp>
    </p:spTree>
    <p:extLst>
      <p:ext uri="{BB962C8B-B14F-4D97-AF65-F5344CB8AC3E}">
        <p14:creationId xmlns:p14="http://schemas.microsoft.com/office/powerpoint/2010/main" val="24646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ερωτήσεων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Λ/θ: Σωστά. Τώρα θέλω να μου πεις τι τρώει το κορίτσι και τι τρώει το αγόρι.</a:t>
            </a:r>
          </a:p>
          <a:p>
            <a:r>
              <a:rPr lang="el-GR" dirty="0"/>
              <a:t>Λ/θ: Τι </a:t>
            </a:r>
            <a:r>
              <a:rPr lang="el-GR" dirty="0" smtClean="0"/>
              <a:t>υπάρχει πάνω στο τραπεζομάντιλο;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005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Αντιστοίχισης εικόνας-νοήματος </a:t>
            </a:r>
          </a:p>
        </p:txBody>
      </p:sp>
      <p:pic>
        <p:nvPicPr>
          <p:cNvPr id="4" name="3 - Θέση περιεχομένου" descr="MH900446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33" y="1285924"/>
            <a:ext cx="3060340" cy="2579688"/>
          </a:xfrm>
        </p:spPr>
      </p:pic>
      <p:sp>
        <p:nvSpPr>
          <p:cNvPr id="5" name="4 - TextBox"/>
          <p:cNvSpPr txBox="1"/>
          <p:nvPr/>
        </p:nvSpPr>
        <p:spPr>
          <a:xfrm>
            <a:off x="2111727" y="3938910"/>
            <a:ext cx="4876243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667" dirty="0"/>
              <a:t>1. Η πάπια κυνηγάει το κορίτσι.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111727" y="4478970"/>
            <a:ext cx="4876243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667" dirty="0"/>
              <a:t>2. Το κορίτσι κυνηγάει την πάπια.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2111727" y="5019030"/>
            <a:ext cx="4876243" cy="5027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667" dirty="0"/>
              <a:t>3. Η πάπια κρατάει την ομπρέλα.</a:t>
            </a:r>
          </a:p>
        </p:txBody>
      </p:sp>
    </p:spTree>
    <p:extLst>
      <p:ext uri="{BB962C8B-B14F-4D97-AF65-F5344CB8AC3E}">
        <p14:creationId xmlns:p14="http://schemas.microsoft.com/office/powerpoint/2010/main" val="22596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ερωτήσεων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Λ/θ: Ωραία. Τί χρώμα είναι η ομπρέλα;</a:t>
            </a:r>
          </a:p>
          <a:p>
            <a:r>
              <a:rPr lang="el-GR" dirty="0"/>
              <a:t>Λ/θ: </a:t>
            </a:r>
            <a:r>
              <a:rPr lang="el-GR" dirty="0" smtClean="0"/>
              <a:t>Τι κάνει η πάπια;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8079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Ερωτήσεις κατανόησης βασισμένες σε εικόνα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 smtClean="0"/>
          </a:p>
          <a:p>
            <a:r>
              <a:rPr lang="el-GR" dirty="0" smtClean="0"/>
              <a:t>Λ/θ: Κοίταξε την εικόνα και απάντησε στις επόμενες ερωτήσεις.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21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Εικόνα</a:t>
            </a:r>
            <a:endParaRPr lang="el-GR" dirty="0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294873"/>
            <a:ext cx="4944549" cy="4420127"/>
          </a:xfrm>
        </p:spPr>
      </p:pic>
    </p:spTree>
    <p:extLst>
      <p:ext uri="{BB962C8B-B14F-4D97-AF65-F5344CB8AC3E}">
        <p14:creationId xmlns:p14="http://schemas.microsoft.com/office/powerpoint/2010/main" val="27675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ερωτήσεων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Λ/θ: Θέλω να μου πεις τι κάνει το κορίτσι που βρίσκεται πάνω δεξιά στην εικόνα.</a:t>
            </a:r>
          </a:p>
          <a:p>
            <a:r>
              <a:rPr lang="el-GR" dirty="0"/>
              <a:t>Λ/θ: Πόσα </a:t>
            </a:r>
            <a:r>
              <a:rPr lang="el-GR" dirty="0" smtClean="0"/>
              <a:t>παιδιά παίζουν μουσική;</a:t>
            </a:r>
          </a:p>
          <a:p>
            <a:r>
              <a:rPr lang="el-GR" dirty="0"/>
              <a:t>Λ/θ: Ποιο </a:t>
            </a:r>
            <a:r>
              <a:rPr lang="el-GR" dirty="0" smtClean="0"/>
              <a:t>μάθημα σου αρέσει περισσότερο;</a:t>
            </a:r>
          </a:p>
          <a:p>
            <a:r>
              <a:rPr lang="el-GR" dirty="0"/>
              <a:t>Λ/θ: Τι </a:t>
            </a:r>
            <a:r>
              <a:rPr lang="el-GR" dirty="0" smtClean="0"/>
              <a:t>σου αρέσει να κάνεις όταν γυρίζεις από το σχολείο;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55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Οπτική </a:t>
            </a:r>
            <a:r>
              <a:rPr lang="el-GR" dirty="0" smtClean="0"/>
              <a:t>διάκριση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  <p:pic>
        <p:nvPicPr>
          <p:cNvPr id="4098" name="Picture 2" descr="Αποτέλεσμα εικόνας για visual discrimination activities for childr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32" y="1732128"/>
            <a:ext cx="4023935" cy="301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91680" y="493620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http://www.shelfwork.com/category/seasonal-shelf-activities</a:t>
            </a:r>
            <a:r>
              <a:rPr lang="el-GR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419872" y="1561356"/>
            <a:ext cx="2454583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l-GR" dirty="0" err="1"/>
              <a:t>Ποιό</a:t>
            </a:r>
            <a:r>
              <a:rPr lang="el-GR" dirty="0"/>
              <a:t> είναι διαφορετικό;</a:t>
            </a:r>
          </a:p>
        </p:txBody>
      </p:sp>
    </p:spTree>
    <p:extLst>
      <p:ext uri="{BB962C8B-B14F-4D97-AF65-F5344CB8AC3E}">
        <p14:creationId xmlns:p14="http://schemas.microsoft.com/office/powerpoint/2010/main" val="39320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Ψηφιακό παραμύθι - </a:t>
            </a:r>
            <a:r>
              <a:rPr lang="el-GR" sz="4000" i="1" dirty="0" smtClean="0"/>
              <a:t>Το μαγικό φίλτρο</a:t>
            </a:r>
            <a:endParaRPr lang="el-GR" sz="4000" i="1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2" y="1269047"/>
            <a:ext cx="5738552" cy="433218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563888" y="5179925"/>
            <a:ext cx="45478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3"/>
              </a:rPr>
              <a:t>http://www2.media.uoa.gr/epinoisi</a:t>
            </a:r>
            <a:r>
              <a:rPr lang="el-GR" dirty="0" smtClean="0">
                <a:hlinkClick r:id="rId3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373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Κάνε το δικό σου ψηφιακό παραμύθι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Story </a:t>
            </a:r>
            <a:r>
              <a:rPr lang="en-US" b="1" dirty="0" smtClean="0"/>
              <a:t>Kit</a:t>
            </a:r>
            <a:r>
              <a:rPr lang="en-US" dirty="0" smtClean="0"/>
              <a:t> app</a:t>
            </a:r>
            <a:r>
              <a:rPr lang="el-GR" dirty="0" smtClean="0"/>
              <a:t>: </a:t>
            </a:r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itunes.apple.com/us/app/storykit/id329374595?mt=8</a:t>
            </a:r>
            <a:r>
              <a:rPr lang="el-GR" sz="1600" dirty="0" smtClean="0"/>
              <a:t> </a:t>
            </a:r>
          </a:p>
          <a:p>
            <a:r>
              <a:rPr lang="el-GR" dirty="0" smtClean="0"/>
              <a:t>Δημιουργήστε τη δική σας ιστορία</a:t>
            </a:r>
          </a:p>
          <a:p>
            <a:r>
              <a:rPr lang="el-GR" dirty="0" smtClean="0"/>
              <a:t>Γράψτε το κείμενο</a:t>
            </a:r>
          </a:p>
          <a:p>
            <a:r>
              <a:rPr lang="el-GR" dirty="0" smtClean="0"/>
              <a:t>Προσθέστε εικόνες</a:t>
            </a:r>
          </a:p>
          <a:p>
            <a:r>
              <a:rPr lang="el-GR" dirty="0" smtClean="0"/>
              <a:t>Ηχογραφήστε</a:t>
            </a:r>
          </a:p>
          <a:p>
            <a:r>
              <a:rPr lang="el-GR" dirty="0" smtClean="0"/>
              <a:t>Αποθηκεύστε και δημοσιεύστε </a:t>
            </a:r>
          </a:p>
          <a:p>
            <a:r>
              <a:rPr lang="el-GR" dirty="0" smtClean="0"/>
              <a:t>Προσθέστε ερωτήσεις και απαντήσεις (</a:t>
            </a:r>
            <a:r>
              <a:rPr lang="en-US" b="1" dirty="0"/>
              <a:t>Question Builder</a:t>
            </a:r>
            <a:r>
              <a:rPr lang="en-US" dirty="0"/>
              <a:t> </a:t>
            </a:r>
            <a:r>
              <a:rPr lang="en-US" dirty="0" smtClean="0"/>
              <a:t>app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2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http://www.jele.gr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2" y="1345332"/>
            <a:ext cx="6701274" cy="41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236944"/>
            <a:ext cx="8240150" cy="38528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200" dirty="0" smtClean="0"/>
              <a:t>Huang</a:t>
            </a:r>
            <a:r>
              <a:rPr lang="en-US" sz="1200" dirty="0"/>
              <a:t>, D. Z. (1998). Speech Therapy User’s Manual. Tiger, USA</a:t>
            </a:r>
            <a:r>
              <a:rPr lang="en-US" sz="1200" dirty="0" smtClean="0"/>
              <a:t>.</a:t>
            </a:r>
            <a:endParaRPr lang="el-GR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3"/>
              </a:rPr>
              <a:t>http://www.ζωγραφίζω.com</a:t>
            </a:r>
            <a:r>
              <a:rPr lang="el-GR" sz="1200" dirty="0" smtClean="0">
                <a:hlinkClick r:id="rId3"/>
              </a:rPr>
              <a:t>/</a:t>
            </a:r>
            <a:r>
              <a:rPr lang="el-GR" sz="1200" dirty="0" smtClean="0"/>
              <a:t>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4"/>
              </a:rPr>
              <a:t>http://</a:t>
            </a:r>
            <a:r>
              <a:rPr lang="el-GR" sz="1200" dirty="0" smtClean="0">
                <a:hlinkClick r:id="rId4"/>
              </a:rPr>
              <a:t>poki.gr/χρωματισμού</a:t>
            </a:r>
            <a:r>
              <a:rPr lang="el-GR" sz="1200" dirty="0" smtClean="0"/>
              <a:t>  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5"/>
              </a:rPr>
              <a:t>http://</a:t>
            </a:r>
            <a:r>
              <a:rPr lang="el-GR" sz="1200" dirty="0" smtClean="0">
                <a:hlinkClick r:id="rId5"/>
              </a:rPr>
              <a:t>kids.bickids.com/el?gclid=COnF49b278gCFQoKwwodV4ED8g</a:t>
            </a:r>
            <a:r>
              <a:rPr lang="el-GR" sz="1200" dirty="0" smtClean="0"/>
              <a:t>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6"/>
              </a:rPr>
              <a:t>http://www.coloring4all.com</a:t>
            </a:r>
            <a:r>
              <a:rPr lang="el-GR" sz="1200" dirty="0" smtClean="0">
                <a:hlinkClick r:id="rId6"/>
              </a:rPr>
              <a:t>/</a:t>
            </a:r>
            <a:r>
              <a:rPr lang="el-GR" sz="1200" dirty="0" smtClean="0"/>
              <a:t>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7"/>
              </a:rPr>
              <a:t>http://www.nickjr.com/nick-jr-originals/games/nick-jr-coloring-book</a:t>
            </a:r>
            <a:r>
              <a:rPr lang="el-GR" sz="1200" dirty="0" smtClean="0">
                <a:hlinkClick r:id="rId7"/>
              </a:rPr>
              <a:t>/</a:t>
            </a:r>
            <a:r>
              <a:rPr lang="el-GR" sz="1200" dirty="0" smtClean="0"/>
              <a:t> 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8"/>
              </a:rPr>
              <a:t>http://www.online-coloring.com</a:t>
            </a:r>
            <a:r>
              <a:rPr lang="el-GR" sz="1200" dirty="0" smtClean="0">
                <a:hlinkClick r:id="rId8"/>
              </a:rPr>
              <a:t>/</a:t>
            </a:r>
            <a:r>
              <a:rPr lang="el-GR" sz="1200" dirty="0" smtClean="0"/>
              <a:t>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9"/>
              </a:rPr>
              <a:t>http://</a:t>
            </a:r>
            <a:r>
              <a:rPr lang="el-GR" sz="1200" dirty="0" smtClean="0">
                <a:hlinkClick r:id="rId9"/>
              </a:rPr>
              <a:t>www.thekidzpage.com/colouring_menus/virtualcrayons/choosecoloringpage1.htm</a:t>
            </a:r>
            <a:r>
              <a:rPr lang="el-GR" sz="1200" dirty="0" smtClean="0"/>
              <a:t>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10"/>
              </a:rPr>
              <a:t>http://www.coloringcrew.com</a:t>
            </a:r>
            <a:r>
              <a:rPr lang="el-GR" sz="1200" dirty="0" smtClean="0">
                <a:hlinkClick r:id="rId10"/>
              </a:rPr>
              <a:t>/</a:t>
            </a:r>
            <a:r>
              <a:rPr lang="el-GR" sz="1200" dirty="0" smtClean="0"/>
              <a:t> 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11"/>
              </a:rPr>
              <a:t>http://coloringpagesapp.com</a:t>
            </a:r>
            <a:r>
              <a:rPr lang="el-GR" sz="1200" dirty="0" smtClean="0">
                <a:hlinkClick r:id="rId11"/>
              </a:rPr>
              <a:t>/</a:t>
            </a:r>
            <a:r>
              <a:rPr lang="el-GR" sz="1200" dirty="0" smtClean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12"/>
              </a:rPr>
              <a:t>http://www.famigo.com/app/dash-dittos-playground/</a:t>
            </a:r>
            <a:r>
              <a:rPr lang="en-US" sz="1200" dirty="0"/>
              <a:t>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13"/>
              </a:rPr>
              <a:t>http</a:t>
            </a:r>
            <a:r>
              <a:rPr lang="en-US" sz="1200" dirty="0">
                <a:hlinkClick r:id="rId13"/>
              </a:rPr>
              <a:t>://therapystreetforkids.com/Skills2.html</a:t>
            </a:r>
            <a:r>
              <a:rPr lang="el-GR" sz="1200" dirty="0"/>
              <a:t> </a:t>
            </a:r>
            <a:endParaRPr lang="el-GR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14"/>
              </a:rPr>
              <a:t>http</a:t>
            </a:r>
            <a:r>
              <a:rPr lang="en-US" sz="1200" dirty="0">
                <a:hlinkClick r:id="rId14"/>
              </a:rPr>
              <a:t>://www.education.com/activity/preschool/arts-and-crafts</a:t>
            </a:r>
            <a:r>
              <a:rPr lang="en-US" sz="1200" dirty="0" smtClean="0">
                <a:hlinkClick r:id="rId14"/>
              </a:rPr>
              <a:t>/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www.kinderart.com/sitemap.shtml</a:t>
            </a:r>
            <a:r>
              <a:rPr lang="el-GR" sz="1200" dirty="0" smtClean="0"/>
              <a:t> 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hlinkClick r:id="rId16"/>
              </a:rPr>
              <a:t>https</a:t>
            </a:r>
            <a:r>
              <a:rPr lang="en-US" sz="1200" dirty="0">
                <a:hlinkClick r:id="rId16"/>
              </a:rPr>
              <a:t>://neuron.illinois.edu/games/mirror-tracing-game-intro</a:t>
            </a:r>
            <a:r>
              <a:rPr lang="en-US" sz="1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17"/>
              </a:rPr>
              <a:t>http://www.schoolsparks.com/kindergarten-worksheets/fine-motor</a:t>
            </a:r>
            <a:r>
              <a:rPr lang="el-GR" sz="1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18"/>
              </a:rPr>
              <a:t>http://www.education.com/games/preschool/</a:t>
            </a:r>
            <a:r>
              <a:rPr lang="en-US" sz="1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19"/>
              </a:rPr>
              <a:t>http://www.jacobslessons.com/coloringbook.htm</a:t>
            </a:r>
            <a:r>
              <a:rPr lang="en-US" sz="1200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20"/>
              </a:rPr>
              <a:t>http://www.jacobslessons.com/match1.htm</a:t>
            </a:r>
            <a:endParaRPr lang="en-US" sz="1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21"/>
              </a:rPr>
              <a:t>http://www.jacobslessons.com/matchcolor1.htm</a:t>
            </a:r>
            <a:r>
              <a:rPr lang="en-US" sz="1200" dirty="0"/>
              <a:t> </a:t>
            </a:r>
            <a:endParaRPr lang="el-GR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1200" dirty="0">
                <a:hlinkClick r:id="rId22"/>
              </a:rPr>
              <a:t>http://www.shelfwork.com/category/seasonal-shelf-activities/</a:t>
            </a:r>
            <a:r>
              <a:rPr lang="el-GR" sz="1200" dirty="0"/>
              <a:t> </a:t>
            </a:r>
            <a:endParaRPr lang="el-GR" sz="1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23"/>
              </a:rPr>
              <a:t>http://www2.media.uoa.gr/epinoisi</a:t>
            </a:r>
            <a:r>
              <a:rPr lang="en-US" sz="1200" dirty="0" smtClean="0">
                <a:hlinkClick r:id="rId23"/>
              </a:rPr>
              <a:t>/</a:t>
            </a:r>
            <a:r>
              <a:rPr lang="el-GR" sz="12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>
                <a:hlinkClick r:id="rId24"/>
              </a:rPr>
              <a:t>https://</a:t>
            </a:r>
            <a:r>
              <a:rPr lang="en-US" sz="1200" dirty="0" smtClean="0">
                <a:hlinkClick r:id="rId24"/>
              </a:rPr>
              <a:t>itunes.apple.com/us/app/storykit/id329374595?mt=8</a:t>
            </a:r>
            <a:r>
              <a:rPr lang="el-GR" sz="1200" dirty="0" smtClean="0"/>
              <a:t> </a:t>
            </a: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  <a:p>
            <a:pPr marL="0" indent="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>
              <a:spcBef>
                <a:spcPts val="0"/>
              </a:spcBef>
              <a:buNone/>
            </a:pP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 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2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45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toki@ioa.teiep.gr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Παρουσίαση του Η/Υ </a:t>
            </a:r>
            <a:r>
              <a:rPr lang="el-GR" dirty="0"/>
              <a:t>ως </a:t>
            </a:r>
            <a:r>
              <a:rPr lang="el-GR" dirty="0" smtClean="0"/>
              <a:t>κίνητρο για συζήτηση</a:t>
            </a:r>
          </a:p>
          <a:p>
            <a:pPr marL="400050" lvl="1"/>
            <a:r>
              <a:rPr lang="el-GR" dirty="0" smtClean="0"/>
              <a:t>Εικόνες/βίντεο/παιχνίδια</a:t>
            </a:r>
          </a:p>
          <a:p>
            <a:pPr marL="400050" lvl="1"/>
            <a:r>
              <a:rPr lang="el-GR" dirty="0" smtClean="0"/>
              <a:t>ηλεκτρονικά </a:t>
            </a:r>
            <a:r>
              <a:rPr lang="el-GR" dirty="0"/>
              <a:t>βιβλία για παιδιά με </a:t>
            </a:r>
            <a:r>
              <a:rPr lang="el-GR" dirty="0" smtClean="0"/>
              <a:t>αφήγηση</a:t>
            </a:r>
          </a:p>
          <a:p>
            <a:pPr marL="400050" lvl="1"/>
            <a:r>
              <a:rPr lang="el-GR" dirty="0" smtClean="0"/>
              <a:t>εφαρμογές </a:t>
            </a:r>
            <a:r>
              <a:rPr lang="el-GR" dirty="0"/>
              <a:t>σε έξυπνες συσκευές για μάθηση, ομιλία, </a:t>
            </a:r>
            <a:r>
              <a:rPr lang="el-GR" dirty="0" smtClean="0"/>
              <a:t>γλώσσα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Ανάπτυξη λεπτής κινητικότητας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Η/Υ - Γλωσσική ανάπτυξη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Οπτική διάκριση</a:t>
            </a:r>
          </a:p>
          <a:p>
            <a:pPr>
              <a:lnSpc>
                <a:spcPct val="110000"/>
              </a:lnSpc>
            </a:pPr>
            <a:r>
              <a:rPr lang="el-GR" dirty="0" smtClean="0"/>
              <a:t>Η/Υ - Ανάγνωση - Γραφή</a:t>
            </a:r>
          </a:p>
          <a:p>
            <a:pPr>
              <a:lnSpc>
                <a:spcPct val="110000"/>
              </a:lnSpc>
            </a:pPr>
            <a:endParaRPr lang="el-GR" dirty="0" smtClean="0"/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 smtClean="0"/>
              <a:t>Εισαγωγή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Ανάπτυξη λεπτής κινητικότητας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l-GR" sz="3300" dirty="0"/>
              <a:t>Περιλαμβάνει:</a:t>
            </a:r>
          </a:p>
          <a:p>
            <a:pPr>
              <a:defRPr/>
            </a:pPr>
            <a:r>
              <a:rPr lang="el-GR" sz="3300" dirty="0" err="1"/>
              <a:t>διαδραστικές</a:t>
            </a:r>
            <a:r>
              <a:rPr lang="el-GR" sz="3300" dirty="0"/>
              <a:t> και εκτυπώσιμες σελίδες </a:t>
            </a:r>
            <a:r>
              <a:rPr lang="el-GR" sz="3300" dirty="0" smtClean="0"/>
              <a:t>ζωγραφικής </a:t>
            </a:r>
            <a:r>
              <a:rPr lang="el-GR" sz="3300" dirty="0"/>
              <a:t>(</a:t>
            </a:r>
            <a:r>
              <a:rPr lang="en-US" altLang="el-GR" sz="3300" dirty="0"/>
              <a:t>interactive and printable coloring pages</a:t>
            </a:r>
            <a:r>
              <a:rPr lang="el-GR" altLang="el-GR" sz="3300" dirty="0"/>
              <a:t>)</a:t>
            </a:r>
            <a:r>
              <a:rPr lang="en-US" altLang="el-GR" sz="3300" dirty="0"/>
              <a:t>, </a:t>
            </a:r>
            <a:endParaRPr lang="el-GR" altLang="el-GR" sz="3300" dirty="0"/>
          </a:p>
          <a:p>
            <a:pPr>
              <a:defRPr/>
            </a:pPr>
            <a:r>
              <a:rPr lang="el-GR" sz="3300" dirty="0"/>
              <a:t>Δραστηριότητες εντοπισμού αντικειμένων  (</a:t>
            </a:r>
            <a:r>
              <a:rPr lang="en-US" altLang="el-GR" sz="3300" dirty="0"/>
              <a:t>tracing activities</a:t>
            </a:r>
            <a:r>
              <a:rPr lang="el-GR" altLang="el-GR" sz="3300" dirty="0"/>
              <a:t>)</a:t>
            </a:r>
            <a:endParaRPr lang="el-GR" sz="3300" dirty="0"/>
          </a:p>
          <a:p>
            <a:pPr>
              <a:defRPr/>
            </a:pPr>
            <a:r>
              <a:rPr lang="el-GR" sz="3300" dirty="0"/>
              <a:t>Δραστηριότητες 3</a:t>
            </a:r>
            <a:r>
              <a:rPr lang="en-US" sz="3300" dirty="0"/>
              <a:t>D </a:t>
            </a:r>
            <a:r>
              <a:rPr lang="el-GR" sz="3300" dirty="0"/>
              <a:t>με λαβίδα (</a:t>
            </a:r>
            <a:r>
              <a:rPr lang="en-US" altLang="el-GR" sz="3300" dirty="0"/>
              <a:t>pincer grasp refinement tasks</a:t>
            </a:r>
            <a:r>
              <a:rPr lang="el-GR" altLang="el-GR" sz="3300" dirty="0"/>
              <a:t>)</a:t>
            </a:r>
            <a:endParaRPr lang="el-GR" sz="3300" dirty="0"/>
          </a:p>
          <a:p>
            <a:pPr>
              <a:defRPr/>
            </a:pPr>
            <a:r>
              <a:rPr lang="el-GR" sz="3300" dirty="0"/>
              <a:t>Δραστηριότητες/ ιδέες για έργα τέχνης </a:t>
            </a:r>
            <a:r>
              <a:rPr lang="el-GR" altLang="el-GR" sz="3300" dirty="0"/>
              <a:t>(</a:t>
            </a:r>
            <a:r>
              <a:rPr lang="en-US" altLang="el-GR" sz="3300" dirty="0"/>
              <a:t>art project ideas</a:t>
            </a:r>
            <a:r>
              <a:rPr lang="el-GR" altLang="el-GR" sz="3300" dirty="0"/>
              <a:t>)</a:t>
            </a:r>
            <a:r>
              <a:rPr lang="el-GR" sz="3300" dirty="0"/>
              <a:t> και πολλά άλλα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5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</a:t>
            </a:r>
            <a:r>
              <a:rPr lang="el-GR" dirty="0" smtClean="0"/>
              <a:t>Σελίδες </a:t>
            </a:r>
            <a:r>
              <a:rPr lang="el-GR" dirty="0"/>
              <a:t>ζωγραφικής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26773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http://www.</a:t>
            </a:r>
            <a:r>
              <a:rPr lang="el-GR" dirty="0">
                <a:hlinkClick r:id="rId2"/>
              </a:rPr>
              <a:t>ζωγραφίζω.</a:t>
            </a:r>
            <a:r>
              <a:rPr lang="en-US" dirty="0">
                <a:hlinkClick r:id="rId2"/>
              </a:rPr>
              <a:t>com</a:t>
            </a:r>
            <a:r>
              <a:rPr lang="en-US" dirty="0" smtClean="0">
                <a:hlinkClick r:id="rId2"/>
              </a:rPr>
              <a:t>/</a:t>
            </a:r>
            <a:r>
              <a:rPr lang="el-GR" dirty="0" smtClean="0">
                <a:hlinkClick r:id="rId2"/>
              </a:rPr>
              <a:t>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poki.gr</a:t>
            </a:r>
            <a:r>
              <a:rPr lang="el-GR" dirty="0">
                <a:hlinkClick r:id="rId2"/>
              </a:rPr>
              <a:t>/ </a:t>
            </a:r>
            <a:r>
              <a:rPr lang="el-GR" dirty="0" smtClean="0">
                <a:hlinkClick r:id="rId2"/>
              </a:rPr>
              <a:t>χρωματισμού </a:t>
            </a:r>
            <a:endParaRPr lang="en-US" dirty="0" smtClean="0">
              <a:hlinkClick r:id="rId2"/>
            </a:endParaRP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kids.bickids.com/el?gclid=COnF49b278gCFQoKwwodV4ED8g </a:t>
            </a:r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://www.coloring4all.com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r>
              <a:rPr lang="en-US" dirty="0">
                <a:hlinkClick r:id="rId3"/>
              </a:rPr>
              <a:t>http://www.nickjr.com/nick-jr-originals/games/nick-jr-coloring-book</a:t>
            </a:r>
            <a:r>
              <a:rPr lang="en-US" dirty="0" smtClean="0">
                <a:hlinkClick r:id="rId3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4"/>
              </a:rPr>
              <a:t>http://www.online-coloring.com</a:t>
            </a:r>
            <a:r>
              <a:rPr lang="en-US" dirty="0" smtClean="0">
                <a:hlinkClick r:id="rId4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www.thekidzpage.com/colouring_menus/virtualcrayons/choosecoloringpage1.htm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6"/>
              </a:rPr>
              <a:t>http://www.coloringcrew.com</a:t>
            </a:r>
            <a:r>
              <a:rPr lang="en-US" dirty="0" smtClean="0">
                <a:hlinkClick r:id="rId6"/>
              </a:rPr>
              <a:t>/</a:t>
            </a:r>
            <a:r>
              <a:rPr lang="el-GR" dirty="0" smtClean="0"/>
              <a:t> </a:t>
            </a:r>
          </a:p>
          <a:p>
            <a:r>
              <a:rPr lang="en-US" dirty="0">
                <a:hlinkClick r:id="rId7"/>
              </a:rPr>
              <a:t>http://coloringpagesapp.com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1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2026</TotalTime>
  <Words>1385</Words>
  <Application>Microsoft Office PowerPoint</Application>
  <PresentationFormat>Προβολή στην οθόνη (16:10)</PresentationFormat>
  <Paragraphs>246</Paragraphs>
  <Slides>46</Slides>
  <Notes>13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9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Εισαγωγή</vt:lpstr>
      <vt:lpstr>Ανάπτυξη λεπτής κινητικότητας</vt:lpstr>
      <vt:lpstr>Online Σελίδες ζωγραφικής</vt:lpstr>
      <vt:lpstr>Εντοπισμός αντικειμένων</vt:lpstr>
      <vt:lpstr>π.χ.: Monster's Number Tracing FREE</vt:lpstr>
      <vt:lpstr>π.χ.: Monkey Preschool Lunchbox</vt:lpstr>
      <vt:lpstr>Άλλες δραστηριότητες λεπτής κινητικότητας</vt:lpstr>
      <vt:lpstr>Σενάρια χρήσης του Η/Υ για κίνητρο για συζήτηση</vt:lpstr>
      <vt:lpstr>Σενάριο: 1</vt:lpstr>
      <vt:lpstr>Παράδειγμα διαλόγου:</vt:lpstr>
      <vt:lpstr>Παρουσίαση του PowerPoint</vt:lpstr>
      <vt:lpstr>Παρουσίαση του PowerPoint</vt:lpstr>
      <vt:lpstr>Παρουσίαση του PowerPoint</vt:lpstr>
      <vt:lpstr>Παράδειγμα διαλόγου</vt:lpstr>
      <vt:lpstr>Παρουσίαση του PowerPoint</vt:lpstr>
      <vt:lpstr>ρ </vt:lpstr>
      <vt:lpstr>ρ </vt:lpstr>
      <vt:lpstr>Παρουσίαση του PowerPoint</vt:lpstr>
      <vt:lpstr>Παράδειγμα διαλόγου</vt:lpstr>
      <vt:lpstr>Αντιστοίχισης εικόνας-νοήματος </vt:lpstr>
      <vt:lpstr>Αντιστοίχισης εικόνας-νοήματος </vt:lpstr>
      <vt:lpstr>Παράδειγμα διαλόγου</vt:lpstr>
      <vt:lpstr>Αντιστοίχισης εικόνας-νοήματος </vt:lpstr>
      <vt:lpstr>Παράδειγμα ερωτήσεων</vt:lpstr>
      <vt:lpstr>Αντιστοίχισης εικόνας-νοήματος </vt:lpstr>
      <vt:lpstr>Παράδειγμα ερωτήσεων</vt:lpstr>
      <vt:lpstr>Ερωτήσεις κατανόησης βασισμένες σε εικόνα</vt:lpstr>
      <vt:lpstr>Εικόνα</vt:lpstr>
      <vt:lpstr>Παράδειγμα ερωτήσεων</vt:lpstr>
      <vt:lpstr>Οπτική διάκριση</vt:lpstr>
      <vt:lpstr>Ψηφιακό παραμύθι - Το μαγικό φίλτρο</vt:lpstr>
      <vt:lpstr>Κάνε το δικό σου ψηφιακό παραμύθι</vt:lpstr>
      <vt:lpstr>http://www.jele.gr/ 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525</cp:revision>
  <dcterms:created xsi:type="dcterms:W3CDTF">2012-09-06T09:03:05Z</dcterms:created>
  <dcterms:modified xsi:type="dcterms:W3CDTF">2016-01-08T09:54:33Z</dcterms:modified>
</cp:coreProperties>
</file>