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89" r:id="rId3"/>
    <p:sldId id="257" r:id="rId4"/>
    <p:sldId id="259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290" r:id="rId16"/>
    <p:sldId id="295" r:id="rId17"/>
    <p:sldId id="291" r:id="rId18"/>
    <p:sldId id="292" r:id="rId19"/>
    <p:sldId id="293" r:id="rId20"/>
    <p:sldId id="280" r:id="rId21"/>
  </p:sldIdLst>
  <p:sldSz cx="9144000" cy="5715000" type="screen16x10"/>
  <p:notesSz cx="6858000" cy="9144000"/>
  <p:custDataLst>
    <p:tags r:id="rId24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 varScale="1">
        <p:scale>
          <a:sx n="89" d="100"/>
          <a:sy n="89" d="100"/>
        </p:scale>
        <p:origin x="978" y="9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-3858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25/11/2015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25/11/2015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FF397BEF-4C29-4659-92F8-AB8CD270E7E0}" type="slidenum">
              <a:rPr lang="en-US" altLang="el-GR" sz="1200" baseline="0"/>
              <a:pPr/>
              <a:t>10</a:t>
            </a:fld>
            <a:endParaRPr lang="en-US" altLang="el-GR" sz="1200" baseline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FB48C107-FF97-4B2D-A56D-5382A0276100}" type="slidenum">
              <a:rPr lang="en-US" altLang="el-GR" sz="1200" baseline="0"/>
              <a:pPr/>
              <a:t>11</a:t>
            </a:fld>
            <a:endParaRPr lang="en-US" altLang="el-GR" sz="1200" baseline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622A5223-73F5-4856-9800-A99B5D30D322}" type="slidenum">
              <a:rPr lang="en-US" altLang="el-GR" sz="1200" baseline="0"/>
              <a:pPr/>
              <a:t>12</a:t>
            </a:fld>
            <a:endParaRPr lang="en-US" altLang="el-GR" sz="1200" baseline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D2A9030C-9EC7-4BE5-949E-F10AA0A9BE8E}" type="slidenum">
              <a:rPr lang="en-US" altLang="el-GR" sz="1200" baseline="0"/>
              <a:pPr/>
              <a:t>13</a:t>
            </a:fld>
            <a:endParaRPr lang="en-US" altLang="el-GR" sz="1200" baseline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1BCFDCD7-8969-4FD6-83AE-20E26129C599}" type="slidenum">
              <a:rPr lang="en-US" altLang="el-GR" sz="1200" baseline="0"/>
              <a:pPr/>
              <a:t>14</a:t>
            </a:fld>
            <a:endParaRPr lang="en-US" altLang="el-GR" sz="1200" baseline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BBF8145E-CC3C-4F21-971F-5C97B96215D0}" type="slidenum">
              <a:rPr lang="en-US" altLang="el-GR" sz="1200" baseline="0"/>
              <a:pPr/>
              <a:t>5</a:t>
            </a:fld>
            <a:endParaRPr lang="en-US" altLang="el-GR" sz="1200" baseline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A39C4A66-357F-40F0-AB66-FDB46D7416E5}" type="slidenum">
              <a:rPr lang="en-US" altLang="el-GR" sz="1200" baseline="0"/>
              <a:pPr/>
              <a:t>6</a:t>
            </a:fld>
            <a:endParaRPr lang="en-US" altLang="el-GR" sz="1200" baseline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30109C4E-1538-43D9-930E-3E96AEA65EEB}" type="slidenum">
              <a:rPr lang="en-US" altLang="el-GR" sz="1200" baseline="0"/>
              <a:pPr/>
              <a:t>7</a:t>
            </a:fld>
            <a:endParaRPr lang="en-US" altLang="el-GR" sz="1200" baseline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4F6713E2-8984-4A21-BDCF-0BA4DA59367A}" type="slidenum">
              <a:rPr lang="en-US" altLang="el-GR" sz="1200" baseline="0"/>
              <a:pPr/>
              <a:t>8</a:t>
            </a:fld>
            <a:endParaRPr lang="en-US" altLang="el-GR" sz="1200" baseline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826C826A-3E7B-4D82-8414-F77B62D0DBBE}" type="slidenum">
              <a:rPr lang="en-US" altLang="el-GR" sz="1200" baseline="0"/>
              <a:pPr/>
              <a:t>9</a:t>
            </a:fld>
            <a:endParaRPr lang="en-US" altLang="el-GR" sz="1200" baseline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>
            <a:lvl1pPr>
              <a:defRPr baseline="0"/>
            </a:lvl1pPr>
          </a:lstStyle>
          <a:p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l-GR" dirty="0"/>
          </a:p>
        </p:txBody>
      </p:sp>
      <p:sp>
        <p:nvSpPr>
          <p:cNvPr id="4" name="Ορθογώνιο 3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3498" y="-57951"/>
            <a:ext cx="9140502" cy="237242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700" b="1" dirty="0" smtClean="0">
                <a:solidFill>
                  <a:schemeClr val="bg1"/>
                </a:solidFill>
              </a:rPr>
              <a:t>Λοιμώδη Νοσήματα</a:t>
            </a:r>
            <a:r>
              <a:rPr lang="el-GR" sz="700" b="1" baseline="0" dirty="0" smtClean="0">
                <a:solidFill>
                  <a:schemeClr val="bg1"/>
                </a:solidFill>
              </a:rPr>
              <a:t> – Υ</a:t>
            </a:r>
            <a:r>
              <a:rPr lang="el-GR" sz="700" b="1" dirty="0" smtClean="0">
                <a:solidFill>
                  <a:schemeClr val="bg1"/>
                </a:solidFill>
              </a:rPr>
              <a:t>γιεινή Αγροτικών Ζώων – </a:t>
            </a:r>
            <a:r>
              <a:rPr lang="el-GR" sz="700" dirty="0" smtClean="0">
                <a:solidFill>
                  <a:schemeClr val="bg1"/>
                </a:solidFill>
              </a:rPr>
              <a:t>Εισαγωγή</a:t>
            </a:r>
            <a:r>
              <a:rPr lang="en-US" sz="700" dirty="0" smtClean="0">
                <a:solidFill>
                  <a:schemeClr val="bg1"/>
                </a:solidFill>
              </a:rPr>
              <a:t>,</a:t>
            </a:r>
            <a:r>
              <a:rPr lang="en-US" sz="700" baseline="0" dirty="0" smtClean="0">
                <a:solidFill>
                  <a:schemeClr val="bg1"/>
                </a:solidFill>
              </a:rPr>
              <a:t> </a:t>
            </a:r>
            <a:r>
              <a:rPr lang="el-GR" sz="700" baseline="0" dirty="0" smtClean="0">
                <a:solidFill>
                  <a:schemeClr val="bg1"/>
                </a:solidFill>
              </a:rPr>
              <a:t>Σχολή Τεχνολογίας Γεωπονίας, </a:t>
            </a:r>
            <a:r>
              <a:rPr lang="el-GR" sz="700" dirty="0" smtClean="0">
                <a:solidFill>
                  <a:schemeClr val="bg1"/>
                </a:solidFill>
              </a:rPr>
              <a:t>Τμήμα Ζωικής Παραγωγής, </a:t>
            </a:r>
            <a:r>
              <a:rPr lang="el-GR" sz="700" dirty="0">
                <a:solidFill>
                  <a:schemeClr val="bg1"/>
                </a:solidFill>
              </a:rPr>
              <a:t>ΤΕΙ ΗΠΕΙΡΟΥ </a:t>
            </a:r>
            <a:r>
              <a:rPr lang="el-GR" sz="7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6" name="Εικόνα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237242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700" b="1" dirty="0" smtClean="0">
                <a:solidFill>
                  <a:schemeClr val="bg1"/>
                </a:solidFill>
              </a:rPr>
              <a:t>Βιοχημεία - Αρχές Βιοτεχνολογίας - </a:t>
            </a:r>
            <a:r>
              <a:rPr lang="el-GR" sz="700" dirty="0" smtClean="0">
                <a:solidFill>
                  <a:schemeClr val="bg1"/>
                </a:solidFill>
              </a:rPr>
              <a:t>Εισαγωγή, οργανικά μόρια, διπλοί δεσμοί, ιδιότητες του νερού, ρυθμιστικά διαλύματα, Τμήμα</a:t>
            </a:r>
            <a:r>
              <a:rPr lang="el-GR" sz="7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700" dirty="0" smtClean="0">
                <a:solidFill>
                  <a:schemeClr val="bg1"/>
                </a:solidFill>
              </a:rPr>
              <a:t>, </a:t>
            </a:r>
            <a:r>
              <a:rPr lang="el-GR" sz="700" dirty="0">
                <a:solidFill>
                  <a:schemeClr val="bg1"/>
                </a:solidFill>
              </a:rPr>
              <a:t>ΤΕΙ ΗΠΕΙΡΟΥ </a:t>
            </a:r>
            <a:r>
              <a:rPr lang="el-GR" sz="7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237242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700" b="1" dirty="0" smtClean="0">
                <a:solidFill>
                  <a:schemeClr val="bg1"/>
                </a:solidFill>
              </a:rPr>
              <a:t>Βιοχημεία - Αρχές Βιοτεχνολογίας - </a:t>
            </a:r>
            <a:r>
              <a:rPr lang="el-GR" sz="700" dirty="0" smtClean="0">
                <a:solidFill>
                  <a:schemeClr val="bg1"/>
                </a:solidFill>
              </a:rPr>
              <a:t>Εισαγωγή, οργανικά μόρια, διπλοί δεσμοί, ιδιότητες του νερού, ρυθμιστικά διαλύματα, Τμήμα</a:t>
            </a:r>
            <a:r>
              <a:rPr lang="el-GR" sz="7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700" dirty="0" smtClean="0">
                <a:solidFill>
                  <a:schemeClr val="bg1"/>
                </a:solidFill>
              </a:rPr>
              <a:t>, </a:t>
            </a:r>
            <a:r>
              <a:rPr lang="el-GR" sz="700" dirty="0">
                <a:solidFill>
                  <a:schemeClr val="bg1"/>
                </a:solidFill>
              </a:rPr>
              <a:t>ΤΕΙ ΗΠΕΙΡΟΥ </a:t>
            </a:r>
            <a:r>
              <a:rPr lang="el-GR" sz="7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237242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700" b="1" dirty="0" smtClean="0">
                <a:solidFill>
                  <a:schemeClr val="bg1"/>
                </a:solidFill>
              </a:rPr>
              <a:t>Λοιμώδη Νοσήματα</a:t>
            </a:r>
            <a:r>
              <a:rPr lang="el-GR" sz="700" b="1" baseline="0" dirty="0" smtClean="0">
                <a:solidFill>
                  <a:schemeClr val="bg1"/>
                </a:solidFill>
              </a:rPr>
              <a:t> – Υ</a:t>
            </a:r>
            <a:r>
              <a:rPr lang="el-GR" sz="700" b="1" dirty="0" smtClean="0">
                <a:solidFill>
                  <a:schemeClr val="bg1"/>
                </a:solidFill>
              </a:rPr>
              <a:t>γιεινή Αγροτικών Ζώων – </a:t>
            </a:r>
            <a:r>
              <a:rPr lang="el-GR" sz="700" dirty="0" smtClean="0">
                <a:solidFill>
                  <a:schemeClr val="bg1"/>
                </a:solidFill>
              </a:rPr>
              <a:t>Εισαγωγή</a:t>
            </a:r>
            <a:r>
              <a:rPr lang="en-US" sz="700" dirty="0" smtClean="0">
                <a:solidFill>
                  <a:schemeClr val="bg1"/>
                </a:solidFill>
              </a:rPr>
              <a:t>,</a:t>
            </a:r>
            <a:r>
              <a:rPr lang="en-US" sz="700" baseline="0" dirty="0" smtClean="0">
                <a:solidFill>
                  <a:schemeClr val="bg1"/>
                </a:solidFill>
              </a:rPr>
              <a:t> </a:t>
            </a:r>
            <a:r>
              <a:rPr lang="el-GR" sz="700" baseline="0" dirty="0" smtClean="0">
                <a:solidFill>
                  <a:schemeClr val="bg1"/>
                </a:solidFill>
              </a:rPr>
              <a:t>Σχολή Τεχνολογίας Γεωπονίας, </a:t>
            </a:r>
            <a:r>
              <a:rPr lang="el-GR" sz="700" dirty="0" smtClean="0">
                <a:solidFill>
                  <a:schemeClr val="bg1"/>
                </a:solidFill>
              </a:rPr>
              <a:t>Τμήμα Ζωικής Παραγωγής, ΤΕΙ ΗΠΕΙΡΟΥ </a:t>
            </a:r>
            <a:r>
              <a:rPr lang="el-GR" sz="7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7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237242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700" b="1" dirty="0" smtClean="0">
                <a:solidFill>
                  <a:schemeClr val="bg1"/>
                </a:solidFill>
              </a:rPr>
              <a:t>Βιοχημεία - Αρχές Βιοτεχνολογίας - </a:t>
            </a:r>
            <a:r>
              <a:rPr lang="el-GR" sz="700" dirty="0" smtClean="0">
                <a:solidFill>
                  <a:schemeClr val="bg1"/>
                </a:solidFill>
              </a:rPr>
              <a:t>Εισαγωγή, οργανικά μόρια, διπλοί δεσμοί, ιδιότητες του νερού, ρυθμιστικά διαλύματα, Τμήμα</a:t>
            </a:r>
            <a:r>
              <a:rPr lang="el-GR" sz="7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700" dirty="0" smtClean="0">
                <a:solidFill>
                  <a:schemeClr val="bg1"/>
                </a:solidFill>
              </a:rPr>
              <a:t>, </a:t>
            </a:r>
            <a:r>
              <a:rPr lang="el-GR" sz="700" dirty="0">
                <a:solidFill>
                  <a:schemeClr val="bg1"/>
                </a:solidFill>
              </a:rPr>
              <a:t>ΤΕΙ ΗΠΕΙΡΟΥ </a:t>
            </a:r>
            <a:r>
              <a:rPr lang="el-GR" sz="7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237242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700" b="1" dirty="0" smtClean="0">
                <a:solidFill>
                  <a:schemeClr val="bg1"/>
                </a:solidFill>
              </a:rPr>
              <a:t>Βιοχημεία - Αρχές Βιοτεχνολογίας - </a:t>
            </a:r>
            <a:r>
              <a:rPr lang="el-GR" sz="700" dirty="0" smtClean="0">
                <a:solidFill>
                  <a:schemeClr val="bg1"/>
                </a:solidFill>
              </a:rPr>
              <a:t>Εισαγωγή, οργανικά μόρια, διπλοί δεσμοί, ιδιότητες του νερού, ρυθμιστικά διαλύματα, Τμήμα</a:t>
            </a:r>
            <a:r>
              <a:rPr lang="el-GR" sz="7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700" dirty="0" smtClean="0">
                <a:solidFill>
                  <a:schemeClr val="bg1"/>
                </a:solidFill>
              </a:rPr>
              <a:t>, </a:t>
            </a:r>
            <a:r>
              <a:rPr lang="el-GR" sz="700" dirty="0">
                <a:solidFill>
                  <a:schemeClr val="bg1"/>
                </a:solidFill>
              </a:rPr>
              <a:t>ΤΕΙ ΗΠΕΙΡΟΥ </a:t>
            </a:r>
            <a:r>
              <a:rPr lang="el-GR" sz="7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3498" y="-57951"/>
            <a:ext cx="9140502" cy="237242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700" b="1" dirty="0" smtClean="0">
                <a:solidFill>
                  <a:schemeClr val="bg1"/>
                </a:solidFill>
              </a:rPr>
              <a:t>Βιοχημεία - Αρχές Βιοτεχνολογίας - </a:t>
            </a:r>
            <a:r>
              <a:rPr lang="el-GR" sz="700" dirty="0" smtClean="0">
                <a:solidFill>
                  <a:schemeClr val="bg1"/>
                </a:solidFill>
              </a:rPr>
              <a:t>Εισαγωγή, οργανικά μόρια, διπλοί δεσμοί, ιδιότητες του νερού, ρυθμιστικά διαλύματα, Τμήμα</a:t>
            </a:r>
            <a:r>
              <a:rPr lang="el-GR" sz="7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700" dirty="0" smtClean="0">
                <a:solidFill>
                  <a:schemeClr val="bg1"/>
                </a:solidFill>
              </a:rPr>
              <a:t>, </a:t>
            </a:r>
            <a:r>
              <a:rPr lang="el-GR" sz="700" dirty="0">
                <a:solidFill>
                  <a:schemeClr val="bg1"/>
                </a:solidFill>
              </a:rPr>
              <a:t>ΤΕΙ ΗΠΕΙΡΟΥ </a:t>
            </a:r>
            <a:r>
              <a:rPr lang="el-GR" sz="7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3498" y="-57951"/>
            <a:ext cx="9140502" cy="237242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700" b="1" dirty="0" smtClean="0">
                <a:solidFill>
                  <a:schemeClr val="bg1"/>
                </a:solidFill>
              </a:rPr>
              <a:t>Βιοχημεία - Αρχές Βιοτεχνολογίας - </a:t>
            </a:r>
            <a:r>
              <a:rPr lang="el-GR" sz="700" dirty="0" smtClean="0">
                <a:solidFill>
                  <a:schemeClr val="bg1"/>
                </a:solidFill>
              </a:rPr>
              <a:t>Εισαγωγή, οργανικά μόρια, διπλοί δεσμοί, ιδιότητες του νερού, ρυθμιστικά διαλύματα, Τμήμα</a:t>
            </a:r>
            <a:r>
              <a:rPr lang="el-GR" sz="7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700" dirty="0" smtClean="0">
                <a:solidFill>
                  <a:schemeClr val="bg1"/>
                </a:solidFill>
              </a:rPr>
              <a:t>, </a:t>
            </a:r>
            <a:r>
              <a:rPr lang="el-GR" sz="700" dirty="0">
                <a:solidFill>
                  <a:schemeClr val="bg1"/>
                </a:solidFill>
              </a:rPr>
              <a:t>ΤΕΙ ΗΠΕΙΡΟΥ </a:t>
            </a:r>
            <a:r>
              <a:rPr lang="el-GR" sz="7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237242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700" b="1" dirty="0" smtClean="0">
                <a:solidFill>
                  <a:schemeClr val="bg1"/>
                </a:solidFill>
              </a:rPr>
              <a:t>Βιοχημεία - Αρχές Βιοτεχνολογίας - </a:t>
            </a:r>
            <a:r>
              <a:rPr lang="el-GR" sz="700" dirty="0" smtClean="0">
                <a:solidFill>
                  <a:schemeClr val="bg1"/>
                </a:solidFill>
              </a:rPr>
              <a:t>Εισαγωγή, οργανικά μόρια, διπλοί δεσμοί, ιδιότητες του νερού, ρυθμιστικά διαλύματα, Τμήμα</a:t>
            </a:r>
            <a:r>
              <a:rPr lang="el-GR" sz="7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700" dirty="0" smtClean="0">
                <a:solidFill>
                  <a:schemeClr val="bg1"/>
                </a:solidFill>
              </a:rPr>
              <a:t>, </a:t>
            </a:r>
            <a:r>
              <a:rPr lang="el-GR" sz="700" dirty="0">
                <a:solidFill>
                  <a:schemeClr val="bg1"/>
                </a:solidFill>
              </a:rPr>
              <a:t>ΤΕΙ ΗΠΕΙΡΟΥ </a:t>
            </a:r>
            <a:r>
              <a:rPr lang="el-GR" sz="7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237242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700" b="1" dirty="0" smtClean="0">
                <a:solidFill>
                  <a:schemeClr val="bg1"/>
                </a:solidFill>
              </a:rPr>
              <a:t>Βιοχημεία - Αρχές Βιοτεχνολογίας - </a:t>
            </a:r>
            <a:r>
              <a:rPr lang="el-GR" sz="700" dirty="0" smtClean="0">
                <a:solidFill>
                  <a:schemeClr val="bg1"/>
                </a:solidFill>
              </a:rPr>
              <a:t>Εισαγωγή, οργανικά μόρια, διπλοί δεσμοί, ιδιότητες του νερού, ρυθμιστικά διαλύματα, Τμήμα</a:t>
            </a:r>
            <a:r>
              <a:rPr lang="el-GR" sz="7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700" dirty="0" smtClean="0">
                <a:solidFill>
                  <a:schemeClr val="bg1"/>
                </a:solidFill>
              </a:rPr>
              <a:t>, </a:t>
            </a:r>
            <a:r>
              <a:rPr lang="el-GR" sz="700" dirty="0">
                <a:solidFill>
                  <a:schemeClr val="bg1"/>
                </a:solidFill>
              </a:rPr>
              <a:t>ΤΕΙ ΗΠΕΙΡΟΥ </a:t>
            </a:r>
            <a:r>
              <a:rPr lang="el-GR" sz="7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Λοιμώδη Νοσήματα – Υγιεινή Αγροτικών Ζώων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194798"/>
            <a:ext cx="7776864" cy="1464947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1</a:t>
            </a:r>
            <a:r>
              <a:rPr lang="en-US" sz="2800" dirty="0" smtClean="0"/>
              <a:t> 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b="1" dirty="0" smtClean="0"/>
              <a:t>ΕΙΣΑΓΩΓΗ ΣΤΑ ΛΟΙΜΩΔΗ ΝΟΣΗΜΑΤΑ – ΥΓΙΕΙΝΗ ΑΓΡΟΤΙΚΩΝ ΖΩΩΝ</a:t>
            </a:r>
            <a:endParaRPr lang="el-GR" sz="2800" dirty="0" smtClean="0"/>
          </a:p>
          <a:p>
            <a:pPr algn="l"/>
            <a:r>
              <a:rPr lang="el-GR" sz="2800" dirty="0" smtClean="0"/>
              <a:t>Ιωάννης Σκούφος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pic>
        <p:nvPicPr>
          <p:cNvPr id="8" name="Εικόνα 7"/>
          <p:cNvPicPr>
            <a:picLocks noChangeAspect="1"/>
          </p:cNvPicPr>
          <p:nvPr/>
        </p:nvPicPr>
        <p:blipFill rotWithShape="1">
          <a:blip r:embed="rId5"/>
          <a:srcRect t="-11106" b="11106"/>
          <a:stretch/>
        </p:blipFill>
        <p:spPr>
          <a:xfrm>
            <a:off x="642158" y="193204"/>
            <a:ext cx="905506" cy="114535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63688" y="335245"/>
            <a:ext cx="3240360" cy="10201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lnSpc>
                <a:spcPts val="2600"/>
              </a:lnSpc>
            </a:pPr>
            <a:r>
              <a:rPr lang="el-GR" sz="2000" dirty="0" smtClean="0"/>
              <a:t>Ελληνική Δημοκρατία</a:t>
            </a:r>
          </a:p>
          <a:p>
            <a:pPr>
              <a:lnSpc>
                <a:spcPts val="2600"/>
              </a:lnSpc>
            </a:pPr>
            <a:r>
              <a:rPr lang="el-GR" sz="2000" dirty="0" smtClean="0"/>
              <a:t>Τεχνολογικό Εκπαιδευτικό Ίδρυμα Ηπείρου</a:t>
            </a: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ctrTitle"/>
          </p:nvPr>
        </p:nvSpPr>
        <p:spPr>
          <a:xfrm>
            <a:off x="688032" y="481236"/>
            <a:ext cx="7772400" cy="1225021"/>
          </a:xfrm>
        </p:spPr>
        <p:txBody>
          <a:bodyPr>
            <a:normAutofit/>
          </a:bodyPr>
          <a:lstStyle/>
          <a:p>
            <a:r>
              <a:rPr lang="el-GR" sz="2800" dirty="0" smtClean="0"/>
              <a:t>Τρόποι</a:t>
            </a:r>
            <a:r>
              <a:rPr lang="el-GR" sz="2400" dirty="0" smtClean="0"/>
              <a:t> Μετάδοσης των </a:t>
            </a:r>
            <a:r>
              <a:rPr lang="el-GR" sz="2400" dirty="0" err="1" smtClean="0"/>
              <a:t>Ζωονόσων</a:t>
            </a:r>
            <a:endParaRPr lang="el-GR" sz="2400" dirty="0"/>
          </a:p>
        </p:txBody>
      </p:sp>
      <p:sp>
        <p:nvSpPr>
          <p:cNvPr id="4" name="Υπότιτλος 3"/>
          <p:cNvSpPr>
            <a:spLocks noGrp="1"/>
          </p:cNvSpPr>
          <p:nvPr>
            <p:ph type="subTitle" idx="1"/>
          </p:nvPr>
        </p:nvSpPr>
        <p:spPr>
          <a:xfrm>
            <a:off x="688032" y="1739916"/>
            <a:ext cx="7776864" cy="3277823"/>
          </a:xfrm>
        </p:spPr>
        <p:txBody>
          <a:bodyPr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l-GR" sz="2000" dirty="0"/>
              <a:t>Οι </a:t>
            </a:r>
            <a:r>
              <a:rPr lang="el-GR" sz="2000" dirty="0" err="1"/>
              <a:t>ζωονόσοι</a:t>
            </a:r>
            <a:r>
              <a:rPr lang="el-GR" sz="2000" dirty="0"/>
              <a:t> μεταδίδονται με διάφορους τρόπους: μερικές έχουν </a:t>
            </a:r>
            <a:r>
              <a:rPr lang="el-GR" sz="2000" dirty="0" smtClean="0"/>
              <a:t>πολύπλοκο τρόπο </a:t>
            </a:r>
            <a:r>
              <a:rPr lang="el-GR" sz="2000" dirty="0"/>
              <a:t>μετάδοσης με συμμετοχή ενδιάμεσων ξενιστών, άλλες </a:t>
            </a:r>
            <a:r>
              <a:rPr lang="el-GR" sz="2000" dirty="0" smtClean="0"/>
              <a:t>μεταδίδονται </a:t>
            </a:r>
            <a:r>
              <a:rPr lang="el-GR" sz="2000" dirty="0" err="1" smtClean="0"/>
              <a:t>τροφιμογενώς</a:t>
            </a:r>
            <a:r>
              <a:rPr lang="el-GR" sz="2000" dirty="0" smtClean="0"/>
              <a:t> και άλλες </a:t>
            </a:r>
            <a:r>
              <a:rPr lang="el-GR" sz="2000" dirty="0"/>
              <a:t>από το μολυσμένο περιβάλλον.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l-GR" sz="2000" dirty="0" smtClean="0"/>
              <a:t>Οι </a:t>
            </a:r>
            <a:r>
              <a:rPr lang="el-GR" sz="2000" dirty="0" err="1"/>
              <a:t>ζωονόσοι</a:t>
            </a:r>
            <a:r>
              <a:rPr lang="el-GR" sz="2000" dirty="0"/>
              <a:t> που </a:t>
            </a:r>
            <a:r>
              <a:rPr lang="el-GR" sz="2000" dirty="0" smtClean="0"/>
              <a:t>οφείλονται σε </a:t>
            </a:r>
            <a:r>
              <a:rPr lang="el-GR" sz="2000" dirty="0"/>
              <a:t>βακτήρια, παράσιτα και μύκητες είναι </a:t>
            </a:r>
            <a:r>
              <a:rPr lang="el-GR" sz="2000" dirty="0" smtClean="0"/>
              <a:t>συνήθως επαγγελματικές </a:t>
            </a:r>
            <a:r>
              <a:rPr lang="el-GR" sz="2000" dirty="0"/>
              <a:t>νόσοι </a:t>
            </a:r>
            <a:r>
              <a:rPr lang="el-GR" sz="2000" dirty="0" smtClean="0"/>
              <a:t>ή </a:t>
            </a:r>
            <a:r>
              <a:rPr lang="el-GR" sz="2000" dirty="0" err="1" smtClean="0"/>
              <a:t>τροφιμογενείς</a:t>
            </a:r>
            <a:r>
              <a:rPr lang="el-GR" sz="2000" dirty="0" smtClean="0"/>
              <a:t>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l-GR" sz="2000" dirty="0" smtClean="0"/>
              <a:t>Οι </a:t>
            </a:r>
            <a:r>
              <a:rPr lang="el-GR" sz="2000" dirty="0" err="1"/>
              <a:t>ζωονόσοι</a:t>
            </a:r>
            <a:r>
              <a:rPr lang="el-GR" sz="2000" dirty="0"/>
              <a:t> που οφείλονται σε ιούς μεταδίδονται συνήθως με </a:t>
            </a:r>
            <a:r>
              <a:rPr lang="el-GR" sz="2000" dirty="0" smtClean="0"/>
              <a:t>3 τρόπους</a:t>
            </a:r>
            <a:r>
              <a:rPr lang="el-GR" sz="2000" dirty="0"/>
              <a:t>: με δήγματα (</a:t>
            </a:r>
            <a:r>
              <a:rPr lang="el-GR" sz="2000" dirty="0" smtClean="0"/>
              <a:t>π.χ. λύσσα), </a:t>
            </a:r>
            <a:r>
              <a:rPr lang="el-GR" sz="2000" dirty="0"/>
              <a:t>με νύγματα αρθροπόδων (</a:t>
            </a:r>
            <a:r>
              <a:rPr lang="el-GR" sz="2000" dirty="0" smtClean="0"/>
              <a:t>π.χ. </a:t>
            </a:r>
            <a:r>
              <a:rPr lang="el-GR" sz="2000" dirty="0" err="1" smtClean="0"/>
              <a:t>εγκεφαλομυελίτιδας</a:t>
            </a:r>
            <a:r>
              <a:rPr lang="el-GR" sz="2000" dirty="0"/>
              <a:t>) και εξ επαφής ή μηχανικά (</a:t>
            </a:r>
            <a:r>
              <a:rPr lang="el-GR" sz="2000" dirty="0" smtClean="0"/>
              <a:t>π.χ. αιμορραγικοί </a:t>
            </a:r>
            <a:r>
              <a:rPr lang="el-GR" sz="2000" dirty="0"/>
              <a:t>πυρετοί </a:t>
            </a:r>
            <a:r>
              <a:rPr lang="el-GR" sz="2000" dirty="0" err="1" smtClean="0"/>
              <a:t>Marbourg</a:t>
            </a:r>
            <a:r>
              <a:rPr lang="el-GR" sz="2000" dirty="0"/>
              <a:t> </a:t>
            </a:r>
            <a:r>
              <a:rPr lang="el-GR" sz="2000" dirty="0" smtClean="0"/>
              <a:t>και </a:t>
            </a:r>
            <a:r>
              <a:rPr lang="en-US" sz="2000" dirty="0"/>
              <a:t>Ebola).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83602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ctrTitle"/>
          </p:nvPr>
        </p:nvSpPr>
        <p:spPr>
          <a:xfrm>
            <a:off x="683568" y="481236"/>
            <a:ext cx="7772400" cy="1225021"/>
          </a:xfrm>
        </p:spPr>
        <p:txBody>
          <a:bodyPr>
            <a:normAutofit/>
          </a:bodyPr>
          <a:lstStyle/>
          <a:p>
            <a:r>
              <a:rPr lang="el-GR" sz="2800" dirty="0" smtClean="0"/>
              <a:t>Τρόποι Πρόληψης – Ελέγχου των </a:t>
            </a:r>
            <a:r>
              <a:rPr lang="el-GR" sz="2800" dirty="0" err="1" smtClean="0"/>
              <a:t>Ζωονόσων</a:t>
            </a:r>
            <a:endParaRPr lang="el-GR" sz="2800" dirty="0"/>
          </a:p>
        </p:txBody>
      </p:sp>
      <p:sp>
        <p:nvSpPr>
          <p:cNvPr id="4" name="Υπότιτλος 3"/>
          <p:cNvSpPr>
            <a:spLocks noGrp="1"/>
          </p:cNvSpPr>
          <p:nvPr>
            <p:ph type="subTitle" idx="1"/>
          </p:nvPr>
        </p:nvSpPr>
        <p:spPr>
          <a:xfrm>
            <a:off x="467544" y="1706257"/>
            <a:ext cx="8208912" cy="3455499"/>
          </a:xfrm>
        </p:spPr>
        <p:txBody>
          <a:bodyPr>
            <a:noAutofit/>
          </a:bodyPr>
          <a:lstStyle/>
          <a:p>
            <a:pPr algn="l"/>
            <a:r>
              <a:rPr lang="el-GR" sz="2000" dirty="0"/>
              <a:t>Οι τρόποι πρόληψης και ελέγχου των </a:t>
            </a:r>
            <a:r>
              <a:rPr lang="el-GR" sz="2000" dirty="0" err="1"/>
              <a:t>ζωονοσών</a:t>
            </a:r>
            <a:r>
              <a:rPr lang="el-GR" sz="2000" dirty="0"/>
              <a:t> που προτείνει ο WHO είναι:</a:t>
            </a:r>
          </a:p>
          <a:p>
            <a:pPr algn="l"/>
            <a:r>
              <a:rPr lang="el-GR" sz="2000" dirty="0"/>
              <a:t>• Προγράμματα παρακολούθησης των </a:t>
            </a:r>
            <a:r>
              <a:rPr lang="el-GR" sz="2000" dirty="0" err="1"/>
              <a:t>ζωονόσων</a:t>
            </a:r>
            <a:r>
              <a:rPr lang="el-GR" sz="2000" dirty="0"/>
              <a:t>.</a:t>
            </a:r>
          </a:p>
          <a:p>
            <a:pPr algn="l"/>
            <a:r>
              <a:rPr lang="el-GR" sz="2000" dirty="0"/>
              <a:t>• Προγράμματα ελέγχου βασιζόμενα σε επιδημιολογικά δεδομένα</a:t>
            </a:r>
            <a:r>
              <a:rPr lang="el-GR" sz="2000" dirty="0" smtClean="0"/>
              <a:t>.</a:t>
            </a:r>
            <a:endParaRPr lang="el-GR" sz="2000" dirty="0"/>
          </a:p>
          <a:p>
            <a:pPr algn="l"/>
            <a:r>
              <a:rPr lang="el-GR" sz="2000" dirty="0"/>
              <a:t>• Αποθάρρυνση της συλλογής και εμπορίας άγριων και εξωτικών ζώων.</a:t>
            </a:r>
          </a:p>
          <a:p>
            <a:pPr algn="l"/>
            <a:r>
              <a:rPr lang="el-GR" sz="2000" dirty="0"/>
              <a:t>• Τα μικρά ζώα συντροφιάς να διατίθενται από άτομα που έχουν άδεια </a:t>
            </a:r>
            <a:r>
              <a:rPr lang="el-GR" sz="2000" dirty="0" smtClean="0"/>
              <a:t>εμπορίας τους</a:t>
            </a:r>
            <a:r>
              <a:rPr lang="el-GR" sz="2000" dirty="0"/>
              <a:t>.</a:t>
            </a:r>
          </a:p>
          <a:p>
            <a:pPr algn="l"/>
            <a:r>
              <a:rPr lang="el-GR" sz="2000" dirty="0"/>
              <a:t>• Σωστό Εθνικό Σύστημα Υγείας.</a:t>
            </a:r>
          </a:p>
          <a:p>
            <a:pPr algn="l"/>
            <a:r>
              <a:rPr lang="el-GR" sz="2000" dirty="0"/>
              <a:t>• Σωστές </a:t>
            </a:r>
            <a:r>
              <a:rPr lang="el-GR" sz="2000" dirty="0" err="1"/>
              <a:t>υγειονολογικά</a:t>
            </a:r>
            <a:r>
              <a:rPr lang="el-GR" sz="2000" dirty="0"/>
              <a:t> εγκαταστάσεις σφαγείων και αποθηκών συντήρησης</a:t>
            </a:r>
          </a:p>
          <a:p>
            <a:pPr algn="l"/>
            <a:r>
              <a:rPr lang="el-GR" sz="2000" dirty="0"/>
              <a:t>προϊόντων κρέατος.</a:t>
            </a:r>
          </a:p>
        </p:txBody>
      </p:sp>
    </p:spTree>
    <p:extLst>
      <p:ext uri="{BB962C8B-B14F-4D97-AF65-F5344CB8AC3E}">
        <p14:creationId xmlns:p14="http://schemas.microsoft.com/office/powerpoint/2010/main" val="223161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2"/>
          <p:cNvSpPr>
            <a:spLocks noGrp="1"/>
          </p:cNvSpPr>
          <p:nvPr>
            <p:ph type="ctrTitle"/>
          </p:nvPr>
        </p:nvSpPr>
        <p:spPr>
          <a:xfrm>
            <a:off x="683568" y="481236"/>
            <a:ext cx="7772400" cy="1225021"/>
          </a:xfrm>
        </p:spPr>
        <p:txBody>
          <a:bodyPr>
            <a:normAutofit/>
          </a:bodyPr>
          <a:lstStyle/>
          <a:p>
            <a:r>
              <a:rPr lang="el-GR" sz="2800" dirty="0" smtClean="0"/>
              <a:t>Τρόποι Πρόληψης – Ελέγχου των </a:t>
            </a:r>
            <a:r>
              <a:rPr lang="el-GR" sz="2800" dirty="0" err="1" smtClean="0"/>
              <a:t>Ζωονόσων</a:t>
            </a:r>
            <a:endParaRPr lang="el-GR" sz="2800" dirty="0"/>
          </a:p>
        </p:txBody>
      </p:sp>
      <p:sp>
        <p:nvSpPr>
          <p:cNvPr id="6" name="Υπότιτλος 3"/>
          <p:cNvSpPr>
            <a:spLocks noGrp="1"/>
          </p:cNvSpPr>
          <p:nvPr>
            <p:ph type="subTitle" idx="1"/>
          </p:nvPr>
        </p:nvSpPr>
        <p:spPr>
          <a:xfrm>
            <a:off x="465312" y="1633364"/>
            <a:ext cx="8208912" cy="3455499"/>
          </a:xfrm>
        </p:spPr>
        <p:txBody>
          <a:bodyPr>
            <a:noAutofit/>
          </a:bodyPr>
          <a:lstStyle/>
          <a:p>
            <a:pPr algn="l"/>
            <a:r>
              <a:rPr lang="el-GR" sz="2000" dirty="0"/>
              <a:t>• Ενημέρωση και εκπαίδευση των εργαζομένων για τους κινδύνους από τους</a:t>
            </a:r>
          </a:p>
          <a:p>
            <a:pPr algn="l"/>
            <a:r>
              <a:rPr lang="el-GR" sz="2000" dirty="0"/>
              <a:t>χειρισμούς ζώντων ή νεκρών ζώων και τροφίμων </a:t>
            </a:r>
            <a:r>
              <a:rPr lang="el-GR" sz="2000" dirty="0" err="1"/>
              <a:t>ζωϊκής</a:t>
            </a:r>
            <a:r>
              <a:rPr lang="el-GR" sz="2000" dirty="0"/>
              <a:t> προέλευσης.</a:t>
            </a:r>
          </a:p>
          <a:p>
            <a:pPr algn="l"/>
            <a:r>
              <a:rPr lang="el-GR" sz="2000" dirty="0"/>
              <a:t>• Εμβολιασμοί ανθρώπων και ζώων.</a:t>
            </a:r>
          </a:p>
          <a:p>
            <a:pPr algn="l"/>
            <a:r>
              <a:rPr lang="el-GR" sz="2000" dirty="0"/>
              <a:t>• Ενημέρωση των ταξιδιωτών για τους πιθανούς κινδύνους και τα μέτρα </a:t>
            </a:r>
            <a:r>
              <a:rPr lang="el-GR" sz="2000" dirty="0" smtClean="0"/>
              <a:t>πρόληψης σχετικά </a:t>
            </a:r>
            <a:r>
              <a:rPr lang="el-GR" sz="2000" dirty="0"/>
              <a:t>με τις </a:t>
            </a:r>
            <a:r>
              <a:rPr lang="el-GR" sz="2000" dirty="0" err="1"/>
              <a:t>ζωονόσους</a:t>
            </a:r>
            <a:r>
              <a:rPr lang="el-GR" sz="2000" dirty="0"/>
              <a:t> που ενδημούν στις χώρες που επισκέπτονται.</a:t>
            </a:r>
          </a:p>
          <a:p>
            <a:pPr algn="l"/>
            <a:r>
              <a:rPr lang="el-GR" sz="2000" dirty="0"/>
              <a:t>• Προστασία της υγείας των ζώων, καταστροφή και απαγόρευση της </a:t>
            </a:r>
            <a:r>
              <a:rPr lang="el-GR" sz="2000" dirty="0" smtClean="0"/>
              <a:t>μετακίνησης άρρωστων </a:t>
            </a:r>
            <a:r>
              <a:rPr lang="el-GR" sz="2000" dirty="0"/>
              <a:t>ζώων.</a:t>
            </a:r>
          </a:p>
          <a:p>
            <a:pPr algn="l"/>
            <a:r>
              <a:rPr lang="el-GR" sz="2000" dirty="0"/>
              <a:t>• Συνεργασία των άμεσα ενδιαφερομένων επιστημόνων (ιατρών-κτηνιάτρων).</a:t>
            </a:r>
          </a:p>
          <a:p>
            <a:pPr algn="l"/>
            <a:r>
              <a:rPr lang="el-GR" sz="2000" dirty="0"/>
              <a:t>• Διεθνής συνεργασία.</a:t>
            </a:r>
          </a:p>
        </p:txBody>
      </p:sp>
    </p:spTree>
    <p:extLst>
      <p:ext uri="{BB962C8B-B14F-4D97-AF65-F5344CB8AC3E}">
        <p14:creationId xmlns:p14="http://schemas.microsoft.com/office/powerpoint/2010/main" val="365045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Οι Σημαντικότερες </a:t>
            </a:r>
            <a:r>
              <a:rPr lang="el-GR" sz="2800" dirty="0" err="1"/>
              <a:t>Ζ</a:t>
            </a:r>
            <a:r>
              <a:rPr lang="el-GR" sz="2800" dirty="0" err="1" smtClean="0"/>
              <a:t>ωονόσοι</a:t>
            </a:r>
            <a:r>
              <a:rPr lang="el-GR" sz="2800" dirty="0" smtClean="0"/>
              <a:t> κατά Μικροβιακά </a:t>
            </a:r>
            <a:r>
              <a:rPr lang="el-GR" sz="2800" dirty="0"/>
              <a:t>Α</a:t>
            </a:r>
            <a:r>
              <a:rPr lang="el-GR" sz="2800" dirty="0" smtClean="0"/>
              <a:t>ίτια</a:t>
            </a:r>
            <a:endParaRPr lang="el-GR" sz="2800" dirty="0"/>
          </a:p>
        </p:txBody>
      </p:sp>
      <p:pic>
        <p:nvPicPr>
          <p:cNvPr id="10" name="Θέση περιεχομένου 9"/>
          <p:cNvPicPr>
            <a:picLocks noGrp="1"/>
          </p:cNvPicPr>
          <p:nvPr>
            <p:ph idx="1"/>
          </p:nvPr>
        </p:nvPicPr>
        <p:blipFill rotWithShape="1">
          <a:blip r:embed="rId3"/>
          <a:srcRect l="3455" t="8484" r="9706" b="33315"/>
          <a:stretch/>
        </p:blipFill>
        <p:spPr bwMode="auto">
          <a:xfrm>
            <a:off x="457200" y="1370484"/>
            <a:ext cx="8229600" cy="33123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Εικόνα 10"/>
          <p:cNvPicPr/>
          <p:nvPr/>
        </p:nvPicPr>
        <p:blipFill rotWithShape="1">
          <a:blip r:embed="rId4"/>
          <a:srcRect l="4154" t="6104" r="23790" b="73712"/>
          <a:stretch/>
        </p:blipFill>
        <p:spPr bwMode="auto">
          <a:xfrm>
            <a:off x="539552" y="4682852"/>
            <a:ext cx="6768752" cy="10081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2140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1"/>
          <p:cNvSpPr txBox="1">
            <a:spLocks/>
          </p:cNvSpPr>
          <p:nvPr/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800" dirty="0" smtClean="0"/>
              <a:t>Οι Σημαντικότερες </a:t>
            </a:r>
            <a:r>
              <a:rPr lang="el-GR" sz="2800" dirty="0" err="1" smtClean="0"/>
              <a:t>Ζωονόσοι</a:t>
            </a:r>
            <a:r>
              <a:rPr lang="el-GR" sz="2800" dirty="0" smtClean="0"/>
              <a:t> κατά Μικροβιακά Αίτια</a:t>
            </a:r>
            <a:endParaRPr lang="el-GR" sz="2800" dirty="0"/>
          </a:p>
        </p:txBody>
      </p:sp>
      <p:pic>
        <p:nvPicPr>
          <p:cNvPr id="6" name="Θέση περιεχομένου 9"/>
          <p:cNvPicPr>
            <a:picLocks/>
          </p:cNvPicPr>
          <p:nvPr/>
        </p:nvPicPr>
        <p:blipFill rotWithShape="1">
          <a:blip r:embed="rId3"/>
          <a:srcRect l="3455" t="8484" r="9706" b="85190"/>
          <a:stretch/>
        </p:blipFill>
        <p:spPr bwMode="auto">
          <a:xfrm>
            <a:off x="457200" y="1332578"/>
            <a:ext cx="8229600" cy="3600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Εικόνα 7"/>
          <p:cNvPicPr/>
          <p:nvPr/>
        </p:nvPicPr>
        <p:blipFill rotWithShape="1">
          <a:blip r:embed="rId4"/>
          <a:srcRect l="4154" t="8031" r="24151" b="9743"/>
          <a:stretch/>
        </p:blipFill>
        <p:spPr bwMode="auto">
          <a:xfrm>
            <a:off x="539552" y="1843830"/>
            <a:ext cx="6840760" cy="37499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8262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489348"/>
            <a:ext cx="8496944" cy="3420756"/>
          </a:xfrm>
        </p:spPr>
        <p:txBody>
          <a:bodyPr>
            <a:noAutofit/>
          </a:bodyPr>
          <a:lstStyle/>
          <a:p>
            <a:pPr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</a:pPr>
            <a:r>
              <a:rPr lang="el-GR" sz="1200" dirty="0" smtClean="0">
                <a:solidFill>
                  <a:prstClr val="white">
                    <a:lumMod val="50000"/>
                  </a:prstClr>
                </a:solidFill>
                <a:ea typeface="Arial Unicode MS"/>
                <a:cs typeface="Times New Roman" pitchFamily="18" charset="0"/>
              </a:rPr>
              <a:t>Λοιμώδη Νοσήματα και Υγιεινή των Ζώων. Γιάννης Σκούφος, Άρτα 2004</a:t>
            </a:r>
            <a:endParaRPr lang="el-GR" sz="1200" dirty="0">
              <a:solidFill>
                <a:prstClr val="white">
                  <a:lumMod val="50000"/>
                </a:prstClr>
              </a:solidFill>
              <a:ea typeface="Arial Unicode MS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3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16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168" name="Rectangle 167"/>
          <p:cNvSpPr/>
          <p:nvPr/>
        </p:nvSpPr>
        <p:spPr>
          <a:xfrm>
            <a:off x="618101" y="1587284"/>
            <a:ext cx="7765365" cy="409342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17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8328280" cy="1200327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Σκούφος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Ι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ωάννης. Λοιμώδη Νοσήματα- Υγιεινή Αγροτικών Ζώων.</a:t>
            </a:r>
          </a:p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Τεχνολογικό Ίδρυμα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Ηπείρου. Διαθέσιμο από: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http://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eclass.teiep.gr/courses/TEXG1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25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/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Πρόδρομος </a:t>
            </a:r>
            <a:r>
              <a:rPr lang="el-GR" sz="2900" b="1" dirty="0" err="1" smtClean="0"/>
              <a:t>Σακάλογλου</a:t>
            </a:r>
            <a:r>
              <a:rPr lang="el-GR" sz="2900" b="1" dirty="0" smtClean="0"/>
              <a:t> </a:t>
            </a:r>
            <a:endParaRPr lang="el-GR" sz="2900" b="1" dirty="0"/>
          </a:p>
          <a:p>
            <a:pPr algn="r"/>
            <a:r>
              <a:rPr lang="el-GR" sz="2900" dirty="0" smtClean="0"/>
              <a:t>Άρτα,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4" y="1345332"/>
            <a:ext cx="8280920" cy="3240360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Ζωικής Παραγωγής</a:t>
            </a:r>
          </a:p>
          <a:p>
            <a:pPr algn="l"/>
            <a:r>
              <a:rPr lang="el-GR" b="1" dirty="0" smtClean="0"/>
              <a:t>Λοιμώδη Νοσήματα – Υγιεινή Αγροτικών Ζώων</a:t>
            </a:r>
            <a:endParaRPr lang="en-US" b="1" dirty="0" smtClean="0"/>
          </a:p>
          <a:p>
            <a:r>
              <a:rPr lang="el-GR" sz="2800" b="1" dirty="0" smtClean="0"/>
              <a:t>Ενότητα 1:</a:t>
            </a:r>
            <a:r>
              <a:rPr lang="en-US" sz="2800" dirty="0" smtClean="0"/>
              <a:t> </a:t>
            </a:r>
            <a:r>
              <a:rPr lang="el-GR" sz="2800" b="1" dirty="0">
                <a:solidFill>
                  <a:prstClr val="black"/>
                </a:solidFill>
              </a:rPr>
              <a:t>ΕΙΣΑΓΩΓΗ ΣΤΑ ΛΟΙΜΩΔΗ ΝΟΣΗΜΑΤΑ – ΥΓΙΕΙΝΗ ΑΓΡΟΤΙΚΩΝ </a:t>
            </a:r>
            <a:r>
              <a:rPr lang="el-GR" sz="2800" b="1" dirty="0" smtClean="0">
                <a:solidFill>
                  <a:prstClr val="black"/>
                </a:solidFill>
              </a:rPr>
              <a:t>ΖΩΩΝ</a:t>
            </a:r>
          </a:p>
          <a:p>
            <a:pPr algn="l"/>
            <a:endParaRPr lang="en-US" sz="2000" dirty="0" smtClean="0"/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Ιωάννης Σκούφος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Αναπληρωτής Καθηγητής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l-GR" b="1"/>
              <a:t>ΕΙΣΑΓΩΓΗ ΣΤΑ ΛΟΙΜΩΔΗ ΝΟΣΗΜΑΤΑ – ΥΓΙΕΙΝΗ ΑΓΡΟΤΙΚΩΝ ΖΩΩΝ</a:t>
            </a:r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</a:t>
            </a:r>
            <a:r>
              <a:rPr lang="el-GR" sz="2800" dirty="0" err="1"/>
              <a:t>Creative</a:t>
            </a:r>
            <a:r>
              <a:rPr lang="el-GR" sz="2800" dirty="0"/>
              <a:t> </a:t>
            </a:r>
            <a:r>
              <a:rPr lang="el-GR" sz="2800" dirty="0" err="1"/>
              <a:t>Commons</a:t>
            </a:r>
            <a:r>
              <a:rPr lang="el-GR" sz="2800" dirty="0"/>
              <a:t>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>
          <a:xfrm>
            <a:off x="683568" y="1057300"/>
            <a:ext cx="7776864" cy="3929732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l-GR" sz="2000" b="1" dirty="0" smtClean="0"/>
              <a:t>"</a:t>
            </a:r>
            <a:r>
              <a:rPr lang="el-GR" sz="2000" b="1" dirty="0" err="1" smtClean="0"/>
              <a:t>Ζωονόσοι</a:t>
            </a:r>
            <a:r>
              <a:rPr lang="el-GR" sz="2000" b="1" dirty="0"/>
              <a:t>"</a:t>
            </a:r>
            <a:r>
              <a:rPr lang="el-GR" sz="2000" dirty="0" smtClean="0"/>
              <a:t> </a:t>
            </a:r>
            <a:r>
              <a:rPr lang="el-GR" sz="2000" dirty="0"/>
              <a:t>σύμφωνα με τον ορισμό της Παγκόσμιας Οργάνωσης </a:t>
            </a:r>
            <a:r>
              <a:rPr lang="el-GR" sz="2000" dirty="0" smtClean="0"/>
              <a:t>Υγείας (Π.Ο.Υ</a:t>
            </a:r>
            <a:r>
              <a:rPr lang="el-GR" sz="2000" dirty="0"/>
              <a:t>.) είναι οι μικροβιακές λοιμώξεις και οι παρασιτώσεις που κάτω από φυσικές συνθήκες μεταδίδονται μεταξύ σπονδυλωτών ζώων και ανθρώπων</a:t>
            </a:r>
            <a:r>
              <a:rPr lang="el-GR" sz="2000" dirty="0" smtClean="0"/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l-GR" sz="20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l-GR" sz="2000" dirty="0"/>
              <a:t>Οι </a:t>
            </a:r>
            <a:r>
              <a:rPr lang="el-GR" sz="2000" dirty="0" err="1"/>
              <a:t>ζωονόσοι</a:t>
            </a:r>
            <a:r>
              <a:rPr lang="el-GR" sz="2000" dirty="0"/>
              <a:t> προκαλούνται από βακτήρια, </a:t>
            </a:r>
            <a:r>
              <a:rPr lang="el-GR" sz="2000" dirty="0" err="1"/>
              <a:t>ρικέτσιες</a:t>
            </a:r>
            <a:r>
              <a:rPr lang="el-GR" sz="2000" dirty="0"/>
              <a:t>, ιούς, μύκητες, πρωτόζωα, </a:t>
            </a:r>
            <a:r>
              <a:rPr lang="el-GR" sz="2000" dirty="0" err="1"/>
              <a:t>έλμινθες</a:t>
            </a:r>
            <a:r>
              <a:rPr lang="el-GR" sz="2000" dirty="0"/>
              <a:t> και αρθρόποδα και ο αριθμός τους συνολικά υπερβαίνει τις 2.000. Η σημασία τους ποικίλει ανάλογα με τη σοβαρότητα της νόσου που προκαλούν στον άνθρωπο, καθώς επίσης ανάλογα και με τη συχνότητά τους σε μια περιοχή.</a:t>
            </a:r>
          </a:p>
        </p:txBody>
      </p:sp>
    </p:spTree>
    <p:extLst>
      <p:ext uri="{BB962C8B-B14F-4D97-AF65-F5344CB8AC3E}">
        <p14:creationId xmlns:p14="http://schemas.microsoft.com/office/powerpoint/2010/main" val="143685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417340"/>
            <a:ext cx="7776864" cy="3281660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l-GR" sz="2000" dirty="0"/>
              <a:t>Οι </a:t>
            </a:r>
            <a:r>
              <a:rPr lang="el-GR" sz="2000" dirty="0" err="1"/>
              <a:t>ζωονόσοι</a:t>
            </a:r>
            <a:r>
              <a:rPr lang="el-GR" sz="2000" dirty="0"/>
              <a:t> επηρεάζουν </a:t>
            </a:r>
            <a:r>
              <a:rPr lang="el-GR" sz="2000" dirty="0" smtClean="0"/>
              <a:t>την υγεία </a:t>
            </a:r>
            <a:r>
              <a:rPr lang="el-GR" sz="2000" dirty="0"/>
              <a:t>του ανθρώπου, την υγεία των ζώων, τη ζωική παραγωγή, την </a:t>
            </a:r>
            <a:r>
              <a:rPr lang="el-GR" sz="2000" dirty="0" smtClean="0"/>
              <a:t>παραγωγή τροφίμων </a:t>
            </a:r>
            <a:r>
              <a:rPr lang="el-GR" sz="2000" dirty="0"/>
              <a:t>ζωικής προέλευσης, την παραγωγή προϊόντων </a:t>
            </a:r>
            <a:r>
              <a:rPr lang="el-GR" sz="2000" dirty="0" err="1" smtClean="0"/>
              <a:t>ζωϊκής</a:t>
            </a:r>
            <a:r>
              <a:rPr lang="el-GR" sz="2000" dirty="0"/>
              <a:t> </a:t>
            </a:r>
            <a:r>
              <a:rPr lang="el-GR" sz="2000" dirty="0" smtClean="0"/>
              <a:t>παραγωγής</a:t>
            </a:r>
            <a:r>
              <a:rPr lang="el-GR" sz="2000" dirty="0"/>
              <a:t>, </a:t>
            </a:r>
            <a:r>
              <a:rPr lang="el-GR" sz="2000" dirty="0" smtClean="0"/>
              <a:t>τη βιομηχανία </a:t>
            </a:r>
            <a:r>
              <a:rPr lang="el-GR" sz="2000" dirty="0"/>
              <a:t>τροφίμων, </a:t>
            </a:r>
            <a:r>
              <a:rPr lang="el-GR" sz="2000" dirty="0" smtClean="0"/>
              <a:t>φαρμάκων, καλλυντικών</a:t>
            </a:r>
            <a:r>
              <a:rPr lang="el-GR" sz="2000" dirty="0"/>
              <a:t>, ένδυσης κ.λπ. και βέβαια </a:t>
            </a:r>
            <a:r>
              <a:rPr lang="el-GR" sz="2000" dirty="0" smtClean="0"/>
              <a:t>την οικονομία. </a:t>
            </a:r>
            <a:r>
              <a:rPr lang="el-GR" sz="2000" dirty="0"/>
              <a:t>Ακόμη οι </a:t>
            </a:r>
            <a:r>
              <a:rPr lang="el-GR" sz="2000" dirty="0" err="1" smtClean="0"/>
              <a:t>ζωονόσοι</a:t>
            </a:r>
            <a:r>
              <a:rPr lang="el-GR" sz="2000" dirty="0"/>
              <a:t> </a:t>
            </a:r>
            <a:r>
              <a:rPr lang="el-GR" sz="2000" dirty="0" smtClean="0"/>
              <a:t>ευθύνονται </a:t>
            </a:r>
            <a:r>
              <a:rPr lang="el-GR" sz="2000" dirty="0"/>
              <a:t>για τον υποσιτισμό μεγάλου μέρους του πληθυσμού της γης και </a:t>
            </a:r>
            <a:r>
              <a:rPr lang="el-GR" sz="2000" dirty="0" smtClean="0"/>
              <a:t>κατά συνέπεια </a:t>
            </a:r>
            <a:r>
              <a:rPr lang="el-GR" sz="2000" dirty="0"/>
              <a:t>για τη μείωση της αντίστασης του στις λοιμώξεις (ιδιαίτερα στα παιδιά).</a:t>
            </a:r>
          </a:p>
        </p:txBody>
      </p:sp>
    </p:spTree>
    <p:extLst>
      <p:ext uri="{BB962C8B-B14F-4D97-AF65-F5344CB8AC3E}">
        <p14:creationId xmlns:p14="http://schemas.microsoft.com/office/powerpoint/2010/main" val="275928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703288" y="409229"/>
            <a:ext cx="7772400" cy="936104"/>
          </a:xfrm>
        </p:spPr>
        <p:txBody>
          <a:bodyPr>
            <a:normAutofit/>
          </a:bodyPr>
          <a:lstStyle/>
          <a:p>
            <a:r>
              <a:rPr lang="el-GR" sz="2400" dirty="0"/>
              <a:t>ΠΑΡΑΓΟΝΤΕΣ ΠΟΥ ΕΠΗΡΕΑΖΟΥΝ ΤΗΝ ΕΞΑΠΛΩΣΗ ΤΩΝ</a:t>
            </a:r>
            <a:br>
              <a:rPr lang="el-GR" sz="2400" dirty="0"/>
            </a:br>
            <a:r>
              <a:rPr lang="el-GR" sz="2400" dirty="0"/>
              <a:t>ΖΩΟΝΟΣΩΝ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4" y="1633364"/>
            <a:ext cx="7992888" cy="3065636"/>
          </a:xfrm>
        </p:spPr>
        <p:txBody>
          <a:bodyPr>
            <a:norm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l-GR" sz="2000" dirty="0" smtClean="0"/>
              <a:t>Μαζικές </a:t>
            </a:r>
            <a:r>
              <a:rPr lang="el-GR" sz="2000" dirty="0"/>
              <a:t>μετακινήσεις ανθρώπινου </a:t>
            </a:r>
            <a:r>
              <a:rPr lang="el-GR" sz="2000" dirty="0" smtClean="0"/>
              <a:t>πληθυσμού</a:t>
            </a:r>
          </a:p>
          <a:p>
            <a:pPr marL="514350" indent="-514350" algn="l">
              <a:buFont typeface="+mj-lt"/>
              <a:buAutoNum type="arabicPeriod"/>
            </a:pPr>
            <a:r>
              <a:rPr lang="el-GR" sz="2000" dirty="0" smtClean="0"/>
              <a:t>Μεγάλες </a:t>
            </a:r>
            <a:r>
              <a:rPr lang="el-GR" sz="2000" dirty="0"/>
              <a:t>μετακινήσεις ζωικού πληθυσμού. Ζώα συντροφιάς, </a:t>
            </a:r>
            <a:r>
              <a:rPr lang="el-GR" sz="2000" dirty="0" smtClean="0"/>
              <a:t>ζωολογικών κήπων</a:t>
            </a:r>
            <a:r>
              <a:rPr lang="el-GR" sz="2000" dirty="0"/>
              <a:t>, εξωτικά και παραγωγικά ζώα, πειραματόζωα, μεταφέρονται από </a:t>
            </a:r>
            <a:r>
              <a:rPr lang="el-GR" sz="2000" dirty="0" smtClean="0"/>
              <a:t>χώρα σε </a:t>
            </a:r>
            <a:r>
              <a:rPr lang="el-GR" sz="2000" dirty="0"/>
              <a:t>χώρα πολύ πιο γρήγορα και εύκολα σε σχέση με το </a:t>
            </a:r>
            <a:r>
              <a:rPr lang="el-GR" sz="2000" dirty="0" smtClean="0"/>
              <a:t>παρελθόν.</a:t>
            </a:r>
            <a:endParaRPr lang="el-GR" sz="2000" dirty="0"/>
          </a:p>
          <a:p>
            <a:pPr marL="514350" indent="-514350" algn="l">
              <a:buFont typeface="+mj-lt"/>
              <a:buAutoNum type="arabicPeriod"/>
            </a:pPr>
            <a:r>
              <a:rPr lang="el-GR" sz="2000" dirty="0" smtClean="0"/>
              <a:t> </a:t>
            </a:r>
            <a:r>
              <a:rPr lang="el-GR" sz="2000" dirty="0"/>
              <a:t>Μαζικοποίηση και εντατικοποίηση της </a:t>
            </a:r>
            <a:r>
              <a:rPr lang="el-GR" sz="2000" dirty="0" smtClean="0"/>
              <a:t>εκτροφής παραγωγικών ζώων.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l-GR" sz="2000" dirty="0" smtClean="0"/>
              <a:t>Αύξηση </a:t>
            </a:r>
            <a:r>
              <a:rPr lang="el-GR" sz="2000" dirty="0"/>
              <a:t>της ζωοφιλίας και της συγκατοίκησης ανθρώπων-ζώων.</a:t>
            </a:r>
          </a:p>
        </p:txBody>
      </p:sp>
    </p:spTree>
    <p:extLst>
      <p:ext uri="{BB962C8B-B14F-4D97-AF65-F5344CB8AC3E}">
        <p14:creationId xmlns:p14="http://schemas.microsoft.com/office/powerpoint/2010/main" val="378153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1"/>
          <p:cNvSpPr>
            <a:spLocks noGrp="1"/>
          </p:cNvSpPr>
          <p:nvPr>
            <p:ph type="ctrTitle"/>
          </p:nvPr>
        </p:nvSpPr>
        <p:spPr>
          <a:xfrm>
            <a:off x="685800" y="553244"/>
            <a:ext cx="7772400" cy="1225021"/>
          </a:xfrm>
        </p:spPr>
        <p:txBody>
          <a:bodyPr>
            <a:normAutofit/>
          </a:bodyPr>
          <a:lstStyle/>
          <a:p>
            <a:r>
              <a:rPr lang="el-GR" sz="2400" dirty="0"/>
              <a:t>ΠΑΡΑΓΟΝΤΕΣ ΠΟΥ ΕΠΗΡΕΑΖΟΥΝ ΤΗΝ ΕΞΑΠΛΩΣΗ ΤΩΝ</a:t>
            </a:r>
            <a:br>
              <a:rPr lang="el-GR" sz="2400" dirty="0"/>
            </a:br>
            <a:r>
              <a:rPr lang="el-GR" sz="2400" dirty="0"/>
              <a:t>ΖΩΟΝΟΣΩΝ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359532" y="2209428"/>
            <a:ext cx="8424936" cy="3168352"/>
          </a:xfrm>
        </p:spPr>
        <p:txBody>
          <a:bodyPr>
            <a:noAutofit/>
          </a:bodyPr>
          <a:lstStyle/>
          <a:p>
            <a:pPr marL="514350" indent="-514350" algn="l">
              <a:buFont typeface="+mj-lt"/>
              <a:buAutoNum type="arabicPeriod" startAt="5"/>
            </a:pPr>
            <a:r>
              <a:rPr lang="el-GR" sz="2000" dirty="0"/>
              <a:t>Οι περιβαλλοντικές μεταβολές εξαιτίας ανθρωπίνων </a:t>
            </a:r>
            <a:r>
              <a:rPr lang="el-GR" sz="2000" dirty="0" smtClean="0"/>
              <a:t>δραστηριοτήτων </a:t>
            </a:r>
            <a:r>
              <a:rPr lang="el-GR" sz="2000" dirty="0"/>
              <a:t>(π.χ. καταστροφή δασών, </a:t>
            </a:r>
            <a:r>
              <a:rPr lang="el-GR" sz="2000"/>
              <a:t>αλλαγές </a:t>
            </a:r>
            <a:r>
              <a:rPr lang="el-GR" sz="2000" smtClean="0"/>
              <a:t>καλλιέργειών, </a:t>
            </a:r>
            <a:r>
              <a:rPr lang="el-GR" sz="2000" dirty="0"/>
              <a:t>καλλιέργειες γενετικά τροποποιημένων φυτών)</a:t>
            </a:r>
            <a:r>
              <a:rPr lang="el-GR" sz="2000" dirty="0" smtClean="0"/>
              <a:t> ευθύνονται </a:t>
            </a:r>
            <a:r>
              <a:rPr lang="el-GR" sz="2000" dirty="0"/>
              <a:t>σημαντικά για την εμφάνιση νέων </a:t>
            </a:r>
            <a:r>
              <a:rPr lang="el-GR" sz="2000" dirty="0" err="1"/>
              <a:t>ζωονόσων</a:t>
            </a:r>
            <a:r>
              <a:rPr lang="el-GR" sz="2000" dirty="0"/>
              <a:t> ή για </a:t>
            </a:r>
            <a:r>
              <a:rPr lang="el-GR" sz="2000" dirty="0" smtClean="0"/>
              <a:t>την επανεμφάνιση </a:t>
            </a:r>
            <a:r>
              <a:rPr lang="el-GR" sz="2000" dirty="0" err="1"/>
              <a:t>ζωονόσων</a:t>
            </a:r>
            <a:r>
              <a:rPr lang="el-GR" sz="2000" dirty="0"/>
              <a:t> που είχαν εξαλειφθεί</a:t>
            </a:r>
            <a:r>
              <a:rPr lang="el-GR" sz="2000" dirty="0" smtClean="0"/>
              <a:t>.</a:t>
            </a:r>
          </a:p>
          <a:p>
            <a:pPr marL="514350" indent="-514350" algn="l">
              <a:buFont typeface="+mj-lt"/>
              <a:buAutoNum type="arabicPeriod" startAt="5"/>
            </a:pPr>
            <a:r>
              <a:rPr lang="el-GR" sz="2000" dirty="0" smtClean="0"/>
              <a:t>Η </a:t>
            </a:r>
            <a:r>
              <a:rPr lang="el-GR" sz="2000" dirty="0"/>
              <a:t>αλλαγή του τρόπου ζωής κυρίως στις αναπτυγμένες χώρες και ιδιαίτερα </a:t>
            </a:r>
            <a:r>
              <a:rPr lang="el-GR" sz="2000" dirty="0" smtClean="0"/>
              <a:t>η έντονη </a:t>
            </a:r>
            <a:r>
              <a:rPr lang="el-GR" sz="2000" dirty="0"/>
              <a:t>βιομηχανοποίηση της διατροφής του </a:t>
            </a:r>
            <a:r>
              <a:rPr lang="el-GR" sz="2000" dirty="0" smtClean="0"/>
              <a:t>ανθρώπου.</a:t>
            </a:r>
          </a:p>
          <a:p>
            <a:pPr marL="514350" indent="-514350" algn="l">
              <a:buFont typeface="+mj-lt"/>
              <a:buAutoNum type="arabicPeriod" startAt="5"/>
            </a:pPr>
            <a:r>
              <a:rPr lang="el-GR" sz="2000" dirty="0" smtClean="0"/>
              <a:t>Οι </a:t>
            </a:r>
            <a:r>
              <a:rPr lang="el-GR" sz="2000" dirty="0"/>
              <a:t>δημογραφικές μεταβολές του πληθυσμού στις </a:t>
            </a:r>
            <a:r>
              <a:rPr lang="el-GR" sz="2000" dirty="0" smtClean="0"/>
              <a:t>δυτικές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51894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1"/>
          <p:cNvSpPr>
            <a:spLocks noGrp="1"/>
          </p:cNvSpPr>
          <p:nvPr>
            <p:ph type="ctrTitle"/>
          </p:nvPr>
        </p:nvSpPr>
        <p:spPr>
          <a:xfrm>
            <a:off x="688032" y="481236"/>
            <a:ext cx="7772400" cy="1225021"/>
          </a:xfrm>
        </p:spPr>
        <p:txBody>
          <a:bodyPr>
            <a:normAutofit/>
          </a:bodyPr>
          <a:lstStyle/>
          <a:p>
            <a:r>
              <a:rPr lang="el-GR" sz="2400" dirty="0"/>
              <a:t>ΠΑΡΑΓΟΝΤΕΣ ΠΟΥ ΕΠΗΡΕΑΖΟΥΝ ΤΗΝ ΕΞΑΠΛΩΣΗ ΤΩΝ</a:t>
            </a:r>
            <a:br>
              <a:rPr lang="el-GR" sz="2400" dirty="0"/>
            </a:br>
            <a:r>
              <a:rPr lang="el-GR" sz="2400" dirty="0"/>
              <a:t>ΖΩΟΝΟΣΩΝ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325760" y="1561356"/>
            <a:ext cx="8496944" cy="3096344"/>
          </a:xfrm>
        </p:spPr>
        <p:txBody>
          <a:bodyPr>
            <a:noAutofit/>
          </a:bodyPr>
          <a:lstStyle/>
          <a:p>
            <a:pPr marL="457200" indent="-457200" algn="l">
              <a:buFont typeface="+mj-lt"/>
              <a:buAutoNum type="arabicPeriod" startAt="8"/>
            </a:pPr>
            <a:r>
              <a:rPr lang="el-GR" sz="2000" dirty="0"/>
              <a:t>Προσαρμογή των μικροοργανισμών σε νέους ξενιστές (π.χ. </a:t>
            </a:r>
            <a:r>
              <a:rPr lang="el-GR" sz="2000" dirty="0" smtClean="0"/>
              <a:t>στον άνθρωπο</a:t>
            </a:r>
            <a:r>
              <a:rPr lang="el-GR" sz="2000" dirty="0"/>
              <a:t>) </a:t>
            </a:r>
            <a:r>
              <a:rPr lang="el-GR" sz="2000" dirty="0" smtClean="0"/>
              <a:t>σε δυσμενή </a:t>
            </a:r>
            <a:r>
              <a:rPr lang="el-GR" sz="2000" dirty="0"/>
              <a:t>περιβάλλοντα (π.χ. αντοχή των </a:t>
            </a:r>
            <a:r>
              <a:rPr lang="el-GR" sz="2000" dirty="0" err="1" smtClean="0"/>
              <a:t>τροφιμογενών</a:t>
            </a:r>
            <a:r>
              <a:rPr lang="el-GR" sz="2000" dirty="0"/>
              <a:t> </a:t>
            </a:r>
            <a:r>
              <a:rPr lang="el-GR" sz="2000" dirty="0" smtClean="0"/>
              <a:t>παθογόνων στη θερμική </a:t>
            </a:r>
            <a:r>
              <a:rPr lang="el-GR" sz="2000" dirty="0"/>
              <a:t>επεξεργασία των τροφίμων), σε </a:t>
            </a:r>
            <a:r>
              <a:rPr lang="el-GR" sz="2000" dirty="0" smtClean="0"/>
              <a:t>αντιβιοτικά (π.χ</a:t>
            </a:r>
            <a:r>
              <a:rPr lang="el-GR" sz="2000" dirty="0"/>
              <a:t>. εμφάνιση </a:t>
            </a:r>
            <a:r>
              <a:rPr lang="el-GR" sz="2000" dirty="0" smtClean="0"/>
              <a:t>ανθεκτικών στα </a:t>
            </a:r>
            <a:r>
              <a:rPr lang="el-GR" sz="2000" dirty="0"/>
              <a:t>αντιβιοτικά στελεχών </a:t>
            </a:r>
            <a:r>
              <a:rPr lang="el-GR" sz="2000" dirty="0" smtClean="0"/>
              <a:t>μικροοργανισμών που </a:t>
            </a:r>
            <a:r>
              <a:rPr lang="el-GR" sz="2000" dirty="0"/>
              <a:t>προέρχονται από </a:t>
            </a:r>
            <a:r>
              <a:rPr lang="el-GR" sz="2000" dirty="0" smtClean="0"/>
              <a:t>τα παραγωγικά </a:t>
            </a:r>
            <a:r>
              <a:rPr lang="el-GR" sz="2000" dirty="0"/>
              <a:t>ζώα).</a:t>
            </a:r>
          </a:p>
          <a:p>
            <a:pPr marL="457200" indent="-457200" algn="l">
              <a:buFont typeface="+mj-lt"/>
              <a:buAutoNum type="arabicPeriod" startAt="8"/>
            </a:pPr>
            <a:r>
              <a:rPr lang="el-GR" sz="2000" dirty="0" smtClean="0"/>
              <a:t>Οι </a:t>
            </a:r>
            <a:r>
              <a:rPr lang="el-GR" sz="2000" dirty="0"/>
              <a:t>διάφορες χρήσεις ζωικών υποπροϊόντων, παραπροϊόντων </a:t>
            </a:r>
            <a:r>
              <a:rPr lang="el-GR" sz="2000" dirty="0" smtClean="0"/>
              <a:t>και αποβλήτων</a:t>
            </a:r>
            <a:r>
              <a:rPr lang="el-GR" sz="2000" dirty="0"/>
              <a:t> </a:t>
            </a:r>
            <a:r>
              <a:rPr lang="el-GR" sz="2000" dirty="0" smtClean="0"/>
              <a:t>(ζωοτροφές</a:t>
            </a:r>
            <a:r>
              <a:rPr lang="el-GR" sz="2000" dirty="0"/>
              <a:t>, χρήση κόπρου για βιολογικές </a:t>
            </a:r>
            <a:r>
              <a:rPr lang="el-GR" sz="2000" dirty="0" smtClean="0"/>
              <a:t>καλλιέργειες κ.λπ</a:t>
            </a:r>
            <a:r>
              <a:rPr lang="el-GR" sz="2000" dirty="0"/>
              <a:t>.) </a:t>
            </a:r>
            <a:r>
              <a:rPr lang="el-GR" sz="2000" dirty="0" smtClean="0"/>
              <a:t>συνεισφέρουν στην </a:t>
            </a:r>
            <a:r>
              <a:rPr lang="el-GR" sz="2000" dirty="0"/>
              <a:t>αύξηση των </a:t>
            </a:r>
            <a:r>
              <a:rPr lang="el-GR" sz="2000" dirty="0" err="1"/>
              <a:t>ζωονόσων</a:t>
            </a:r>
            <a:r>
              <a:rPr lang="el-GR" sz="2000" dirty="0"/>
              <a:t>. Η χρήση </a:t>
            </a:r>
            <a:r>
              <a:rPr lang="el-GR" sz="2000" dirty="0" err="1" smtClean="0"/>
              <a:t>ζωϊκών</a:t>
            </a:r>
            <a:r>
              <a:rPr lang="el-GR" sz="2000" dirty="0"/>
              <a:t> </a:t>
            </a:r>
            <a:r>
              <a:rPr lang="el-GR" sz="2000" dirty="0" err="1" smtClean="0"/>
              <a:t>υπο</a:t>
            </a:r>
            <a:r>
              <a:rPr lang="el-GR" sz="2000" dirty="0" smtClean="0"/>
              <a:t>/παραπροϊόντων και αποβλήτων </a:t>
            </a:r>
            <a:r>
              <a:rPr lang="el-GR" sz="2000" dirty="0"/>
              <a:t>εγκυμονεί δυο κινδύνους για </a:t>
            </a:r>
            <a:r>
              <a:rPr lang="el-GR" sz="2000" dirty="0" smtClean="0"/>
              <a:t>τη δημόσια </a:t>
            </a:r>
            <a:r>
              <a:rPr lang="el-GR" sz="2000" dirty="0"/>
              <a:t>υγεία: α) μόλυνση </a:t>
            </a:r>
            <a:r>
              <a:rPr lang="el-GR" sz="2000" dirty="0" smtClean="0"/>
              <a:t>των ατόμων </a:t>
            </a:r>
            <a:r>
              <a:rPr lang="el-GR" sz="2000" dirty="0"/>
              <a:t>που έρχονται σε επαφή με </a:t>
            </a:r>
            <a:r>
              <a:rPr lang="el-GR" sz="2000" dirty="0" smtClean="0"/>
              <a:t>αυτά τα </a:t>
            </a:r>
            <a:r>
              <a:rPr lang="el-GR" sz="2000" dirty="0" err="1"/>
              <a:t>υπο</a:t>
            </a:r>
            <a:r>
              <a:rPr lang="el-GR" sz="2000" dirty="0"/>
              <a:t>/παραπροϊόντα και β) </a:t>
            </a:r>
            <a:r>
              <a:rPr lang="el-GR" sz="2000" dirty="0" smtClean="0"/>
              <a:t>μόλυνση του </a:t>
            </a:r>
            <a:r>
              <a:rPr lang="el-GR" sz="2000" dirty="0"/>
              <a:t>περιβάλλοντος (</a:t>
            </a:r>
            <a:r>
              <a:rPr lang="el-GR" sz="2000" dirty="0" smtClean="0"/>
              <a:t>υδάτων, εδάφους</a:t>
            </a:r>
            <a:r>
              <a:rPr lang="el-GR" sz="2000" dirty="0"/>
              <a:t>, </a:t>
            </a:r>
            <a:r>
              <a:rPr lang="el-GR" sz="2000" dirty="0" smtClean="0"/>
              <a:t>αέρα).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94684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1486</TotalTime>
  <Words>1033</Words>
  <Application>Microsoft Office PowerPoint</Application>
  <PresentationFormat>Προβολή στην οθόνη (16:10)</PresentationFormat>
  <Paragraphs>108</Paragraphs>
  <Slides>20</Slides>
  <Notes>20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6" baseType="lpstr">
      <vt:lpstr>Arial</vt:lpstr>
      <vt:lpstr>Arial Unicode MS</vt:lpstr>
      <vt:lpstr>Calibri</vt:lpstr>
      <vt:lpstr>MS PGothic</vt:lpstr>
      <vt:lpstr>Times New Roman</vt:lpstr>
      <vt:lpstr>Θέμα του Office</vt:lpstr>
      <vt:lpstr>Λοιμώδη Νοσήματα – Υγιεινή Αγροτικών Ζώων</vt:lpstr>
      <vt:lpstr>Παρουσίαση του PowerPoint</vt:lpstr>
      <vt:lpstr>Άδειες Χρήσης</vt:lpstr>
      <vt:lpstr>Χρηματοδότηση</vt:lpstr>
      <vt:lpstr>Παρουσίαση του PowerPoint</vt:lpstr>
      <vt:lpstr>Παρουσίαση του PowerPoint</vt:lpstr>
      <vt:lpstr>ΠΑΡΑΓΟΝΤΕΣ ΠΟΥ ΕΠΗΡΕΑΖΟΥΝ ΤΗΝ ΕΞΑΠΛΩΣΗ ΤΩΝ ΖΩΟΝΟΣΩΝ</vt:lpstr>
      <vt:lpstr>ΠΑΡΑΓΟΝΤΕΣ ΠΟΥ ΕΠΗΡΕΑΖΟΥΝ ΤΗΝ ΕΞΑΠΛΩΣΗ ΤΩΝ ΖΩΟΝΟΣΩΝ</vt:lpstr>
      <vt:lpstr>ΠΑΡΑΓΟΝΤΕΣ ΠΟΥ ΕΠΗΡΕΑΖΟΥΝ ΤΗΝ ΕΞΑΠΛΩΣΗ ΤΩΝ ΖΩΟΝΟΣΩΝ</vt:lpstr>
      <vt:lpstr>Τρόποι Μετάδοσης των Ζωονόσων</vt:lpstr>
      <vt:lpstr>Τρόποι Πρόληψης – Ελέγχου των Ζωονόσων</vt:lpstr>
      <vt:lpstr>Τρόποι Πρόληψης – Ελέγχου των Ζωονόσων</vt:lpstr>
      <vt:lpstr>Οι Σημαντικότερες Ζωονόσοι κατά Μικροβιακά Αίτια</vt:lpstr>
      <vt:lpstr>Παρουσίαση του PowerPoint</vt:lpstr>
      <vt:lpstr>Βιβλιογραφία</vt:lpstr>
      <vt:lpstr>Διατήρηση Σημειωμάτων</vt:lpstr>
      <vt:lpstr>Σημείωμα Αναφοράς</vt:lpstr>
      <vt:lpstr>Σημείωμα Αδειοδότησης</vt:lpstr>
      <vt:lpstr>Παρουσίαση του PowerPoint</vt:lpstr>
      <vt:lpstr>Τέλος Ενότητας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Makis Sakaloglou</cp:lastModifiedBy>
  <cp:revision>188</cp:revision>
  <dcterms:created xsi:type="dcterms:W3CDTF">2012-09-06T09:03:05Z</dcterms:created>
  <dcterms:modified xsi:type="dcterms:W3CDTF">2015-11-25T11:20:59Z</dcterms:modified>
</cp:coreProperties>
</file>