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9" r:id="rId3"/>
    <p:sldId id="257" r:id="rId4"/>
    <p:sldId id="259" r:id="rId5"/>
    <p:sldId id="261" r:id="rId6"/>
    <p:sldId id="262" r:id="rId7"/>
    <p:sldId id="302" r:id="rId8"/>
    <p:sldId id="358" r:id="rId9"/>
    <p:sldId id="359" r:id="rId10"/>
    <p:sldId id="360" r:id="rId11"/>
    <p:sldId id="361" r:id="rId12"/>
    <p:sldId id="362" r:id="rId13"/>
    <p:sldId id="363" r:id="rId14"/>
    <p:sldId id="369" r:id="rId15"/>
    <p:sldId id="365" r:id="rId16"/>
    <p:sldId id="366" r:id="rId17"/>
    <p:sldId id="367" r:id="rId18"/>
    <p:sldId id="368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290" r:id="rId43"/>
    <p:sldId id="393" r:id="rId44"/>
    <p:sldId id="292" r:id="rId45"/>
    <p:sldId id="293" r:id="rId46"/>
    <p:sldId id="294" r:id="rId47"/>
    <p:sldId id="295" r:id="rId48"/>
    <p:sldId id="280" r:id="rId49"/>
  </p:sldIdLst>
  <p:sldSz cx="9144000" cy="5715000" type="screen16x10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91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Τηλεκπαίδευση</a:t>
            </a:r>
            <a:r>
              <a:rPr lang="el-GR" sz="900" baseline="0" dirty="0" smtClean="0">
                <a:solidFill>
                  <a:schemeClr val="bg1"/>
                </a:solidFill>
              </a:rPr>
              <a:t> και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τηλεσυμβουλευτική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0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Τηλεκπαίδευση</a:t>
            </a:r>
            <a:r>
              <a:rPr lang="el-GR" sz="900" baseline="0" dirty="0" smtClean="0">
                <a:solidFill>
                  <a:schemeClr val="bg1"/>
                </a:solidFill>
              </a:rPr>
              <a:t> και </a:t>
            </a:r>
            <a:r>
              <a:rPr lang="el-GR" sz="900" baseline="0" dirty="0" err="1" smtClean="0">
                <a:solidFill>
                  <a:schemeClr val="bg1"/>
                </a:solidFill>
              </a:rPr>
              <a:t>τηλεσυμβουλευτική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0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mh1gcncxj1i8onf/moode_tutorial.mp4?dl=0" TargetMode="External"/><Relationship Id="rId2" Type="http://schemas.openxmlformats.org/officeDocument/2006/relationships/hyperlink" Target="http://moodle.ioa.teiep.gr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athanassios.gr/blog/professional/research-profile/oltk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Τηλεκπαίδευση</a:t>
            </a:r>
            <a:r>
              <a:rPr lang="el-GR" sz="2800" b="1" dirty="0" smtClean="0"/>
              <a:t> και </a:t>
            </a:r>
            <a:r>
              <a:rPr lang="el-GR" sz="2800" b="1" dirty="0" err="1" smtClean="0"/>
              <a:t>τηλεσυμβουλευτική</a:t>
            </a:r>
            <a:endParaRPr lang="el-GR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Εικόνα από </a:t>
            </a:r>
            <a:r>
              <a:rPr lang="en-US" dirty="0" smtClean="0">
                <a:cs typeface="Calibri"/>
              </a:rPr>
              <a:t>www.aspete.gr</a:t>
            </a:r>
            <a:endParaRPr lang="en-US" dirty="0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- Ορισμοί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41" y="1162594"/>
            <a:ext cx="4468693" cy="29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-</a:t>
            </a:r>
            <a:r>
              <a:rPr lang="el-GR" dirty="0" smtClean="0"/>
              <a:t> Ορισμοί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dirty="0" err="1" smtClean="0">
                <a:cs typeface="Calibri"/>
              </a:rPr>
              <a:t>Τηλεκπαίδευση</a:t>
            </a:r>
            <a:r>
              <a:rPr lang="el-GR" sz="4000" dirty="0" smtClean="0">
                <a:cs typeface="Calibri"/>
              </a:rPr>
              <a:t> (</a:t>
            </a:r>
            <a:r>
              <a:rPr lang="en-US" sz="4000" dirty="0" smtClean="0">
                <a:cs typeface="Calibri"/>
              </a:rPr>
              <a:t>e-learning</a:t>
            </a:r>
            <a:r>
              <a:rPr lang="el-GR" sz="4000" dirty="0" smtClean="0">
                <a:cs typeface="Calibri"/>
              </a:rPr>
              <a:t>): </a:t>
            </a:r>
          </a:p>
          <a:p>
            <a:pPr marL="0" indent="0">
              <a:buNone/>
            </a:pPr>
            <a:r>
              <a:rPr lang="el-GR" dirty="0" smtClean="0">
                <a:cs typeface="Calibri"/>
              </a:rPr>
              <a:t>Τρόπος </a:t>
            </a:r>
            <a:r>
              <a:rPr lang="el-GR" dirty="0">
                <a:cs typeface="Calibri"/>
              </a:rPr>
              <a:t>διδασκαλίας – μάθησης, όπου με τη χρήση ΤΠΕ οι συμμετέχοντες σε αυτή να έχουν τη δυνατότητα να βρίσκονται σε διαφορετικό τόπο, διαφορετικό χρόνο.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83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- Ορισμοί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>
                <a:cs typeface="Calibri"/>
              </a:rPr>
              <a:t>Οι εκπαιδευτικές μεθοδολογίες που χρησιμοποιούν τις ΤΠΕ με ή  χωρίς την παρουσία του εκπαιδευτή και μπορούν να λάβουν χώρα σε αίθουσα διδασκαλίας, στο χώρο του εκπαιδευόμενου ή σε εικονικά περιβάλλοντα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00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- Ορισμοί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Ο </a:t>
            </a:r>
            <a:r>
              <a:rPr lang="en-US" dirty="0" err="1">
                <a:cs typeface="Calibri"/>
              </a:rPr>
              <a:t>όρος</a:t>
            </a:r>
            <a:r>
              <a:rPr lang="en-US" dirty="0">
                <a:cs typeface="Calibri"/>
              </a:rPr>
              <a:t> «</a:t>
            </a:r>
            <a:r>
              <a:rPr lang="en-US" dirty="0" err="1">
                <a:cs typeface="Calibri"/>
              </a:rPr>
              <a:t>τηλεκ</a:t>
            </a:r>
            <a:r>
              <a:rPr lang="en-US" dirty="0">
                <a:cs typeface="Calibri"/>
              </a:rPr>
              <a:t>παίδευση» (tele-education) ή «εκπαίδευση από απόσταση» (distance education) συχνά ταυτίζεται με τον όρο «μάθηση από απόσταση» (distance learning). </a:t>
            </a:r>
            <a:endParaRPr lang="el-GR" dirty="0">
              <a:cs typeface="Calibri"/>
            </a:endParaRPr>
          </a:p>
          <a:p>
            <a:r>
              <a:rPr lang="el-GR" dirty="0">
                <a:cs typeface="Calibri"/>
              </a:rPr>
              <a:t>Ο </a:t>
            </a:r>
            <a:r>
              <a:rPr lang="en-US" dirty="0" err="1">
                <a:cs typeface="Calibri"/>
              </a:rPr>
              <a:t>όρο</a:t>
            </a:r>
            <a:r>
              <a:rPr lang="el-GR" dirty="0">
                <a:cs typeface="Calibri"/>
              </a:rPr>
              <a:t>ς</a:t>
            </a:r>
            <a:r>
              <a:rPr lang="en-US" dirty="0">
                <a:cs typeface="Calibri"/>
              </a:rPr>
              <a:t> «</a:t>
            </a:r>
            <a:r>
              <a:rPr lang="en-US" dirty="0" err="1">
                <a:cs typeface="Calibri"/>
              </a:rPr>
              <a:t>ηλεκτρονική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μάθηση</a:t>
            </a:r>
            <a:r>
              <a:rPr lang="en-US" dirty="0">
                <a:cs typeface="Calibri"/>
              </a:rPr>
              <a:t>» (e-learning)</a:t>
            </a:r>
            <a:r>
              <a:rPr lang="el-GR" dirty="0">
                <a:cs typeface="Calibri"/>
              </a:rPr>
              <a:t> περιλαμβάνει όλα τα παραπάνω</a:t>
            </a:r>
            <a:r>
              <a:rPr lang="en-US" dirty="0">
                <a:cs typeface="Calibri"/>
              </a:rPr>
              <a:t>.</a:t>
            </a:r>
            <a:endParaRPr lang="el-GR" dirty="0">
              <a:cs typeface="Calibri"/>
            </a:endParaRPr>
          </a:p>
          <a:p>
            <a:r>
              <a:rPr lang="en-US" dirty="0">
                <a:cs typeface="Calibri"/>
              </a:rPr>
              <a:t>«</a:t>
            </a:r>
            <a:r>
              <a:rPr lang="en-US" dirty="0" err="1">
                <a:cs typeface="Calibri"/>
              </a:rPr>
              <a:t>εξ</a:t>
            </a:r>
            <a:r>
              <a:rPr lang="en-US" dirty="0">
                <a:cs typeface="Calibri"/>
              </a:rPr>
              <a:t> Απ</a:t>
            </a:r>
            <a:r>
              <a:rPr lang="en-US" dirty="0" err="1">
                <a:cs typeface="Calibri"/>
              </a:rPr>
              <a:t>οστάσεως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Εκ</a:t>
            </a:r>
            <a:r>
              <a:rPr lang="en-US" dirty="0">
                <a:cs typeface="Calibri"/>
              </a:rPr>
              <a:t>παίδευση» (εξΑΕ) ή «Ανοικτή εξ Αποστάσεως</a:t>
            </a:r>
            <a:r>
              <a:rPr lang="el-GR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Εκ</a:t>
            </a:r>
            <a:r>
              <a:rPr lang="en-US" dirty="0">
                <a:cs typeface="Calibri"/>
              </a:rPr>
              <a:t>παίδευση» (ΑεξΑΕ)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887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Ηλεκτρονική μάθηση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Ηλεκτρονική μάθηση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ηλεκτρονική μάθηση περιλαμβάνει μεταξύ άλλων (</a:t>
            </a:r>
            <a:r>
              <a:rPr lang="el-GR" dirty="0" err="1"/>
              <a:t>Τόκη</a:t>
            </a:r>
            <a:r>
              <a:rPr lang="el-GR" dirty="0"/>
              <a:t>, 2011; </a:t>
            </a:r>
            <a:r>
              <a:rPr lang="el-GR" dirty="0" err="1"/>
              <a:t>Παγγέ</a:t>
            </a:r>
            <a:r>
              <a:rPr lang="el-GR" dirty="0"/>
              <a:t>, 2012; </a:t>
            </a:r>
            <a:r>
              <a:rPr lang="el-GR" dirty="0" err="1"/>
              <a:t>Τόκη</a:t>
            </a:r>
            <a:r>
              <a:rPr lang="el-GR" dirty="0"/>
              <a:t> κ.ά., 2013</a:t>
            </a:r>
            <a:r>
              <a:rPr lang="el-GR" dirty="0" smtClean="0"/>
              <a:t>):</a:t>
            </a:r>
          </a:p>
          <a:p>
            <a:pPr lvl="1"/>
            <a:r>
              <a:rPr lang="el-GR" dirty="0" smtClean="0"/>
              <a:t>μάθηση-διδασκαλία </a:t>
            </a:r>
            <a:r>
              <a:rPr lang="el-GR" dirty="0"/>
              <a:t>βασισμένη σε υπολογιστή (</a:t>
            </a:r>
            <a:r>
              <a:rPr lang="en-US" dirty="0"/>
              <a:t>CBI</a:t>
            </a:r>
            <a:r>
              <a:rPr lang="en-US" dirty="0" smtClean="0"/>
              <a:t>),</a:t>
            </a:r>
            <a:endParaRPr lang="el-GR" dirty="0" smtClean="0"/>
          </a:p>
          <a:p>
            <a:pPr lvl="1"/>
            <a:r>
              <a:rPr lang="el-GR" dirty="0" smtClean="0"/>
              <a:t>διδασκαλία </a:t>
            </a:r>
            <a:r>
              <a:rPr lang="el-GR" dirty="0"/>
              <a:t>μέσω υπολογιστή (</a:t>
            </a:r>
            <a:r>
              <a:rPr lang="en-US" dirty="0"/>
              <a:t>computer-assisted instruction or computer-aided instruction, CAI</a:t>
            </a:r>
            <a:r>
              <a:rPr lang="en-US" dirty="0" smtClean="0"/>
              <a:t>),</a:t>
            </a:r>
            <a:endParaRPr lang="el-GR" dirty="0" smtClean="0"/>
          </a:p>
          <a:p>
            <a:pPr lvl="1"/>
            <a:r>
              <a:rPr lang="el-GR" dirty="0" smtClean="0"/>
              <a:t>τεχνολογικώς </a:t>
            </a:r>
            <a:r>
              <a:rPr lang="el-GR" dirty="0"/>
              <a:t>αναβαθμισμένη μάθηση (</a:t>
            </a:r>
            <a:r>
              <a:rPr lang="en-US" dirty="0"/>
              <a:t>technology-enhanced learning, TEL, </a:t>
            </a:r>
            <a:r>
              <a:rPr lang="el-GR" dirty="0"/>
              <a:t>π.χ. </a:t>
            </a:r>
            <a:r>
              <a:rPr lang="en-US" dirty="0"/>
              <a:t>Virtual world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196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Ηλεκτρονική μάθηση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ηλεκτρονική μάθηση μπορεί να περιλαμβάνει μεταξύ άλλων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εκπαίδευση </a:t>
            </a:r>
            <a:r>
              <a:rPr lang="el-GR" dirty="0"/>
              <a:t>βασισμένη στο Διαδίκτυο (</a:t>
            </a:r>
            <a:r>
              <a:rPr lang="el-GR" dirty="0" err="1"/>
              <a:t>internet-based</a:t>
            </a:r>
            <a:r>
              <a:rPr lang="el-GR" dirty="0"/>
              <a:t> </a:t>
            </a:r>
            <a:r>
              <a:rPr lang="el-GR" dirty="0" err="1"/>
              <a:t>training</a:t>
            </a:r>
            <a:r>
              <a:rPr lang="el-GR" dirty="0"/>
              <a:t>, IBT</a:t>
            </a:r>
            <a:r>
              <a:rPr lang="el-GR" dirty="0" smtClean="0"/>
              <a:t>),</a:t>
            </a:r>
          </a:p>
          <a:p>
            <a:pPr lvl="1"/>
            <a:r>
              <a:rPr lang="el-GR" dirty="0" smtClean="0"/>
              <a:t>εκπαίδευση </a:t>
            </a:r>
            <a:r>
              <a:rPr lang="el-GR" dirty="0"/>
              <a:t>βασισμένη στον τεχνολογίες παγκόσμιου Ιστού (</a:t>
            </a:r>
            <a:r>
              <a:rPr lang="el-GR" dirty="0" err="1"/>
              <a:t>web-based</a:t>
            </a:r>
            <a:r>
              <a:rPr lang="el-GR" dirty="0"/>
              <a:t> </a:t>
            </a:r>
            <a:r>
              <a:rPr lang="el-GR" dirty="0" err="1"/>
              <a:t>training</a:t>
            </a:r>
            <a:r>
              <a:rPr lang="el-GR" dirty="0"/>
              <a:t>, WBT, πχ. σε ιστοσελίδες</a:t>
            </a:r>
            <a:r>
              <a:rPr lang="el-GR" dirty="0" smtClean="0"/>
              <a:t>),</a:t>
            </a:r>
          </a:p>
          <a:p>
            <a:pPr lvl="1"/>
            <a:r>
              <a:rPr lang="el-GR" dirty="0" smtClean="0"/>
              <a:t>εκπαίδευση </a:t>
            </a:r>
            <a:r>
              <a:rPr lang="el-GR" dirty="0"/>
              <a:t>σε απευθείας σύνδεση (τηλεδιάσκεψη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146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Ηλεκτρονική μάθηση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Σύγχρονες τάσεις αποτελούν μεταξύ άλλων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εικονικά </a:t>
            </a:r>
            <a:r>
              <a:rPr lang="el-GR" dirty="0"/>
              <a:t>περιβάλλοντα μάθησης (</a:t>
            </a:r>
            <a:r>
              <a:rPr lang="el-GR" dirty="0" err="1"/>
              <a:t>virtual</a:t>
            </a:r>
            <a:r>
              <a:rPr lang="el-GR" dirty="0"/>
              <a:t> </a:t>
            </a:r>
            <a:r>
              <a:rPr lang="el-GR" dirty="0" err="1"/>
              <a:t>learning</a:t>
            </a:r>
            <a:r>
              <a:rPr lang="el-GR" dirty="0"/>
              <a:t> </a:t>
            </a:r>
            <a:r>
              <a:rPr lang="el-GR" dirty="0" err="1"/>
              <a:t>environments</a:t>
            </a:r>
            <a:r>
              <a:rPr lang="el-GR" dirty="0"/>
              <a:t>, VLE, π.χ. http://secondlife.com/ </a:t>
            </a:r>
            <a:r>
              <a:rPr lang="el-GR" dirty="0" smtClean="0"/>
              <a:t>),</a:t>
            </a:r>
          </a:p>
          <a:p>
            <a:pPr lvl="1"/>
            <a:r>
              <a:rPr lang="el-GR" dirty="0" smtClean="0"/>
              <a:t>φορητή </a:t>
            </a:r>
            <a:r>
              <a:rPr lang="el-GR" dirty="0"/>
              <a:t>μάθηση (m-</a:t>
            </a:r>
            <a:r>
              <a:rPr lang="el-GR" dirty="0" err="1"/>
              <a:t>learning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15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Φορητές συσκευές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Ηλεκτρονική μάθηση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9" name="Picture 2" descr="http://d128.org/itfiles/mobile%20learning%20compo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16" y="1290741"/>
            <a:ext cx="3096344" cy="28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err="1" smtClean="0"/>
              <a:t>Τηλεκπαίδευση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3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13:</a:t>
            </a:r>
            <a:r>
              <a:rPr lang="en-US" sz="2800" dirty="0" smtClean="0"/>
              <a:t> </a:t>
            </a:r>
            <a:r>
              <a:rPr lang="el-GR" sz="2800" dirty="0" err="1" smtClean="0"/>
              <a:t>Τηλεκπαίδευση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τηλεσυμβουλευτική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TEI H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Τηλεκπαίδευση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Ανάλογα με τον τρόπο επικοινωνίας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Ασύγχρονη</a:t>
            </a:r>
            <a:r>
              <a:rPr lang="el-GR" dirty="0"/>
              <a:t>: οι συμμετέχοντες δεν έχουν την δυνατότητα άμεσης επικοινωνίας &amp; δεν είναι απαραίτητο να είναι ταυτόχρονα συνδεδεμένοι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Σύγχρονη</a:t>
            </a:r>
            <a:r>
              <a:rPr lang="el-GR" dirty="0"/>
              <a:t>: οι συμμετέχοντες έχουν την δυνατότητα άμεσης επικοινωνίας ταυτόχρονα, η οποία υλοποιείται σε «πραγματικό χρόνο».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9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Πλατφόρμες ασύγχρονης </a:t>
            </a:r>
            <a:r>
              <a:rPr lang="el-GR" dirty="0" err="1" smtClean="0"/>
              <a:t>τηλεκπαίδευσης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Learning</a:t>
            </a:r>
            <a:r>
              <a:rPr lang="el-GR" dirty="0"/>
              <a:t> </a:t>
            </a:r>
            <a:r>
              <a:rPr lang="el-GR" dirty="0" err="1"/>
              <a:t>Management</a:t>
            </a:r>
            <a:r>
              <a:rPr lang="el-GR" dirty="0"/>
              <a:t> Systems – L.M.S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Χρησιμοποιούνται </a:t>
            </a:r>
            <a:r>
              <a:rPr lang="el-GR" dirty="0"/>
              <a:t>για</a:t>
            </a:r>
            <a:r>
              <a:rPr lang="el-GR" dirty="0" smtClean="0"/>
              <a:t>: </a:t>
            </a:r>
            <a:r>
              <a:rPr lang="el-GR" dirty="0" err="1" smtClean="0"/>
              <a:t>online</a:t>
            </a:r>
            <a:r>
              <a:rPr lang="el-GR" dirty="0" smtClean="0"/>
              <a:t> </a:t>
            </a:r>
            <a:r>
              <a:rPr lang="el-GR" dirty="0"/>
              <a:t>μαθήματα ή </a:t>
            </a:r>
            <a:r>
              <a:rPr lang="el-GR" dirty="0" smtClean="0"/>
              <a:t>εκπαίδευση τη </a:t>
            </a:r>
            <a:r>
              <a:rPr lang="el-GR" dirty="0"/>
              <a:t>διαχείριση των </a:t>
            </a:r>
            <a:r>
              <a:rPr lang="el-GR" dirty="0" smtClean="0"/>
              <a:t>εκπαιδευομένων την </a:t>
            </a:r>
            <a:r>
              <a:rPr lang="el-GR" dirty="0"/>
              <a:t>παρακολούθηση της προόδου των </a:t>
            </a:r>
            <a:r>
              <a:rPr lang="el-GR" dirty="0" smtClean="0"/>
              <a:t>εκπαιδευομένων</a:t>
            </a:r>
          </a:p>
          <a:p>
            <a:pPr lvl="1"/>
            <a:r>
              <a:rPr lang="el-GR" dirty="0" smtClean="0"/>
              <a:t>Δε </a:t>
            </a:r>
            <a:r>
              <a:rPr lang="el-GR" dirty="0"/>
              <a:t>χρησιμοποιούνται για τη δημιουργία του περιεχομένου των μαθημάτων.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27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Πλατφόρμες ασύγχρονης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Learning</a:t>
            </a:r>
            <a:r>
              <a:rPr lang="el-GR" dirty="0"/>
              <a:t> </a:t>
            </a:r>
            <a:r>
              <a:rPr lang="el-GR" dirty="0" err="1"/>
              <a:t>Management</a:t>
            </a:r>
            <a:r>
              <a:rPr lang="el-GR" dirty="0"/>
              <a:t> Systems – L.M.S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Τα </a:t>
            </a:r>
            <a:r>
              <a:rPr lang="el-GR" dirty="0"/>
              <a:t>μαθήματα δημιουργούνται από τους εκπαιδευτικούς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εκπαιδευόμενοι παρακολουθούν τα μαθήματα μέσου του διαδικτύου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Παρέχονται </a:t>
            </a:r>
            <a:r>
              <a:rPr lang="el-GR" dirty="0"/>
              <a:t>εργαλεία για επικοινωνία και ανταλλαγή </a:t>
            </a:r>
            <a:r>
              <a:rPr lang="el-GR" dirty="0" smtClean="0"/>
              <a:t>πληροφοριών.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Εικόνα από </a:t>
            </a:r>
            <a:r>
              <a:rPr lang="en-US" dirty="0" smtClean="0">
                <a:cs typeface="Calibri"/>
              </a:rPr>
              <a:t>www.moodlenews.com</a:t>
            </a:r>
            <a:endParaRPr lang="en-US" dirty="0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Πλατφόρμες ασύγχρονης </a:t>
            </a:r>
            <a:r>
              <a:rPr lang="el-GR" dirty="0" err="1"/>
              <a:t>τηλεκπαίδευσης</a:t>
            </a:r>
            <a:r>
              <a:rPr lang="el-GR" dirty="0"/>
              <a:t>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7" name="Content Placeholder 3" descr="embedded-video moodl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4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369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Εικόνα από </a:t>
            </a:r>
            <a:r>
              <a:rPr lang="en-US" dirty="0" smtClean="0">
                <a:cs typeface="Calibri"/>
              </a:rPr>
              <a:t>www.blackboard.com</a:t>
            </a:r>
            <a:endParaRPr lang="en-US" dirty="0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Πλατφόρμες ασύγχρονης </a:t>
            </a:r>
            <a:r>
              <a:rPr lang="el-GR" dirty="0" err="1"/>
              <a:t>τηλεκπαίδευσης</a:t>
            </a:r>
            <a:r>
              <a:rPr lang="el-GR" dirty="0"/>
              <a:t>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6" name="Content Placeholder 7" descr="CEVista-integration-screensho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b="7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52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Εικόνα από </a:t>
            </a:r>
            <a:r>
              <a:rPr lang="en-US" dirty="0">
                <a:cs typeface="Calibri"/>
              </a:rPr>
              <a:t>http://</a:t>
            </a:r>
            <a:r>
              <a:rPr lang="en-US" dirty="0" smtClean="0">
                <a:cs typeface="Calibri"/>
              </a:rPr>
              <a:t>moodle.ioa.teiep.gr</a:t>
            </a:r>
            <a:r>
              <a:rPr lang="el-GR" dirty="0" smtClean="0">
                <a:cs typeface="Calibri"/>
              </a:rPr>
              <a:t>/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Πλατφόρμες ασύγχρονης </a:t>
            </a:r>
            <a:r>
              <a:rPr lang="el-GR" dirty="0" err="1"/>
              <a:t>τηλεκπαίδευσης</a:t>
            </a:r>
            <a:r>
              <a:rPr lang="el-GR" dirty="0"/>
              <a:t>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26" r="15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40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Quiz: </a:t>
            </a:r>
            <a:r>
              <a:rPr lang="el-GR" dirty="0" smtClean="0"/>
              <a:t>Τι είναι η ηλεκτρονική μάθηση;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25830" lvl="1" indent="-514350">
              <a:buFont typeface="+mj-lt"/>
              <a:buAutoNum type="alphaLcPeriod"/>
            </a:pPr>
            <a:r>
              <a:rPr lang="el-GR" sz="3000" dirty="0">
                <a:cs typeface="Calibri"/>
              </a:rPr>
              <a:t>Η μαθησιακή διαδικασία που εκτελείται με τη χρήση των ΤΠΕ</a:t>
            </a:r>
          </a:p>
          <a:p>
            <a:pPr marL="925830" lvl="1" indent="-514350">
              <a:buFont typeface="+mj-lt"/>
              <a:buAutoNum type="alphaLcPeriod"/>
            </a:pPr>
            <a:r>
              <a:rPr lang="el-GR" sz="3000" dirty="0">
                <a:cs typeface="Calibri"/>
              </a:rPr>
              <a:t>Η ασύγχρονη ή σύγχρονη μάθηση στο πλαίσιο της τυπικής, </a:t>
            </a:r>
            <a:r>
              <a:rPr lang="el-GR" sz="3000" dirty="0" smtClean="0">
                <a:cs typeface="Calibri"/>
              </a:rPr>
              <a:t>μη </a:t>
            </a:r>
            <a:r>
              <a:rPr lang="el-GR" sz="3000" dirty="0">
                <a:cs typeface="Calibri"/>
              </a:rPr>
              <a:t>τυπικής ή άτυπης μάθησης </a:t>
            </a:r>
          </a:p>
          <a:p>
            <a:pPr marL="925830" lvl="1" indent="-514350">
              <a:buFont typeface="+mj-lt"/>
              <a:buAutoNum type="alphaLcPeriod"/>
            </a:pPr>
            <a:r>
              <a:rPr lang="el-GR" sz="3000" dirty="0">
                <a:cs typeface="Calibri"/>
              </a:rPr>
              <a:t>Η αλληλεπίδραση μεταξύ εκπαιδευόμενων και εκπαιδευτών ανεξαρτήτως χώρου και χρόνου</a:t>
            </a:r>
          </a:p>
          <a:p>
            <a:pPr marL="925830" lvl="1" indent="-514350">
              <a:buFont typeface="+mj-lt"/>
              <a:buAutoNum type="alphaLcPeriod"/>
            </a:pPr>
            <a:r>
              <a:rPr lang="el-GR" sz="3000" dirty="0">
                <a:cs typeface="Calibri"/>
              </a:rPr>
              <a:t>Όλα τα παραπάνω</a:t>
            </a:r>
          </a:p>
          <a:p>
            <a:pPr marL="925830" lvl="1" indent="-514350">
              <a:buFont typeface="+mj-lt"/>
              <a:buAutoNum type="alphaLcPeriod"/>
            </a:pPr>
            <a:r>
              <a:rPr lang="el-GR" sz="3000" dirty="0">
                <a:cs typeface="Calibri"/>
              </a:rPr>
              <a:t>Κανένα από τα παραπάνω</a:t>
            </a:r>
            <a:endParaRPr lang="en-US" sz="30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455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r>
              <a:rPr lang="el-GR" dirty="0" err="1" smtClean="0"/>
              <a:t>τηλεκπαίδευσης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el-GR" dirty="0" smtClean="0"/>
              <a:t>Πρόσβαση σε πλούσιο πληροφοριακό υλικό από απόσταση</a:t>
            </a:r>
            <a:endParaRPr lang="en-US" dirty="0" smtClean="0"/>
          </a:p>
          <a:p>
            <a:pPr fontAlgn="t"/>
            <a:r>
              <a:rPr lang="el-GR" dirty="0" err="1" smtClean="0"/>
              <a:t>Μαθητοκεντρική</a:t>
            </a:r>
            <a:endParaRPr lang="en-US" dirty="0" smtClean="0"/>
          </a:p>
          <a:p>
            <a:pPr fontAlgn="t"/>
            <a:r>
              <a:rPr lang="el-GR" dirty="0" smtClean="0"/>
              <a:t>Μεγάλος αριθμός συμμετεχόντων από διαφορετικά </a:t>
            </a:r>
            <a:r>
              <a:rPr lang="el-GR" dirty="0" err="1" smtClean="0"/>
              <a:t>μερη</a:t>
            </a:r>
            <a:endParaRPr lang="en-US" dirty="0" smtClean="0"/>
          </a:p>
          <a:p>
            <a:pPr fontAlgn="t"/>
            <a:r>
              <a:rPr lang="el-GR" dirty="0" smtClean="0"/>
              <a:t>Ενεργός συμμετοχή όλων των εμπλεκομένων</a:t>
            </a:r>
            <a:endParaRPr lang="en-US" dirty="0" smtClean="0"/>
          </a:p>
          <a:p>
            <a:pPr fontAlgn="t"/>
            <a:r>
              <a:rPr lang="el-GR" dirty="0" smtClean="0"/>
              <a:t>Μείωση κόστους</a:t>
            </a:r>
            <a:endParaRPr lang="en-US" dirty="0" smtClean="0"/>
          </a:p>
          <a:p>
            <a:r>
              <a:rPr lang="el-GR" dirty="0" smtClean="0"/>
              <a:t>Επαναχρησιμοποίηση υλικού</a:t>
            </a:r>
            <a:endParaRPr lang="en-US" dirty="0" smtClean="0"/>
          </a:p>
          <a:p>
            <a:pPr fontAlgn="t"/>
            <a:r>
              <a:rPr lang="el-GR" dirty="0"/>
              <a:t>Χ</a:t>
            </a:r>
            <a:r>
              <a:rPr lang="el-GR" dirty="0" smtClean="0"/>
              <a:t>ρήση στη δια βίου μάθηση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32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 </a:t>
            </a:r>
            <a:r>
              <a:rPr lang="el-GR" dirty="0" err="1" smtClean="0"/>
              <a:t>τηλεκπαίδευσης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l-GR" dirty="0" smtClean="0"/>
              <a:t>Απαραίτητη χρήση ΤΠΕ</a:t>
            </a:r>
            <a:endParaRPr lang="en-US" dirty="0" smtClean="0"/>
          </a:p>
          <a:p>
            <a:pPr fontAlgn="t"/>
            <a:r>
              <a:rPr lang="el-GR" dirty="0" smtClean="0"/>
              <a:t>Κ</a:t>
            </a:r>
            <a:r>
              <a:rPr lang="el-GR" dirty="0"/>
              <a:t>ό</a:t>
            </a:r>
            <a:r>
              <a:rPr lang="el-GR" dirty="0" smtClean="0"/>
              <a:t>στος εξοπλισμού</a:t>
            </a:r>
            <a:endParaRPr lang="en-US" dirty="0" smtClean="0"/>
          </a:p>
          <a:p>
            <a:pPr fontAlgn="t"/>
            <a:r>
              <a:rPr lang="el-GR" dirty="0" smtClean="0"/>
              <a:t>Αυξημένες υποχρεώσεις εκπαιδευτή</a:t>
            </a:r>
            <a:endParaRPr lang="en-US" dirty="0" smtClean="0"/>
          </a:p>
          <a:p>
            <a:pPr fontAlgn="t"/>
            <a:r>
              <a:rPr lang="el-GR" dirty="0"/>
              <a:t>Δ</a:t>
            </a:r>
            <a:r>
              <a:rPr lang="el-GR" dirty="0" smtClean="0"/>
              <a:t>εν υπάρχει προσωπική επαφή των εμπλεκομένων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449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Τηλεκπαίδευση</a:t>
            </a:r>
            <a:r>
              <a:rPr lang="el-GR" dirty="0" smtClean="0"/>
              <a:t> - Τριτοβάθμια εκπαίδευση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cs typeface="Calibri"/>
              </a:rPr>
              <a:t>Ανοικτά Πανεπιστήμια (ΕΑΠ, </a:t>
            </a:r>
            <a:r>
              <a:rPr lang="en-US" dirty="0">
                <a:cs typeface="Calibri"/>
              </a:rPr>
              <a:t>OU, </a:t>
            </a:r>
            <a:r>
              <a:rPr lang="el-GR" dirty="0">
                <a:cs typeface="Calibri"/>
              </a:rPr>
              <a:t>κτλ.).</a:t>
            </a:r>
          </a:p>
          <a:p>
            <a:r>
              <a:rPr lang="el-GR" dirty="0">
                <a:cs typeface="Calibri"/>
              </a:rPr>
              <a:t>Οι φοιτητές ολοκληρώνουν τις σπουδές τους από απόσταση με τη χρήση ΤΠΕ.</a:t>
            </a:r>
          </a:p>
          <a:p>
            <a:r>
              <a:rPr lang="el-GR" dirty="0">
                <a:cs typeface="Calibri"/>
              </a:rPr>
              <a:t>Οι εκπαιδευτικοί δημιουργούν κατάλληλο εκπαιδευτικό υλικό με χρήση ΤΠΕ.</a:t>
            </a:r>
          </a:p>
          <a:p>
            <a:r>
              <a:rPr lang="el-GR" dirty="0">
                <a:cs typeface="Calibri"/>
              </a:rPr>
              <a:t>Πρόσβαση στο υλικό μέσω Πλατφόρμας Ασύγχρονης </a:t>
            </a:r>
            <a:r>
              <a:rPr lang="el-GR" dirty="0" err="1">
                <a:cs typeface="Calibri"/>
              </a:rPr>
              <a:t>Τηλεκπαίδευσης</a:t>
            </a:r>
            <a:r>
              <a:rPr lang="el-GR" dirty="0" smtClean="0">
                <a:cs typeface="Calibri"/>
              </a:rPr>
              <a:t>.</a:t>
            </a:r>
            <a:endParaRPr lang="el-GR" dirty="0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376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Τηλεκπαίδευση</a:t>
            </a:r>
            <a:r>
              <a:rPr lang="el-GR" dirty="0" smtClean="0"/>
              <a:t> στον τομέα της υγείας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cs typeface="Calibri"/>
              </a:rPr>
              <a:t>Βασίζεται στις υπηρεσίες Παγκόσμιου Ιστού</a:t>
            </a:r>
          </a:p>
          <a:p>
            <a:r>
              <a:rPr lang="el-GR" dirty="0">
                <a:cs typeface="Calibri"/>
              </a:rPr>
              <a:t>Ολοκληρωμένα προγράμματα σπουδών που προσφέρονται </a:t>
            </a:r>
            <a:r>
              <a:rPr lang="en-US" dirty="0">
                <a:cs typeface="Calibri"/>
              </a:rPr>
              <a:t>online</a:t>
            </a:r>
            <a:r>
              <a:rPr lang="el-GR" dirty="0">
                <a:cs typeface="Calibri"/>
              </a:rPr>
              <a:t>, π.χ. </a:t>
            </a:r>
            <a:r>
              <a:rPr lang="en-US" dirty="0">
                <a:cs typeface="Calibri"/>
              </a:rPr>
              <a:t>GFMER &amp; WHO (</a:t>
            </a:r>
            <a:r>
              <a:rPr lang="en-US" dirty="0" err="1">
                <a:cs typeface="Calibri"/>
              </a:rPr>
              <a:t>Schoonheim</a:t>
            </a:r>
            <a:r>
              <a:rPr lang="en-US" dirty="0">
                <a:cs typeface="Calibri"/>
              </a:rPr>
              <a:t> et al., 2014)</a:t>
            </a:r>
            <a:endParaRPr lang="el-GR" dirty="0">
              <a:cs typeface="Calibri"/>
            </a:endParaRPr>
          </a:p>
          <a:p>
            <a:r>
              <a:rPr lang="el-GR" dirty="0" err="1">
                <a:cs typeface="Calibri"/>
              </a:rPr>
              <a:t>Τηλεκπαιδεύσεις</a:t>
            </a:r>
            <a:r>
              <a:rPr lang="el-GR" dirty="0">
                <a:cs typeface="Calibri"/>
              </a:rPr>
              <a:t> και </a:t>
            </a:r>
            <a:r>
              <a:rPr lang="el-GR" dirty="0" err="1">
                <a:cs typeface="Calibri"/>
              </a:rPr>
              <a:t>διαδραστικές</a:t>
            </a:r>
            <a:r>
              <a:rPr lang="el-GR" dirty="0">
                <a:cs typeface="Calibri"/>
              </a:rPr>
              <a:t> τηλεδιασκέψεις σε επαγγελματίες υγείας από απόσταση, π.χ. </a:t>
            </a:r>
            <a:r>
              <a:rPr lang="en-US" dirty="0">
                <a:cs typeface="Calibri"/>
              </a:rPr>
              <a:t>Webinars (Reid et al., 2012)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53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l-GR" dirty="0">
                <a:cs typeface="Calibri"/>
              </a:rPr>
              <a:t>Εικόνα από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www.meded.uci.edu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Τηλεκπαίδευση</a:t>
            </a:r>
            <a:r>
              <a:rPr lang="el-GR" dirty="0"/>
              <a:t> στον τομέα της </a:t>
            </a:r>
            <a:r>
              <a:rPr lang="el-GR" dirty="0" smtClean="0"/>
              <a:t>υγείας (2)</a:t>
            </a:r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2915816" y="1455927"/>
            <a:ext cx="3082770" cy="266291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179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l-GR" dirty="0">
                <a:cs typeface="Calibri"/>
              </a:rPr>
              <a:t>Εικόνα από</a:t>
            </a:r>
            <a:r>
              <a:rPr lang="en-US" dirty="0">
                <a:cs typeface="Calibri"/>
              </a:rPr>
              <a:t> www.isi.edu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Τηλεκπαίδευση</a:t>
            </a:r>
            <a:r>
              <a:rPr lang="el-GR" dirty="0"/>
              <a:t> στον τομέα της υγείας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2771800" y="1390474"/>
            <a:ext cx="3240360" cy="273582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1174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l-GR" dirty="0">
                <a:cs typeface="Calibri"/>
              </a:rPr>
              <a:t>Εικόνα από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www.esa.int</a:t>
            </a:r>
            <a:endParaRPr lang="en-US" dirty="0"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Τηλεκπαίδευση</a:t>
            </a:r>
            <a:r>
              <a:rPr lang="el-GR" dirty="0"/>
              <a:t> στον τομέα της υγείας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2987316" y="1345332"/>
            <a:ext cx="3096344" cy="279886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6448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Τηλεκπαίδευση</a:t>
            </a:r>
            <a:r>
              <a:rPr lang="el-GR" dirty="0" smtClean="0"/>
              <a:t> στον τομέα της </a:t>
            </a:r>
            <a:r>
              <a:rPr lang="el-GR" dirty="0" err="1" smtClean="0"/>
              <a:t>λογοθεραπείας</a:t>
            </a:r>
            <a:endParaRPr lang="en-US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7340"/>
            <a:ext cx="4867432" cy="32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0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παροχής υπηρεσιών </a:t>
            </a:r>
            <a:r>
              <a:rPr lang="el-GR" dirty="0" err="1" smtClean="0"/>
              <a:t>τηλεκπαίδευσης</a:t>
            </a:r>
            <a:r>
              <a:rPr lang="el-GR" dirty="0" smtClean="0"/>
              <a:t> στη </a:t>
            </a:r>
            <a:r>
              <a:rPr lang="el-GR" dirty="0" err="1" smtClean="0"/>
              <a:t>λογοθεραπεία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dirty="0">
                <a:cs typeface="Calibri"/>
              </a:rPr>
              <a:t>Εκπαιδευτικό υλικό μέσω διαδικτύου</a:t>
            </a:r>
          </a:p>
          <a:p>
            <a:r>
              <a:rPr lang="el-GR" sz="3000" dirty="0">
                <a:cs typeface="Calibri"/>
              </a:rPr>
              <a:t>Σεμινάρια (</a:t>
            </a:r>
            <a:r>
              <a:rPr lang="en-US" sz="3000" dirty="0">
                <a:cs typeface="Calibri"/>
              </a:rPr>
              <a:t>Webinars</a:t>
            </a:r>
            <a:r>
              <a:rPr lang="el-GR" sz="3000" dirty="0">
                <a:cs typeface="Calibri"/>
              </a:rPr>
              <a:t>) επίδειξης λογισμικού για </a:t>
            </a:r>
            <a:r>
              <a:rPr lang="el-GR" sz="3000" dirty="0" err="1">
                <a:cs typeface="Calibri"/>
              </a:rPr>
              <a:t>λογοθεραπεία</a:t>
            </a:r>
            <a:endParaRPr lang="el-GR" sz="3000" dirty="0">
              <a:cs typeface="Calibri"/>
            </a:endParaRPr>
          </a:p>
          <a:p>
            <a:r>
              <a:rPr lang="el-GR" sz="3000" dirty="0">
                <a:cs typeface="Calibri"/>
              </a:rPr>
              <a:t>Διαδικτυακές εκπαιδευτικές </a:t>
            </a:r>
            <a:r>
              <a:rPr lang="el-GR" sz="3000" dirty="0" smtClean="0">
                <a:cs typeface="Calibri"/>
              </a:rPr>
              <a:t>δραστηριότητες </a:t>
            </a:r>
            <a:r>
              <a:rPr lang="el-GR" sz="3000" dirty="0">
                <a:cs typeface="Calibri"/>
              </a:rPr>
              <a:t>(για παιδιά που μπορούν να χρησιμοποιηθούν από εκπαιδευτικούς, γονείς, κτλ., </a:t>
            </a:r>
            <a:r>
              <a:rPr lang="en-US" sz="3000" dirty="0">
                <a:cs typeface="Calibri"/>
              </a:rPr>
              <a:t>Toki &amp; </a:t>
            </a:r>
            <a:r>
              <a:rPr lang="en-US" sz="3000" dirty="0" err="1">
                <a:cs typeface="Calibri"/>
              </a:rPr>
              <a:t>Pange</a:t>
            </a:r>
            <a:r>
              <a:rPr lang="en-US" sz="3000" dirty="0">
                <a:cs typeface="Calibri"/>
              </a:rPr>
              <a:t>, 2010</a:t>
            </a:r>
            <a:r>
              <a:rPr lang="el-GR" sz="3000" dirty="0">
                <a:cs typeface="Calibri"/>
              </a:rPr>
              <a:t>)</a:t>
            </a:r>
          </a:p>
          <a:p>
            <a:r>
              <a:rPr lang="el-GR" sz="3000" dirty="0">
                <a:cs typeface="Calibri"/>
              </a:rPr>
              <a:t>Υποδείγματα δραστηριοτήτων διάγνωσης/αποκατάστασης (άρθρωση, χρήση της γλώσσας,</a:t>
            </a:r>
            <a:r>
              <a:rPr lang="en-US" sz="3000" dirty="0">
                <a:cs typeface="Calibri"/>
              </a:rPr>
              <a:t>Toki &amp; </a:t>
            </a:r>
            <a:r>
              <a:rPr lang="en-US" sz="3000" dirty="0" err="1">
                <a:cs typeface="Calibri"/>
              </a:rPr>
              <a:t>Pange</a:t>
            </a:r>
            <a:r>
              <a:rPr lang="en-US" sz="3000" dirty="0">
                <a:cs typeface="Calibri"/>
              </a:rPr>
              <a:t>, 2009</a:t>
            </a:r>
            <a:r>
              <a:rPr lang="el-GR" sz="3000" dirty="0">
                <a:cs typeface="Calibri"/>
              </a:rPr>
              <a:t>).</a:t>
            </a:r>
            <a:endParaRPr lang="en-US" sz="30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360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Ασύγχρονες δραστηριότητες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Δημιουργία εφαρμογών εκπαίδευσης από απόσταση για γλωσσικές δραστηριότητες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l-GR" dirty="0">
                <a:cs typeface="Calibri"/>
              </a:rPr>
              <a:t>Ασύγχρονες δραστηριότητες, που οι χρήστες μπορούν να έχουν πρόσβαση οποιαδήποτε στιγμή, από οποιονδήποτε χώρο (</a:t>
            </a:r>
            <a:r>
              <a:rPr lang="en-US" dirty="0">
                <a:cs typeface="Calibri"/>
              </a:rPr>
              <a:t>Toki &amp; </a:t>
            </a:r>
            <a:r>
              <a:rPr lang="en-US" dirty="0" err="1">
                <a:cs typeface="Calibri"/>
              </a:rPr>
              <a:t>Pange</a:t>
            </a:r>
            <a:r>
              <a:rPr lang="en-US" dirty="0">
                <a:cs typeface="Calibri"/>
              </a:rPr>
              <a:t>, 20</a:t>
            </a:r>
            <a:r>
              <a:rPr lang="el-GR" dirty="0">
                <a:cs typeface="Calibri"/>
              </a:rPr>
              <a:t>09). 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8046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Πλατφόρμα ασύγχρονης </a:t>
            </a:r>
            <a:r>
              <a:rPr lang="el-GR" dirty="0" err="1" smtClean="0"/>
              <a:t>τηλεκπαίδευσης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 smtClean="0">
                <a:cs typeface="Calibri"/>
              </a:rPr>
              <a:t>Τμήμα </a:t>
            </a:r>
            <a:r>
              <a:rPr lang="el-GR" sz="3200" dirty="0" err="1" smtClean="0">
                <a:cs typeface="Calibri"/>
              </a:rPr>
              <a:t>Λογοθεραπείας</a:t>
            </a:r>
            <a:r>
              <a:rPr lang="el-GR" sz="3200" dirty="0" smtClean="0">
                <a:cs typeface="Calibri"/>
              </a:rPr>
              <a:t>, ΤΕΙ Ηπείρου</a:t>
            </a:r>
          </a:p>
          <a:p>
            <a:pPr marL="0" lvl="1" indent="0">
              <a:buNone/>
            </a:pPr>
            <a:r>
              <a:rPr lang="en-US" sz="3200" dirty="0" smtClean="0">
                <a:cs typeface="Calibri"/>
                <a:hlinkClick r:id="rId2"/>
              </a:rPr>
              <a:t>http</a:t>
            </a:r>
            <a:r>
              <a:rPr lang="en-US" sz="3200" dirty="0">
                <a:cs typeface="Calibri"/>
                <a:hlinkClick r:id="rId2"/>
              </a:rPr>
              <a:t>://moodle.ioa.teiep.gr</a:t>
            </a:r>
            <a:r>
              <a:rPr lang="en-US" sz="3200" dirty="0" smtClean="0">
                <a:cs typeface="Calibri"/>
                <a:hlinkClick r:id="rId2"/>
              </a:rPr>
              <a:t>/</a:t>
            </a:r>
            <a:endParaRPr lang="el-GR" sz="3200" dirty="0" smtClean="0">
              <a:cs typeface="Calibri"/>
            </a:endParaRPr>
          </a:p>
          <a:p>
            <a:pPr marL="0" lvl="1" indent="0">
              <a:buNone/>
            </a:pPr>
            <a:endParaRPr lang="el-GR" sz="3200" dirty="0"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l-GR" sz="3200" dirty="0" smtClean="0">
                <a:cs typeface="Calibri"/>
              </a:rPr>
              <a:t>Βίντεο σύντομης παρουσίασης</a:t>
            </a:r>
          </a:p>
          <a:p>
            <a:pPr marL="0" lvl="1" indent="0">
              <a:buNone/>
            </a:pPr>
            <a:r>
              <a:rPr lang="el-GR" sz="3200" dirty="0">
                <a:cs typeface="Calibri"/>
                <a:hlinkClick r:id="rId3"/>
              </a:rPr>
              <a:t>Πλατφόρμα Ασύγχρονης </a:t>
            </a:r>
            <a:r>
              <a:rPr lang="el-GR" sz="3200" dirty="0" err="1">
                <a:cs typeface="Calibri"/>
                <a:hlinkClick r:id="rId3"/>
              </a:rPr>
              <a:t>Τηλεκπαίδευσης</a:t>
            </a:r>
            <a:r>
              <a:rPr lang="el-GR" sz="3200" dirty="0">
                <a:cs typeface="Calibri"/>
                <a:hlinkClick r:id="rId3"/>
              </a:rPr>
              <a:t> ΤΕΙ Ηπείρου</a:t>
            </a:r>
            <a:endParaRPr lang="en-US" sz="3200" dirty="0">
              <a:cs typeface="Calibri"/>
            </a:endParaRPr>
          </a:p>
          <a:p>
            <a:pPr marL="0" lvl="1" indent="0">
              <a:buNone/>
            </a:pPr>
            <a:endParaRPr lang="en-US" sz="32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132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</a:t>
            </a:r>
            <a:r>
              <a:rPr lang="el-GR" dirty="0" smtClean="0"/>
              <a:t>προγράμματα σπουδών για </a:t>
            </a:r>
            <a:r>
              <a:rPr lang="el-GR" dirty="0" err="1" smtClean="0"/>
              <a:t>λογοθεραπεία</a:t>
            </a:r>
            <a:endParaRPr lang="en-US" dirty="0"/>
          </a:p>
        </p:txBody>
      </p:sp>
      <p:pic>
        <p:nvPicPr>
          <p:cNvPr id="7" name="Content Placeholder 9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79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6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</a:t>
            </a:r>
            <a:r>
              <a:rPr lang="el-GR" dirty="0" smtClean="0"/>
              <a:t>προγράμματα σπουδών για </a:t>
            </a:r>
            <a:r>
              <a:rPr lang="el-GR" dirty="0" err="1" smtClean="0"/>
              <a:t>λογοθεραπεία</a:t>
            </a:r>
            <a:r>
              <a:rPr lang="el-GR" dirty="0" smtClean="0"/>
              <a:t> (2)</a:t>
            </a:r>
            <a:endParaRPr lang="en-US" dirty="0"/>
          </a:p>
        </p:txBody>
      </p:sp>
      <p:pic>
        <p:nvPicPr>
          <p:cNvPr id="7" name="Content Placeholder 3" descr="2015-03-22_21-30-4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4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00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</a:t>
            </a:r>
            <a:r>
              <a:rPr lang="el-GR" dirty="0"/>
              <a:t>προγράμματα σπουδών για </a:t>
            </a:r>
            <a:r>
              <a:rPr lang="el-GR" dirty="0" err="1" smtClean="0"/>
              <a:t>λογοθεραπεία</a:t>
            </a:r>
            <a:r>
              <a:rPr lang="el-GR" dirty="0" smtClean="0"/>
              <a:t> (3)</a:t>
            </a:r>
            <a:endParaRPr lang="en-US" dirty="0"/>
          </a:p>
        </p:txBody>
      </p:sp>
      <p:pic>
        <p:nvPicPr>
          <p:cNvPr id="6" name="Content Placeholder 5" descr="2015-03-22_21-36-5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r="4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211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Λογισμικό για </a:t>
            </a:r>
            <a:r>
              <a:rPr lang="el-GR" dirty="0" err="1" smtClean="0"/>
              <a:t>λογοθεραπεία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300" dirty="0">
                <a:cs typeface="Calibri"/>
              </a:rPr>
              <a:t>Οι ΤΠΕ χρησιμοποιούνται ευρέως για διάγνωση και θεραπεία προβλημάτων λόγου</a:t>
            </a:r>
            <a:r>
              <a:rPr lang="en-US" sz="3300" dirty="0">
                <a:cs typeface="Calibri"/>
              </a:rPr>
              <a:t>, </a:t>
            </a:r>
            <a:r>
              <a:rPr lang="el-GR" sz="3300" dirty="0">
                <a:cs typeface="Calibri"/>
              </a:rPr>
              <a:t>όπως</a:t>
            </a:r>
            <a:r>
              <a:rPr lang="el-GR" sz="3300" dirty="0" smtClean="0">
                <a:cs typeface="Calibri"/>
              </a:rPr>
              <a:t>:</a:t>
            </a:r>
          </a:p>
          <a:p>
            <a:pPr lvl="1"/>
            <a:r>
              <a:rPr lang="el-GR" dirty="0">
                <a:cs typeface="Calibri"/>
              </a:rPr>
              <a:t>«Τ</a:t>
            </a:r>
            <a:r>
              <a:rPr lang="en-US" dirty="0" err="1">
                <a:cs typeface="Calibri"/>
              </a:rPr>
              <a:t>elelogos</a:t>
            </a:r>
            <a:r>
              <a:rPr lang="el-GR" dirty="0">
                <a:cs typeface="Calibri"/>
              </a:rPr>
              <a:t>» διαδικτυακό εργαλείο αξιολόγησης προβλημάτων λόγου.</a:t>
            </a:r>
          </a:p>
          <a:p>
            <a:pPr lvl="1"/>
            <a:r>
              <a:rPr lang="el-GR" dirty="0">
                <a:cs typeface="Calibri"/>
              </a:rPr>
              <a:t>Λογισμικό διάγνωσης </a:t>
            </a:r>
            <a:r>
              <a:rPr lang="en-US" dirty="0" err="1">
                <a:cs typeface="Calibri"/>
              </a:rPr>
              <a:t>DoVD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Drigas</a:t>
            </a:r>
            <a:r>
              <a:rPr lang="en-US" dirty="0">
                <a:cs typeface="Calibri"/>
              </a:rPr>
              <a:t> &amp; </a:t>
            </a:r>
            <a:r>
              <a:rPr lang="en-US" dirty="0" err="1">
                <a:cs typeface="Calibri"/>
              </a:rPr>
              <a:t>Petrova</a:t>
            </a:r>
            <a:r>
              <a:rPr lang="en-US" dirty="0">
                <a:cs typeface="Calibri"/>
              </a:rPr>
              <a:t>, 2014).</a:t>
            </a:r>
            <a:endParaRPr lang="el-GR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Optical Logo-therapy Toolkit (</a:t>
            </a:r>
            <a:r>
              <a:rPr lang="en-US" dirty="0">
                <a:cs typeface="Calibri"/>
                <a:hlinkClick r:id="rId2"/>
              </a:rPr>
              <a:t>http://athanassios.gr/blog/professional/research-profile/oltk/</a:t>
            </a:r>
            <a:r>
              <a:rPr lang="en-US" dirty="0">
                <a:cs typeface="Calibri"/>
              </a:rPr>
              <a:t>)</a:t>
            </a:r>
            <a:r>
              <a:rPr lang="el-GR" dirty="0">
                <a:cs typeface="Calibri"/>
              </a:rPr>
              <a:t> </a:t>
            </a:r>
            <a:endParaRPr lang="el-GR" dirty="0" smtClean="0">
              <a:cs typeface="Calibri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300" dirty="0">
                <a:cs typeface="Calibri"/>
              </a:rPr>
              <a:t>Τμήμα </a:t>
            </a:r>
            <a:r>
              <a:rPr lang="el-GR" sz="3300" dirty="0" err="1">
                <a:cs typeface="Calibri"/>
              </a:rPr>
              <a:t>Λογοθεραπείας</a:t>
            </a:r>
            <a:r>
              <a:rPr lang="el-GR" sz="3300">
                <a:cs typeface="Calibri"/>
              </a:rPr>
              <a:t> </a:t>
            </a:r>
            <a:r>
              <a:rPr lang="el-GR" sz="3300" smtClean="0">
                <a:cs typeface="Calibri"/>
              </a:rPr>
              <a:t>- ΤΕΙ </a:t>
            </a:r>
            <a:r>
              <a:rPr lang="el-GR" sz="3300" dirty="0">
                <a:cs typeface="Calibri"/>
              </a:rPr>
              <a:t>Ηπείρου</a:t>
            </a:r>
            <a:endParaRPr lang="en-US" sz="3300" dirty="0">
              <a:cs typeface="Calibri"/>
            </a:endParaRPr>
          </a:p>
          <a:p>
            <a:endParaRPr lang="el-GR" sz="3400" dirty="0">
              <a:cs typeface="Calibri"/>
            </a:endParaRPr>
          </a:p>
          <a:p>
            <a:pPr lvl="1"/>
            <a:endParaRPr lang="en-US" sz="31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503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Huang</a:t>
            </a:r>
            <a:r>
              <a:rPr lang="en-US" sz="1400" dirty="0"/>
              <a:t>, D. Z. (1998). Voice Lab in Clinical Practice. Tiger, USA.</a:t>
            </a:r>
          </a:p>
          <a:p>
            <a:pPr marL="0" indent="0">
              <a:buNone/>
            </a:pPr>
            <a:r>
              <a:rPr lang="en-US" sz="1400" dirty="0"/>
              <a:t>Huang, D. Z. (1998). Real Analysis User's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Training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</a:t>
            </a:r>
            <a:r>
              <a:rPr lang="en-US" sz="1400" dirty="0" err="1"/>
              <a:t>Phonetogram</a:t>
            </a:r>
            <a:r>
              <a:rPr lang="en-US" sz="1400" dirty="0"/>
              <a:t>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Pitch </a:t>
            </a:r>
            <a:r>
              <a:rPr lang="en-US" sz="1400" dirty="0" err="1"/>
              <a:t>MasterUser’s</a:t>
            </a:r>
            <a:r>
              <a:rPr lang="en-US" sz="1400" dirty="0"/>
              <a:t>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Therapy User’s Manual. Tiger, USA.</a:t>
            </a:r>
          </a:p>
          <a:p>
            <a:pPr marL="0" indent="0">
              <a:buNone/>
            </a:pPr>
            <a:r>
              <a:rPr lang="en-US" sz="1400" dirty="0" smtClean="0"/>
              <a:t>Tiger </a:t>
            </a:r>
            <a:r>
              <a:rPr lang="en-US" sz="1400" dirty="0"/>
              <a:t>(1998). </a:t>
            </a:r>
            <a:r>
              <a:rPr lang="en-US" sz="1400" dirty="0" err="1"/>
              <a:t>Electroglottograph</a:t>
            </a:r>
            <a:r>
              <a:rPr lang="en-US" sz="1400" dirty="0"/>
              <a:t> User’s Manual,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(2004). Instruction manual </a:t>
            </a:r>
            <a:r>
              <a:rPr lang="en-US" sz="1400" dirty="0" err="1"/>
              <a:t>Visi</a:t>
            </a:r>
            <a:r>
              <a:rPr lang="en-US" sz="1400" dirty="0"/>
              <a:t>-Pitch IV, Model 3950, </a:t>
            </a:r>
            <a:r>
              <a:rPr lang="en-US" sz="1400" dirty="0" err="1"/>
              <a:t>Sona</a:t>
            </a:r>
            <a:r>
              <a:rPr lang="en-US" sz="1400" dirty="0"/>
              <a:t>-Speech II, Model 3650. Kay </a:t>
            </a:r>
            <a:r>
              <a:rPr lang="en-US" sz="1400" dirty="0" err="1"/>
              <a:t>Elemetrics</a:t>
            </a:r>
            <a:r>
              <a:rPr lang="en-US" sz="1400" dirty="0"/>
              <a:t> Corp.,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(2002). Software Instruction Manual Multi-Speech Model 3700, CSL Models 4100, 4300B, and 4400, Version 2.5, Kay </a:t>
            </a:r>
            <a:r>
              <a:rPr lang="en-US" sz="1400" dirty="0" err="1"/>
              <a:t>Elemetrics</a:t>
            </a:r>
            <a:r>
              <a:rPr lang="en-US" sz="1400" dirty="0"/>
              <a:t> Corp., USA. </a:t>
            </a:r>
            <a:endParaRPr lang="el-GR" sz="14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</a:t>
            </a:r>
            <a:r>
              <a:rPr lang="en-US" sz="900" smtClean="0">
                <a:solidFill>
                  <a:schemeClr val="bg1"/>
                </a:solidFill>
              </a:rPr>
              <a:t>3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13,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13,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Εξοικείωση του φοιτητή με </a:t>
            </a:r>
            <a:r>
              <a:rPr lang="el-GR" dirty="0"/>
              <a:t>εφαρμογές και τεχνολογίες για ηλεκτρονική μάθηση από απόσταση, ανοιχτή εκπαίδευση (μαθήματα </a:t>
            </a:r>
            <a:r>
              <a:rPr lang="el-GR" dirty="0" err="1"/>
              <a:t>moocs</a:t>
            </a:r>
            <a:r>
              <a:rPr lang="el-GR" dirty="0"/>
              <a:t>, </a:t>
            </a:r>
            <a:r>
              <a:rPr lang="el-GR" dirty="0" err="1"/>
              <a:t>webinars</a:t>
            </a:r>
            <a:r>
              <a:rPr lang="el-GR" dirty="0"/>
              <a:t>) και δια βίου μάθηση για την ενίσχυση της επαγγελματικής του </a:t>
            </a:r>
            <a:r>
              <a:rPr lang="el-GR" dirty="0" smtClean="0"/>
              <a:t>εξέλιξης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dirty="0" smtClean="0">
                <a:cs typeface="Calibri"/>
              </a:rPr>
              <a:t>Εισαγωγή</a:t>
            </a:r>
          </a:p>
          <a:p>
            <a:pPr>
              <a:spcAft>
                <a:spcPts val="600"/>
              </a:spcAft>
            </a:pPr>
            <a:r>
              <a:rPr lang="el-GR" dirty="0" smtClean="0">
                <a:cs typeface="Calibri"/>
              </a:rPr>
              <a:t>Ορισμοί</a:t>
            </a:r>
          </a:p>
          <a:p>
            <a:pPr>
              <a:spcAft>
                <a:spcPts val="600"/>
              </a:spcAft>
            </a:pPr>
            <a:r>
              <a:rPr lang="el-GR" dirty="0" err="1" smtClean="0">
                <a:cs typeface="Calibri"/>
              </a:rPr>
              <a:t>Τηλεκπαίδευση</a:t>
            </a:r>
            <a:r>
              <a:rPr lang="el-GR" dirty="0" smtClean="0">
                <a:cs typeface="Calibri"/>
              </a:rPr>
              <a:t> στην υγεία</a:t>
            </a:r>
          </a:p>
          <a:p>
            <a:pPr>
              <a:spcAft>
                <a:spcPts val="600"/>
              </a:spcAft>
            </a:pPr>
            <a:r>
              <a:rPr lang="el-GR" dirty="0" err="1" smtClean="0">
                <a:cs typeface="Calibri"/>
              </a:rPr>
              <a:t>Τηλεκπαίδευση</a:t>
            </a:r>
            <a:r>
              <a:rPr lang="el-GR" dirty="0" smtClean="0">
                <a:cs typeface="Calibri"/>
              </a:rPr>
              <a:t> στη </a:t>
            </a:r>
            <a:r>
              <a:rPr lang="el-GR" dirty="0" err="1" smtClean="0">
                <a:cs typeface="Calibri"/>
              </a:rPr>
              <a:t>λογοθεραπεία</a:t>
            </a:r>
            <a:endParaRPr lang="el-GR" dirty="0" smtClean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l-GR" dirty="0" smtClean="0">
                <a:cs typeface="Calibri"/>
              </a:rPr>
              <a:t>Παραδείγματα</a:t>
            </a:r>
          </a:p>
          <a:p>
            <a:pPr lvl="1"/>
            <a:endParaRPr lang="el-GR" sz="2400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cs typeface="Calibri"/>
              </a:rPr>
              <a:t>Οι σύγχρονες Τεχνολογίες Πληροφορίας και Επικοινωνιών (ΤΠΕ) αποτελούν μέρος της καθημερινότητας του </a:t>
            </a:r>
            <a:r>
              <a:rPr lang="el-GR" dirty="0" smtClean="0">
                <a:cs typeface="Calibri"/>
              </a:rPr>
              <a:t>ανθρώπου.</a:t>
            </a:r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r>
              <a:rPr lang="el-GR" dirty="0">
                <a:cs typeface="Calibri"/>
              </a:rPr>
              <a:t>Η χρήση τους έχει διαφοροποιήσει τον τρόπο επικοινωνίας, εργασίας και μάθησης (</a:t>
            </a:r>
            <a:r>
              <a:rPr lang="en-US" dirty="0">
                <a:cs typeface="Calibri"/>
              </a:rPr>
              <a:t>Toki et al</a:t>
            </a:r>
            <a:r>
              <a:rPr lang="el-GR" dirty="0">
                <a:cs typeface="Calibri"/>
              </a:rPr>
              <a:t>, 2009; </a:t>
            </a:r>
            <a:r>
              <a:rPr lang="el-GR" dirty="0" err="1">
                <a:cs typeface="Calibri"/>
              </a:rPr>
              <a:t>Παγγέ</a:t>
            </a:r>
            <a:r>
              <a:rPr lang="el-GR" dirty="0">
                <a:cs typeface="Calibri"/>
              </a:rPr>
              <a:t>, 2009; </a:t>
            </a:r>
            <a:r>
              <a:rPr lang="en-US" dirty="0">
                <a:cs typeface="Calibri"/>
              </a:rPr>
              <a:t>Toki</a:t>
            </a:r>
            <a:r>
              <a:rPr lang="el-GR" dirty="0">
                <a:cs typeface="Calibri"/>
              </a:rPr>
              <a:t> &amp; </a:t>
            </a:r>
            <a:r>
              <a:rPr lang="en-US" dirty="0" err="1">
                <a:cs typeface="Calibri"/>
              </a:rPr>
              <a:t>Pange</a:t>
            </a:r>
            <a:r>
              <a:rPr lang="el-GR" dirty="0">
                <a:cs typeface="Calibri"/>
              </a:rPr>
              <a:t>, 2009</a:t>
            </a:r>
            <a:r>
              <a:rPr lang="el-GR" dirty="0" smtClean="0">
                <a:cs typeface="Calibri"/>
              </a:rPr>
              <a:t>). 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cs typeface="Calibri"/>
              </a:rPr>
              <a:t>Η εφαρμογή των ΤΠΕ στην εκπαιδευτική διαδικασία προσφέρει διαφορετικές </a:t>
            </a:r>
            <a:r>
              <a:rPr lang="el-GR" dirty="0" smtClean="0">
                <a:cs typeface="Calibri"/>
              </a:rPr>
              <a:t>προσεγγίσεις.</a:t>
            </a:r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r>
              <a:rPr lang="el-GR" dirty="0">
                <a:cs typeface="Calibri"/>
              </a:rPr>
              <a:t>Δυνατότητα χρήσης πολλών διαφορετικών μέσων για την υποστήριξη της μάθησης, με ευελιξία και ανεξαρτησία</a:t>
            </a:r>
            <a:r>
              <a:rPr lang="en-US" dirty="0">
                <a:cs typeface="Calibri"/>
              </a:rPr>
              <a:t> </a:t>
            </a:r>
            <a:r>
              <a:rPr lang="el-GR" dirty="0">
                <a:cs typeface="Calibri"/>
              </a:rPr>
              <a:t>χώρου και χρόνου.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022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1518</TotalTime>
  <Words>1593</Words>
  <Application>Microsoft Office PowerPoint</Application>
  <PresentationFormat>Προβολή στην οθόνη (16:10)</PresentationFormat>
  <Paragraphs>235</Paragraphs>
  <Slides>48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1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ενότητας</vt:lpstr>
      <vt:lpstr>Περιεχόμενα ενότητας</vt:lpstr>
      <vt:lpstr>Εισαγωγή</vt:lpstr>
      <vt:lpstr>Εισαγωγή</vt:lpstr>
      <vt:lpstr>Εισαγωγή (2)</vt:lpstr>
      <vt:lpstr>Εισαγωγή - Ορισμοί</vt:lpstr>
      <vt:lpstr>Εισαγωγή - Ορισμοί (2)</vt:lpstr>
      <vt:lpstr>Εισαγωγή - Ορισμοί (3)</vt:lpstr>
      <vt:lpstr>Εισαγωγή - Ορισμοί (4)</vt:lpstr>
      <vt:lpstr>Ηλεκτρονική μάθηση</vt:lpstr>
      <vt:lpstr>Ηλεκτρονική μάθηση</vt:lpstr>
      <vt:lpstr>Ηλεκτρονική μάθηση (2)</vt:lpstr>
      <vt:lpstr>Ηλεκτρονική μάθηση (3)</vt:lpstr>
      <vt:lpstr>Ηλεκτρονική μάθηση (4)</vt:lpstr>
      <vt:lpstr>Τηλεκπαίδευση</vt:lpstr>
      <vt:lpstr>Τηλεκπαίδευση</vt:lpstr>
      <vt:lpstr>Πλατφόρμες ασύγχρονης τηλεκπαίδευσης</vt:lpstr>
      <vt:lpstr>Πλατφόρμες ασύγχρονης τηλεκπαίδευσης (2)</vt:lpstr>
      <vt:lpstr>Πλατφόρμες ασύγχρονης τηλεκπαίδευσης (3)</vt:lpstr>
      <vt:lpstr>Πλατφόρμες ασύγχρονης τηλεκπαίδευσης (4)</vt:lpstr>
      <vt:lpstr>Πλατφόρμες ασύγχρονης τηλεκπαίδευσης (5)</vt:lpstr>
      <vt:lpstr>Quiz: Τι είναι η ηλεκτρονική μάθηση;</vt:lpstr>
      <vt:lpstr>Πλεονεκτήματα τηλεκπαίδευσης</vt:lpstr>
      <vt:lpstr>Μειονεκτήματα τηλεκπαίδευσης</vt:lpstr>
      <vt:lpstr>Τηλεκπαίδευση - Τριτοβάθμια εκπαίδευση</vt:lpstr>
      <vt:lpstr>Τηλεκπαίδευση στον τομέα της υγείας</vt:lpstr>
      <vt:lpstr>Τηλεκπαίδευση στον τομέα της υγείας (2)</vt:lpstr>
      <vt:lpstr>Τηλεκπαίδευση στον τομέα της υγείας (3)</vt:lpstr>
      <vt:lpstr>Τηλεκπαίδευση στον τομέα της υγείας (4)</vt:lpstr>
      <vt:lpstr>Τηλεκπαίδευση στον τομέα της λογοθεραπείας</vt:lpstr>
      <vt:lpstr>Τρόποι παροχής υπηρεσιών τηλεκπαίδευσης στη λογοθεραπεία</vt:lpstr>
      <vt:lpstr>Ασύγχρονες δραστηριότητες</vt:lpstr>
      <vt:lpstr>Πλατφόρμα ασύγχρονης τηλεκπαίδευσης</vt:lpstr>
      <vt:lpstr>Online προγράμματα σπουδών για λογοθεραπεία</vt:lpstr>
      <vt:lpstr>Online προγράμματα σπουδών για λογοθεραπεία (2)</vt:lpstr>
      <vt:lpstr>Online προγράμματα σπουδών για λογοθεραπεία (3)</vt:lpstr>
      <vt:lpstr>Λογισμικό για λογοθεραπεία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483</cp:revision>
  <dcterms:created xsi:type="dcterms:W3CDTF">2012-09-06T09:03:05Z</dcterms:created>
  <dcterms:modified xsi:type="dcterms:W3CDTF">2015-09-29T12:31:04Z</dcterms:modified>
</cp:coreProperties>
</file>