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89" r:id="rId3"/>
    <p:sldId id="257" r:id="rId4"/>
    <p:sldId id="259" r:id="rId5"/>
    <p:sldId id="261" r:id="rId6"/>
    <p:sldId id="262" r:id="rId7"/>
    <p:sldId id="264" r:id="rId8"/>
    <p:sldId id="267" r:id="rId9"/>
    <p:sldId id="288" r:id="rId10"/>
    <p:sldId id="296" r:id="rId11"/>
    <p:sldId id="297" r:id="rId12"/>
    <p:sldId id="298" r:id="rId13"/>
    <p:sldId id="299" r:id="rId14"/>
    <p:sldId id="300" r:id="rId15"/>
    <p:sldId id="301" r:id="rId16"/>
    <p:sldId id="302" r:id="rId17"/>
    <p:sldId id="303" r:id="rId18"/>
    <p:sldId id="304"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290" r:id="rId37"/>
    <p:sldId id="291" r:id="rId38"/>
    <p:sldId id="292" r:id="rId39"/>
    <p:sldId id="293" r:id="rId40"/>
    <p:sldId id="294" r:id="rId41"/>
    <p:sldId id="295" r:id="rId42"/>
    <p:sldId id="280" r:id="rId43"/>
  </p:sldIdLst>
  <p:sldSz cx="9144000" cy="5715000" type="screen16x10"/>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6" autoAdjust="0"/>
    <p:restoredTop sz="84478" autoAdjust="0"/>
  </p:normalViewPr>
  <p:slideViewPr>
    <p:cSldViewPr>
      <p:cViewPr varScale="1">
        <p:scale>
          <a:sx n="90" d="100"/>
          <a:sy n="90" d="100"/>
        </p:scale>
        <p:origin x="144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09/10/2015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8762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48724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6304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768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2784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984246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93154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252795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5485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5089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72966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215988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41021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6934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02679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103126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172023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35236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450010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64830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752122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82500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5146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576790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60249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mtClean="0"/>
          </a:p>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84694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smtClean="0">
                <a:solidFill>
                  <a:schemeClr val="bg1"/>
                </a:solidFill>
              </a:rPr>
              <a:t>Μικροοικονομική –Ελαστικότητα</a:t>
            </a:r>
            <a:r>
              <a:rPr lang="el-GR" sz="1000" b="1" baseline="0" smtClean="0">
                <a:solidFill>
                  <a:schemeClr val="bg1"/>
                </a:solidFill>
              </a:rPr>
              <a:t> ζήτησης</a:t>
            </a:r>
            <a:r>
              <a:rPr lang="el-GR" sz="1000" smtClean="0">
                <a:solidFill>
                  <a:schemeClr val="bg1"/>
                </a:solidFill>
              </a:rPr>
              <a:t>, τμήμα λογιστικής και χρηματοοικονομικής,</a:t>
            </a:r>
            <a:r>
              <a:rPr lang="el-GR" sz="1000" baseline="0" smtClean="0">
                <a:solidFill>
                  <a:schemeClr val="bg1"/>
                </a:solidFill>
              </a:rPr>
              <a:t> </a:t>
            </a:r>
            <a:r>
              <a:rPr lang="el-GR" sz="1000" smtClean="0">
                <a:solidFill>
                  <a:schemeClr val="bg1"/>
                </a:solidFill>
              </a:rPr>
              <a:t>ΤΕΙ </a:t>
            </a:r>
            <a:r>
              <a:rPr lang="el-GR" sz="1000">
                <a:solidFill>
                  <a:schemeClr val="bg1"/>
                </a:solidFill>
              </a:rPr>
              <a:t>ΗΠΕΙΡΟΥ </a:t>
            </a:r>
            <a:r>
              <a:rPr lang="el-GR" sz="1000" b="1">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eclass.teiep.gr/OpenClass/courses/ACC140/" TargetMode="Externa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Μικροοικονομική</a:t>
            </a:r>
            <a:endParaRPr lang="el-G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smtClean="0"/>
              <a:t>Ενότητα 4</a:t>
            </a:r>
            <a:r>
              <a:rPr lang="en-US" sz="2800" smtClean="0"/>
              <a:t> </a:t>
            </a:r>
            <a:r>
              <a:rPr lang="el-GR" sz="2800" smtClean="0"/>
              <a:t>:</a:t>
            </a:r>
            <a:r>
              <a:rPr lang="en-US" sz="2800" smtClean="0"/>
              <a:t> </a:t>
            </a:r>
            <a:r>
              <a:rPr lang="el-GR" sz="2800" b="1"/>
              <a:t>Ε</a:t>
            </a:r>
            <a:r>
              <a:rPr lang="el-GR" sz="2800" b="1" smtClean="0"/>
              <a:t>λαστικότητα ζήτησης </a:t>
            </a:r>
            <a:endParaRPr lang="el-GR" sz="2800" b="1"/>
          </a:p>
          <a:p>
            <a:r>
              <a:rPr lang="el-GR" sz="2800" smtClean="0"/>
              <a:t>Καραμάνης Κωνσταντίνος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smtClean="0"/>
                <a:t>Ελληνική Δημοκρατία</a:t>
              </a:r>
            </a:p>
            <a:p>
              <a:pPr>
                <a:lnSpc>
                  <a:spcPts val="2600"/>
                </a:lnSpc>
              </a:pPr>
              <a:r>
                <a:rPr lang="el-GR" sz="2000" smtClean="0"/>
                <a:t>Τεχνολογικό Εκπαιδευτικό Ίδρυμα Ηπείρου</a:t>
              </a:r>
              <a:endParaRPr lang="en-GB" sz="200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ΕΛΑΣΤΙΚΟΤΗΤΑ ΤΙΜΗΣ</a:t>
            </a:r>
          </a:p>
        </p:txBody>
      </p:sp>
      <p:sp>
        <p:nvSpPr>
          <p:cNvPr id="3" name="Θέση περιεχομένου 2"/>
          <p:cNvSpPr>
            <a:spLocks noGrp="1"/>
          </p:cNvSpPr>
          <p:nvPr>
            <p:ph idx="1"/>
          </p:nvPr>
        </p:nvSpPr>
        <p:spPr>
          <a:xfrm>
            <a:off x="457200" y="985293"/>
            <a:ext cx="8291264" cy="4311666"/>
          </a:xfrm>
        </p:spPr>
        <p:txBody>
          <a:bodyPr>
            <a:normAutofit lnSpcReduction="10000"/>
          </a:bodyPr>
          <a:lstStyle/>
          <a:p>
            <a:pPr algn="just"/>
            <a:r>
              <a:rPr lang="el-GR" b="1"/>
              <a:t>Ελαστικότητα τιµής (ep): µετρά το βαθµό </a:t>
            </a:r>
            <a:r>
              <a:rPr lang="el-GR" b="1" smtClean="0"/>
              <a:t>στον οποίο οι </a:t>
            </a:r>
            <a:r>
              <a:rPr lang="el-GR" b="1"/>
              <a:t>ζητούµενες ποσότητες ανταποκρίνονται σε µια µεταβολή της τιµής.</a:t>
            </a:r>
          </a:p>
          <a:p>
            <a:pPr algn="just"/>
            <a:r>
              <a:rPr lang="el-GR" b="1" smtClean="0"/>
              <a:t> </a:t>
            </a:r>
            <a:r>
              <a:rPr lang="el-GR" b="1"/>
              <a:t>Όταν η τιµή ενός αγαθού µεταβάλλεται, η ζητούµενη ποσότητά του αλλάζει, αλλά ποιο θα είναι το µέγεθος της αλλαγής εν σχέση µε την µεταβολή της τιµής; (π.χ. όταν αυξάνεται ο φόρος επί της τιµής της βενζίνης, πόσο θα επηρεαστεί η κατανάλωση;)</a:t>
            </a: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10</a:t>
            </a:fld>
            <a:endParaRPr lang="el-GR"/>
          </a:p>
        </p:txBody>
      </p:sp>
    </p:spTree>
    <p:extLst>
      <p:ext uri="{BB962C8B-B14F-4D97-AF65-F5344CB8AC3E}">
        <p14:creationId xmlns:p14="http://schemas.microsoft.com/office/powerpoint/2010/main" val="2505586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ΕΛΑΣΤΙΚΟΤΗΤΑ ΤΙΜΗΣ</a:t>
            </a:r>
          </a:p>
        </p:txBody>
      </p:sp>
      <p:sp>
        <p:nvSpPr>
          <p:cNvPr id="3" name="Θέση περιεχομένου 2"/>
          <p:cNvSpPr>
            <a:spLocks noGrp="1"/>
          </p:cNvSpPr>
          <p:nvPr>
            <p:ph idx="1"/>
          </p:nvPr>
        </p:nvSpPr>
        <p:spPr>
          <a:xfrm>
            <a:off x="457200" y="985293"/>
            <a:ext cx="8291264" cy="4311666"/>
          </a:xfrm>
        </p:spPr>
        <p:txBody>
          <a:bodyPr>
            <a:normAutofit fontScale="92500" lnSpcReduction="10000"/>
          </a:bodyPr>
          <a:lstStyle/>
          <a:p>
            <a:pPr algn="just"/>
            <a:r>
              <a:rPr lang="el-GR" b="1"/>
              <a:t>Η µεταβολή της ζητούµενης ποσότητας που είναι το αποτέλεσµα µιας δεδοµένης µεταβολής της τιµής του</a:t>
            </a:r>
            <a:r>
              <a:rPr lang="el-GR" b="1" smtClean="0"/>
              <a:t>, µετριέται ποσοστιαία µε την ελαστικότητα</a:t>
            </a:r>
            <a:r>
              <a:rPr lang="el-GR" b="1"/>
              <a:t>	της	ζήτησης ως προς την τιµή ενός αγαθού .</a:t>
            </a:r>
          </a:p>
          <a:p>
            <a:pPr algn="just"/>
            <a:r>
              <a:rPr lang="el-GR" b="1" smtClean="0"/>
              <a:t> Όταν η αλλαγή στη ζητούµενη ποσότητα είναι µεγαλύτερη/µικρότερη </a:t>
            </a:r>
            <a:r>
              <a:rPr lang="el-GR" b="1"/>
              <a:t>της µεταβολής της τιµής, τότε λέµε ότι η ζήτηση του αγαθού είναι ελαστική/ ανελαστική.</a:t>
            </a: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11</a:t>
            </a:fld>
            <a:endParaRPr lang="el-GR"/>
          </a:p>
        </p:txBody>
      </p:sp>
    </p:spTree>
    <p:extLst>
      <p:ext uri="{BB962C8B-B14F-4D97-AF65-F5344CB8AC3E}">
        <p14:creationId xmlns:p14="http://schemas.microsoft.com/office/powerpoint/2010/main" val="1749098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ΜΕΤΡΗΣΗ ΕΛΑΣΤΙΚΟΤΗΤΑΣ ΤΙΜΗΣ</a:t>
            </a:r>
          </a:p>
        </p:txBody>
      </p:sp>
      <p:sp>
        <p:nvSpPr>
          <p:cNvPr id="3" name="Θέση περιεχομένου 2"/>
          <p:cNvSpPr>
            <a:spLocks noGrp="1"/>
          </p:cNvSpPr>
          <p:nvPr>
            <p:ph idx="1"/>
          </p:nvPr>
        </p:nvSpPr>
        <p:spPr>
          <a:xfrm>
            <a:off x="457200" y="985293"/>
            <a:ext cx="8291264" cy="4311666"/>
          </a:xfrm>
        </p:spPr>
        <p:txBody>
          <a:bodyPr>
            <a:normAutofit fontScale="92500" lnSpcReduction="20000"/>
          </a:bodyPr>
          <a:lstStyle/>
          <a:p>
            <a:pPr marL="0" indent="0" algn="just">
              <a:buNone/>
            </a:pPr>
            <a:r>
              <a:rPr lang="el-GR" b="1" smtClean="0"/>
              <a:t>ep </a:t>
            </a:r>
            <a:r>
              <a:rPr lang="el-GR" b="1"/>
              <a:t>= % µεταβολή της ζητούµενης ποσότητας (ΔD</a:t>
            </a:r>
            <a:r>
              <a:rPr lang="el-GR" b="1" smtClean="0"/>
              <a:t>)/</a:t>
            </a:r>
            <a:endParaRPr lang="el-GR" b="1"/>
          </a:p>
          <a:p>
            <a:pPr marL="0" indent="0" algn="just">
              <a:buNone/>
            </a:pPr>
            <a:r>
              <a:rPr lang="el-GR" b="1"/>
              <a:t>% µεταβολή της τιµής (ΔP)</a:t>
            </a:r>
          </a:p>
          <a:p>
            <a:pPr marL="0" indent="0" algn="just">
              <a:buNone/>
            </a:pPr>
            <a:endParaRPr lang="el-GR" b="1"/>
          </a:p>
          <a:p>
            <a:pPr marL="0" indent="0" algn="just">
              <a:buNone/>
            </a:pPr>
            <a:r>
              <a:rPr lang="el-GR" b="1" smtClean="0"/>
              <a:t>ΔD = µεταβολή </a:t>
            </a:r>
            <a:r>
              <a:rPr lang="el-GR" b="1"/>
              <a:t>της ζητούµενης ποσότητας (ΔD</a:t>
            </a:r>
            <a:r>
              <a:rPr lang="el-GR" b="1" smtClean="0"/>
              <a:t>)/</a:t>
            </a:r>
            <a:endParaRPr lang="el-GR" b="1"/>
          </a:p>
          <a:p>
            <a:pPr marL="0" indent="0" algn="just">
              <a:buNone/>
            </a:pPr>
            <a:r>
              <a:rPr lang="el-GR" b="1"/>
              <a:t>αρχική ποσότητα (D)</a:t>
            </a:r>
          </a:p>
          <a:p>
            <a:pPr marL="0" indent="0" algn="just">
              <a:buNone/>
            </a:pPr>
            <a:endParaRPr lang="el-GR" b="1"/>
          </a:p>
          <a:p>
            <a:pPr marL="0" indent="0" algn="just">
              <a:buNone/>
            </a:pPr>
            <a:r>
              <a:rPr lang="el-GR" b="1" smtClean="0"/>
              <a:t>ΔP </a:t>
            </a:r>
            <a:r>
              <a:rPr lang="el-GR" b="1"/>
              <a:t>= µεταβολή της τιµής (ΔP</a:t>
            </a:r>
            <a:r>
              <a:rPr lang="el-GR" b="1" smtClean="0"/>
              <a:t>)/</a:t>
            </a:r>
            <a:endParaRPr lang="el-GR" b="1"/>
          </a:p>
          <a:p>
            <a:pPr marL="0" indent="0" algn="just">
              <a:buNone/>
            </a:pPr>
            <a:r>
              <a:rPr lang="el-GR" b="1"/>
              <a:t>αρχική τιµή (P)</a:t>
            </a: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12</a:t>
            </a:fld>
            <a:endParaRPr lang="el-GR"/>
          </a:p>
        </p:txBody>
      </p:sp>
    </p:spTree>
    <p:extLst>
      <p:ext uri="{BB962C8B-B14F-4D97-AF65-F5344CB8AC3E}">
        <p14:creationId xmlns:p14="http://schemas.microsoft.com/office/powerpoint/2010/main" val="2266840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ΣΥΜΠΕΡΑΣΜΑΤΑ ΜΕΤΡΗΣΗΣ</a:t>
            </a:r>
          </a:p>
        </p:txBody>
      </p:sp>
      <p:sp>
        <p:nvSpPr>
          <p:cNvPr id="3" name="Θέση περιεχομένου 2"/>
          <p:cNvSpPr>
            <a:spLocks noGrp="1"/>
          </p:cNvSpPr>
          <p:nvPr>
            <p:ph idx="1"/>
          </p:nvPr>
        </p:nvSpPr>
        <p:spPr>
          <a:xfrm>
            <a:off x="457200" y="985293"/>
            <a:ext cx="8291264" cy="4311666"/>
          </a:xfrm>
        </p:spPr>
        <p:txBody>
          <a:bodyPr>
            <a:normAutofit fontScale="92500" lnSpcReduction="10000"/>
          </a:bodyPr>
          <a:lstStyle/>
          <a:p>
            <a:pPr marL="0" indent="0" algn="just">
              <a:buNone/>
            </a:pPr>
            <a:r>
              <a:rPr lang="el-GR" b="1"/>
              <a:t>1.	Η τιµή του συντελεστή ep είναι πάντοτε αρνητική (διότι η τιµή και η ποσότητα συνδέονται µε αρνητική σχέση).</a:t>
            </a:r>
          </a:p>
          <a:p>
            <a:pPr marL="0" indent="0" algn="just">
              <a:buNone/>
            </a:pPr>
            <a:r>
              <a:rPr lang="el-GR" b="1"/>
              <a:t>2.	</a:t>
            </a:r>
            <a:r>
              <a:rPr lang="el-GR" b="1" smtClean="0"/>
              <a:t>Χρησιµοποιούµε πάντα ποσοστιαίες µεταβολές </a:t>
            </a:r>
            <a:r>
              <a:rPr lang="el-GR" b="1"/>
              <a:t>και όχι απόλυτες (διότι η απόλυτη µεταβολή δεν εκφράζει τη πραγµατική σηµασία της µεταβολής, καθώς είναι άλλης βαρύτητας η αύξηση της τιµής κατά 10µ. όταν αυτή είναι 25µ. και άλλο όταν αυτή είναι 250µ.) .</a:t>
            </a: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13</a:t>
            </a:fld>
            <a:endParaRPr lang="el-GR"/>
          </a:p>
        </p:txBody>
      </p:sp>
    </p:spTree>
    <p:extLst>
      <p:ext uri="{BB962C8B-B14F-4D97-AF65-F5344CB8AC3E}">
        <p14:creationId xmlns:p14="http://schemas.microsoft.com/office/powerpoint/2010/main" val="4882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ΕΛΑΣΤΙΚΟΤΗΤΑ ΤΟΞΟΥ - ΣΗΜΕΙΟΥ</a:t>
            </a:r>
          </a:p>
        </p:txBody>
      </p:sp>
      <p:sp>
        <p:nvSpPr>
          <p:cNvPr id="3" name="Θέση περιεχομένου 2"/>
          <p:cNvSpPr>
            <a:spLocks noGrp="1"/>
          </p:cNvSpPr>
          <p:nvPr>
            <p:ph idx="1"/>
          </p:nvPr>
        </p:nvSpPr>
        <p:spPr>
          <a:xfrm>
            <a:off x="457200" y="985293"/>
            <a:ext cx="8291264" cy="4311666"/>
          </a:xfrm>
        </p:spPr>
        <p:txBody>
          <a:bodyPr>
            <a:normAutofit fontScale="85000" lnSpcReduction="10000"/>
          </a:bodyPr>
          <a:lstStyle/>
          <a:p>
            <a:pPr marL="0" indent="0" algn="just">
              <a:buNone/>
            </a:pPr>
            <a:r>
              <a:rPr lang="el-GR" b="1"/>
              <a:t>Ελαστικότητα τόξου: η µέτρηση της ελαστικότητας τιµής για κάποιο τµήµα της καµπύλης ζήτησης.</a:t>
            </a:r>
          </a:p>
          <a:p>
            <a:pPr algn="just"/>
            <a:r>
              <a:rPr lang="el-GR" b="1" smtClean="0"/>
              <a:t>Ελαστικότητα </a:t>
            </a:r>
            <a:r>
              <a:rPr lang="el-GR" b="1"/>
              <a:t>σηµείου: η µέτρηση της ελαστικότητας τιµής για ένα και µόνο σηµείο της καµπύλης ζήτησης.</a:t>
            </a:r>
          </a:p>
          <a:p>
            <a:pPr algn="just"/>
            <a:r>
              <a:rPr lang="el-GR" b="1" smtClean="0"/>
              <a:t>Μοναδιαία </a:t>
            </a:r>
            <a:r>
              <a:rPr lang="el-GR" b="1"/>
              <a:t>ελαστικότητα τόξου: σε κάθε  τµήµα της καµπύλης ζήτησης η ελαστικότητα του τόξου είναι όση µε τη µονάδα, δηλαδή η ποσοστιαία αλλαγή της τιµής σε οποιοδήποτε τµήµα είναι </a:t>
            </a:r>
            <a:r>
              <a:rPr lang="el-GR" b="1" smtClean="0"/>
              <a:t>ίδια µε</a:t>
            </a:r>
            <a:r>
              <a:rPr lang="el-GR" b="1"/>
              <a:t>	</a:t>
            </a:r>
            <a:r>
              <a:rPr lang="el-GR" b="1" smtClean="0"/>
              <a:t>την ποσοστιαία αλλαγή της ζητούµενης </a:t>
            </a:r>
            <a:r>
              <a:rPr lang="el-GR" b="1"/>
              <a:t>ποσότητας.</a:t>
            </a: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14</a:t>
            </a:fld>
            <a:endParaRPr lang="el-GR"/>
          </a:p>
        </p:txBody>
      </p:sp>
    </p:spTree>
    <p:extLst>
      <p:ext uri="{BB962C8B-B14F-4D97-AF65-F5344CB8AC3E}">
        <p14:creationId xmlns:p14="http://schemas.microsoft.com/office/powerpoint/2010/main" val="1400132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ΕΛΑΣΤΙΚΟΤΗΤΑ ΤΟΞΟΥ - ΣΗΜΕΙΟΥ</a:t>
            </a:r>
          </a:p>
        </p:txBody>
      </p:sp>
      <p:sp>
        <p:nvSpPr>
          <p:cNvPr id="3" name="Θέση περιεχομένου 2"/>
          <p:cNvSpPr>
            <a:spLocks noGrp="1"/>
          </p:cNvSpPr>
          <p:nvPr>
            <p:ph idx="1"/>
          </p:nvPr>
        </p:nvSpPr>
        <p:spPr>
          <a:xfrm>
            <a:off x="457200" y="985293"/>
            <a:ext cx="8291264" cy="4311666"/>
          </a:xfrm>
        </p:spPr>
        <p:txBody>
          <a:bodyPr>
            <a:normAutofit/>
          </a:bodyPr>
          <a:lstStyle/>
          <a:p>
            <a:pPr marL="2793365" eaLnBrk="0" hangingPunct="0">
              <a:lnSpc>
                <a:spcPts val="3690"/>
              </a:lnSpc>
              <a:spcAft>
                <a:spcPts val="0"/>
              </a:spcAft>
              <a:tabLst>
                <a:tab pos="4814570" algn="l"/>
              </a:tabLst>
            </a:pPr>
            <a:r>
              <a:rPr lang="el-GR" sz="4000" spc="25"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e</a:t>
            </a:r>
            <a:r>
              <a:rPr lang="el-GR" sz="4000" spc="30"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p</a:t>
            </a:r>
            <a:r>
              <a:rPr lang="el-GR" sz="4000" spc="-125"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r>
              <a:rPr lang="el-GR" spc="9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ΔD</a:t>
            </a:r>
            <a:r>
              <a:rPr lang="el-GR" u="heavy" spc="8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16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Χ	</a:t>
            </a:r>
            <a:r>
              <a:rPr lang="el-GR"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(Ρ</a:t>
            </a:r>
            <a:r>
              <a:rPr lang="el-GR" sz="1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1</a:t>
            </a:r>
            <a:r>
              <a:rPr lang="el-GR" sz="1800" u="heavy" spc="31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u="heavy">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r>
              <a:rPr lang="el-GR"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Ρ</a:t>
            </a:r>
            <a:r>
              <a:rPr lang="el-GR" sz="1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2</a:t>
            </a:r>
            <a:r>
              <a:rPr lang="el-GR"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)/2</a:t>
            </a:r>
            <a:endParaRPr lang="el-GR">
              <a:latin typeface="Comic Sans MS" panose="030F0702030302020204" pitchFamily="66" charset="0"/>
              <a:ea typeface="Times New Roman" panose="02020603050405020304" pitchFamily="18" charset="0"/>
              <a:cs typeface="Comic Sans MS" panose="030F0702030302020204" pitchFamily="66" charset="0"/>
            </a:endParaRPr>
          </a:p>
          <a:p>
            <a:pPr marL="3542030" indent="0" eaLnBrk="0" hangingPunct="0">
              <a:lnSpc>
                <a:spcPts val="3340"/>
              </a:lnSpc>
              <a:spcAft>
                <a:spcPts val="0"/>
              </a:spcAft>
              <a:buNone/>
              <a:tabLst>
                <a:tab pos="4896485" algn="l"/>
              </a:tabLst>
            </a:pPr>
            <a:r>
              <a:rPr lang="el-GR" spc="-5" smtClean="0">
                <a:latin typeface="Comic Sans MS" panose="030F0702030302020204" pitchFamily="66" charset="0"/>
                <a:ea typeface="Times New Roman" panose="02020603050405020304" pitchFamily="18" charset="0"/>
                <a:cs typeface="Comic Sans MS" panose="030F0702030302020204" pitchFamily="66" charset="0"/>
              </a:rPr>
              <a:t>   ΔP</a:t>
            </a:r>
            <a:r>
              <a:rPr lang="el-GR" spc="-5">
                <a:latin typeface="Comic Sans MS" panose="030F0702030302020204" pitchFamily="66" charset="0"/>
                <a:ea typeface="Times New Roman" panose="02020603050405020304" pitchFamily="18" charset="0"/>
                <a:cs typeface="Comic Sans MS" panose="030F0702030302020204" pitchFamily="66" charset="0"/>
              </a:rPr>
              <a:t>	(D</a:t>
            </a:r>
            <a:r>
              <a:rPr lang="el-GR" sz="1800" spc="-5">
                <a:latin typeface="Comic Sans MS" panose="030F0702030302020204" pitchFamily="66" charset="0"/>
                <a:ea typeface="Times New Roman" panose="02020603050405020304" pitchFamily="18" charset="0"/>
                <a:cs typeface="Comic Sans MS" panose="030F0702030302020204" pitchFamily="66" charset="0"/>
              </a:rPr>
              <a:t>1</a:t>
            </a:r>
            <a:r>
              <a:rPr lang="el-GR" spc="-5">
                <a:latin typeface="Comic Sans MS" panose="030F0702030302020204" pitchFamily="66" charset="0"/>
                <a:ea typeface="Times New Roman" panose="02020603050405020304" pitchFamily="18" charset="0"/>
                <a:cs typeface="Comic Sans MS" panose="030F0702030302020204" pitchFamily="66" charset="0"/>
              </a:rPr>
              <a:t>+D</a:t>
            </a:r>
            <a:r>
              <a:rPr lang="el-GR" sz="1800" spc="-5">
                <a:latin typeface="Comic Sans MS" panose="030F0702030302020204" pitchFamily="66" charset="0"/>
                <a:ea typeface="Times New Roman" panose="02020603050405020304" pitchFamily="18" charset="0"/>
                <a:cs typeface="Comic Sans MS" panose="030F0702030302020204" pitchFamily="66" charset="0"/>
              </a:rPr>
              <a:t>2</a:t>
            </a:r>
            <a:r>
              <a:rPr lang="el-GR" spc="-5">
                <a:latin typeface="Comic Sans MS" panose="030F0702030302020204" pitchFamily="66" charset="0"/>
                <a:ea typeface="Times New Roman" panose="02020603050405020304" pitchFamily="18" charset="0"/>
                <a:cs typeface="Comic Sans MS" panose="030F0702030302020204" pitchFamily="66" charset="0"/>
              </a:rPr>
              <a:t>)/2</a:t>
            </a:r>
            <a:endParaRPr lang="el-GR">
              <a:latin typeface="Comic Sans MS" panose="030F0702030302020204" pitchFamily="66" charset="0"/>
              <a:ea typeface="Times New Roman" panose="02020603050405020304" pitchFamily="18" charset="0"/>
              <a:cs typeface="Comic Sans MS" panose="030F0702030302020204" pitchFamily="66" charset="0"/>
            </a:endParaRP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15</a:t>
            </a:fld>
            <a:endParaRPr lang="el-GR"/>
          </a:p>
        </p:txBody>
      </p:sp>
    </p:spTree>
    <p:extLst>
      <p:ext uri="{BB962C8B-B14F-4D97-AF65-F5344CB8AC3E}">
        <p14:creationId xmlns:p14="http://schemas.microsoft.com/office/powerpoint/2010/main" val="2636086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ΤΙΜΕΣ ΕΛΑΣΤΙΚΟΤΗΤΑΣ </a:t>
            </a:r>
            <a:r>
              <a:rPr lang="en-US" smtClean="0"/>
              <a:t>E</a:t>
            </a:r>
            <a:r>
              <a:rPr lang="en-US"/>
              <a:t>p</a:t>
            </a:r>
            <a:endParaRPr lang="el-GR"/>
          </a:p>
        </p:txBody>
      </p:sp>
      <p:sp>
        <p:nvSpPr>
          <p:cNvPr id="3" name="Θέση περιεχομένου 2"/>
          <p:cNvSpPr>
            <a:spLocks noGrp="1"/>
          </p:cNvSpPr>
          <p:nvPr>
            <p:ph idx="1"/>
          </p:nvPr>
        </p:nvSpPr>
        <p:spPr>
          <a:xfrm>
            <a:off x="457200" y="985293"/>
            <a:ext cx="8291264" cy="4311666"/>
          </a:xfrm>
        </p:spPr>
        <p:txBody>
          <a:bodyPr>
            <a:normAutofit fontScale="77500" lnSpcReduction="20000"/>
          </a:bodyPr>
          <a:lstStyle/>
          <a:p>
            <a:pPr marL="0" indent="0" algn="just">
              <a:buNone/>
            </a:pPr>
            <a:r>
              <a:rPr lang="el-GR" b="1"/>
              <a:t>1.	</a:t>
            </a:r>
            <a:r>
              <a:rPr lang="el-GR" b="1" smtClean="0"/>
              <a:t>ep=0 ⇒</a:t>
            </a:r>
            <a:r>
              <a:rPr lang="el-GR" b="1"/>
              <a:t>	</a:t>
            </a:r>
            <a:r>
              <a:rPr lang="el-GR" b="1" smtClean="0"/>
              <a:t>όσο και</a:t>
            </a:r>
            <a:r>
              <a:rPr lang="el-GR" b="1"/>
              <a:t>	</a:t>
            </a:r>
            <a:r>
              <a:rPr lang="el-GR" b="1" smtClean="0"/>
              <a:t>εάν αυξοµειώνεται η τιµή</a:t>
            </a:r>
            <a:endParaRPr lang="el-GR" b="1"/>
          </a:p>
          <a:p>
            <a:pPr marL="0" indent="0" algn="just">
              <a:buNone/>
            </a:pPr>
            <a:r>
              <a:rPr lang="el-GR" b="1"/>
              <a:t>του αγαθού, οι ζητούµενες ποσότητες παραµένουν τελείως ανεπηρέαστες (πλήρης  ανελαστική).</a:t>
            </a:r>
          </a:p>
          <a:p>
            <a:pPr marL="0" indent="0" algn="just">
              <a:buNone/>
            </a:pPr>
            <a:r>
              <a:rPr lang="el-GR" b="1"/>
              <a:t>2.	0&lt;ep&lt;1	⇒	µια	ποσοστιαία	</a:t>
            </a:r>
            <a:r>
              <a:rPr lang="el-GR" b="1" smtClean="0"/>
              <a:t>µεταβολή στην τιµή </a:t>
            </a:r>
            <a:r>
              <a:rPr lang="el-GR" b="1"/>
              <a:t>του αγαθού επιφέρει µικρότερη ποσοστιαία µεταβολή στην αγοραζόµενη ποσότητα του αγαθού (ανελαστική).</a:t>
            </a:r>
          </a:p>
          <a:p>
            <a:pPr marL="0" indent="0" algn="just">
              <a:buNone/>
            </a:pPr>
            <a:r>
              <a:rPr lang="el-GR" b="1"/>
              <a:t>3.	ep=1	⇒	κάθε	ποσοστιαία	µεταβολή	στην</a:t>
            </a:r>
          </a:p>
          <a:p>
            <a:pPr marL="0" indent="0" algn="just">
              <a:buNone/>
            </a:pPr>
            <a:r>
              <a:rPr lang="el-GR" b="1"/>
              <a:t>τιµή του αγαθού ακολουθείται από ίση ποσοστιαία µεταβολή στη ζήτηση του αγαθού  (µοναδιαία  ελαστικότητα).</a:t>
            </a: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16</a:t>
            </a:fld>
            <a:endParaRPr lang="el-GR"/>
          </a:p>
        </p:txBody>
      </p:sp>
    </p:spTree>
    <p:extLst>
      <p:ext uri="{BB962C8B-B14F-4D97-AF65-F5344CB8AC3E}">
        <p14:creationId xmlns:p14="http://schemas.microsoft.com/office/powerpoint/2010/main" val="3896936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ΤΙΜΕΣ ΕΛΑΣΤΙΚΟΤΗΤΑΣ </a:t>
            </a:r>
            <a:r>
              <a:rPr lang="en-US" smtClean="0"/>
              <a:t>E</a:t>
            </a:r>
            <a:r>
              <a:rPr lang="en-US"/>
              <a:t>p</a:t>
            </a:r>
            <a:endParaRPr lang="el-GR"/>
          </a:p>
        </p:txBody>
      </p:sp>
      <p:sp>
        <p:nvSpPr>
          <p:cNvPr id="3" name="Θέση περιεχομένου 2"/>
          <p:cNvSpPr>
            <a:spLocks noGrp="1"/>
          </p:cNvSpPr>
          <p:nvPr>
            <p:ph idx="1"/>
          </p:nvPr>
        </p:nvSpPr>
        <p:spPr>
          <a:xfrm>
            <a:off x="457200" y="985293"/>
            <a:ext cx="8291264" cy="4311666"/>
          </a:xfrm>
        </p:spPr>
        <p:txBody>
          <a:bodyPr>
            <a:normAutofit lnSpcReduction="10000"/>
          </a:bodyPr>
          <a:lstStyle/>
          <a:p>
            <a:pPr marL="0" indent="0" algn="just">
              <a:buNone/>
            </a:pPr>
            <a:r>
              <a:rPr lang="el-GR" b="1"/>
              <a:t>4.	1&lt;ep&lt;∞	</a:t>
            </a:r>
            <a:r>
              <a:rPr lang="el-GR" b="1" smtClean="0"/>
              <a:t>⇒ οποιαδήποτε µεταβολή στην τιµή έχει ως αποτέλεσµα µεγαλύτερη µεταβολή στη</a:t>
            </a:r>
            <a:r>
              <a:rPr lang="el-GR" b="1"/>
              <a:t>	ζητούµενη	</a:t>
            </a:r>
            <a:r>
              <a:rPr lang="el-GR" b="1" smtClean="0"/>
              <a:t>ποσότητα (</a:t>
            </a:r>
            <a:r>
              <a:rPr lang="el-GR" b="1"/>
              <a:t>ελαστική).</a:t>
            </a:r>
          </a:p>
          <a:p>
            <a:pPr marL="0" indent="0" algn="just">
              <a:buNone/>
            </a:pPr>
            <a:r>
              <a:rPr lang="el-GR" b="1"/>
              <a:t>5.	ep→∞	</a:t>
            </a:r>
            <a:r>
              <a:rPr lang="el-GR" b="1" smtClean="0"/>
              <a:t>⇒ υπάρχει </a:t>
            </a:r>
            <a:r>
              <a:rPr lang="el-GR" b="1"/>
              <a:t>µόνο µια τιµή στην </a:t>
            </a:r>
            <a:r>
              <a:rPr lang="el-GR" b="1" smtClean="0"/>
              <a:t>αγορά στην </a:t>
            </a:r>
            <a:r>
              <a:rPr lang="el-GR" b="1"/>
              <a:t>οποία οι καταναλωτές αγοράζουν οποιαδήποτε ποσότητα βρίσκουν. Εάν η τιµή αυξηθεί καµία ποσότητα δεν ζητείται  (πλήρως  ελαστική).</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17</a:t>
            </a:fld>
            <a:endParaRPr lang="el-GR"/>
          </a:p>
        </p:txBody>
      </p:sp>
    </p:spTree>
    <p:extLst>
      <p:ext uri="{BB962C8B-B14F-4D97-AF65-F5344CB8AC3E}">
        <p14:creationId xmlns:p14="http://schemas.microsoft.com/office/powerpoint/2010/main" val="297923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EP ΚΑΙ ΚΛΙΣΗ ΚΑΜΠΥΛΗΣ ΖΗΤΗΣΗΣ</a:t>
            </a:r>
          </a:p>
        </p:txBody>
      </p:sp>
      <p:sp>
        <p:nvSpPr>
          <p:cNvPr id="3" name="Θέση περιεχομένου 2"/>
          <p:cNvSpPr>
            <a:spLocks noGrp="1"/>
          </p:cNvSpPr>
          <p:nvPr>
            <p:ph idx="1"/>
          </p:nvPr>
        </p:nvSpPr>
        <p:spPr>
          <a:xfrm>
            <a:off x="457200" y="985293"/>
            <a:ext cx="8291264" cy="4311666"/>
          </a:xfrm>
        </p:spPr>
        <p:txBody>
          <a:bodyPr>
            <a:normAutofit/>
          </a:bodyPr>
          <a:lstStyle/>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18</a:t>
            </a:fld>
            <a:endParaRPr lang="el-GR"/>
          </a:p>
        </p:txBody>
      </p:sp>
      <p:pic>
        <p:nvPicPr>
          <p:cNvPr id="4" name="Picture 3"/>
          <p:cNvPicPr>
            <a:picLocks noChangeAspect="1"/>
          </p:cNvPicPr>
          <p:nvPr/>
        </p:nvPicPr>
        <p:blipFill>
          <a:blip r:embed="rId3"/>
          <a:stretch>
            <a:fillRect/>
          </a:stretch>
        </p:blipFill>
        <p:spPr>
          <a:xfrm>
            <a:off x="1043608" y="1039019"/>
            <a:ext cx="6840760" cy="4257940"/>
          </a:xfrm>
          <a:prstGeom prst="rect">
            <a:avLst/>
          </a:prstGeom>
        </p:spPr>
      </p:pic>
      <p:sp>
        <p:nvSpPr>
          <p:cNvPr id="6" name="Rectangle 5"/>
          <p:cNvSpPr/>
          <p:nvPr/>
        </p:nvSpPr>
        <p:spPr>
          <a:xfrm>
            <a:off x="2851174" y="5231898"/>
            <a:ext cx="3225627" cy="369332"/>
          </a:xfrm>
          <a:prstGeom prst="rect">
            <a:avLst/>
          </a:prstGeom>
        </p:spPr>
        <p:txBody>
          <a:bodyPr wrap="none">
            <a:spAutoFit/>
          </a:bodyPr>
          <a:lstStyle/>
          <a:p>
            <a:r>
              <a:rPr lang="el-GR"/>
              <a:t>ΠΗΓΗ: </a:t>
            </a:r>
            <a:r>
              <a:rPr lang="en-US"/>
              <a:t>MANKIW &amp; TAYLOR, 2010</a:t>
            </a:r>
            <a:endParaRPr lang="el-GR"/>
          </a:p>
        </p:txBody>
      </p:sp>
    </p:spTree>
    <p:extLst>
      <p:ext uri="{BB962C8B-B14F-4D97-AF65-F5344CB8AC3E}">
        <p14:creationId xmlns:p14="http://schemas.microsoft.com/office/powerpoint/2010/main" val="1223253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a:t>ΠΡΟΣΔΙΟΡΙΣΤΙΚΟΙ</a:t>
            </a:r>
            <a:r>
              <a:rPr lang="el-GR" sz="3600"/>
              <a:t> ΠΑΡΑΓΟΝΤΕΣ </a:t>
            </a:r>
            <a:r>
              <a:rPr lang="el-GR" sz="3200"/>
              <a:t>ΕΛΑΣΤΙΚΟΤΗΤΑΣ</a:t>
            </a:r>
          </a:p>
        </p:txBody>
      </p:sp>
      <p:sp>
        <p:nvSpPr>
          <p:cNvPr id="3" name="Θέση περιεχομένου 2"/>
          <p:cNvSpPr>
            <a:spLocks noGrp="1"/>
          </p:cNvSpPr>
          <p:nvPr>
            <p:ph idx="1"/>
          </p:nvPr>
        </p:nvSpPr>
        <p:spPr>
          <a:xfrm>
            <a:off x="683568" y="1216057"/>
            <a:ext cx="8291264" cy="4615937"/>
          </a:xfrm>
        </p:spPr>
        <p:txBody>
          <a:bodyPr>
            <a:normAutofit fontScale="85000" lnSpcReduction="20000"/>
          </a:bodyPr>
          <a:lstStyle/>
          <a:p>
            <a:pPr marL="0" indent="0" algn="just">
              <a:buNone/>
            </a:pPr>
            <a:r>
              <a:rPr lang="el-GR" b="1"/>
              <a:t>1.	</a:t>
            </a:r>
            <a:r>
              <a:rPr lang="el-GR" b="1" smtClean="0"/>
              <a:t>Τα </a:t>
            </a:r>
            <a:r>
              <a:rPr lang="el-GR" b="1"/>
              <a:t>υποκατάστατα αγαθά,</a:t>
            </a:r>
          </a:p>
          <a:p>
            <a:pPr marL="0" indent="0" algn="just">
              <a:buNone/>
            </a:pPr>
            <a:r>
              <a:rPr lang="el-GR" b="1"/>
              <a:t>2.	Ο βαθµός αναγκαιότητας του αγαθού,</a:t>
            </a:r>
          </a:p>
          <a:p>
            <a:pPr marL="0" indent="0" algn="just">
              <a:buNone/>
            </a:pPr>
            <a:r>
              <a:rPr lang="el-GR" b="1"/>
              <a:t>3.	Το ποσοστό εισοδήµατος που δαπανάται για την αγορά του αγαθού,</a:t>
            </a:r>
          </a:p>
          <a:p>
            <a:pPr marL="0" indent="0" algn="just">
              <a:buNone/>
            </a:pPr>
            <a:r>
              <a:rPr lang="el-GR" b="1" smtClean="0"/>
              <a:t>4</a:t>
            </a:r>
            <a:r>
              <a:rPr lang="el-GR" b="1"/>
              <a:t>.	Η συνήθεια,</a:t>
            </a:r>
          </a:p>
          <a:p>
            <a:pPr marL="0" indent="0" algn="just">
              <a:buNone/>
            </a:pPr>
            <a:r>
              <a:rPr lang="el-GR" b="1"/>
              <a:t>5.	Το	µέγεθος	µεταβολής	της	τιµής	του αγαθού,</a:t>
            </a:r>
          </a:p>
          <a:p>
            <a:pPr marL="0" indent="0" algn="just">
              <a:buNone/>
            </a:pPr>
            <a:r>
              <a:rPr lang="el-GR" b="1"/>
              <a:t>6.	Η ποικιλία χρήσεων ενός αγαθού,</a:t>
            </a:r>
          </a:p>
          <a:p>
            <a:pPr marL="0" indent="0" algn="just">
              <a:buNone/>
            </a:pPr>
            <a:r>
              <a:rPr lang="el-GR" b="1"/>
              <a:t>7.	Η	χρονική	περίοδος	κατά	την	οποία αναµένεται η ζήτηση.</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19</a:t>
            </a:fld>
            <a:endParaRPr lang="el-GR"/>
          </a:p>
        </p:txBody>
      </p:sp>
    </p:spTree>
    <p:extLst>
      <p:ext uri="{BB962C8B-B14F-4D97-AF65-F5344CB8AC3E}">
        <p14:creationId xmlns:p14="http://schemas.microsoft.com/office/powerpoint/2010/main" val="1472165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smtClean="0"/>
              <a:t>Λογιστικής και χρηματοοικονομικής</a:t>
            </a:r>
          </a:p>
          <a:p>
            <a:pPr algn="l"/>
            <a:r>
              <a:rPr lang="el-GR" b="1" smtClean="0"/>
              <a:t>Μικροοικονομική</a:t>
            </a:r>
            <a:endParaRPr lang="el-GR" b="1"/>
          </a:p>
          <a:p>
            <a:pPr algn="l"/>
            <a:r>
              <a:rPr lang="el-GR" sz="2800" b="1" smtClean="0"/>
              <a:t>Ενότητα </a:t>
            </a:r>
            <a:r>
              <a:rPr lang="el-GR" sz="2800" b="1"/>
              <a:t>4</a:t>
            </a:r>
            <a:r>
              <a:rPr lang="el-GR" sz="2800" b="1" smtClean="0"/>
              <a:t>:</a:t>
            </a:r>
            <a:r>
              <a:rPr lang="en-US" sz="2800" smtClean="0"/>
              <a:t> </a:t>
            </a:r>
            <a:r>
              <a:rPr lang="el-GR" sz="2800" smtClean="0"/>
              <a:t>ελαστικότητα ζήτησης</a:t>
            </a:r>
            <a:endParaRPr lang="el-GR" sz="2800"/>
          </a:p>
          <a:p>
            <a:pPr algn="l"/>
            <a:r>
              <a:rPr lang="el-GR" sz="2800" smtClean="0">
                <a:solidFill>
                  <a:schemeClr val="tx2">
                    <a:lumMod val="50000"/>
                  </a:schemeClr>
                </a:solidFill>
              </a:rPr>
              <a:t>Καραμάνης Κωνσταντίνος</a:t>
            </a:r>
          </a:p>
          <a:p>
            <a:pPr algn="l">
              <a:lnSpc>
                <a:spcPts val="2600"/>
              </a:lnSpc>
            </a:pPr>
            <a:r>
              <a:rPr lang="el-GR" sz="2400" smtClean="0">
                <a:solidFill>
                  <a:schemeClr val="tx2">
                    <a:lumMod val="50000"/>
                  </a:schemeClr>
                </a:solidFill>
              </a:rPr>
              <a:t>Επίκουρος Καθηγητής</a:t>
            </a:r>
          </a:p>
          <a:p>
            <a:pPr algn="l">
              <a:lnSpc>
                <a:spcPts val="2600"/>
              </a:lnSpc>
            </a:pPr>
            <a:r>
              <a:rPr lang="el-GR" sz="2400" smtClean="0">
                <a:solidFill>
                  <a:schemeClr val="tx2">
                    <a:lumMod val="50000"/>
                  </a:schemeClr>
                </a:solidFill>
              </a:rPr>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smtClean="0">
                <a:solidFill>
                  <a:schemeClr val="bg1"/>
                </a:solidFill>
              </a:rPr>
              <a:t>Ανοιχτά Ακαδημαϊκά Μαθήματα στο ΤΕΙ Ηπείρου</a:t>
            </a:r>
            <a:endParaRPr lang="el-GR" sz="240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1. ΤΑ ΥΠΟΚΑΤΑΣΤΑΤΑ ΑΓΑΘΑ</a:t>
            </a:r>
          </a:p>
        </p:txBody>
      </p:sp>
      <p:sp>
        <p:nvSpPr>
          <p:cNvPr id="3" name="Θέση περιεχομένου 2"/>
          <p:cNvSpPr>
            <a:spLocks noGrp="1"/>
          </p:cNvSpPr>
          <p:nvPr>
            <p:ph idx="1"/>
          </p:nvPr>
        </p:nvSpPr>
        <p:spPr>
          <a:xfrm>
            <a:off x="683568" y="1216057"/>
            <a:ext cx="8291264" cy="4615937"/>
          </a:xfrm>
        </p:spPr>
        <p:txBody>
          <a:bodyPr>
            <a:normAutofit fontScale="92500" lnSpcReduction="20000"/>
          </a:bodyPr>
          <a:lstStyle/>
          <a:p>
            <a:pPr algn="just"/>
            <a:r>
              <a:rPr lang="el-GR" b="1" smtClean="0"/>
              <a:t>Η </a:t>
            </a:r>
            <a:r>
              <a:rPr lang="el-GR" b="1"/>
              <a:t>ελαστικότητα τιµής είναι µεγάλη αν υπάρχουν υποκατάστατα αγαθά, καθώς αν αυξηθεί η τιµή του κύριου αγαθού οι καταναλωτές θα στραφούν προς κάποιο άλλο φτηνότερο υποκατάστατο αγαθό (π.χ. το βούτυρο και </a:t>
            </a:r>
            <a:r>
              <a:rPr lang="el-GR" b="1" smtClean="0"/>
              <a:t>η µαργαρίνη</a:t>
            </a:r>
            <a:r>
              <a:rPr lang="el-GR" b="1"/>
              <a:t>).</a:t>
            </a:r>
          </a:p>
          <a:p>
            <a:pPr algn="just"/>
            <a:r>
              <a:rPr lang="el-GR" b="1" smtClean="0"/>
              <a:t>Αν </a:t>
            </a:r>
            <a:r>
              <a:rPr lang="el-GR" b="1"/>
              <a:t>δεν υπάρχουν υποκατάστατα αγαθά, τότε </a:t>
            </a:r>
            <a:r>
              <a:rPr lang="el-GR" b="1" smtClean="0"/>
              <a:t>η µεταβολή </a:t>
            </a:r>
            <a:r>
              <a:rPr lang="el-GR" b="1"/>
              <a:t>της τιµής του αγαθού δεν </a:t>
            </a:r>
            <a:r>
              <a:rPr lang="el-GR" b="1" smtClean="0"/>
              <a:t>επιφέρει µεγάλες </a:t>
            </a:r>
            <a:r>
              <a:rPr lang="el-GR" b="1"/>
              <a:t>αλλαγές στη ζήτηση και έτσι η ελαστικότητα ζήτησης είναι µικρή (π.χ. το αυγά, το αλάτι κ.λπ.)</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20</a:t>
            </a:fld>
            <a:endParaRPr lang="el-GR"/>
          </a:p>
        </p:txBody>
      </p:sp>
    </p:spTree>
    <p:extLst>
      <p:ext uri="{BB962C8B-B14F-4D97-AF65-F5344CB8AC3E}">
        <p14:creationId xmlns:p14="http://schemas.microsoft.com/office/powerpoint/2010/main" val="1601925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2.	Ο ΒΑΘΜΟΣ ΑΝΑΓΚΑΙΟΤΗΤΑΣ</a:t>
            </a:r>
          </a:p>
        </p:txBody>
      </p:sp>
      <p:sp>
        <p:nvSpPr>
          <p:cNvPr id="3" name="Θέση περιεχομένου 2"/>
          <p:cNvSpPr>
            <a:spLocks noGrp="1"/>
          </p:cNvSpPr>
          <p:nvPr>
            <p:ph idx="1"/>
          </p:nvPr>
        </p:nvSpPr>
        <p:spPr>
          <a:xfrm>
            <a:off x="683568" y="985293"/>
            <a:ext cx="8291264" cy="4968551"/>
          </a:xfrm>
        </p:spPr>
        <p:txBody>
          <a:bodyPr>
            <a:normAutofit fontScale="70000" lnSpcReduction="20000"/>
          </a:bodyPr>
          <a:lstStyle/>
          <a:p>
            <a:pPr algn="just"/>
            <a:r>
              <a:rPr lang="el-GR" sz="3600" b="1"/>
              <a:t>Ανάλογα µε την ανάγκη που καλύπτουν τα αγαθά διακρίνονται σε αγαθά πρώτης ανάγκης ή αγαθά πολυτελείας.</a:t>
            </a:r>
          </a:p>
          <a:p>
            <a:pPr algn="just"/>
            <a:r>
              <a:rPr lang="el-GR" sz="3600" b="1" smtClean="0"/>
              <a:t>Τα </a:t>
            </a:r>
            <a:r>
              <a:rPr lang="el-GR" sz="3600" b="1"/>
              <a:t>αγαθά πρώτης ανάγκης έχουν µικρή ελαστικότητα ζήτησης (π.χ. ηλεκτρισµός).</a:t>
            </a:r>
          </a:p>
          <a:p>
            <a:pPr algn="just"/>
            <a:r>
              <a:rPr lang="el-GR" sz="3600" b="1" smtClean="0"/>
              <a:t>Τα </a:t>
            </a:r>
            <a:r>
              <a:rPr lang="el-GR" sz="3600" b="1"/>
              <a:t>αγαθά πολυτελείας  έχουν  µεγάλη ελαστικότητα ζήτησης (π χ σκάφος)</a:t>
            </a:r>
          </a:p>
          <a:p>
            <a:pPr algn="just"/>
            <a:r>
              <a:rPr lang="el-GR" sz="3600" b="1" smtClean="0"/>
              <a:t>Ωστόσο</a:t>
            </a:r>
            <a:r>
              <a:rPr lang="el-GR" sz="3600" b="1"/>
              <a:t>, και στις δύο περιπτώσεις όπως και στις περιπτώσεις που ακολουθούν, για να βγάλουµε ασφαλή συµπεράσµατα θα πρέπει να αναζητήσουµε την ύπαρξη ή όχι υποκατάστατων αγαθών, τα οποία, όπως είδαµε, επηρεάζουν σηµαντικά την ελαστικότητα ζήτησης.</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21</a:t>
            </a:fld>
            <a:endParaRPr lang="el-GR"/>
          </a:p>
        </p:txBody>
      </p:sp>
    </p:spTree>
    <p:extLst>
      <p:ext uri="{BB962C8B-B14F-4D97-AF65-F5344CB8AC3E}">
        <p14:creationId xmlns:p14="http://schemas.microsoft.com/office/powerpoint/2010/main" val="506416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3.	ΤΟ ΠΟΣΟΣΤΟ ΕΙΣΟΔΗΜΑΤΟΣ</a:t>
            </a:r>
          </a:p>
        </p:txBody>
      </p:sp>
      <p:sp>
        <p:nvSpPr>
          <p:cNvPr id="3" name="Θέση περιεχομένου 2"/>
          <p:cNvSpPr>
            <a:spLocks noGrp="1"/>
          </p:cNvSpPr>
          <p:nvPr>
            <p:ph idx="1"/>
          </p:nvPr>
        </p:nvSpPr>
        <p:spPr>
          <a:xfrm>
            <a:off x="683568" y="841276"/>
            <a:ext cx="8291264" cy="4968551"/>
          </a:xfrm>
        </p:spPr>
        <p:txBody>
          <a:bodyPr>
            <a:normAutofit fontScale="92500" lnSpcReduction="10000"/>
          </a:bodyPr>
          <a:lstStyle/>
          <a:p>
            <a:pPr algn="just"/>
            <a:r>
              <a:rPr lang="el-GR" sz="3300" b="1"/>
              <a:t>Αν ο καταναλωτής δαπανά µεγάλο ποσοστό του εισοδήµατός του για την αγορά ενός αγαθού, σε σύγκριση προς τα άλλα αγαθά που αγοράζει, τότε η ζήτηση του συγκεκριµένου αγαθού είναι ελαστική.</a:t>
            </a:r>
          </a:p>
          <a:p>
            <a:pPr algn="just"/>
            <a:r>
              <a:rPr lang="el-GR" sz="3300" b="1" smtClean="0"/>
              <a:t>Η </a:t>
            </a:r>
            <a:r>
              <a:rPr lang="el-GR" sz="3300" b="1"/>
              <a:t>µεταβολή της τιµής του αγαθού αυτού επηρεάζει σηµαντικά το εισόδηµα του καταναλωτή σε σχέση µε την ίδια ποσοστιαία µεταβολή της τιµής ενός άλλου αγαθού για το οποίο δαπανά µικρό ποσοστό του εισοδήµατός του.</a:t>
            </a:r>
          </a:p>
          <a:p>
            <a:pPr algn="just"/>
            <a:endParaRPr lang="el-GR" sz="3600" b="1"/>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22</a:t>
            </a:fld>
            <a:endParaRPr lang="el-GR"/>
          </a:p>
        </p:txBody>
      </p:sp>
    </p:spTree>
    <p:extLst>
      <p:ext uri="{BB962C8B-B14F-4D97-AF65-F5344CB8AC3E}">
        <p14:creationId xmlns:p14="http://schemas.microsoft.com/office/powerpoint/2010/main" val="2191281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4. Η ΣΥΝΗΘΕΙΑ</a:t>
            </a:r>
          </a:p>
        </p:txBody>
      </p:sp>
      <p:sp>
        <p:nvSpPr>
          <p:cNvPr id="3" name="Θέση περιεχομένου 2"/>
          <p:cNvSpPr>
            <a:spLocks noGrp="1"/>
          </p:cNvSpPr>
          <p:nvPr>
            <p:ph idx="1"/>
          </p:nvPr>
        </p:nvSpPr>
        <p:spPr>
          <a:xfrm>
            <a:off x="683568" y="841276"/>
            <a:ext cx="8291264" cy="4968551"/>
          </a:xfrm>
        </p:spPr>
        <p:txBody>
          <a:bodyPr>
            <a:normAutofit/>
          </a:bodyPr>
          <a:lstStyle/>
          <a:p>
            <a:pPr algn="just"/>
            <a:r>
              <a:rPr lang="el-GR" sz="3300" b="1" smtClean="0"/>
              <a:t>Η </a:t>
            </a:r>
            <a:r>
              <a:rPr lang="el-GR" sz="3300" b="1"/>
              <a:t>συνήθεια, σε πολλές περιπτώσεις αγαθών, κρατά τον καταναλωτή αδιάφορο ως προς την µεταβολή της τιµής τους (π.χ. στην περίπτωση των καπνιστών έχει παρατηρηθεί ότι η ζήτηση του καπνού παραµένει σχεδόν αµετάβλητη, ακόµη και όταν η τιµή του αυξάνεται, καθώς η συνήθεια του καπνίσµατος είναι δυνατή).</a:t>
            </a:r>
            <a:endParaRPr lang="el-GR" sz="3600" b="1"/>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23</a:t>
            </a:fld>
            <a:endParaRPr lang="el-GR"/>
          </a:p>
        </p:txBody>
      </p:sp>
    </p:spTree>
    <p:extLst>
      <p:ext uri="{BB962C8B-B14F-4D97-AF65-F5344CB8AC3E}">
        <p14:creationId xmlns:p14="http://schemas.microsoft.com/office/powerpoint/2010/main" val="881933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5. ΤΟ ΜΕΓΕΘΟΣ ΜΕΤΑΒΟΛΗΣ ΤΗΣ  ΤΙΜΗΣ</a:t>
            </a:r>
          </a:p>
        </p:txBody>
      </p:sp>
      <p:sp>
        <p:nvSpPr>
          <p:cNvPr id="3" name="Θέση περιεχομένου 2"/>
          <p:cNvSpPr>
            <a:spLocks noGrp="1"/>
          </p:cNvSpPr>
          <p:nvPr>
            <p:ph idx="1"/>
          </p:nvPr>
        </p:nvSpPr>
        <p:spPr>
          <a:xfrm>
            <a:off x="683568" y="841276"/>
            <a:ext cx="8291264" cy="4968551"/>
          </a:xfrm>
        </p:spPr>
        <p:txBody>
          <a:bodyPr>
            <a:normAutofit fontScale="92500" lnSpcReduction="20000"/>
          </a:bodyPr>
          <a:lstStyle/>
          <a:p>
            <a:pPr algn="just"/>
            <a:endParaRPr lang="el-GR" sz="3300" b="1" smtClean="0"/>
          </a:p>
          <a:p>
            <a:pPr algn="just"/>
            <a:r>
              <a:rPr lang="el-GR" sz="3300" b="1" smtClean="0"/>
              <a:t>Όσο </a:t>
            </a:r>
            <a:r>
              <a:rPr lang="el-GR" sz="3300" b="1"/>
              <a:t>πιο µικρή είναι η µεταβολή της τιµής </a:t>
            </a:r>
            <a:r>
              <a:rPr lang="el-GR" sz="3300" b="1" smtClean="0"/>
              <a:t>ενός αγαθού, τόσο πιο ανελαστική είναι η ζήτησή του και</a:t>
            </a:r>
            <a:r>
              <a:rPr lang="el-GR" sz="3300" b="1"/>
              <a:t>	</a:t>
            </a:r>
            <a:r>
              <a:rPr lang="el-GR" sz="3300" b="1" smtClean="0"/>
              <a:t>αντίστροφα (π.χ. εάν η τιµή των εφηµερίδων </a:t>
            </a:r>
            <a:r>
              <a:rPr lang="el-GR" sz="3300" b="1"/>
              <a:t>αυξηθεί κατά 0,10€, η ζήτησή </a:t>
            </a:r>
            <a:r>
              <a:rPr lang="el-GR" sz="3300" b="1" smtClean="0"/>
              <a:t>τους θα παραµείνε σχεδόν αµετάβλητη και ως εκ τούτου θα έχουµε ανελαστικότητα ζήτησης</a:t>
            </a:r>
            <a:r>
              <a:rPr lang="el-GR" sz="3300" b="1"/>
              <a:t>. </a:t>
            </a:r>
            <a:endParaRPr lang="el-GR" sz="3300" b="1" smtClean="0"/>
          </a:p>
          <a:p>
            <a:pPr algn="just"/>
            <a:r>
              <a:rPr lang="el-GR" sz="3300" b="1" smtClean="0"/>
              <a:t>Αντιθέτως</a:t>
            </a:r>
            <a:r>
              <a:rPr lang="el-GR" sz="3300" b="1"/>
              <a:t>, εάν η τιµή τους αυξηθεί κατά 2€, </a:t>
            </a:r>
            <a:r>
              <a:rPr lang="el-GR" sz="3300" b="1" smtClean="0"/>
              <a:t>τότε θα </a:t>
            </a:r>
            <a:r>
              <a:rPr lang="el-GR" sz="3300" b="1"/>
              <a:t>	</a:t>
            </a:r>
            <a:r>
              <a:rPr lang="el-GR" sz="3300" b="1" smtClean="0"/>
              <a:t>έχουµε ζήτηση ελαστική, καθώς σίγουρα θα µειωθεί ο ηµερήσιος αριθµός </a:t>
            </a:r>
            <a:r>
              <a:rPr lang="el-GR" sz="3300" b="1"/>
              <a:t>φύλλων που αγοράζουν οι καταναλωτές).</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24</a:t>
            </a:fld>
            <a:endParaRPr lang="el-GR"/>
          </a:p>
        </p:txBody>
      </p:sp>
    </p:spTree>
    <p:extLst>
      <p:ext uri="{BB962C8B-B14F-4D97-AF65-F5344CB8AC3E}">
        <p14:creationId xmlns:p14="http://schemas.microsoft.com/office/powerpoint/2010/main" val="3218567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6. Η ΠΟΙΚΙΛΙΑ ΧΡΗΣΕΩΝ</a:t>
            </a:r>
          </a:p>
        </p:txBody>
      </p:sp>
      <p:sp>
        <p:nvSpPr>
          <p:cNvPr id="3" name="Θέση περιεχομένου 2"/>
          <p:cNvSpPr>
            <a:spLocks noGrp="1"/>
          </p:cNvSpPr>
          <p:nvPr>
            <p:ph idx="1"/>
          </p:nvPr>
        </p:nvSpPr>
        <p:spPr>
          <a:xfrm>
            <a:off x="683568" y="841276"/>
            <a:ext cx="8291264" cy="4968551"/>
          </a:xfrm>
        </p:spPr>
        <p:txBody>
          <a:bodyPr>
            <a:normAutofit fontScale="92500" lnSpcReduction="20000"/>
          </a:bodyPr>
          <a:lstStyle/>
          <a:p>
            <a:pPr algn="just"/>
            <a:endParaRPr lang="el-GR" sz="3300" b="1" smtClean="0"/>
          </a:p>
          <a:p>
            <a:pPr algn="just"/>
            <a:r>
              <a:rPr lang="el-GR" sz="3300" b="1"/>
              <a:t>Όσο µεγαλύτερη είναι η ποικιλία χρήσεων ενός αγαθού, τόσο περισσότερο ελαστική είναι η ζήτηση αυτού (π.χ. το αλεύρι).</a:t>
            </a:r>
          </a:p>
          <a:p>
            <a:pPr algn="just"/>
            <a:r>
              <a:rPr lang="el-GR" sz="3300" b="1" smtClean="0"/>
              <a:t>Η µεταβολή </a:t>
            </a:r>
            <a:r>
              <a:rPr lang="el-GR" sz="3300" b="1"/>
              <a:t>της τιµής ενός αγαθού που χρησιµοποιείται για την ικανοποίηση πολλών αναγκών  αναµένεται  να  προκαλέσει  </a:t>
            </a:r>
            <a:r>
              <a:rPr lang="el-GR" sz="3300" b="1" smtClean="0"/>
              <a:t>αξιόλογη µεταβολή </a:t>
            </a:r>
            <a:r>
              <a:rPr lang="el-GR" sz="3300" b="1"/>
              <a:t>στη ζητούµενη ποσότητα του αγαθού αυτού σε σύγκριση προς εκείνο το αγαθό που χρησιµοποιείται για την ικανοποίηση µιας µόνο ανάγκης.</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25</a:t>
            </a:fld>
            <a:endParaRPr lang="el-GR"/>
          </a:p>
        </p:txBody>
      </p:sp>
    </p:spTree>
    <p:extLst>
      <p:ext uri="{BB962C8B-B14F-4D97-AF65-F5344CB8AC3E}">
        <p14:creationId xmlns:p14="http://schemas.microsoft.com/office/powerpoint/2010/main" val="1590891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6. Η ΠΟΙΚΙΛΙΑ ΧΡΗΣΕΩΝ</a:t>
            </a:r>
          </a:p>
        </p:txBody>
      </p:sp>
      <p:sp>
        <p:nvSpPr>
          <p:cNvPr id="3" name="Θέση περιεχομένου 2"/>
          <p:cNvSpPr>
            <a:spLocks noGrp="1"/>
          </p:cNvSpPr>
          <p:nvPr>
            <p:ph idx="1"/>
          </p:nvPr>
        </p:nvSpPr>
        <p:spPr>
          <a:xfrm>
            <a:off x="683568" y="841276"/>
            <a:ext cx="8291264" cy="4968551"/>
          </a:xfrm>
        </p:spPr>
        <p:txBody>
          <a:bodyPr>
            <a:normAutofit fontScale="92500" lnSpcReduction="20000"/>
          </a:bodyPr>
          <a:lstStyle/>
          <a:p>
            <a:pPr algn="just"/>
            <a:endParaRPr lang="el-GR" sz="3300" b="1" smtClean="0"/>
          </a:p>
          <a:p>
            <a:pPr algn="just"/>
            <a:r>
              <a:rPr lang="el-GR" sz="3300" b="1"/>
              <a:t>Όσο µεγαλύτερη είναι η ποικιλία χρήσεων ενός αγαθού, τόσο περισσότερο ελαστική είναι η ζήτηση αυτού (π.χ. το αλεύρι).</a:t>
            </a:r>
          </a:p>
          <a:p>
            <a:pPr algn="just"/>
            <a:r>
              <a:rPr lang="el-GR" sz="3300" b="1" smtClean="0"/>
              <a:t>Η µεταβολή </a:t>
            </a:r>
            <a:r>
              <a:rPr lang="el-GR" sz="3300" b="1"/>
              <a:t>της τιµής ενός αγαθού που χρησιµοποιείται για την ικανοποίηση πολλών αναγκών  αναµένεται  να  προκαλέσει  </a:t>
            </a:r>
            <a:r>
              <a:rPr lang="el-GR" sz="3300" b="1" smtClean="0"/>
              <a:t>αξιόλογη µεταβολή </a:t>
            </a:r>
            <a:r>
              <a:rPr lang="el-GR" sz="3300" b="1"/>
              <a:t>στη ζητούµενη ποσότητα του αγαθού αυτού σε σύγκριση προς εκείνο το αγαθό που χρησιµοποιείται για την ικανοποίηση µιας µόνο ανάγκης.</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26</a:t>
            </a:fld>
            <a:endParaRPr lang="el-GR"/>
          </a:p>
        </p:txBody>
      </p:sp>
    </p:spTree>
    <p:extLst>
      <p:ext uri="{BB962C8B-B14F-4D97-AF65-F5344CB8AC3E}">
        <p14:creationId xmlns:p14="http://schemas.microsoft.com/office/powerpoint/2010/main" val="2862632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7. Η ΧΡΟΝΙΚΗ ΠΕΡΙΟΔΟ ΖΗΤΗΣΗΣ</a:t>
            </a:r>
          </a:p>
        </p:txBody>
      </p:sp>
      <p:sp>
        <p:nvSpPr>
          <p:cNvPr id="3" name="Θέση περιεχομένου 2"/>
          <p:cNvSpPr>
            <a:spLocks noGrp="1"/>
          </p:cNvSpPr>
          <p:nvPr>
            <p:ph idx="1"/>
          </p:nvPr>
        </p:nvSpPr>
        <p:spPr>
          <a:xfrm>
            <a:off x="683568" y="769268"/>
            <a:ext cx="8291264" cy="5112568"/>
          </a:xfrm>
        </p:spPr>
        <p:txBody>
          <a:bodyPr>
            <a:normAutofit fontScale="62500" lnSpcReduction="20000"/>
          </a:bodyPr>
          <a:lstStyle/>
          <a:p>
            <a:pPr algn="just"/>
            <a:r>
              <a:rPr lang="el-GR" sz="4500" b="1" smtClean="0"/>
              <a:t>Η χρονική περίοδος κατά την οποία αναµένεται η ζήτηση διακρίνεται</a:t>
            </a:r>
            <a:r>
              <a:rPr lang="el-GR" sz="4500" b="1"/>
              <a:t>	</a:t>
            </a:r>
            <a:r>
              <a:rPr lang="el-GR" sz="4500" b="1" smtClean="0"/>
              <a:t>σε βραχυχρόνια και µακροχρόνια</a:t>
            </a:r>
            <a:r>
              <a:rPr lang="el-GR" sz="4500" b="1"/>
              <a:t>.</a:t>
            </a:r>
          </a:p>
          <a:p>
            <a:pPr algn="just"/>
            <a:r>
              <a:rPr lang="el-GR" sz="4500" b="1" smtClean="0"/>
              <a:t>Στη βραχυχρόνια περίοδο η ελαστικότητα</a:t>
            </a:r>
            <a:r>
              <a:rPr lang="el-GR" sz="4500" b="1"/>
              <a:t>	της ζήτησης για ένα αγαθό είναι µικρότερη σε </a:t>
            </a:r>
            <a:r>
              <a:rPr lang="el-GR" sz="4500" b="1" smtClean="0"/>
              <a:t>σύγκριση µε </a:t>
            </a:r>
            <a:r>
              <a:rPr lang="el-GR" sz="4500" b="1"/>
              <a:t>την µακροχρόνια περίοδο (</a:t>
            </a:r>
            <a:r>
              <a:rPr lang="el-GR" sz="4500" b="1" smtClean="0"/>
              <a:t>π.χ. όταν τιµη της </a:t>
            </a:r>
            <a:r>
              <a:rPr lang="el-GR" sz="4500" b="1"/>
              <a:t>βενζίνης  </a:t>
            </a:r>
            <a:r>
              <a:rPr lang="el-GR" sz="4500" b="1" smtClean="0"/>
              <a:t>ανεβαίνει, η ζητούµενη ποσότητά της µειώνεται </a:t>
            </a:r>
            <a:r>
              <a:rPr lang="el-GR" sz="4500" b="1"/>
              <a:t>ελάχιστα κατά τους πρώτους µήνες. Με την πάροδο του χρόνου όµως, οι καταναλωτές αγοράζουν λιγότερα βενζινοκίνητα αυτοκίνητα, στρέφονται ΜΜΜ και εγκαθίστανται πιο κοντά στους τόπους εργασίας του, µε αποτέλεσµα η ζητούµενη ποσότητα της βενζίνης να µειωθεί σηµαντικά).</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27</a:t>
            </a:fld>
            <a:endParaRPr lang="el-GR"/>
          </a:p>
        </p:txBody>
      </p:sp>
    </p:spTree>
    <p:extLst>
      <p:ext uri="{BB962C8B-B14F-4D97-AF65-F5344CB8AC3E}">
        <p14:creationId xmlns:p14="http://schemas.microsoft.com/office/powerpoint/2010/main" val="406526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4000"/>
              <a:t>EP </a:t>
            </a:r>
            <a:r>
              <a:rPr lang="el-GR" sz="4000"/>
              <a:t>ΚΑΙ ΣΥΝΟΛΙΚΗ ΔΑΠΑΝΗ</a:t>
            </a:r>
          </a:p>
        </p:txBody>
      </p:sp>
      <p:sp>
        <p:nvSpPr>
          <p:cNvPr id="3" name="Θέση περιεχομένου 2"/>
          <p:cNvSpPr>
            <a:spLocks noGrp="1"/>
          </p:cNvSpPr>
          <p:nvPr>
            <p:ph idx="1"/>
          </p:nvPr>
        </p:nvSpPr>
        <p:spPr>
          <a:xfrm>
            <a:off x="251520" y="985292"/>
            <a:ext cx="8291264" cy="5112568"/>
          </a:xfrm>
        </p:spPr>
        <p:txBody>
          <a:bodyPr>
            <a:normAutofit fontScale="77500" lnSpcReduction="20000"/>
          </a:bodyPr>
          <a:lstStyle/>
          <a:p>
            <a:pPr marL="0" indent="0" algn="just">
              <a:buNone/>
            </a:pPr>
            <a:r>
              <a:rPr lang="el-GR" b="1" smtClean="0"/>
              <a:t>Διακυµάνσεις </a:t>
            </a:r>
            <a:r>
              <a:rPr lang="el-GR" b="1"/>
              <a:t>στην ζητούµενη ποσότητα των αγαθών   ⇒   διακυµάνσεις   στα   έσοδα   </a:t>
            </a:r>
            <a:r>
              <a:rPr lang="el-GR" b="1" smtClean="0"/>
              <a:t>των επιχειρήσεων.</a:t>
            </a:r>
            <a:endParaRPr lang="el-GR" b="1"/>
          </a:p>
          <a:p>
            <a:pPr algn="just"/>
            <a:r>
              <a:rPr lang="el-GR" b="1" smtClean="0"/>
              <a:t>Συνολική </a:t>
            </a:r>
            <a:r>
              <a:rPr lang="el-GR" b="1"/>
              <a:t>δαπάνη καταναλωτών = (Q αγαθού i) Χ (P αγαθού i) </a:t>
            </a:r>
            <a:r>
              <a:rPr lang="el-GR" b="1" smtClean="0"/>
              <a:t>= Συνολικά </a:t>
            </a:r>
            <a:r>
              <a:rPr lang="el-GR" b="1"/>
              <a:t>έσοδα επιχείρησης [όπου i=1,2,3…n], άρα:</a:t>
            </a:r>
          </a:p>
          <a:p>
            <a:pPr marL="0" indent="0" algn="just">
              <a:buNone/>
            </a:pPr>
            <a:r>
              <a:rPr lang="el-GR" b="1"/>
              <a:t>-</a:t>
            </a:r>
            <a:r>
              <a:rPr lang="el-GR" b="1" smtClean="0"/>
              <a:t>Αν η ποσοστιαία μείωση Q &gt; από τη ποσοστιαία αύξηση της P ⇒ η δαπάνη για το αγαθό αυτό θα µειωθεί</a:t>
            </a:r>
            <a:r>
              <a:rPr lang="el-GR" b="1"/>
              <a:t>.</a:t>
            </a:r>
          </a:p>
          <a:p>
            <a:pPr marL="0" indent="0" algn="just">
              <a:buNone/>
            </a:pPr>
            <a:r>
              <a:rPr lang="el-GR" b="1"/>
              <a:t>-</a:t>
            </a:r>
            <a:r>
              <a:rPr lang="el-GR" b="1" smtClean="0"/>
              <a:t>Αν η ποσοστιαία µείωση Q =µε την ποσοστιαία </a:t>
            </a:r>
            <a:r>
              <a:rPr lang="el-GR" b="1"/>
              <a:t>αύξηση της P ⇒ η δαπάνη θα παραµείνει η ίδια.</a:t>
            </a:r>
          </a:p>
          <a:p>
            <a:pPr marL="0" indent="0" algn="just">
              <a:buNone/>
            </a:pPr>
            <a:r>
              <a:rPr lang="el-GR" b="1"/>
              <a:t>-</a:t>
            </a:r>
            <a:r>
              <a:rPr lang="el-GR" b="1" smtClean="0"/>
              <a:t>Αν η ποσοστιαία µείωση Q &lt; από τη ποσοστιαία αύξηση της P ⇒η δαπάνη</a:t>
            </a:r>
            <a:r>
              <a:rPr lang="el-GR" b="1"/>
              <a:t>	</a:t>
            </a:r>
            <a:r>
              <a:rPr lang="el-GR" b="1" smtClean="0"/>
              <a:t> για το</a:t>
            </a:r>
            <a:r>
              <a:rPr lang="el-GR" b="1"/>
              <a:t>	αγαθό	</a:t>
            </a:r>
            <a:r>
              <a:rPr lang="el-GR" b="1" smtClean="0"/>
              <a:t>αυτό θα αυξηθεί και</a:t>
            </a:r>
            <a:r>
              <a:rPr lang="el-GR" b="1"/>
              <a:t>	κατ</a:t>
            </a:r>
            <a:r>
              <a:rPr lang="el-GR" b="1" smtClean="0"/>
              <a:t>΄ επέκταση και</a:t>
            </a:r>
            <a:r>
              <a:rPr lang="el-GR" b="1"/>
              <a:t>	</a:t>
            </a:r>
            <a:r>
              <a:rPr lang="el-GR" b="1" smtClean="0"/>
              <a:t>τα έσοδα της </a:t>
            </a:r>
            <a:r>
              <a:rPr lang="el-GR" b="1"/>
              <a:t>επιχείρησης.</a:t>
            </a:r>
          </a:p>
          <a:p>
            <a:pPr marL="0" indent="0" algn="just">
              <a:buNone/>
            </a:pPr>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28</a:t>
            </a:fld>
            <a:endParaRPr lang="el-GR"/>
          </a:p>
        </p:txBody>
      </p:sp>
    </p:spTree>
    <p:extLst>
      <p:ext uri="{BB962C8B-B14F-4D97-AF65-F5344CB8AC3E}">
        <p14:creationId xmlns:p14="http://schemas.microsoft.com/office/powerpoint/2010/main" val="3459420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ΕΙΣΟΔΗΜΑΤΙΚΗ ΕΛΑΣΤΙΚΟΤΗΤΑ</a:t>
            </a:r>
          </a:p>
        </p:txBody>
      </p:sp>
      <p:sp>
        <p:nvSpPr>
          <p:cNvPr id="3" name="Θέση περιεχομένου 2"/>
          <p:cNvSpPr>
            <a:spLocks noGrp="1"/>
          </p:cNvSpPr>
          <p:nvPr>
            <p:ph idx="1"/>
          </p:nvPr>
        </p:nvSpPr>
        <p:spPr>
          <a:xfrm>
            <a:off x="251520" y="985292"/>
            <a:ext cx="8291264" cy="5112568"/>
          </a:xfrm>
        </p:spPr>
        <p:txBody>
          <a:bodyPr>
            <a:normAutofit/>
          </a:bodyPr>
          <a:lstStyle/>
          <a:p>
            <a:pPr marL="0" indent="0" algn="just">
              <a:buNone/>
            </a:pPr>
            <a:r>
              <a:rPr lang="el-GR" sz="2800" b="1"/>
              <a:t>Μετρά πόσο η ζητούµενη ποσότητα ενός αγαθού αντιδρά σε µια µεταβολή του εισοδήµατος των καταναλωτών και υπολογίζεται ως εξής</a:t>
            </a:r>
            <a:r>
              <a:rPr lang="el-GR" sz="2800" b="1" smtClean="0"/>
              <a:t>:</a:t>
            </a:r>
          </a:p>
          <a:p>
            <a:pPr marL="0" indent="265113" eaLnBrk="0" hangingPunct="0">
              <a:lnSpc>
                <a:spcPts val="3765"/>
              </a:lnSpc>
              <a:spcAft>
                <a:spcPts val="0"/>
              </a:spcAft>
            </a:pPr>
            <a:r>
              <a:rPr lang="el-GR" sz="24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e</a:t>
            </a:r>
            <a:r>
              <a:rPr lang="el-GR" sz="28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y</a:t>
            </a:r>
            <a:r>
              <a:rPr lang="el-GR" sz="2800" spc="-5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r>
              <a:rPr lang="el-GR" sz="2800" spc="-3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r>
              <a:rPr lang="el-GR" sz="2800" u="heavy" spc="-4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µεταβολή</a:t>
            </a:r>
            <a:r>
              <a:rPr lang="el-GR" sz="2800" u="heavy" spc="-3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της</a:t>
            </a:r>
            <a:r>
              <a:rPr lang="el-GR" sz="2800" u="heavy" spc="-3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ζητούµενης</a:t>
            </a:r>
            <a:r>
              <a:rPr lang="el-GR" sz="2800" u="heavy" spc="-4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ποσότητας</a:t>
            </a:r>
            <a:r>
              <a:rPr lang="el-GR" sz="2800" u="heavy" spc="-5"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(ΔD)</a:t>
            </a:r>
            <a:endParaRPr lang="el-GR" sz="2800" smtClean="0">
              <a:latin typeface="Comic Sans MS" panose="030F0702030302020204" pitchFamily="66" charset="0"/>
              <a:ea typeface="Times New Roman" panose="02020603050405020304" pitchFamily="18" charset="0"/>
              <a:cs typeface="Comic Sans MS" panose="030F0702030302020204" pitchFamily="66" charset="0"/>
            </a:endParaRPr>
          </a:p>
          <a:p>
            <a:pPr marL="0" indent="0" eaLnBrk="0" hangingPunct="0">
              <a:lnSpc>
                <a:spcPts val="3765"/>
              </a:lnSpc>
              <a:spcAft>
                <a:spcPts val="0"/>
              </a:spcAft>
              <a:buNone/>
            </a:pPr>
            <a:r>
              <a:rPr lang="el-GR" sz="2800" smtClean="0">
                <a:latin typeface="Comic Sans MS" panose="030F0702030302020204" pitchFamily="66" charset="0"/>
                <a:ea typeface="Times New Roman" panose="02020603050405020304" pitchFamily="18" charset="0"/>
                <a:cs typeface="Comic Sans MS" panose="030F0702030302020204" pitchFamily="66" charset="0"/>
              </a:rPr>
              <a:t>          %</a:t>
            </a:r>
            <a:r>
              <a:rPr lang="el-GR" sz="2800" spc="-105" smtClean="0">
                <a:latin typeface="Comic Sans MS" panose="030F0702030302020204" pitchFamily="66" charset="0"/>
                <a:ea typeface="Times New Roman" panose="02020603050405020304" pitchFamily="18" charset="0"/>
                <a:cs typeface="Comic Sans MS" panose="030F0702030302020204" pitchFamily="66" charset="0"/>
              </a:rPr>
              <a:t> </a:t>
            </a:r>
            <a:r>
              <a:rPr lang="el-GR" sz="2800" spc="-5">
                <a:latin typeface="Comic Sans MS" panose="030F0702030302020204" pitchFamily="66" charset="0"/>
                <a:ea typeface="Times New Roman" panose="02020603050405020304" pitchFamily="18" charset="0"/>
                <a:cs typeface="Comic Sans MS" panose="030F0702030302020204" pitchFamily="66" charset="0"/>
              </a:rPr>
              <a:t>µεταβολή</a:t>
            </a:r>
            <a:r>
              <a:rPr lang="el-GR" sz="2800" spc="-120">
                <a:latin typeface="Comic Sans MS" panose="030F0702030302020204" pitchFamily="66" charset="0"/>
                <a:ea typeface="Times New Roman" panose="02020603050405020304" pitchFamily="18" charset="0"/>
                <a:cs typeface="Comic Sans MS" panose="030F0702030302020204" pitchFamily="66" charset="0"/>
              </a:rPr>
              <a:t> </a:t>
            </a:r>
            <a:r>
              <a:rPr lang="el-GR" sz="2800">
                <a:latin typeface="Comic Sans MS" panose="030F0702030302020204" pitchFamily="66" charset="0"/>
                <a:ea typeface="Times New Roman" panose="02020603050405020304" pitchFamily="18" charset="0"/>
                <a:cs typeface="Comic Sans MS" panose="030F0702030302020204" pitchFamily="66" charset="0"/>
              </a:rPr>
              <a:t>του</a:t>
            </a:r>
            <a:r>
              <a:rPr lang="el-GR" sz="2800" spc="-110">
                <a:latin typeface="Comic Sans MS" panose="030F0702030302020204" pitchFamily="66" charset="0"/>
                <a:ea typeface="Times New Roman" panose="02020603050405020304" pitchFamily="18" charset="0"/>
                <a:cs typeface="Comic Sans MS" panose="030F0702030302020204" pitchFamily="66" charset="0"/>
              </a:rPr>
              <a:t> </a:t>
            </a:r>
            <a:r>
              <a:rPr lang="el-GR" sz="2800" smtClean="0">
                <a:latin typeface="Comic Sans MS" panose="030F0702030302020204" pitchFamily="66" charset="0"/>
                <a:ea typeface="Times New Roman" panose="02020603050405020304" pitchFamily="18" charset="0"/>
                <a:cs typeface="Comic Sans MS" panose="030F0702030302020204" pitchFamily="66" charset="0"/>
              </a:rPr>
              <a:t>εισοδήµατος</a:t>
            </a:r>
            <a:r>
              <a:rPr lang="el-GR" sz="2800" spc="-5" smtClean="0">
                <a:latin typeface="Comic Sans MS" panose="030F0702030302020204" pitchFamily="66" charset="0"/>
                <a:ea typeface="Times New Roman" panose="02020603050405020304" pitchFamily="18" charset="0"/>
                <a:cs typeface="Comic Sans MS" panose="030F0702030302020204" pitchFamily="66" charset="0"/>
              </a:rPr>
              <a:t>(ΔΥ</a:t>
            </a:r>
            <a:r>
              <a:rPr lang="el-GR" sz="2800" spc="-5">
                <a:latin typeface="Comic Sans MS" panose="030F0702030302020204" pitchFamily="66" charset="0"/>
                <a:ea typeface="Times New Roman" panose="02020603050405020304" pitchFamily="18" charset="0"/>
                <a:cs typeface="Comic Sans MS" panose="030F0702030302020204" pitchFamily="66" charset="0"/>
              </a:rPr>
              <a:t>)</a:t>
            </a:r>
            <a:endParaRPr lang="el-GR" sz="2800">
              <a:latin typeface="Comic Sans MS" panose="030F0702030302020204" pitchFamily="66" charset="0"/>
              <a:ea typeface="Times New Roman" panose="02020603050405020304" pitchFamily="18" charset="0"/>
              <a:cs typeface="Comic Sans MS" panose="030F0702030302020204" pitchFamily="66" charset="0"/>
            </a:endParaRPr>
          </a:p>
          <a:p>
            <a:pPr algn="just"/>
            <a:r>
              <a:rPr lang="el-GR" sz="2800" b="1"/>
              <a:t>ΔD </a:t>
            </a:r>
            <a:r>
              <a:rPr lang="el-GR" sz="2800" b="1" smtClean="0"/>
              <a:t>=µεταβολή </a:t>
            </a:r>
            <a:r>
              <a:rPr lang="el-GR" sz="2800" b="1"/>
              <a:t>της ζητούµενης ποσότητας (ΔD</a:t>
            </a:r>
            <a:r>
              <a:rPr lang="el-GR" sz="2800" b="1" smtClean="0"/>
              <a:t>)/</a:t>
            </a:r>
            <a:endParaRPr lang="el-GR" sz="2800" b="1"/>
          </a:p>
          <a:p>
            <a:pPr marL="0" indent="0" algn="just">
              <a:buNone/>
            </a:pPr>
            <a:r>
              <a:rPr lang="el-GR" sz="2800" b="1"/>
              <a:t>αρχική ποσότητα (</a:t>
            </a:r>
            <a:r>
              <a:rPr lang="el-GR" sz="2800" b="1" smtClean="0"/>
              <a:t>D)</a:t>
            </a:r>
          </a:p>
          <a:p>
            <a:pPr marL="0" indent="0" algn="just">
              <a:buNone/>
            </a:pPr>
            <a:r>
              <a:rPr lang="el-GR" sz="2800" b="1"/>
              <a:t>ΔΥ = µεταβολή εισοδήµατος (ΔΥ</a:t>
            </a:r>
            <a:r>
              <a:rPr lang="el-GR" sz="2800" b="1" smtClean="0"/>
              <a:t>) /αρχικό </a:t>
            </a:r>
            <a:r>
              <a:rPr lang="el-GR" sz="2800" b="1"/>
              <a:t>εισόδηµα (Υ)</a:t>
            </a:r>
          </a:p>
          <a:p>
            <a:pPr marL="0" indent="0" algn="just">
              <a:buNone/>
            </a:pPr>
            <a:endParaRPr lang="el-GR" sz="2800"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29</a:t>
            </a:fld>
            <a:endParaRPr lang="el-GR"/>
          </a:p>
        </p:txBody>
      </p:sp>
    </p:spTree>
    <p:extLst>
      <p:ext uri="{BB962C8B-B14F-4D97-AF65-F5344CB8AC3E}">
        <p14:creationId xmlns:p14="http://schemas.microsoft.com/office/powerpoint/2010/main" val="245908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Άδειες Χρήσης</a:t>
            </a:r>
            <a:endParaRPr lang="el-G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9" name="Subtitle 8"/>
          <p:cNvSpPr>
            <a:spLocks noGrp="1"/>
          </p:cNvSpPr>
          <p:nvPr>
            <p:ph idx="1"/>
          </p:nvPr>
        </p:nvSpPr>
        <p:spPr/>
        <p:txBody>
          <a:bodyPr>
            <a:normAutofit/>
          </a:bodyPr>
          <a:lstStyle/>
          <a:p>
            <a:r>
              <a:rPr lang="el-GR" sz="2800"/>
              <a:t>Το παρόν εκπαιδευτικό υλικό υπόκειται σε άδειες χρήσης Creative Commons. </a:t>
            </a:r>
          </a:p>
          <a:p>
            <a:r>
              <a:rPr lang="el-GR" sz="2800"/>
              <a:t>Για εκπαιδευτικό υλικό, όπως εικόνες, που υπόκειται σε άλλου τύπου άδειας χρήσης, η άδεια χρήσης αναφέρεται ρητώς. </a:t>
            </a:r>
            <a:endParaRPr lang="el-GR" sz="280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ΕΙΣΟΔΗΜΑΤΙΚΗ ΕΛΑΣΤΙΚΟΤΗΤΑ</a:t>
            </a:r>
          </a:p>
        </p:txBody>
      </p:sp>
      <p:sp>
        <p:nvSpPr>
          <p:cNvPr id="3" name="Θέση περιεχομένου 2"/>
          <p:cNvSpPr>
            <a:spLocks noGrp="1"/>
          </p:cNvSpPr>
          <p:nvPr>
            <p:ph idx="1"/>
          </p:nvPr>
        </p:nvSpPr>
        <p:spPr>
          <a:xfrm>
            <a:off x="251520" y="985292"/>
            <a:ext cx="8291264" cy="5112568"/>
          </a:xfrm>
        </p:spPr>
        <p:txBody>
          <a:bodyPr>
            <a:normAutofit/>
          </a:bodyPr>
          <a:lstStyle/>
          <a:p>
            <a:pPr marL="0" indent="0" algn="just">
              <a:buNone/>
            </a:pPr>
            <a:r>
              <a:rPr lang="el-GR" sz="2800" b="1"/>
              <a:t>Μετρά πόσο η ζητούµενη ποσότητα ενός αγαθού αντιδρά σε µια µεταβολή του εισοδήµατος των καταναλωτών και υπολογίζεται ως εξής</a:t>
            </a:r>
            <a:r>
              <a:rPr lang="el-GR" sz="2800" b="1" smtClean="0"/>
              <a:t>:</a:t>
            </a:r>
          </a:p>
          <a:p>
            <a:pPr marL="0" indent="265113" eaLnBrk="0" hangingPunct="0">
              <a:lnSpc>
                <a:spcPts val="3765"/>
              </a:lnSpc>
              <a:spcAft>
                <a:spcPts val="0"/>
              </a:spcAft>
            </a:pPr>
            <a:r>
              <a:rPr lang="el-GR" sz="24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e</a:t>
            </a:r>
            <a:r>
              <a:rPr lang="el-GR" sz="28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y</a:t>
            </a:r>
            <a:r>
              <a:rPr lang="el-GR" sz="2800" spc="-5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r>
              <a:rPr lang="el-GR" sz="2800" spc="-3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r>
              <a:rPr lang="el-GR" sz="2800" u="heavy" spc="-4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µεταβολή</a:t>
            </a:r>
            <a:r>
              <a:rPr lang="el-GR" sz="2800" u="heavy" spc="-3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της</a:t>
            </a:r>
            <a:r>
              <a:rPr lang="el-GR" sz="2800" u="heavy" spc="-3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ζητούµενης</a:t>
            </a:r>
            <a:r>
              <a:rPr lang="el-GR" sz="2800" u="heavy" spc="-4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800" u="heavy"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ποσότητας</a:t>
            </a:r>
            <a:r>
              <a:rPr lang="el-GR" sz="2800" u="heavy" spc="-5"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(ΔD)</a:t>
            </a:r>
            <a:endParaRPr lang="el-GR" sz="2800" smtClean="0">
              <a:latin typeface="Comic Sans MS" panose="030F0702030302020204" pitchFamily="66" charset="0"/>
              <a:ea typeface="Times New Roman" panose="02020603050405020304" pitchFamily="18" charset="0"/>
              <a:cs typeface="Comic Sans MS" panose="030F0702030302020204" pitchFamily="66" charset="0"/>
            </a:endParaRPr>
          </a:p>
          <a:p>
            <a:pPr marL="0" indent="0" eaLnBrk="0" hangingPunct="0">
              <a:lnSpc>
                <a:spcPts val="3765"/>
              </a:lnSpc>
              <a:spcAft>
                <a:spcPts val="0"/>
              </a:spcAft>
              <a:buNone/>
            </a:pPr>
            <a:r>
              <a:rPr lang="el-GR" sz="2800" smtClean="0">
                <a:latin typeface="Comic Sans MS" panose="030F0702030302020204" pitchFamily="66" charset="0"/>
                <a:ea typeface="Times New Roman" panose="02020603050405020304" pitchFamily="18" charset="0"/>
                <a:cs typeface="Comic Sans MS" panose="030F0702030302020204" pitchFamily="66" charset="0"/>
              </a:rPr>
              <a:t>          %</a:t>
            </a:r>
            <a:r>
              <a:rPr lang="el-GR" sz="2800" spc="-105" smtClean="0">
                <a:latin typeface="Comic Sans MS" panose="030F0702030302020204" pitchFamily="66" charset="0"/>
                <a:ea typeface="Times New Roman" panose="02020603050405020304" pitchFamily="18" charset="0"/>
                <a:cs typeface="Comic Sans MS" panose="030F0702030302020204" pitchFamily="66" charset="0"/>
              </a:rPr>
              <a:t> </a:t>
            </a:r>
            <a:r>
              <a:rPr lang="el-GR" sz="2800" spc="-5">
                <a:latin typeface="Comic Sans MS" panose="030F0702030302020204" pitchFamily="66" charset="0"/>
                <a:ea typeface="Times New Roman" panose="02020603050405020304" pitchFamily="18" charset="0"/>
                <a:cs typeface="Comic Sans MS" panose="030F0702030302020204" pitchFamily="66" charset="0"/>
              </a:rPr>
              <a:t>µεταβολή</a:t>
            </a:r>
            <a:r>
              <a:rPr lang="el-GR" sz="2800" spc="-120">
                <a:latin typeface="Comic Sans MS" panose="030F0702030302020204" pitchFamily="66" charset="0"/>
                <a:ea typeface="Times New Roman" panose="02020603050405020304" pitchFamily="18" charset="0"/>
                <a:cs typeface="Comic Sans MS" panose="030F0702030302020204" pitchFamily="66" charset="0"/>
              </a:rPr>
              <a:t> </a:t>
            </a:r>
            <a:r>
              <a:rPr lang="el-GR" sz="2800">
                <a:latin typeface="Comic Sans MS" panose="030F0702030302020204" pitchFamily="66" charset="0"/>
                <a:ea typeface="Times New Roman" panose="02020603050405020304" pitchFamily="18" charset="0"/>
                <a:cs typeface="Comic Sans MS" panose="030F0702030302020204" pitchFamily="66" charset="0"/>
              </a:rPr>
              <a:t>του</a:t>
            </a:r>
            <a:r>
              <a:rPr lang="el-GR" sz="2800" spc="-110">
                <a:latin typeface="Comic Sans MS" panose="030F0702030302020204" pitchFamily="66" charset="0"/>
                <a:ea typeface="Times New Roman" panose="02020603050405020304" pitchFamily="18" charset="0"/>
                <a:cs typeface="Comic Sans MS" panose="030F0702030302020204" pitchFamily="66" charset="0"/>
              </a:rPr>
              <a:t> </a:t>
            </a:r>
            <a:r>
              <a:rPr lang="el-GR" sz="2800" smtClean="0">
                <a:latin typeface="Comic Sans MS" panose="030F0702030302020204" pitchFamily="66" charset="0"/>
                <a:ea typeface="Times New Roman" panose="02020603050405020304" pitchFamily="18" charset="0"/>
                <a:cs typeface="Comic Sans MS" panose="030F0702030302020204" pitchFamily="66" charset="0"/>
              </a:rPr>
              <a:t>εισοδήµατος</a:t>
            </a:r>
            <a:r>
              <a:rPr lang="el-GR" sz="2800" spc="-5" smtClean="0">
                <a:latin typeface="Comic Sans MS" panose="030F0702030302020204" pitchFamily="66" charset="0"/>
                <a:ea typeface="Times New Roman" panose="02020603050405020304" pitchFamily="18" charset="0"/>
                <a:cs typeface="Comic Sans MS" panose="030F0702030302020204" pitchFamily="66" charset="0"/>
              </a:rPr>
              <a:t>(ΔΥ</a:t>
            </a:r>
            <a:r>
              <a:rPr lang="el-GR" sz="2800" spc="-5">
                <a:latin typeface="Comic Sans MS" panose="030F0702030302020204" pitchFamily="66" charset="0"/>
                <a:ea typeface="Times New Roman" panose="02020603050405020304" pitchFamily="18" charset="0"/>
                <a:cs typeface="Comic Sans MS" panose="030F0702030302020204" pitchFamily="66" charset="0"/>
              </a:rPr>
              <a:t>)</a:t>
            </a:r>
            <a:endParaRPr lang="el-GR" sz="2800">
              <a:latin typeface="Comic Sans MS" panose="030F0702030302020204" pitchFamily="66" charset="0"/>
              <a:ea typeface="Times New Roman" panose="02020603050405020304" pitchFamily="18" charset="0"/>
              <a:cs typeface="Comic Sans MS" panose="030F0702030302020204" pitchFamily="66" charset="0"/>
            </a:endParaRPr>
          </a:p>
          <a:p>
            <a:pPr algn="just"/>
            <a:r>
              <a:rPr lang="el-GR" sz="2800" b="1"/>
              <a:t>ΔD </a:t>
            </a:r>
            <a:r>
              <a:rPr lang="el-GR" sz="2800" b="1" smtClean="0"/>
              <a:t>=µεταβολή </a:t>
            </a:r>
            <a:r>
              <a:rPr lang="el-GR" sz="2800" b="1"/>
              <a:t>της ζητούµενης ποσότητας (ΔD</a:t>
            </a:r>
            <a:r>
              <a:rPr lang="el-GR" sz="2800" b="1" smtClean="0"/>
              <a:t>)/</a:t>
            </a:r>
            <a:endParaRPr lang="el-GR" sz="2800" b="1"/>
          </a:p>
          <a:p>
            <a:pPr marL="0" indent="0" algn="just">
              <a:buNone/>
            </a:pPr>
            <a:r>
              <a:rPr lang="el-GR" sz="2800" b="1"/>
              <a:t>αρχική ποσότητα (</a:t>
            </a:r>
            <a:r>
              <a:rPr lang="el-GR" sz="2800" b="1" smtClean="0"/>
              <a:t>D)</a:t>
            </a:r>
          </a:p>
          <a:p>
            <a:pPr marL="0" indent="0" algn="just">
              <a:buNone/>
            </a:pPr>
            <a:r>
              <a:rPr lang="el-GR" sz="2800" b="1"/>
              <a:t>ΔΥ = µεταβολή εισοδήµατος (ΔΥ</a:t>
            </a:r>
            <a:r>
              <a:rPr lang="el-GR" sz="2800" b="1" smtClean="0"/>
              <a:t>) /αρχικό </a:t>
            </a:r>
            <a:r>
              <a:rPr lang="el-GR" sz="2800" b="1"/>
              <a:t>εισόδηµα (Υ)</a:t>
            </a:r>
          </a:p>
          <a:p>
            <a:pPr marL="0" indent="0" algn="just">
              <a:buNone/>
            </a:pPr>
            <a:endParaRPr lang="el-GR" sz="2800"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30</a:t>
            </a:fld>
            <a:endParaRPr lang="el-GR"/>
          </a:p>
        </p:txBody>
      </p:sp>
    </p:spTree>
    <p:extLst>
      <p:ext uri="{BB962C8B-B14F-4D97-AF65-F5344CB8AC3E}">
        <p14:creationId xmlns:p14="http://schemas.microsoft.com/office/powerpoint/2010/main" val="1343776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ΤΙΜΕΣ </a:t>
            </a:r>
            <a:r>
              <a:rPr lang="en-US" sz="4000" smtClean="0"/>
              <a:t>Ey</a:t>
            </a:r>
            <a:endParaRPr lang="el-GR" sz="4000"/>
          </a:p>
        </p:txBody>
      </p:sp>
      <p:sp>
        <p:nvSpPr>
          <p:cNvPr id="3" name="Θέση περιεχομένου 2"/>
          <p:cNvSpPr>
            <a:spLocks noGrp="1"/>
          </p:cNvSpPr>
          <p:nvPr>
            <p:ph idx="1"/>
          </p:nvPr>
        </p:nvSpPr>
        <p:spPr>
          <a:xfrm>
            <a:off x="251520" y="985292"/>
            <a:ext cx="8291264" cy="5112568"/>
          </a:xfrm>
        </p:spPr>
        <p:txBody>
          <a:bodyPr>
            <a:normAutofit fontScale="85000" lnSpcReduction="10000"/>
          </a:bodyPr>
          <a:lstStyle/>
          <a:p>
            <a:pPr marL="0" indent="0" algn="just">
              <a:spcBef>
                <a:spcPts val="0"/>
              </a:spcBef>
              <a:buNone/>
            </a:pPr>
            <a:r>
              <a:rPr lang="el-GR" sz="2800" b="1"/>
              <a:t>1.	ey=0 ⇒ όσο και εάν αυξοµειώνεται το εισόδηµα των καταναλωτών, οι </a:t>
            </a:r>
            <a:r>
              <a:rPr lang="el-GR" sz="2800" b="1" smtClean="0"/>
              <a:t>ζητούµενες ποσότητες </a:t>
            </a:r>
            <a:r>
              <a:rPr lang="el-GR" sz="2800" b="1"/>
              <a:t>παραµένουν τελείως ανεπηρέαστες (π.χ. για το αλάτι).</a:t>
            </a:r>
          </a:p>
          <a:p>
            <a:pPr marL="0" indent="0" algn="just">
              <a:spcBef>
                <a:spcPts val="0"/>
              </a:spcBef>
              <a:buNone/>
            </a:pPr>
            <a:r>
              <a:rPr lang="el-GR" sz="2800" b="1"/>
              <a:t>2.	0&lt;ey&lt;1 ⇒ η ποσοστιαία µεταβολή του </a:t>
            </a:r>
            <a:r>
              <a:rPr lang="el-GR" sz="2800" b="1" smtClean="0"/>
              <a:t>εισοδήµατος είναι </a:t>
            </a:r>
            <a:r>
              <a:rPr lang="el-GR" sz="2800" b="1"/>
              <a:t>µεγαλύτερη της ποσοστιαίας µεταβολής της ζητούµενης ποσότητας (π.χ. για τα τρόφιµα, ρούχα κ.λπ</a:t>
            </a:r>
            <a:r>
              <a:rPr lang="el-GR" sz="2800" b="1" smtClean="0"/>
              <a:t>.). </a:t>
            </a:r>
            <a:endParaRPr lang="el-GR" sz="2800" b="1"/>
          </a:p>
          <a:p>
            <a:pPr marL="0" indent="0" algn="just">
              <a:spcBef>
                <a:spcPts val="0"/>
              </a:spcBef>
              <a:buNone/>
            </a:pPr>
            <a:r>
              <a:rPr lang="el-GR" sz="2800" b="1"/>
              <a:t>3.	ey=1 ⇒ η ποσοστιαία µεταβολή του εισοδήµατος </a:t>
            </a:r>
            <a:r>
              <a:rPr lang="el-GR" sz="2800" b="1" smtClean="0"/>
              <a:t>είναι ίση </a:t>
            </a:r>
            <a:r>
              <a:rPr lang="el-GR" sz="2800" b="1"/>
              <a:t>µε τη ποσοστιαία µεταβολή της ζητούµενη ποσότητας.</a:t>
            </a:r>
          </a:p>
          <a:p>
            <a:pPr marL="0" indent="0" algn="just">
              <a:spcBef>
                <a:spcPts val="0"/>
              </a:spcBef>
              <a:buNone/>
            </a:pPr>
            <a:r>
              <a:rPr lang="el-GR" sz="2800" b="1"/>
              <a:t>4.	ey&gt;1⇒	</a:t>
            </a:r>
            <a:r>
              <a:rPr lang="el-GR" sz="2800" b="1" smtClean="0"/>
              <a:t>η ποσοστιαία</a:t>
            </a:r>
            <a:r>
              <a:rPr lang="el-GR" sz="2800" b="1"/>
              <a:t>	</a:t>
            </a:r>
            <a:r>
              <a:rPr lang="el-GR" sz="2800" b="1" smtClean="0"/>
              <a:t>µεταβολή του</a:t>
            </a:r>
            <a:r>
              <a:rPr lang="el-GR" sz="2800" b="1"/>
              <a:t>	</a:t>
            </a:r>
            <a:r>
              <a:rPr lang="el-GR" sz="2800" b="1" smtClean="0"/>
              <a:t>εισοδήµατος είναι µικρότερη </a:t>
            </a:r>
            <a:r>
              <a:rPr lang="el-GR" sz="2800" b="1"/>
              <a:t>της ποσοστιαίας µεταβολής της ζητούµενη ποσότητας (π.χ. για τα κοσµήµατα, σκάφη, κ.λπ.).</a:t>
            </a:r>
          </a:p>
          <a:p>
            <a:pPr marL="0" indent="0" algn="just">
              <a:spcBef>
                <a:spcPts val="0"/>
              </a:spcBef>
              <a:buNone/>
            </a:pPr>
            <a:r>
              <a:rPr lang="el-GR" sz="2800" b="1"/>
              <a:t>5.	ey→∞ ⇒ µια µικρή µεταβολή στο εισόδηµα αρκεί για</a:t>
            </a:r>
          </a:p>
          <a:p>
            <a:pPr marL="0" indent="0" algn="just">
              <a:spcBef>
                <a:spcPts val="0"/>
              </a:spcBef>
              <a:buNone/>
            </a:pPr>
            <a:r>
              <a:rPr lang="el-GR" sz="2800" b="1"/>
              <a:t>να   έχουµε   µια   υπέρµετρα   µεγάλη   µεταβολή   </a:t>
            </a:r>
            <a:r>
              <a:rPr lang="el-GR" sz="2800" b="1" smtClean="0"/>
              <a:t>στη ζητούμενη ποσότητα</a:t>
            </a:r>
            <a:endParaRPr lang="el-GR" sz="2800"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31</a:t>
            </a:fld>
            <a:endParaRPr lang="el-GR"/>
          </a:p>
        </p:txBody>
      </p:sp>
    </p:spTree>
    <p:extLst>
      <p:ext uri="{BB962C8B-B14F-4D97-AF65-F5344CB8AC3E}">
        <p14:creationId xmlns:p14="http://schemas.microsoft.com/office/powerpoint/2010/main" val="3435637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ΣΥΜΠΕΡΑΣΜΑΤΑ ΜΕΤΡΗΣΗΣ </a:t>
            </a:r>
            <a:r>
              <a:rPr lang="en-US" sz="4000" smtClean="0"/>
              <a:t>E</a:t>
            </a:r>
            <a:r>
              <a:rPr lang="en-US" sz="4000"/>
              <a:t>y</a:t>
            </a:r>
            <a:endParaRPr lang="el-GR" sz="4000"/>
          </a:p>
        </p:txBody>
      </p:sp>
      <p:sp>
        <p:nvSpPr>
          <p:cNvPr id="3" name="Θέση περιεχομένου 2"/>
          <p:cNvSpPr>
            <a:spLocks noGrp="1"/>
          </p:cNvSpPr>
          <p:nvPr>
            <p:ph idx="1"/>
          </p:nvPr>
        </p:nvSpPr>
        <p:spPr>
          <a:xfrm>
            <a:off x="251520" y="985292"/>
            <a:ext cx="8291264" cy="5112568"/>
          </a:xfrm>
        </p:spPr>
        <p:txBody>
          <a:bodyPr>
            <a:normAutofit/>
          </a:bodyPr>
          <a:lstStyle/>
          <a:p>
            <a:pPr marL="0" indent="0" algn="just">
              <a:buNone/>
            </a:pPr>
            <a:r>
              <a:rPr lang="el-GR" b="1"/>
              <a:t>1.	</a:t>
            </a:r>
            <a:r>
              <a:rPr lang="el-GR" sz="2800" b="1" smtClean="0"/>
              <a:t>Το πρόσηµο του συντελεστή</a:t>
            </a:r>
            <a:r>
              <a:rPr lang="el-GR" sz="2800" b="1"/>
              <a:t>	</a:t>
            </a:r>
            <a:r>
              <a:rPr lang="el-GR" sz="2800" b="1" smtClean="0"/>
              <a:t>εισοδηµατικής ελαστικότητας για τα κανονικά αγαθά (</a:t>
            </a:r>
            <a:r>
              <a:rPr lang="el-GR" sz="2800" b="1"/>
              <a:t>πρώτης  ανάγκης  και  </a:t>
            </a:r>
            <a:r>
              <a:rPr lang="el-GR" sz="2800" b="1" smtClean="0"/>
              <a:t>πολυτελείας) είναι πάντα </a:t>
            </a:r>
            <a:r>
              <a:rPr lang="el-GR" sz="2800" b="1"/>
              <a:t>θετικό, καθώς η </a:t>
            </a:r>
            <a:r>
              <a:rPr lang="el-GR" sz="2800" b="1" smtClean="0"/>
              <a:t>ζητούµενη ποσότητα και το </a:t>
            </a:r>
            <a:r>
              <a:rPr lang="el-GR" sz="2800" b="1"/>
              <a:t>εισόδηµα κινούνται προς την ίδια κατεύθυνση.</a:t>
            </a:r>
          </a:p>
          <a:p>
            <a:pPr marL="0" indent="0" algn="just">
              <a:buNone/>
            </a:pPr>
            <a:r>
              <a:rPr lang="el-GR" sz="2800" b="1"/>
              <a:t>2. </a:t>
            </a:r>
            <a:r>
              <a:rPr lang="el-GR" sz="2800" b="1" smtClean="0"/>
              <a:t>     Αντίθετα</a:t>
            </a:r>
            <a:r>
              <a:rPr lang="el-GR" sz="2800" b="1"/>
              <a:t>, τα κατώτερα αγαθά (π.χ. οι διαδροµές µε τα ΜΜΜ, φθηνά ρούχα κ.λπ.) έχουν αρνητική εισοδηµατική ελαστικότητα, καθώς η ζητούµενη ποσότητα αυτών και το εισόδηµα κινούνται σε αντίθετη κατεύθυνση.</a:t>
            </a:r>
          </a:p>
          <a:p>
            <a:pPr marL="0" indent="0" algn="just">
              <a:buNone/>
            </a:pPr>
            <a:endParaRPr lang="el-GR" sz="2800"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32</a:t>
            </a:fld>
            <a:endParaRPr lang="el-GR"/>
          </a:p>
        </p:txBody>
      </p:sp>
    </p:spTree>
    <p:extLst>
      <p:ext uri="{BB962C8B-B14F-4D97-AF65-F5344CB8AC3E}">
        <p14:creationId xmlns:p14="http://schemas.microsoft.com/office/powerpoint/2010/main" val="1852436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smtClean="0"/>
              <a:t>ΣΤΑΥΡΟΕΙΔΗΣ </a:t>
            </a:r>
            <a:r>
              <a:rPr lang="el-GR" sz="4000"/>
              <a:t>ΕΛΑΣΤΙΚΟΤΗΤΑ</a:t>
            </a:r>
          </a:p>
        </p:txBody>
      </p:sp>
      <p:sp>
        <p:nvSpPr>
          <p:cNvPr id="3" name="Θέση περιεχομένου 2"/>
          <p:cNvSpPr>
            <a:spLocks noGrp="1"/>
          </p:cNvSpPr>
          <p:nvPr>
            <p:ph idx="1"/>
          </p:nvPr>
        </p:nvSpPr>
        <p:spPr>
          <a:xfrm>
            <a:off x="251520" y="985292"/>
            <a:ext cx="8784976" cy="5112568"/>
          </a:xfrm>
        </p:spPr>
        <p:txBody>
          <a:bodyPr>
            <a:normAutofit/>
          </a:bodyPr>
          <a:lstStyle/>
          <a:p>
            <a:pPr marL="0" indent="0" algn="just">
              <a:buNone/>
            </a:pPr>
            <a:r>
              <a:rPr lang="el-GR" b="1" smtClean="0"/>
              <a:t>Μετρά πως η ζητούµενη ποσότητα ενός αγαθού µεταβάλλεται </a:t>
            </a:r>
            <a:r>
              <a:rPr lang="el-GR" b="1"/>
              <a:t>ως αντίδραση στη µεταβολή της τιµής ενός άλλου αγαθού και υπολογίζεται ως εξής:</a:t>
            </a:r>
          </a:p>
          <a:p>
            <a:pPr marL="54610" indent="0" eaLnBrk="0" hangingPunct="0">
              <a:lnSpc>
                <a:spcPts val="3370"/>
              </a:lnSpc>
              <a:spcAft>
                <a:spcPts val="0"/>
              </a:spcAft>
              <a:buNone/>
            </a:pPr>
            <a:r>
              <a:rPr lang="el-GR" sz="2400"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e</a:t>
            </a:r>
            <a:r>
              <a:rPr lang="el-GR" sz="1800"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c</a:t>
            </a:r>
            <a:r>
              <a:rPr lang="el-GR" sz="1800" spc="20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40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r>
              <a:rPr lang="el-GR" sz="2400" spc="-1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4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%µεταβολή της</a:t>
            </a:r>
            <a:r>
              <a:rPr lang="el-GR" sz="2400" u="heavy" spc="-2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4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ζητούµενης</a:t>
            </a:r>
            <a:r>
              <a:rPr lang="el-GR" sz="2400" u="heavy" spc="-1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4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ποσότητας</a:t>
            </a:r>
            <a:r>
              <a:rPr lang="el-GR" sz="2400" u="heavy" spc="-2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4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αγαθού</a:t>
            </a:r>
            <a:r>
              <a:rPr lang="el-GR" sz="2400" u="heavy" spc="-4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400" u="heavy">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Χ</a:t>
            </a:r>
            <a:r>
              <a:rPr lang="el-GR" sz="2400" u="heavy" spc="-2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 </a:t>
            </a:r>
            <a:r>
              <a:rPr lang="el-GR" sz="24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(ΔD</a:t>
            </a:r>
            <a:r>
              <a:rPr lang="el-GR" sz="1400" u="heavy" spc="-5">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Χ</a:t>
            </a:r>
            <a:r>
              <a:rPr lang="el-GR" sz="2400" u="heavy" spc="-5" smtClean="0">
                <a:solidFill>
                  <a:srgbClr val="000000"/>
                </a:solidFill>
                <a:latin typeface="Comic Sans MS" panose="030F0702030302020204" pitchFamily="66" charset="0"/>
                <a:ea typeface="Times New Roman" panose="02020603050405020304" pitchFamily="18" charset="0"/>
                <a:cs typeface="Comic Sans MS" panose="030F0702030302020204" pitchFamily="66" charset="0"/>
              </a:rPr>
              <a:t>)</a:t>
            </a:r>
            <a:endParaRPr lang="el-GR" sz="2400" smtClean="0">
              <a:latin typeface="Comic Sans MS" panose="030F0702030302020204" pitchFamily="66" charset="0"/>
              <a:ea typeface="Times New Roman" panose="02020603050405020304" pitchFamily="18" charset="0"/>
              <a:cs typeface="Comic Sans MS" panose="030F0702030302020204" pitchFamily="66" charset="0"/>
            </a:endParaRPr>
          </a:p>
          <a:p>
            <a:pPr marL="54610" indent="0" eaLnBrk="0" hangingPunct="0">
              <a:lnSpc>
                <a:spcPts val="3370"/>
              </a:lnSpc>
              <a:spcAft>
                <a:spcPts val="0"/>
              </a:spcAft>
              <a:buNone/>
            </a:pPr>
            <a:r>
              <a:rPr lang="el-GR" sz="2400">
                <a:latin typeface="Comic Sans MS" panose="030F0702030302020204" pitchFamily="66" charset="0"/>
                <a:ea typeface="Times New Roman" panose="02020603050405020304" pitchFamily="18" charset="0"/>
                <a:cs typeface="Comic Sans MS" panose="030F0702030302020204" pitchFamily="66" charset="0"/>
              </a:rPr>
              <a:t> </a:t>
            </a:r>
            <a:r>
              <a:rPr lang="el-GR" sz="2400" smtClean="0">
                <a:latin typeface="Comic Sans MS" panose="030F0702030302020204" pitchFamily="66" charset="0"/>
                <a:ea typeface="Times New Roman" panose="02020603050405020304" pitchFamily="18" charset="0"/>
                <a:cs typeface="Comic Sans MS" panose="030F0702030302020204" pitchFamily="66" charset="0"/>
              </a:rPr>
              <a:t>              %</a:t>
            </a:r>
            <a:r>
              <a:rPr lang="el-GR" sz="2400" spc="-15" smtClean="0">
                <a:latin typeface="Comic Sans MS" panose="030F0702030302020204" pitchFamily="66" charset="0"/>
                <a:ea typeface="Times New Roman" panose="02020603050405020304" pitchFamily="18" charset="0"/>
                <a:cs typeface="Comic Sans MS" panose="030F0702030302020204" pitchFamily="66" charset="0"/>
              </a:rPr>
              <a:t> </a:t>
            </a:r>
            <a:r>
              <a:rPr lang="el-GR" sz="2400" spc="-5">
                <a:latin typeface="Comic Sans MS" panose="030F0702030302020204" pitchFamily="66" charset="0"/>
                <a:ea typeface="Times New Roman" panose="02020603050405020304" pitchFamily="18" charset="0"/>
                <a:cs typeface="Comic Sans MS" panose="030F0702030302020204" pitchFamily="66" charset="0"/>
              </a:rPr>
              <a:t>µεταβολή</a:t>
            </a:r>
            <a:r>
              <a:rPr lang="el-GR" sz="2400" spc="-45">
                <a:latin typeface="Comic Sans MS" panose="030F0702030302020204" pitchFamily="66" charset="0"/>
                <a:ea typeface="Times New Roman" panose="02020603050405020304" pitchFamily="18" charset="0"/>
                <a:cs typeface="Comic Sans MS" panose="030F0702030302020204" pitchFamily="66" charset="0"/>
              </a:rPr>
              <a:t> </a:t>
            </a:r>
            <a:r>
              <a:rPr lang="el-GR" sz="2400" spc="-5">
                <a:latin typeface="Comic Sans MS" panose="030F0702030302020204" pitchFamily="66" charset="0"/>
                <a:ea typeface="Times New Roman" panose="02020603050405020304" pitchFamily="18" charset="0"/>
                <a:cs typeface="Comic Sans MS" panose="030F0702030302020204" pitchFamily="66" charset="0"/>
              </a:rPr>
              <a:t>της</a:t>
            </a:r>
            <a:r>
              <a:rPr lang="el-GR" sz="2400" spc="-10">
                <a:latin typeface="Comic Sans MS" panose="030F0702030302020204" pitchFamily="66" charset="0"/>
                <a:ea typeface="Times New Roman" panose="02020603050405020304" pitchFamily="18" charset="0"/>
                <a:cs typeface="Comic Sans MS" panose="030F0702030302020204" pitchFamily="66" charset="0"/>
              </a:rPr>
              <a:t> </a:t>
            </a:r>
            <a:r>
              <a:rPr lang="el-GR" sz="2400" spc="-5">
                <a:latin typeface="Comic Sans MS" panose="030F0702030302020204" pitchFamily="66" charset="0"/>
                <a:ea typeface="Times New Roman" panose="02020603050405020304" pitchFamily="18" charset="0"/>
                <a:cs typeface="Comic Sans MS" panose="030F0702030302020204" pitchFamily="66" charset="0"/>
              </a:rPr>
              <a:t>τιµής</a:t>
            </a:r>
            <a:r>
              <a:rPr lang="el-GR" sz="2400" spc="-30">
                <a:latin typeface="Comic Sans MS" panose="030F0702030302020204" pitchFamily="66" charset="0"/>
                <a:ea typeface="Times New Roman" panose="02020603050405020304" pitchFamily="18" charset="0"/>
                <a:cs typeface="Comic Sans MS" panose="030F0702030302020204" pitchFamily="66" charset="0"/>
              </a:rPr>
              <a:t> </a:t>
            </a:r>
            <a:r>
              <a:rPr lang="el-GR" sz="2400" spc="-5">
                <a:latin typeface="Comic Sans MS" panose="030F0702030302020204" pitchFamily="66" charset="0"/>
                <a:ea typeface="Times New Roman" panose="02020603050405020304" pitchFamily="18" charset="0"/>
                <a:cs typeface="Comic Sans MS" panose="030F0702030302020204" pitchFamily="66" charset="0"/>
              </a:rPr>
              <a:t>του</a:t>
            </a:r>
            <a:r>
              <a:rPr lang="el-GR" sz="2400" spc="-10">
                <a:latin typeface="Comic Sans MS" panose="030F0702030302020204" pitchFamily="66" charset="0"/>
                <a:ea typeface="Times New Roman" panose="02020603050405020304" pitchFamily="18" charset="0"/>
                <a:cs typeface="Comic Sans MS" panose="030F0702030302020204" pitchFamily="66" charset="0"/>
              </a:rPr>
              <a:t> </a:t>
            </a:r>
            <a:r>
              <a:rPr lang="el-GR" sz="2400" spc="-5">
                <a:latin typeface="Comic Sans MS" panose="030F0702030302020204" pitchFamily="66" charset="0"/>
                <a:ea typeface="Times New Roman" panose="02020603050405020304" pitchFamily="18" charset="0"/>
                <a:cs typeface="Comic Sans MS" panose="030F0702030302020204" pitchFamily="66" charset="0"/>
              </a:rPr>
              <a:t>αγαθού</a:t>
            </a:r>
            <a:r>
              <a:rPr lang="el-GR" sz="2400" spc="-40">
                <a:latin typeface="Comic Sans MS" panose="030F0702030302020204" pitchFamily="66" charset="0"/>
                <a:ea typeface="Times New Roman" panose="02020603050405020304" pitchFamily="18" charset="0"/>
                <a:cs typeface="Comic Sans MS" panose="030F0702030302020204" pitchFamily="66" charset="0"/>
              </a:rPr>
              <a:t> </a:t>
            </a:r>
            <a:r>
              <a:rPr lang="el-GR" sz="2400">
                <a:latin typeface="Comic Sans MS" panose="030F0702030302020204" pitchFamily="66" charset="0"/>
                <a:ea typeface="Times New Roman" panose="02020603050405020304" pitchFamily="18" charset="0"/>
                <a:cs typeface="Comic Sans MS" panose="030F0702030302020204" pitchFamily="66" charset="0"/>
              </a:rPr>
              <a:t>Ψ </a:t>
            </a:r>
            <a:r>
              <a:rPr lang="el-GR" sz="2400" spc="-5">
                <a:latin typeface="Comic Sans MS" panose="030F0702030302020204" pitchFamily="66" charset="0"/>
                <a:ea typeface="Times New Roman" panose="02020603050405020304" pitchFamily="18" charset="0"/>
                <a:cs typeface="Comic Sans MS" panose="030F0702030302020204" pitchFamily="66" charset="0"/>
              </a:rPr>
              <a:t>(ΔΡ</a:t>
            </a:r>
            <a:r>
              <a:rPr lang="el-GR" sz="1400" spc="-5">
                <a:latin typeface="Comic Sans MS" panose="030F0702030302020204" pitchFamily="66" charset="0"/>
                <a:ea typeface="Times New Roman" panose="02020603050405020304" pitchFamily="18" charset="0"/>
                <a:cs typeface="Comic Sans MS" panose="030F0702030302020204" pitchFamily="66" charset="0"/>
              </a:rPr>
              <a:t>Ψ</a:t>
            </a:r>
            <a:r>
              <a:rPr lang="el-GR" sz="2400" spc="-5">
                <a:latin typeface="Comic Sans MS" panose="030F0702030302020204" pitchFamily="66" charset="0"/>
                <a:ea typeface="Times New Roman" panose="02020603050405020304" pitchFamily="18" charset="0"/>
                <a:cs typeface="Comic Sans MS" panose="030F0702030302020204" pitchFamily="66" charset="0"/>
              </a:rPr>
              <a:t>)</a:t>
            </a:r>
            <a:endParaRPr lang="el-GR" sz="2400">
              <a:latin typeface="Comic Sans MS" panose="030F0702030302020204" pitchFamily="66" charset="0"/>
              <a:ea typeface="Times New Roman" panose="02020603050405020304" pitchFamily="18" charset="0"/>
              <a:cs typeface="Comic Sans MS" panose="030F0702030302020204" pitchFamily="66" charset="0"/>
            </a:endParaRPr>
          </a:p>
          <a:p>
            <a:pPr marL="0" indent="0" algn="just">
              <a:buNone/>
            </a:pPr>
            <a:endParaRPr lang="el-GR" sz="2800"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33</a:t>
            </a:fld>
            <a:endParaRPr lang="el-GR"/>
          </a:p>
        </p:txBody>
      </p:sp>
    </p:spTree>
    <p:extLst>
      <p:ext uri="{BB962C8B-B14F-4D97-AF65-F5344CB8AC3E}">
        <p14:creationId xmlns:p14="http://schemas.microsoft.com/office/powerpoint/2010/main" val="1526395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smtClean="0"/>
              <a:t>ΣΤΑΥΡΟΕΙΔΗΣ </a:t>
            </a:r>
            <a:r>
              <a:rPr lang="el-GR" sz="4000"/>
              <a:t>ΕΛΑΣΤΙΚΟΤΗΤΑ</a:t>
            </a:r>
          </a:p>
        </p:txBody>
      </p:sp>
      <p:sp>
        <p:nvSpPr>
          <p:cNvPr id="3" name="Θέση περιεχομένου 2"/>
          <p:cNvSpPr>
            <a:spLocks noGrp="1"/>
          </p:cNvSpPr>
          <p:nvPr>
            <p:ph idx="1"/>
          </p:nvPr>
        </p:nvSpPr>
        <p:spPr>
          <a:xfrm>
            <a:off x="251520" y="985292"/>
            <a:ext cx="8784976" cy="5112568"/>
          </a:xfrm>
        </p:spPr>
        <p:txBody>
          <a:bodyPr>
            <a:normAutofit/>
          </a:bodyPr>
          <a:lstStyle/>
          <a:p>
            <a:pPr marL="0" indent="0" algn="just">
              <a:buNone/>
            </a:pPr>
            <a:r>
              <a:rPr lang="el-GR" sz="2800" b="1"/>
              <a:t>ΔDΧ = µεταβολή της ζητούµενης ποσότητας του Χ (ΔDΧ</a:t>
            </a:r>
            <a:r>
              <a:rPr lang="el-GR" sz="2800" b="1" smtClean="0"/>
              <a:t>)/ </a:t>
            </a:r>
            <a:r>
              <a:rPr lang="el-GR" sz="2800" b="1"/>
              <a:t>αρχική ποσότητα του Χ (DΧ)</a:t>
            </a:r>
          </a:p>
          <a:p>
            <a:pPr marL="0" indent="0" algn="just">
              <a:buNone/>
            </a:pPr>
            <a:endParaRPr lang="el-GR" sz="2800" b="1"/>
          </a:p>
          <a:p>
            <a:pPr marL="0" indent="0" algn="just">
              <a:buNone/>
            </a:pPr>
            <a:r>
              <a:rPr lang="el-GR" sz="2800" b="1" smtClean="0"/>
              <a:t>ΔΡΨ </a:t>
            </a:r>
            <a:r>
              <a:rPr lang="el-GR" sz="2800" b="1"/>
              <a:t>= µεταβολή της τιµής του Ψ (ΔΡΨ</a:t>
            </a:r>
            <a:r>
              <a:rPr lang="el-GR" sz="2800" b="1" smtClean="0"/>
              <a:t>)/ </a:t>
            </a:r>
            <a:r>
              <a:rPr lang="el-GR" sz="2800" b="1"/>
              <a:t>αρχική τιµή του Ψ (ΡΨ)</a:t>
            </a:r>
          </a:p>
          <a:p>
            <a:pPr marL="0" indent="0" algn="just">
              <a:buNone/>
            </a:pPr>
            <a:endParaRPr lang="el-GR" sz="2800"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34</a:t>
            </a:fld>
            <a:endParaRPr lang="el-GR"/>
          </a:p>
        </p:txBody>
      </p:sp>
    </p:spTree>
    <p:extLst>
      <p:ext uri="{BB962C8B-B14F-4D97-AF65-F5344CB8AC3E}">
        <p14:creationId xmlns:p14="http://schemas.microsoft.com/office/powerpoint/2010/main" val="3839488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a:t>ΣΥΜΠΕΡΑΣΜΑΤΑ ΜΕΤΡΗΣΗΣ </a:t>
            </a:r>
            <a:r>
              <a:rPr lang="en-US" sz="4000"/>
              <a:t>EC</a:t>
            </a:r>
            <a:endParaRPr lang="el-GR" sz="4000"/>
          </a:p>
        </p:txBody>
      </p:sp>
      <p:sp>
        <p:nvSpPr>
          <p:cNvPr id="3" name="Θέση περιεχομένου 2"/>
          <p:cNvSpPr>
            <a:spLocks noGrp="1"/>
          </p:cNvSpPr>
          <p:nvPr>
            <p:ph idx="1"/>
          </p:nvPr>
        </p:nvSpPr>
        <p:spPr>
          <a:xfrm>
            <a:off x="251520" y="985292"/>
            <a:ext cx="8784976" cy="5112568"/>
          </a:xfrm>
        </p:spPr>
        <p:txBody>
          <a:bodyPr>
            <a:normAutofit lnSpcReduction="10000"/>
          </a:bodyPr>
          <a:lstStyle/>
          <a:p>
            <a:pPr marL="0" indent="0" algn="just">
              <a:buNone/>
            </a:pPr>
            <a:r>
              <a:rPr lang="el-GR" sz="2800" b="1"/>
              <a:t>1.	</a:t>
            </a:r>
            <a:r>
              <a:rPr lang="el-GR" sz="2800" b="1" smtClean="0"/>
              <a:t>Εάν τα</a:t>
            </a:r>
            <a:r>
              <a:rPr lang="el-GR" sz="2800" b="1"/>
              <a:t>	</a:t>
            </a:r>
            <a:r>
              <a:rPr lang="el-GR" sz="2800" b="1" smtClean="0"/>
              <a:t> αγαθά είναι</a:t>
            </a:r>
            <a:r>
              <a:rPr lang="el-GR" sz="2800" b="1"/>
              <a:t>	</a:t>
            </a:r>
            <a:r>
              <a:rPr lang="el-GR" sz="2800" b="1" smtClean="0"/>
              <a:t>υποκατάστατα τότε</a:t>
            </a:r>
            <a:r>
              <a:rPr lang="el-GR" sz="2800" b="1"/>
              <a:t>	</a:t>
            </a:r>
            <a:r>
              <a:rPr lang="el-GR" sz="2800" b="1" smtClean="0"/>
              <a:t>η σταυροειδής ελαστικότητα είναι</a:t>
            </a:r>
            <a:r>
              <a:rPr lang="el-GR" sz="2800" b="1"/>
              <a:t>	θετική	(ec&gt;0</a:t>
            </a:r>
            <a:r>
              <a:rPr lang="el-GR" sz="2800" b="1" smtClean="0"/>
              <a:t>), καθώς η ζητούµενη </a:t>
            </a:r>
            <a:r>
              <a:rPr lang="el-GR" sz="2800" b="1"/>
              <a:t>ποσότητα του κυρίου αγαθού κινείται προς την ίδια κατεύθυνση µε την τιµή του υποκατάστατου αγαθού (π.χ. η µπύρα µε το κρασί, </a:t>
            </a:r>
            <a:r>
              <a:rPr lang="el-GR" sz="2800" b="1" smtClean="0"/>
              <a:t>η µπριζόλα µε το λουκάνικο.</a:t>
            </a:r>
            <a:endParaRPr lang="el-GR" sz="2800" b="1"/>
          </a:p>
          <a:p>
            <a:pPr marL="0" indent="0" algn="just">
              <a:buNone/>
            </a:pPr>
            <a:r>
              <a:rPr lang="el-GR" sz="2800" b="1" smtClean="0"/>
              <a:t>2</a:t>
            </a:r>
            <a:r>
              <a:rPr lang="el-GR" sz="2800" b="1"/>
              <a:t>.	</a:t>
            </a:r>
            <a:r>
              <a:rPr lang="el-GR" sz="2800" b="1" smtClean="0"/>
              <a:t>Εάν τα αγαθά είναι συµπληρωµατικά τότε ο συντελεστής είναι</a:t>
            </a:r>
            <a:r>
              <a:rPr lang="el-GR" sz="2800" b="1"/>
              <a:t>	</a:t>
            </a:r>
            <a:r>
              <a:rPr lang="el-GR" sz="2800" b="1" smtClean="0"/>
              <a:t>αρνητικός (</a:t>
            </a:r>
            <a:r>
              <a:rPr lang="el-GR" sz="2800" b="1"/>
              <a:t>ec&lt;0</a:t>
            </a:r>
            <a:r>
              <a:rPr lang="el-GR" sz="2800" b="1" smtClean="0"/>
              <a:t>), καθώς</a:t>
            </a:r>
            <a:r>
              <a:rPr lang="el-GR" sz="2800" b="1"/>
              <a:t>	</a:t>
            </a:r>
            <a:r>
              <a:rPr lang="el-GR" sz="2800" b="1" smtClean="0"/>
              <a:t>η ζητούµενη </a:t>
            </a:r>
            <a:r>
              <a:rPr lang="el-GR" sz="2800" b="1"/>
              <a:t>ποσότητα του κυρίου αγαθού κινείται προς την αντίθετη κατεύθυνση µε την τιµή του υποκατάστατου αγαθού (π.χ. ο Η/Υ και το λογισµικό, οι ηλεκτρικές συσκευές και το ρεύµα).</a:t>
            </a:r>
          </a:p>
          <a:p>
            <a:pPr marL="0" indent="0" algn="just">
              <a:buNone/>
            </a:pPr>
            <a:endParaRPr lang="el-GR" sz="2800"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35</a:t>
            </a:fld>
            <a:endParaRPr lang="el-GR"/>
          </a:p>
        </p:txBody>
      </p:sp>
    </p:spTree>
    <p:extLst>
      <p:ext uri="{BB962C8B-B14F-4D97-AF65-F5344CB8AC3E}">
        <p14:creationId xmlns:p14="http://schemas.microsoft.com/office/powerpoint/2010/main" val="1738426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Βιβλιογραφία</a:t>
            </a:r>
            <a:endParaRPr lang="el-G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Σύγχρονη </a:t>
            </a:r>
            <a:r>
              <a:rPr lang="el-GR" sz="1400">
                <a:solidFill>
                  <a:srgbClr val="000000"/>
                </a:solidFill>
                <a:ea typeface="Arial Unicode MS"/>
                <a:cs typeface="Times New Roman" pitchFamily="18" charset="0"/>
              </a:rPr>
              <a:t>Μικροοικονοµική Ανάλυση (2013), Κιόχος Π., Παπανικολάου Γ. και Κιόχος Α. </a:t>
            </a:r>
            <a:endParaRPr lang="el-GR" sz="140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Αρχές </a:t>
            </a:r>
            <a:r>
              <a:rPr lang="el-GR" sz="1400">
                <a:solidFill>
                  <a:srgbClr val="000000"/>
                </a:solidFill>
                <a:ea typeface="Arial Unicode MS"/>
                <a:cs typeface="Times New Roman" pitchFamily="18" charset="0"/>
              </a:rPr>
              <a:t>οικονοµικής θεωρίας (2010), Mankiw G.N. and Taylor M.P.</a:t>
            </a:r>
            <a:endParaRPr lang="el-GR" sz="140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5123" y="4908246"/>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ΔΙΑΤΑΡΑΧΕΣ ΦΩΝΗΣ</a:t>
            </a:r>
            <a:r>
              <a:rPr lang="el-GR" sz="1200">
                <a:solidFill>
                  <a:schemeClr val="bg1"/>
                </a:solidFill>
              </a:rPr>
              <a:t>, Ενότητα 0, ΤΜΗΜΑ ΛΟΓΟΘΕΡΑΠΕΙΑΣ, ΤΕΙ ΗΠΕΙΡΟΥ </a:t>
            </a:r>
            <a:r>
              <a:rPr lang="el-GR" sz="1200" b="1">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lstStyle/>
          <a:p>
            <a:r>
              <a:rPr lang="el-GR"/>
              <a:t>Σημείωμα </a:t>
            </a:r>
            <a:r>
              <a:rPr lang="el-GR" smtClean="0"/>
              <a:t>Αναφοράς</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37</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2" name="Rectangle 1"/>
          <p:cNvSpPr/>
          <p:nvPr/>
        </p:nvSpPr>
        <p:spPr>
          <a:xfrm>
            <a:off x="348176" y="2259034"/>
            <a:ext cx="7938137" cy="3416318"/>
          </a:xfrm>
          <a:prstGeom prst="rect">
            <a:avLst/>
          </a:prstGeom>
        </p:spPr>
        <p:txBody>
          <a:bodyPr wrap="square" lIns="91436" tIns="45719" rIns="91436" bIns="45719">
            <a:spAutoFit/>
          </a:bodyPr>
          <a:lstStyle/>
          <a:p>
            <a:pPr algn="just"/>
            <a:r>
              <a:rPr lang="el-GR" sz="2400">
                <a:solidFill>
                  <a:schemeClr val="bg1">
                    <a:lumMod val="50000"/>
                  </a:schemeClr>
                </a:solidFill>
              </a:rPr>
              <a:t>Copyright Τεχνολογικό Ίδρυμα Ηπείρου. </a:t>
            </a:r>
            <a:r>
              <a:rPr lang="el-GR" sz="2400" smtClean="0">
                <a:solidFill>
                  <a:schemeClr val="bg1">
                    <a:lumMod val="50000"/>
                  </a:schemeClr>
                </a:solidFill>
              </a:rPr>
              <a:t>Καραμάνης Κωνσταντίνος</a:t>
            </a:r>
            <a:endParaRPr lang="el-GR" sz="2400">
              <a:solidFill>
                <a:schemeClr val="bg1">
                  <a:lumMod val="50000"/>
                </a:schemeClr>
              </a:solidFill>
            </a:endParaRPr>
          </a:p>
          <a:p>
            <a:pPr algn="just"/>
            <a:r>
              <a:rPr lang="el-GR" sz="2400">
                <a:solidFill>
                  <a:schemeClr val="bg1">
                    <a:lumMod val="50000"/>
                  </a:schemeClr>
                </a:solidFill>
              </a:rPr>
              <a:t> </a:t>
            </a:r>
            <a:r>
              <a:rPr lang="el-GR" sz="2400" smtClean="0">
                <a:solidFill>
                  <a:schemeClr val="bg1">
                    <a:lumMod val="50000"/>
                  </a:schemeClr>
                </a:solidFill>
              </a:rPr>
              <a:t>Μικροοικονομική</a:t>
            </a:r>
            <a:endParaRPr lang="el-GR" sz="2400">
              <a:solidFill>
                <a:schemeClr val="bg1">
                  <a:lumMod val="50000"/>
                </a:schemeClr>
              </a:solidFill>
            </a:endParaRPr>
          </a:p>
          <a:p>
            <a:pPr algn="just"/>
            <a:r>
              <a:rPr lang="el-GR" sz="2400">
                <a:solidFill>
                  <a:schemeClr val="bg1">
                    <a:lumMod val="50000"/>
                  </a:schemeClr>
                </a:solidFill>
              </a:rPr>
              <a:t>Έκδοση: 1.0 </a:t>
            </a:r>
            <a:r>
              <a:rPr lang="el-GR" sz="2400" smtClean="0">
                <a:solidFill>
                  <a:schemeClr val="bg1">
                    <a:lumMod val="50000"/>
                  </a:schemeClr>
                </a:solidFill>
              </a:rPr>
              <a:t>Πρέβεζα,2015</a:t>
            </a:r>
            <a:r>
              <a:rPr lang="el-GR" sz="2400" smtClean="0">
                <a:solidFill>
                  <a:schemeClr val="bg1">
                    <a:lumMod val="50000"/>
                  </a:schemeClr>
                </a:solidFill>
              </a:rPr>
              <a:t>.</a:t>
            </a:r>
          </a:p>
          <a:p>
            <a:pPr algn="just"/>
            <a:r>
              <a:rPr lang="el-GR" sz="2400">
                <a:solidFill>
                  <a:schemeClr val="bg1">
                    <a:lumMod val="50000"/>
                  </a:schemeClr>
                </a:solidFill>
              </a:rPr>
              <a:t>Καραμάνης, Κ. (2015). Μικροοοικονομική. ΤΕΙ Ηπείρου</a:t>
            </a:r>
            <a:endParaRPr lang="el-GR" sz="2400" smtClean="0">
              <a:solidFill>
                <a:schemeClr val="bg1">
                  <a:lumMod val="50000"/>
                </a:schemeClr>
              </a:solidFill>
            </a:endParaRPr>
          </a:p>
          <a:p>
            <a:pPr algn="just"/>
            <a:r>
              <a:rPr lang="el-GR" sz="2400" smtClean="0">
                <a:solidFill>
                  <a:schemeClr val="bg1">
                    <a:lumMod val="50000"/>
                  </a:schemeClr>
                </a:solidFill>
              </a:rPr>
              <a:t>Διαθέσιμο </a:t>
            </a:r>
            <a:r>
              <a:rPr lang="el-GR" sz="2400">
                <a:solidFill>
                  <a:schemeClr val="bg1">
                    <a:lumMod val="50000"/>
                  </a:schemeClr>
                </a:solidFill>
              </a:rPr>
              <a:t>από τη δικτυακή διεύθυνση:</a:t>
            </a:r>
          </a:p>
          <a:p>
            <a:pPr lvl="0" algn="just"/>
            <a:r>
              <a:rPr lang="en-US" sz="2400">
                <a:solidFill>
                  <a:prstClr val="white">
                    <a:lumMod val="50000"/>
                  </a:prstClr>
                </a:solidFill>
                <a:hlinkClick r:id="rId5"/>
              </a:rPr>
              <a:t>http://eclass.teiep.gr/OpenClass/courses/ACC140/</a:t>
            </a:r>
            <a:endParaRPr lang="el-GR" sz="2400">
              <a:solidFill>
                <a:prstClr val="white">
                  <a:lumMod val="50000"/>
                </a:prstClr>
              </a:solidFill>
            </a:endParaRPr>
          </a:p>
          <a:p>
            <a:pPr algn="just"/>
            <a:endParaRPr lang="el-GR" sz="2400">
              <a:solidFill>
                <a:schemeClr val="bg1">
                  <a:lumMod val="50000"/>
                </a:schemeClr>
              </a:solidFill>
            </a:endParaRPr>
          </a:p>
          <a:p>
            <a:pPr algn="just"/>
            <a:endParaRPr lang="el-GR" sz="240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a:t>Σημείωμα </a:t>
            </a:r>
            <a:r>
              <a:rPr lang="el-GR" err="1"/>
              <a:t>Αδειοδότησης</a:t>
            </a:r>
            <a:endParaRPr lang="el-GR"/>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a:solidFill>
                  <a:schemeClr val="bg1">
                    <a:lumMod val="50000"/>
                  </a:schemeClr>
                </a:solidFill>
              </a:rPr>
              <a:t>Το</a:t>
            </a:r>
            <a:r>
              <a:rPr lang="en-US" sz="2000">
                <a:solidFill>
                  <a:schemeClr val="bg1">
                    <a:lumMod val="50000"/>
                  </a:schemeClr>
                </a:solidFill>
              </a:rPr>
              <a:t> </a:t>
            </a:r>
            <a:r>
              <a:rPr lang="el-GR" sz="2000">
                <a:solidFill>
                  <a:schemeClr val="bg1">
                    <a:lumMod val="50000"/>
                  </a:schemeClr>
                </a:solidFill>
              </a:rPr>
              <a:t>παρόν υλικό διατίθεται με τους όρους της άδειας χρήσης Creative</a:t>
            </a:r>
            <a:r>
              <a:rPr lang="en-US" sz="2000">
                <a:solidFill>
                  <a:schemeClr val="bg1">
                    <a:lumMod val="50000"/>
                  </a:schemeClr>
                </a:solidFill>
              </a:rPr>
              <a:t> </a:t>
            </a:r>
            <a:r>
              <a:rPr lang="el-GR" sz="2000">
                <a:solidFill>
                  <a:schemeClr val="bg1">
                    <a:lumMod val="50000"/>
                  </a:schemeClr>
                </a:solidFill>
              </a:rPr>
              <a:t>Commons</a:t>
            </a:r>
            <a:r>
              <a:rPr lang="en-US" sz="2000">
                <a:solidFill>
                  <a:schemeClr val="bg1">
                    <a:lumMod val="50000"/>
                  </a:schemeClr>
                </a:solidFill>
              </a:rPr>
              <a:t> </a:t>
            </a:r>
            <a:r>
              <a:rPr lang="el-GR" sz="2000">
                <a:solidFill>
                  <a:schemeClr val="bg1">
                    <a:lumMod val="50000"/>
                  </a:schemeClr>
                </a:solidFill>
              </a:rPr>
              <a:t>Αναφορά Δημιουργού-Μη Εμπορική Χρήση-Όχι Παράγωγα Έργα 4.0 Διεθνές [1] ή </a:t>
            </a:r>
            <a:r>
              <a:rPr lang="el-GR" sz="2000" smtClean="0">
                <a:solidFill>
                  <a:schemeClr val="bg1">
                    <a:lumMod val="50000"/>
                  </a:schemeClr>
                </a:solidFill>
              </a:rPr>
              <a:t>μεταγενέστερη.</a:t>
            </a:r>
            <a:r>
              <a:rPr lang="en-US" sz="2000" smtClean="0">
                <a:solidFill>
                  <a:schemeClr val="bg1">
                    <a:lumMod val="50000"/>
                  </a:schemeClr>
                </a:solidFill>
              </a:rPr>
              <a:t> </a:t>
            </a:r>
            <a:r>
              <a:rPr lang="el-GR" sz="2000">
                <a:solidFill>
                  <a:schemeClr val="bg1">
                    <a:lumMod val="50000"/>
                  </a:schemeClr>
                </a:solidFill>
              </a:rPr>
              <a:t>Εξαιρούνται</a:t>
            </a:r>
            <a:r>
              <a:rPr lang="en-US" sz="2000">
                <a:solidFill>
                  <a:schemeClr val="bg1">
                    <a:lumMod val="50000"/>
                  </a:schemeClr>
                </a:solidFill>
              </a:rPr>
              <a:t> </a:t>
            </a:r>
            <a:r>
              <a:rPr lang="el-GR" sz="2000">
                <a:solidFill>
                  <a:schemeClr val="bg1">
                    <a:lumMod val="50000"/>
                  </a:schemeClr>
                </a:solidFill>
              </a:rPr>
              <a:t>τα αυτοτελή έργα τρίτων π.χ. φωτογραφίες,</a:t>
            </a:r>
            <a:r>
              <a:rPr lang="en-US" sz="2000">
                <a:solidFill>
                  <a:schemeClr val="bg1">
                    <a:lumMod val="50000"/>
                  </a:schemeClr>
                </a:solidFill>
              </a:rPr>
              <a:t> </a:t>
            </a:r>
            <a:r>
              <a:rPr lang="el-GR" sz="2000">
                <a:solidFill>
                  <a:schemeClr val="bg1">
                    <a:lumMod val="50000"/>
                  </a:schemeClr>
                </a:solidFill>
              </a:rPr>
              <a:t>Διαγράμματα</a:t>
            </a:r>
            <a:r>
              <a:rPr lang="en-US" sz="2000">
                <a:solidFill>
                  <a:schemeClr val="bg1">
                    <a:lumMod val="50000"/>
                  </a:schemeClr>
                </a:solidFill>
              </a:rPr>
              <a:t> </a:t>
            </a:r>
            <a:r>
              <a:rPr lang="el-GR" sz="2000" err="1">
                <a:solidFill>
                  <a:schemeClr val="bg1">
                    <a:lumMod val="50000"/>
                  </a:schemeClr>
                </a:solidFill>
              </a:rPr>
              <a:t>κ.λ.π</a:t>
            </a:r>
            <a:r>
              <a:rPr lang="el-GR" sz="2000">
                <a:solidFill>
                  <a:schemeClr val="bg1">
                    <a:lumMod val="50000"/>
                  </a:schemeClr>
                </a:solidFill>
              </a:rPr>
              <a:t>.,</a:t>
            </a:r>
            <a:r>
              <a:rPr lang="en-US" sz="2000">
                <a:solidFill>
                  <a:schemeClr val="bg1">
                    <a:lumMod val="50000"/>
                  </a:schemeClr>
                </a:solidFill>
              </a:rPr>
              <a:t> </a:t>
            </a:r>
            <a:r>
              <a:rPr lang="el-GR" sz="2000">
                <a:solidFill>
                  <a:schemeClr val="bg1">
                    <a:lumMod val="50000"/>
                  </a:schemeClr>
                </a:solidFill>
              </a:rPr>
              <a:t>τα</a:t>
            </a:r>
            <a:r>
              <a:rPr lang="en-US" sz="2000">
                <a:solidFill>
                  <a:schemeClr val="bg1">
                    <a:lumMod val="50000"/>
                  </a:schemeClr>
                </a:solidFill>
              </a:rPr>
              <a:t> </a:t>
            </a:r>
            <a:r>
              <a:rPr lang="el-GR" sz="2000">
                <a:solidFill>
                  <a:schemeClr val="bg1">
                    <a:lumMod val="50000"/>
                  </a:schemeClr>
                </a:solidFill>
              </a:rPr>
              <a:t>οποία εμπεριέχονται σε αυτό και τα οποία</a:t>
            </a:r>
            <a:r>
              <a:rPr lang="en-US" sz="2000">
                <a:solidFill>
                  <a:schemeClr val="bg1">
                    <a:lumMod val="50000"/>
                  </a:schemeClr>
                </a:solidFill>
              </a:rPr>
              <a:t> </a:t>
            </a:r>
            <a:r>
              <a:rPr lang="el-GR" sz="2000">
                <a:solidFill>
                  <a:schemeClr val="bg1">
                    <a:lumMod val="50000"/>
                  </a:schemeClr>
                </a:solidFill>
              </a:rPr>
              <a:t>αναφέρονται μαζί με τους όρους χρήσης τους στο «Σημείωμα Χρήσης</a:t>
            </a:r>
            <a:r>
              <a:rPr lang="en-US" sz="2000">
                <a:solidFill>
                  <a:schemeClr val="bg1">
                    <a:lumMod val="50000"/>
                  </a:schemeClr>
                </a:solidFill>
              </a:rPr>
              <a:t> </a:t>
            </a:r>
            <a:r>
              <a:rPr lang="el-GR" sz="2000">
                <a:solidFill>
                  <a:schemeClr val="bg1">
                    <a:lumMod val="50000"/>
                  </a:schemeClr>
                </a:solidFill>
              </a:rPr>
              <a:t>Έργων</a:t>
            </a:r>
            <a:r>
              <a:rPr lang="en-US" sz="2000">
                <a:solidFill>
                  <a:schemeClr val="bg1">
                    <a:lumMod val="50000"/>
                  </a:schemeClr>
                </a:solidFill>
              </a:rPr>
              <a:t> </a:t>
            </a:r>
            <a:r>
              <a:rPr lang="el-GR" sz="200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a:hlinkClick r:id="rId3"/>
              </a:rPr>
              <a:t>http://</a:t>
            </a:r>
            <a:r>
              <a:rPr lang="en-US" smtClean="0">
                <a:hlinkClick r:id="rId3"/>
              </a:rPr>
              <a:t>creativecommons.org/licenses/by-nc-nd/4.0/deed.el</a:t>
            </a:r>
            <a:r>
              <a:rPr lang="el-GR"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a:solidFill>
                  <a:prstClr val="white">
                    <a:lumMod val="50000"/>
                  </a:prstClr>
                </a:solidFill>
              </a:rPr>
              <a:t>[1] </a:t>
            </a:r>
            <a:endParaRPr lang="en-US"/>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a:solidFill>
                  <a:schemeClr val="bg1">
                    <a:lumMod val="50000"/>
                  </a:schemeClr>
                </a:solidFill>
              </a:rPr>
              <a:t>Ο δικαιούχος μπορεί να παρέχει στον </a:t>
            </a:r>
            <a:r>
              <a:rPr lang="el-GR" sz="2000" err="1">
                <a:solidFill>
                  <a:schemeClr val="bg1">
                    <a:lumMod val="50000"/>
                  </a:schemeClr>
                </a:solidFill>
              </a:rPr>
              <a:t>αδειοδόχο</a:t>
            </a:r>
            <a:r>
              <a:rPr lang="en-US" sz="2000">
                <a:solidFill>
                  <a:schemeClr val="bg1">
                    <a:lumMod val="50000"/>
                  </a:schemeClr>
                </a:solidFill>
              </a:rPr>
              <a:t> </a:t>
            </a:r>
            <a:r>
              <a:rPr lang="el-GR" sz="2000">
                <a:solidFill>
                  <a:schemeClr val="bg1">
                    <a:lumMod val="50000"/>
                  </a:schemeClr>
                </a:solidFill>
              </a:rPr>
              <a:t>ξεχωριστή άδεια να </a:t>
            </a:r>
            <a:r>
              <a:rPr lang="en-US" sz="2000">
                <a:solidFill>
                  <a:schemeClr val="bg1">
                    <a:lumMod val="50000"/>
                  </a:schemeClr>
                </a:solidFill>
              </a:rPr>
              <a:t> </a:t>
            </a:r>
            <a:r>
              <a:rPr lang="el-GR" sz="2000">
                <a:solidFill>
                  <a:schemeClr val="bg1">
                    <a:lumMod val="50000"/>
                  </a:schemeClr>
                </a:solidFill>
              </a:rPr>
              <a:t>χρησιμοποιεί το έργο για εμπορική χρήση, εφόσον αυτό του </a:t>
            </a:r>
            <a:r>
              <a:rPr lang="en-US" sz="2000">
                <a:solidFill>
                  <a:schemeClr val="bg1">
                    <a:lumMod val="50000"/>
                  </a:schemeClr>
                </a:solidFill>
              </a:rPr>
              <a:t> </a:t>
            </a:r>
            <a:r>
              <a:rPr lang="el-GR" sz="200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a:t>Επεξεργασία: </a:t>
            </a:r>
            <a:r>
              <a:rPr lang="el-GR" sz="2900" b="1" smtClean="0"/>
              <a:t>Δαπόντας Δημήτριος </a:t>
            </a:r>
          </a:p>
          <a:p>
            <a:pPr algn="r"/>
            <a:r>
              <a:rPr lang="el-GR" sz="2900" b="1" smtClean="0"/>
              <a:t>Πρέβεζα</a:t>
            </a:r>
            <a:r>
              <a:rPr lang="el-GR" sz="2900" smtClean="0"/>
              <a:t>,2015</a:t>
            </a:r>
            <a:endParaRPr lang="el-GR" sz="29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Χρηματοδότηση</a:t>
            </a:r>
            <a:endParaRPr lang="el-GR"/>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a:t>Το έργο υλοποιείται στο πλαίσιο του Επιχειρησιακού Προγράμματος «</a:t>
            </a:r>
            <a:r>
              <a:rPr lang="el-GR" altLang="el-GR" sz="2000" b="1"/>
              <a:t>Εκπαίδευση και Δια Βίου Μάθηση</a:t>
            </a:r>
            <a:r>
              <a:rPr lang="el-GR" altLang="el-GR" sz="2000"/>
              <a:t>» και συγχρηματοδοτείται από την Ευρωπαϊκή Ένωση (Ευρωπαϊκό Κοινωνικό Ταμείο) και από εθνικούς πόρους.</a:t>
            </a:r>
          </a:p>
          <a:p>
            <a:pPr marL="342886" indent="-342886" algn="just"/>
            <a:r>
              <a:rPr lang="el-GR" altLang="el-GR" sz="2000"/>
              <a:t>Το έργο «</a:t>
            </a:r>
            <a:r>
              <a:rPr lang="el-GR" altLang="el-GR" sz="2000" b="1"/>
              <a:t>Ανοικτά Ακαδημαϊκά Μαθήματα στο TEI Ηπείρου</a:t>
            </a:r>
            <a:r>
              <a:rPr lang="el-GR" altLang="el-GR" sz="2000"/>
              <a:t>» έχει χρηματοδοτήσει μόνο τη αναδιαμόρφωση του εκπαιδευτικού υλικού.</a:t>
            </a:r>
          </a:p>
          <a:p>
            <a:pPr marL="342886" indent="-342886" algn="just"/>
            <a:r>
              <a:rPr lang="el-GR" altLang="el-GR" sz="200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51520" y="5447257"/>
            <a:ext cx="8972930" cy="346247"/>
          </a:xfrm>
          <a:prstGeom prst="rect">
            <a:avLst/>
          </a:prstGeom>
          <a:noFill/>
        </p:spPr>
        <p:txBody>
          <a:bodyPr wrap="square" lIns="91436" tIns="45719" rIns="91436" bIns="45719" rtlCol="0">
            <a:spAutoFit/>
          </a:bodyPr>
          <a:lstStyle/>
          <a:p>
            <a:pPr>
              <a:lnSpc>
                <a:spcPct val="150000"/>
              </a:lnSpc>
              <a:spcBef>
                <a:spcPts val="500"/>
              </a:spcBef>
              <a:defRPr/>
            </a:pPr>
            <a:r>
              <a:rPr lang="el-GR" sz="1100" b="1" smtClean="0">
                <a:solidFill>
                  <a:schemeClr val="bg1"/>
                </a:solidFill>
              </a:rPr>
              <a:t>Μικροοικονομική</a:t>
            </a:r>
            <a:r>
              <a:rPr lang="el-GR" sz="1100" smtClean="0">
                <a:solidFill>
                  <a:schemeClr val="bg1"/>
                </a:solidFill>
              </a:rPr>
              <a:t>, Ενότητα 4 ΤΜΗΜΑ ΛΟΓΙΣΤΙΚΗΣ ΚΑΙ ΧΡΗΜΑΤΟΙΚΟΝΟΜΙΚΗΣ , ΤΕΙ ΗΠΕΙΡΟΥ </a:t>
            </a:r>
            <a:r>
              <a:rPr lang="el-GR" sz="1100" b="1" smtClean="0">
                <a:solidFill>
                  <a:schemeClr val="bg1"/>
                </a:solidFill>
              </a:rPr>
              <a:t>- Ανοιχτά Ακαδημαϊκά Μαθήματα στο ΤΕΙ Ηπείρου</a:t>
            </a:r>
            <a:endParaRPr lang="el-GR" sz="1100" b="1">
              <a:solidFill>
                <a:schemeClr val="bg1"/>
              </a:solidFill>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40</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086" y="5250793"/>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a:t>Σημειώματα</a:t>
            </a:r>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0" y="5474677"/>
            <a:ext cx="9144000"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 Ενότητα 4</a:t>
            </a:r>
            <a:r>
              <a:rPr lang="el-GR" sz="1200" b="1" smtClean="0">
                <a:solidFill>
                  <a:schemeClr val="bg1"/>
                </a:solidFill>
              </a:rPr>
              <a:t> </a:t>
            </a:r>
            <a:r>
              <a:rPr lang="el-GR" sz="1200" b="1">
                <a:solidFill>
                  <a:schemeClr val="bg1"/>
                </a:solidFill>
              </a:rPr>
              <a:t>ΤΜΗΜΑ ΛΟΓΙΣΤΙΚΗΣ ΚΑΙ ΧΡΗΜΑΤΟΙΚΟΝΟΜΙΚΗΣ , ΤΕΙ ΗΠΕΙΡΟΥ -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smtClean="0"/>
              <a:t>Διατήρηση Σημειωμάτων</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41</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50" y="5128276"/>
            <a:ext cx="364880" cy="317287"/>
          </a:xfrm>
          <a:prstGeom prst="rect">
            <a:avLst/>
          </a:prstGeom>
        </p:spPr>
      </p:pic>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a:solidFill>
                  <a:schemeClr val="bg1">
                    <a:lumMod val="50000"/>
                  </a:schemeClr>
                </a:solidFill>
              </a:rPr>
              <a:t>Οποιαδήποτε  αναπαραγωγή ή διασκευή του υλικού θα πρέπει  να συμπεριλαμβάνει:</a:t>
            </a:r>
          </a:p>
          <a:p>
            <a:pPr algn="just"/>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το Σημείωμα Αναφοράς</a:t>
            </a:r>
          </a:p>
          <a:p>
            <a:pPr marL="342886" indent="-342886" algn="just">
              <a:buFont typeface="Arial" pitchFamily="34" charset="0"/>
              <a:buChar char="•"/>
            </a:pPr>
            <a:r>
              <a:rPr lang="el-GR" sz="2600">
                <a:solidFill>
                  <a:schemeClr val="bg1">
                    <a:lumMod val="50000"/>
                  </a:schemeClr>
                </a:solidFill>
              </a:rPr>
              <a:t>το  Σημείωμα </a:t>
            </a:r>
            <a:r>
              <a:rPr lang="el-GR" sz="2600" err="1">
                <a:solidFill>
                  <a:schemeClr val="bg1">
                    <a:lumMod val="50000"/>
                  </a:schemeClr>
                </a:solidFill>
              </a:rPr>
              <a:t>Αδειοδότησης</a:t>
            </a:r>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τη Δήλωση Διατήρησης Σημειωμάτων</a:t>
            </a:r>
          </a:p>
          <a:p>
            <a:pPr marL="342886" indent="-342886" algn="just">
              <a:buFont typeface="Arial" pitchFamily="34" charset="0"/>
              <a:buChar char="•"/>
            </a:pPr>
            <a:r>
              <a:rPr lang="el-GR" sz="2600">
                <a:solidFill>
                  <a:schemeClr val="bg1">
                    <a:lumMod val="50000"/>
                  </a:schemeClr>
                </a:solidFill>
              </a:rPr>
              <a:t>το Σημείωμα Χρήσης Έργων Τρίτων (εφόσον υπάρχει) </a:t>
            </a:r>
          </a:p>
          <a:p>
            <a:pPr algn="just"/>
            <a:endParaRPr lang="el-GR" sz="2600">
              <a:solidFill>
                <a:schemeClr val="bg1">
                  <a:lumMod val="50000"/>
                </a:schemeClr>
              </a:solidFill>
            </a:endParaRPr>
          </a:p>
          <a:p>
            <a:pPr algn="just"/>
            <a:r>
              <a:rPr lang="el-GR" sz="2600">
                <a:solidFill>
                  <a:schemeClr val="bg1">
                    <a:lumMod val="50000"/>
                  </a:schemeClr>
                </a:solidFill>
              </a:rPr>
              <a:t>μαζί με τους συνοδευόμενους </a:t>
            </a:r>
            <a:r>
              <a:rPr lang="el-GR" sz="2600" err="1">
                <a:solidFill>
                  <a:schemeClr val="bg1">
                    <a:lumMod val="50000"/>
                  </a:schemeClr>
                </a:solidFill>
              </a:rPr>
              <a:t>υπερσυνδέσμους</a:t>
            </a:r>
            <a:r>
              <a:rPr lang="el-GR" sz="260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 Ενότητας</a:t>
            </a:r>
            <a:endParaRPr lang="el-G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a:p>
        </p:txBody>
      </p:sp>
      <p:sp>
        <p:nvSpPr>
          <p:cNvPr id="3" name="Content Placeholder 2"/>
          <p:cNvSpPr>
            <a:spLocks noGrp="1"/>
          </p:cNvSpPr>
          <p:nvPr>
            <p:ph idx="1"/>
          </p:nvPr>
        </p:nvSpPr>
        <p:spPr/>
        <p:txBody>
          <a:bodyPr>
            <a:normAutofit lnSpcReduction="10000"/>
          </a:bodyPr>
          <a:lstStyle/>
          <a:p>
            <a:pPr marL="0"/>
            <a:r>
              <a:rPr lang="el-GR" smtClean="0"/>
              <a:t>Ολοκληρώνοντας την ενότητα θα πρέπει να είστε σε θέση να :</a:t>
            </a:r>
          </a:p>
          <a:p>
            <a:pPr marL="0" algn="just"/>
            <a:r>
              <a:rPr lang="el-GR" smtClean="0"/>
              <a:t>Ορίζετε και χαρακτηρίζετε  την ελαστικότητα ζήτησης ως προς την τιμή ή άλλους προσδιοριστικούς παράγοντες.</a:t>
            </a:r>
          </a:p>
          <a:p>
            <a:pPr marL="0" algn="just"/>
            <a:r>
              <a:rPr lang="el-GR" smtClean="0"/>
              <a:t>Την επίδραση της ελαστικότητας στη συνολική δαπάνη.</a:t>
            </a:r>
          </a:p>
          <a:p>
            <a:pPr marL="0"/>
            <a:endParaRPr lang="el-GR" smtClean="0"/>
          </a:p>
          <a:p>
            <a:pPr marL="0"/>
            <a:endParaRPr lang="el-GR"/>
          </a:p>
          <a:p>
            <a:pPr marL="0"/>
            <a:endParaRPr lang="el-GR" smtClean="0"/>
          </a:p>
          <a:p>
            <a:pPr marL="0"/>
            <a:endParaRPr lang="el-GR"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a:p>
        </p:txBody>
      </p:sp>
      <p:sp>
        <p:nvSpPr>
          <p:cNvPr id="3" name="Content Placeholder 2"/>
          <p:cNvSpPr>
            <a:spLocks noGrp="1"/>
          </p:cNvSpPr>
          <p:nvPr>
            <p:ph idx="1"/>
          </p:nvPr>
        </p:nvSpPr>
        <p:spPr/>
        <p:txBody>
          <a:bodyPr/>
          <a:lstStyle/>
          <a:p>
            <a:r>
              <a:rPr lang="el-GR" smtClean="0"/>
              <a:t>Ελαστικότητα ζήτησης</a:t>
            </a:r>
          </a:p>
          <a:p>
            <a:r>
              <a:rPr lang="el-GR" smtClean="0"/>
              <a:t>Εισοδηματική ελαστικότητα </a:t>
            </a:r>
          </a:p>
          <a:p>
            <a:r>
              <a:rPr lang="el-GR" smtClean="0"/>
              <a:t>Σταυροειδής ελαστικότητα</a:t>
            </a:r>
          </a:p>
          <a:p>
            <a:r>
              <a:rPr lang="el-GR" smtClean="0"/>
              <a:t>Ελαστική, ανελαστική, μοναδιαία ελαστικότητα  ζήτησης.</a:t>
            </a:r>
          </a:p>
          <a:p>
            <a:r>
              <a:rPr lang="el-GR" smtClean="0"/>
              <a:t>Συνολική Δαπάνη</a:t>
            </a:r>
            <a:endParaRPr lang="el-G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4400" smtClean="0"/>
              <a:t>Χρήση Διατάξεων</a:t>
            </a:r>
            <a:endParaRPr lang="el-GR" sz="440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2" y="3672417"/>
            <a:ext cx="8314183" cy="1135063"/>
          </a:xfrm>
        </p:spPr>
        <p:txBody>
          <a:bodyPr>
            <a:normAutofit/>
          </a:bodyPr>
          <a:lstStyle/>
          <a:p>
            <a:r>
              <a:rPr lang="el-GR" sz="4400" smtClean="0"/>
              <a:t>Ενότητα 4 : Ελαστικότητα ζήτησης</a:t>
            </a:r>
            <a:endParaRPr lang="el-GR"/>
          </a:p>
        </p:txBody>
      </p:sp>
      <p:sp>
        <p:nvSpPr>
          <p:cNvPr id="10" name="Θέση κειμένου 9"/>
          <p:cNvSpPr>
            <a:spLocks noGrp="1"/>
          </p:cNvSpPr>
          <p:nvPr>
            <p:ph type="body" idx="1"/>
          </p:nvPr>
        </p:nvSpPr>
        <p:spPr/>
        <p:txBody>
          <a:bodyPr/>
          <a:lstStyle/>
          <a:p>
            <a:r>
              <a:rPr lang="el-GR" smtClean="0"/>
              <a:t>Μικροοικονομική</a:t>
            </a:r>
            <a:endParaRPr lang="en-GB"/>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ΕΛΑΣΤΙΚΟΤΗΤΑ ΖΗΤΗΣΗΣ</a:t>
            </a:r>
          </a:p>
        </p:txBody>
      </p:sp>
      <p:sp>
        <p:nvSpPr>
          <p:cNvPr id="3" name="Θέση περιεχομένου 2"/>
          <p:cNvSpPr>
            <a:spLocks noGrp="1"/>
          </p:cNvSpPr>
          <p:nvPr>
            <p:ph idx="1"/>
          </p:nvPr>
        </p:nvSpPr>
        <p:spPr>
          <a:xfrm>
            <a:off x="457200" y="985293"/>
            <a:ext cx="8291264" cy="4311666"/>
          </a:xfrm>
        </p:spPr>
        <p:txBody>
          <a:bodyPr>
            <a:normAutofit/>
          </a:bodyPr>
          <a:lstStyle/>
          <a:p>
            <a:pPr marL="0" indent="0" algn="just">
              <a:buNone/>
            </a:pPr>
            <a:r>
              <a:rPr lang="el-GR" b="1"/>
              <a:t>Τρεις περιπτώσεις ελαστικότητας ζήτησης:</a:t>
            </a:r>
          </a:p>
          <a:p>
            <a:pPr marL="0" indent="0" algn="just">
              <a:buNone/>
            </a:pPr>
            <a:r>
              <a:rPr lang="el-GR" b="1"/>
              <a:t>1.	ελαστικότητα τιµής</a:t>
            </a:r>
          </a:p>
          <a:p>
            <a:pPr marL="0" indent="0" algn="just">
              <a:buNone/>
            </a:pPr>
            <a:r>
              <a:rPr lang="el-GR" b="1"/>
              <a:t>2.	εισοδηµατική ελαστικότητα,</a:t>
            </a:r>
          </a:p>
          <a:p>
            <a:pPr marL="0" indent="0" algn="just">
              <a:buNone/>
            </a:pPr>
            <a:r>
              <a:rPr lang="el-GR" b="1" smtClean="0"/>
              <a:t>3</a:t>
            </a:r>
            <a:r>
              <a:rPr lang="el-GR" b="1"/>
              <a:t>.	σταυροειδή ελαστικότητα.</a:t>
            </a:r>
          </a:p>
          <a:p>
            <a:pPr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9</a:t>
            </a:fld>
            <a:endParaRPr lang="el-GR"/>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1580</Words>
  <Application>Microsoft Office PowerPoint</Application>
  <PresentationFormat>On-screen Show (16:10)</PresentationFormat>
  <Paragraphs>262</Paragraphs>
  <Slides>42</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 Unicode MS</vt:lpstr>
      <vt:lpstr>Arial</vt:lpstr>
      <vt:lpstr>Calibri</vt:lpstr>
      <vt:lpstr>Comic Sans MS</vt:lpstr>
      <vt:lpstr>Times New Roman</vt:lpstr>
      <vt:lpstr>Θέμα του Office</vt:lpstr>
      <vt:lpstr>Μικροοικονομική</vt:lpstr>
      <vt:lpstr>PowerPoint Presentation</vt:lpstr>
      <vt:lpstr>Άδειες Χρήσης</vt:lpstr>
      <vt:lpstr>Χρηματοδότηση</vt:lpstr>
      <vt:lpstr>Σκοποί  ενότητας</vt:lpstr>
      <vt:lpstr>Περιεχόμενα ενότητας</vt:lpstr>
      <vt:lpstr>Χρήση Διατάξεων</vt:lpstr>
      <vt:lpstr>Ενότητα 4 : Ελαστικότητα ζήτησης</vt:lpstr>
      <vt:lpstr>ΕΛΑΣΤΙΚΟΤΗΤΑ ΖΗΤΗΣΗΣ</vt:lpstr>
      <vt:lpstr>ΕΛΑΣΤΙΚΟΤΗΤΑ ΤΙΜΗΣ</vt:lpstr>
      <vt:lpstr>ΕΛΑΣΤΙΚΟΤΗΤΑ ΤΙΜΗΣ</vt:lpstr>
      <vt:lpstr>ΜΕΤΡΗΣΗ ΕΛΑΣΤΙΚΟΤΗΤΑΣ ΤΙΜΗΣ</vt:lpstr>
      <vt:lpstr>ΣΥΜΠΕΡΑΣΜΑΤΑ ΜΕΤΡΗΣΗΣ</vt:lpstr>
      <vt:lpstr>ΕΛΑΣΤΙΚΟΤΗΤΑ ΤΟΞΟΥ - ΣΗΜΕΙΟΥ</vt:lpstr>
      <vt:lpstr>ΕΛΑΣΤΙΚΟΤΗΤΑ ΤΟΞΟΥ - ΣΗΜΕΙΟΥ</vt:lpstr>
      <vt:lpstr>ΤΙΜΕΣ ΕΛΑΣΤΙΚΟΤΗΤΑΣ Ep</vt:lpstr>
      <vt:lpstr>ΤΙΜΕΣ ΕΛΑΣΤΙΚΟΤΗΤΑΣ Ep</vt:lpstr>
      <vt:lpstr>EP ΚΑΙ ΚΛΙΣΗ ΚΑΜΠΥΛΗΣ ΖΗΤΗΣΗΣ</vt:lpstr>
      <vt:lpstr>ΠΡΟΣΔΙΟΡΙΣΤΙΚΟΙ ΠΑΡΑΓΟΝΤΕΣ ΕΛΑΣΤΙΚΟΤΗΤΑΣ</vt:lpstr>
      <vt:lpstr>1. ΤΑ ΥΠΟΚΑΤΑΣΤΑΤΑ ΑΓΑΘΑ</vt:lpstr>
      <vt:lpstr>2. Ο ΒΑΘΜΟΣ ΑΝΑΓΚΑΙΟΤΗΤΑΣ</vt:lpstr>
      <vt:lpstr>3. ΤΟ ΠΟΣΟΣΤΟ ΕΙΣΟΔΗΜΑΤΟΣ</vt:lpstr>
      <vt:lpstr>4. Η ΣΥΝΗΘΕΙΑ</vt:lpstr>
      <vt:lpstr>5. ΤΟ ΜΕΓΕΘΟΣ ΜΕΤΑΒΟΛΗΣ ΤΗΣ  ΤΙΜΗΣ</vt:lpstr>
      <vt:lpstr>6. Η ΠΟΙΚΙΛΙΑ ΧΡΗΣΕΩΝ</vt:lpstr>
      <vt:lpstr>6. Η ΠΟΙΚΙΛΙΑ ΧΡΗΣΕΩΝ</vt:lpstr>
      <vt:lpstr>7. Η ΧΡΟΝΙΚΗ ΠΕΡΙΟΔΟ ΖΗΤΗΣΗΣ</vt:lpstr>
      <vt:lpstr>EP ΚΑΙ ΣΥΝΟΛΙΚΗ ΔΑΠΑΝΗ</vt:lpstr>
      <vt:lpstr>ΕΙΣΟΔΗΜΑΤΙΚΗ ΕΛΑΣΤΙΚΟΤΗΤΑ</vt:lpstr>
      <vt:lpstr>ΕΙΣΟΔΗΜΑΤΙΚΗ ΕΛΑΣΤΙΚΟΤΗΤΑ</vt:lpstr>
      <vt:lpstr>ΤΙΜΕΣ Ey</vt:lpstr>
      <vt:lpstr>ΣΥΜΠΕΡΑΣΜΑΤΑ ΜΕΤΡΗΣΗΣ Ey</vt:lpstr>
      <vt:lpstr>ΣΤΑΥΡΟΕΙΔΗΣ ΕΛΑΣΤΙΚΟΤΗΤΑ</vt:lpstr>
      <vt:lpstr>ΣΤΑΥΡΟΕΙΔΗΣ ΕΛΑΣΤΙΚΟΤΗΤΑ</vt:lpstr>
      <vt:lpstr>ΣΥΜΠΕΡΑΣΜΑΤΑ ΜΕΤΡΗΣΗΣ EC</vt:lpstr>
      <vt:lpstr>Βιβλιογραφία</vt:lpstr>
      <vt:lpstr>Σημείωμα Αναφοράς</vt:lpstr>
      <vt:lpstr>Σημείωμα Αδειοδότησης</vt:lpstr>
      <vt:lpstr>PowerPoint Presentation</vt:lpstr>
      <vt:lpstr>PowerPoint Presentation</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mimis mimopoulos</cp:lastModifiedBy>
  <cp:revision>179</cp:revision>
  <dcterms:created xsi:type="dcterms:W3CDTF">2012-09-06T09:03:05Z</dcterms:created>
  <dcterms:modified xsi:type="dcterms:W3CDTF">2015-10-09T13:10:52Z</dcterms:modified>
</cp:coreProperties>
</file>