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337" r:id="rId10"/>
    <p:sldId id="336" r:id="rId11"/>
    <p:sldId id="335" r:id="rId12"/>
    <p:sldId id="334" r:id="rId13"/>
    <p:sldId id="333" r:id="rId14"/>
    <p:sldId id="332" r:id="rId15"/>
    <p:sldId id="331" r:id="rId16"/>
    <p:sldId id="330" r:id="rId17"/>
    <p:sldId id="329" r:id="rId18"/>
    <p:sldId id="328" r:id="rId19"/>
    <p:sldId id="327" r:id="rId20"/>
    <p:sldId id="326" r:id="rId21"/>
    <p:sldId id="325" r:id="rId22"/>
    <p:sldId id="324" r:id="rId23"/>
    <p:sldId id="323" r:id="rId24"/>
    <p:sldId id="322" r:id="rId25"/>
    <p:sldId id="321" r:id="rId26"/>
    <p:sldId id="338" r:id="rId27"/>
    <p:sldId id="320" r:id="rId28"/>
    <p:sldId id="339" r:id="rId29"/>
    <p:sldId id="290" r:id="rId30"/>
    <p:sldId id="291" r:id="rId31"/>
    <p:sldId id="292" r:id="rId32"/>
    <p:sldId id="293" r:id="rId33"/>
    <p:sldId id="294" r:id="rId34"/>
    <p:sldId id="295" r:id="rId35"/>
    <p:sldId id="280" r:id="rId36"/>
  </p:sldIdLst>
  <p:sldSz cx="9144000" cy="5715000" type="screen16x10"/>
  <p:notesSz cx="6858000" cy="9144000"/>
  <p:custDataLst>
    <p:tags r:id="rId3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5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cs typeface="Segoe UI" pitchFamily="18" charset="0"/>
              </a:rPr>
              <a:t>Οικονοµική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Εργασιακές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Σχέσεις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2800" b="1" dirty="0" smtClean="0">
                <a:cs typeface="Segoe UI" pitchFamily="18" charset="0"/>
              </a:rPr>
              <a:t>Κατώτατος Μισθός και Ασφαλιστικές εισφορές</a:t>
            </a:r>
          </a:p>
          <a:p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5" name="4 - Εικόνα" descr="σελ 6 ε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7380"/>
            <a:ext cx="4752528" cy="2808362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395536" y="985292"/>
            <a:ext cx="7992888" cy="40523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79400" algn="l"/>
              </a:tabLst>
            </a:pPr>
            <a:r>
              <a:rPr lang="en-US" altLang="zh-CN" sz="2400" b="1" dirty="0" smtClean="0">
                <a:cs typeface="Segoe UI" pitchFamily="18" charset="0"/>
              </a:rPr>
              <a:t>Ο Κατώτατος </a:t>
            </a:r>
            <a:r>
              <a:rPr lang="en-US" altLang="zh-CN" sz="2400" b="1" dirty="0" err="1" smtClean="0">
                <a:cs typeface="Segoe UI" pitchFamily="18" charset="0"/>
              </a:rPr>
              <a:t>Μισθός</a:t>
            </a:r>
            <a:r>
              <a:rPr lang="en-US" altLang="zh-CN" sz="2400" b="1" dirty="0" smtClean="0">
                <a:cs typeface="Segoe UI" pitchFamily="18" charset="0"/>
              </a:rPr>
              <a:t> στην</a:t>
            </a:r>
            <a:r>
              <a:rPr lang="el-GR" altLang="zh-CN" sz="2400" b="1" dirty="0" smtClean="0">
                <a:cs typeface="Segoe UI" pitchFamily="18" charset="0"/>
              </a:rPr>
              <a:t> </a:t>
            </a:r>
            <a:r>
              <a:rPr lang="en-US" altLang="zh-CN" sz="2400" b="1" dirty="0" err="1" smtClean="0">
                <a:cs typeface="Segoe UI" pitchFamily="18" charset="0"/>
              </a:rPr>
              <a:t>ανταγωνιστική</a:t>
            </a:r>
            <a:r>
              <a:rPr lang="el-GR" altLang="zh-CN" sz="2400" b="1" dirty="0" smtClean="0">
                <a:cs typeface="Segoe UI" pitchFamily="18" charset="0"/>
              </a:rPr>
              <a:t> </a:t>
            </a:r>
            <a:r>
              <a:rPr lang="en-US" altLang="zh-CN" sz="2400" b="1" dirty="0" err="1" smtClean="0">
                <a:cs typeface="Segoe UI" pitchFamily="18" charset="0"/>
              </a:rPr>
              <a:t>αγορά</a:t>
            </a:r>
            <a:r>
              <a:rPr lang="en-US" altLang="zh-CN" sz="2400" b="1" dirty="0" smtClean="0">
                <a:cs typeface="Segoe UI" pitchFamily="18" charset="0"/>
              </a:rPr>
              <a:t> εργασίας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427984" y="1705372"/>
            <a:ext cx="4608512" cy="214930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2733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ΚΜ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1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↑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0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ισορροπίας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endParaRPr lang="el-GR" altLang="zh-CN" sz="2000" dirty="0" smtClean="0">
              <a:cs typeface="Times New Roman" pitchFamily="18" charset="0"/>
            </a:endParaRPr>
          </a:p>
          <a:p>
            <a:pPr>
              <a:lnSpc>
                <a:spcPts val="3400"/>
              </a:lnSpc>
              <a:tabLst>
                <a:tab pos="22733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↓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ζητούµενης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ποσότητας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endParaRPr lang="el-GR" altLang="zh-CN" sz="2000" dirty="0" smtClean="0">
              <a:cs typeface="Times New Roman" pitchFamily="18" charset="0"/>
            </a:endParaRPr>
          </a:p>
          <a:p>
            <a:pPr>
              <a:lnSpc>
                <a:spcPts val="3400"/>
              </a:lnSpc>
              <a:tabLst>
                <a:tab pos="22733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↑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προσφερόµενης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ποσότητας</a:t>
            </a:r>
          </a:p>
          <a:p>
            <a:pPr>
              <a:lnSpc>
                <a:spcPts val="3100"/>
              </a:lnSpc>
              <a:tabLst>
                <a:tab pos="22733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Πλεόνασµα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ΑΒ: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0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d</a:t>
            </a:r>
            <a:r>
              <a:rPr lang="en-US" altLang="zh-CN" sz="2000" baseline="-25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µείωση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ζήτησης,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o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s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αύξηση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Π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ροσφοράς</a:t>
            </a: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ts val="3200"/>
              </a:lnSpc>
              <a:buNone/>
              <a:tabLst/>
            </a:pPr>
            <a:r>
              <a:rPr lang="el-GR" altLang="zh-CN" sz="2800" b="1" dirty="0" smtClean="0">
                <a:solidFill>
                  <a:srgbClr val="000000"/>
                </a:solidFill>
                <a:cs typeface="Segoe UI" pitchFamily="18" charset="0"/>
              </a:rPr>
              <a:t>Υπέρ ή Κατά του Κατώτατου Μισθού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Κατά ( μείωση ΚΜ ) προκειμένου οι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χαµηλής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παραγωγικότητας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(π.χ.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νέοι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ανειδίκευτοι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βρουν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ευκολότερα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ιδίως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ποσοστά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αυτές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κατηγορίες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υψηλά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επίπεδα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19812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Υπέρ ( αύξηση ΚΜ ) προκειμένου να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ειωθεί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αριθµός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βρίσκονται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φτώχιας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ιδίως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ισθολογικές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ανισότητες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εγάλες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algn="just">
              <a:lnSpc>
                <a:spcPts val="3500"/>
              </a:lnSpc>
              <a:buNone/>
              <a:tabLst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46449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l-GR" sz="3800" b="1" dirty="0" smtClean="0"/>
              <a:t>Καθοριστικός παράγοντας για τον καθορισμό του Κατώτατου Μισθού</a:t>
            </a:r>
          </a:p>
          <a:p>
            <a:pPr marL="0" indent="0" algn="just">
              <a:buNone/>
            </a:pPr>
            <a:r>
              <a:rPr lang="el-GR" sz="3500" dirty="0" smtClean="0"/>
              <a:t>Εξαρτάται κατά πόσο η ομάδα των εργαζομένων με μισθό ελαφρά υψηλότερο από τον κατώτατο μισθό:</a:t>
            </a:r>
          </a:p>
          <a:p>
            <a:pPr algn="just"/>
            <a:r>
              <a:rPr lang="el-GR" sz="3500" dirty="0" smtClean="0"/>
              <a:t>Έχει υψηλό βαθμό υποκαταστασιμότητας από εργαζόμενους που ενδεχομένως μένουν εκτός αγοράς εργασίας λόγω ΚΜ</a:t>
            </a:r>
          </a:p>
          <a:p>
            <a:pPr algn="just"/>
            <a:r>
              <a:rPr lang="el-GR" sz="3500" dirty="0" smtClean="0"/>
              <a:t>Θετική μισθολογική επίδραση από τη θεσμοθέτηση του ΚΜ</a:t>
            </a:r>
          </a:p>
          <a:p>
            <a:pPr marL="0" indent="0" algn="just">
              <a:buNone/>
            </a:pPr>
            <a:r>
              <a:rPr lang="el-GR" sz="3500" dirty="0" smtClean="0"/>
              <a:t>Η κυρίαρχη μεσαία τάξη θα αντιταχθεί στη μείωση του ΚΜ όταν φοβάται ότι οι επιχειρήσεις θα προσπαθήσουν να τους αντικαταστήσουν με φθηνότερους εργαζόμενους!</a:t>
            </a:r>
          </a:p>
          <a:p>
            <a:pPr marL="0" indent="0" algn="just">
              <a:buNone/>
            </a:pPr>
            <a:r>
              <a:rPr lang="el-GR" sz="3500" dirty="0" smtClean="0"/>
              <a:t>Η κυρίαρχη μεσαία τάξη θα υποστηρίξει την αύξηση του ΚΜ εάν αυτή αυξήσει την οριακή τους αξία και κατά συνέπεια τους μισθούς τους!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l-GR" sz="3400" b="1" dirty="0" smtClean="0"/>
              <a:t>Καθορισμού Κατώτατου Μισθού</a:t>
            </a:r>
          </a:p>
          <a:p>
            <a:pPr algn="just">
              <a:buNone/>
            </a:pPr>
            <a:r>
              <a:rPr lang="el-GR" sz="3400" b="1" dirty="0" smtClean="0"/>
              <a:t>Συμπεράσματα</a:t>
            </a:r>
          </a:p>
          <a:p>
            <a:pPr marL="0" indent="0" algn="just"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κατώτατος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ισθός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υπερβολικά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χαµηλός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είνα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ι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αναποτελεσµατικός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κατώτατος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ισθός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υπερβολικά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υψηλός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επιδεινώνει</a:t>
            </a:r>
            <a:r>
              <a:rPr lang="en-US" altLang="zh-CN" dirty="0" smtClean="0">
                <a:cs typeface="Times New Roman" pitchFamily="18" charset="0"/>
              </a:rPr>
              <a:t>     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ισθολογικές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ανισότητες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εκτοπίζοντας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πλήρως</a:t>
            </a:r>
            <a:r>
              <a:rPr lang="en-US" altLang="zh-CN" dirty="0" smtClean="0">
                <a:cs typeface="Times New Roman" pitchFamily="18" charset="0"/>
              </a:rPr>
              <a:t>   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χαµηλής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παραγωγικότητας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buNone/>
              <a:tabLst/>
            </a:pP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βελτιώνεται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αποδοτικότητα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διανεµητικές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ιδιότητες</a:t>
            </a:r>
            <a:r>
              <a:rPr lang="en-US" altLang="zh-CN" dirty="0" smtClean="0">
                <a:cs typeface="Times New Roman" pitchFamily="18" charset="0"/>
              </a:rPr>
              <a:t>   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κατώτατου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πρέπε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αυτός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αναπροσαρµόζεται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τακτά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χρονικά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διαστήµατα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algn="just">
              <a:lnSpc>
                <a:spcPts val="3200"/>
              </a:lnSpc>
              <a:buNone/>
              <a:tabLst/>
            </a:pPr>
            <a:endParaRPr lang="en-US" altLang="zh-CN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algn="just">
              <a:lnSpc>
                <a:spcPts val="3200"/>
              </a:lnSpc>
              <a:buNone/>
              <a:tabLst/>
            </a:pPr>
            <a:endParaRPr lang="en-US" altLang="zh-CN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  <a:tabLst>
                <a:tab pos="495300" algn="l"/>
                <a:tab pos="520700" algn="l"/>
                <a:tab pos="1981200" algn="l"/>
              </a:tabLst>
            </a:pPr>
            <a:r>
              <a:rPr lang="en-US" altLang="zh-CN" sz="4000" b="1" dirty="0" smtClean="0">
                <a:cs typeface="Segoe UI" pitchFamily="18" charset="0"/>
              </a:rPr>
              <a:t>Κατώτατος µ</a:t>
            </a:r>
            <a:r>
              <a:rPr lang="en-US" altLang="zh-CN" sz="4000" b="1" dirty="0" err="1" smtClean="0">
                <a:cs typeface="Segoe UI" pitchFamily="18" charset="0"/>
              </a:rPr>
              <a:t>ισθός</a:t>
            </a:r>
            <a:r>
              <a:rPr lang="en-US" altLang="zh-CN" sz="4000" b="1" dirty="0" smtClean="0">
                <a:cs typeface="Segoe UI" pitchFamily="18" charset="0"/>
              </a:rPr>
              <a:t> στην </a:t>
            </a:r>
            <a:r>
              <a:rPr lang="en-US" altLang="zh-CN" sz="4000" b="1" dirty="0" err="1" smtClean="0">
                <a:cs typeface="Segoe UI" pitchFamily="18" charset="0"/>
              </a:rPr>
              <a:t>ελληνική</a:t>
            </a:r>
            <a:r>
              <a:rPr lang="en-US" altLang="zh-CN" sz="4000" b="1" dirty="0" smtClean="0">
                <a:cs typeface="Segoe UI" pitchFamily="18" charset="0"/>
              </a:rPr>
              <a:t> </a:t>
            </a:r>
            <a:r>
              <a:rPr lang="en-US" altLang="zh-CN" sz="4000" b="1" dirty="0" err="1" smtClean="0">
                <a:cs typeface="Segoe UI" pitchFamily="18" charset="0"/>
              </a:rPr>
              <a:t>αγορά</a:t>
            </a:r>
            <a:r>
              <a:rPr lang="en-US" altLang="zh-CN" sz="4000" b="1" dirty="0" smtClean="0">
                <a:cs typeface="Segoe UI" pitchFamily="18" charset="0"/>
              </a:rPr>
              <a:t> </a:t>
            </a:r>
            <a:r>
              <a:rPr lang="en-US" altLang="zh-CN" sz="4000" b="1" dirty="0" err="1" smtClean="0">
                <a:cs typeface="Segoe UI" pitchFamily="18" charset="0"/>
              </a:rPr>
              <a:t>εργασίας</a:t>
            </a:r>
            <a:r>
              <a:rPr lang="el-GR" altLang="zh-CN" sz="4000" b="1" dirty="0" smtClean="0">
                <a:cs typeface="Segoe UI" pitchFamily="18" charset="0"/>
              </a:rPr>
              <a:t> </a:t>
            </a:r>
            <a:r>
              <a:rPr lang="en-US" altLang="zh-CN" sz="4000" b="1" dirty="0" smtClean="0">
                <a:cs typeface="Segoe UI" pitchFamily="18" charset="0"/>
              </a:rPr>
              <a:t>(ΠΥΣ 6/2012, Ν. 4046/12, Ν. 4093/12)</a:t>
            </a:r>
            <a:endParaRPr lang="el-GR" altLang="zh-CN" sz="4000" b="1" dirty="0" smtClean="0">
              <a:cs typeface="Segoe UI" pitchFamily="18" charset="0"/>
            </a:endParaRPr>
          </a:p>
          <a:p>
            <a:pPr marL="0" indent="0" algn="just">
              <a:buNone/>
              <a:tabLst>
                <a:tab pos="495300" algn="l"/>
                <a:tab pos="520700" algn="l"/>
                <a:tab pos="1981200" algn="l"/>
              </a:tabLst>
            </a:pPr>
            <a:r>
              <a:rPr lang="en-US" altLang="zh-CN" dirty="0" err="1" smtClean="0">
                <a:cs typeface="Segoe UI" pitchFamily="18" charset="0"/>
              </a:rPr>
              <a:t>Μέχρι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2012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οι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κατώτατες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αποδοχές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καθοριζόταν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αποκλειστικά</a:t>
            </a:r>
            <a:r>
              <a:rPr lang="en-US" altLang="zh-CN" dirty="0" smtClean="0">
                <a:cs typeface="Segoe UI" pitchFamily="18" charset="0"/>
              </a:rPr>
              <a:t>,</a:t>
            </a:r>
            <a:r>
              <a:rPr lang="en-US" altLang="zh-CN" dirty="0" smtClean="0">
                <a:cs typeface="Times New Roman" pitchFamily="18" charset="0"/>
              </a:rPr>
              <a:t>   </a:t>
            </a:r>
            <a:r>
              <a:rPr lang="en-US" altLang="zh-CN" dirty="0" smtClean="0">
                <a:cs typeface="Segoe UI" pitchFamily="18" charset="0"/>
              </a:rPr>
              <a:t>µ</a:t>
            </a:r>
            <a:r>
              <a:rPr lang="en-US" altLang="zh-CN" dirty="0" err="1" smtClean="0">
                <a:cs typeface="Segoe UI" pitchFamily="18" charset="0"/>
              </a:rPr>
              <a:t>ετά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συλλογικές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διαπραγµατεύσεις</a:t>
            </a:r>
            <a:r>
              <a:rPr lang="en-US" altLang="zh-CN" dirty="0" smtClean="0">
                <a:cs typeface="Segoe UI" pitchFamily="18" charset="0"/>
              </a:rPr>
              <a:t>,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cs typeface="Times New Roman" pitchFamily="18" charset="0"/>
              </a:rPr>
              <a:t>μ</a:t>
            </a:r>
            <a:r>
              <a:rPr lang="en-US" altLang="zh-CN" dirty="0" err="1" smtClean="0">
                <a:cs typeface="Segoe UI" pitchFamily="18" charset="0"/>
              </a:rPr>
              <a:t>εταξύ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των</a:t>
            </a:r>
            <a:r>
              <a:rPr lang="en-US" altLang="zh-CN" dirty="0" smtClean="0">
                <a:cs typeface="Times New Roman" pitchFamily="18" charset="0"/>
              </a:rPr>
              <a:t>     </a:t>
            </a:r>
            <a:r>
              <a:rPr lang="en-US" altLang="zh-CN" dirty="0" err="1" smtClean="0">
                <a:cs typeface="Segoe UI" pitchFamily="18" charset="0"/>
              </a:rPr>
              <a:t>συνδικαλιστικών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οργανώσεων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εργαζοµένων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εργοδοτών</a:t>
            </a:r>
            <a:r>
              <a:rPr lang="en-US" altLang="zh-CN" dirty="0" smtClean="0">
                <a:cs typeface="Segoe UI" pitchFamily="18" charset="0"/>
              </a:rPr>
              <a:t>.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2012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πλέον</a:t>
            </a:r>
            <a:r>
              <a:rPr lang="el-GR" altLang="zh-CN" dirty="0" smtClean="0">
                <a:cs typeface="Segoe UI" pitchFamily="18" charset="0"/>
              </a:rPr>
              <a:t>,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γενικά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κατώτατα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όρια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αποδοχών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θεσπίζονται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νοµοθέτη</a:t>
            </a:r>
            <a:r>
              <a:rPr lang="en-US" altLang="zh-CN" dirty="0" smtClean="0">
                <a:cs typeface="Segoe UI" pitchFamily="18" charset="0"/>
              </a:rPr>
              <a:t>.</a:t>
            </a:r>
            <a:r>
              <a:rPr lang="el-GR" altLang="zh-CN" dirty="0" smtClean="0">
                <a:cs typeface="Segoe UI" pitchFamily="18" charset="0"/>
              </a:rPr>
              <a:t> </a:t>
            </a:r>
          </a:p>
          <a:p>
            <a:pPr marL="0" indent="0" algn="just">
              <a:buNone/>
              <a:tabLst>
                <a:tab pos="495300" algn="l"/>
                <a:tab pos="520700" algn="l"/>
                <a:tab pos="1981200" algn="l"/>
              </a:tabLst>
            </a:pPr>
            <a:r>
              <a:rPr lang="en-US" altLang="zh-CN" dirty="0" err="1" smtClean="0">
                <a:cs typeface="Segoe UI" pitchFamily="18" charset="0"/>
              </a:rPr>
              <a:t>Με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τις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Συλλογικές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Συµβάσεις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µ</a:t>
            </a:r>
            <a:r>
              <a:rPr lang="en-US" altLang="zh-CN" dirty="0" err="1" smtClean="0">
                <a:cs typeface="Segoe UI" pitchFamily="18" charset="0"/>
              </a:rPr>
              <a:t>πορούν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να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συµφωνούνται</a:t>
            </a:r>
            <a:r>
              <a:rPr lang="en-US" altLang="zh-CN" dirty="0" smtClean="0">
                <a:cs typeface="Times New Roman" pitchFamily="18" charset="0"/>
              </a:rPr>
              <a:t>   </a:t>
            </a:r>
            <a:r>
              <a:rPr lang="en-US" altLang="zh-CN" dirty="0" err="1" smtClean="0">
                <a:cs typeface="Segoe UI" pitchFamily="18" charset="0"/>
              </a:rPr>
              <a:t>ελευθέρως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συµβαλλόµενα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µ</a:t>
            </a:r>
            <a:r>
              <a:rPr lang="en-US" altLang="zh-CN" dirty="0" err="1" smtClean="0">
                <a:cs typeface="Segoe UI" pitchFamily="18" charset="0"/>
              </a:rPr>
              <a:t>έρη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µ</a:t>
            </a:r>
            <a:r>
              <a:rPr lang="en-US" altLang="zh-CN" dirty="0" err="1" smtClean="0">
                <a:cs typeface="Segoe UI" pitchFamily="18" charset="0"/>
              </a:rPr>
              <a:t>ισθολογικοί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όροι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cs typeface="Times New Roman" pitchFamily="18" charset="0"/>
              </a:rPr>
              <a:t>(</a:t>
            </a:r>
            <a:r>
              <a:rPr lang="en-US" altLang="zh-CN" dirty="0" err="1" smtClean="0">
                <a:cs typeface="Segoe UI" pitchFamily="18" charset="0"/>
              </a:rPr>
              <a:t>βασικοί</a:t>
            </a:r>
            <a:r>
              <a:rPr lang="en-US" altLang="zh-CN" dirty="0" smtClean="0">
                <a:cs typeface="Times New Roman" pitchFamily="18" charset="0"/>
              </a:rPr>
              <a:t>        </a:t>
            </a:r>
            <a:r>
              <a:rPr lang="en-US" altLang="zh-CN" dirty="0" smtClean="0">
                <a:cs typeface="Segoe UI" pitchFamily="18" charset="0"/>
              </a:rPr>
              <a:t>µ</a:t>
            </a:r>
            <a:r>
              <a:rPr lang="en-US" altLang="zh-CN" dirty="0" err="1" smtClean="0">
                <a:cs typeface="Segoe UI" pitchFamily="18" charset="0"/>
              </a:rPr>
              <a:t>ισθοί</a:t>
            </a:r>
            <a:r>
              <a:rPr lang="en-US" altLang="zh-CN" dirty="0" smtClean="0">
                <a:cs typeface="Segoe UI" pitchFamily="18" charset="0"/>
              </a:rPr>
              <a:t>,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ηµεροµίσθια</a:t>
            </a:r>
            <a:r>
              <a:rPr lang="en-US" altLang="zh-CN" dirty="0" smtClean="0">
                <a:cs typeface="Segoe UI" pitchFamily="18" charset="0"/>
              </a:rPr>
              <a:t>,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προσαύξηση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ωριµάνσεων</a:t>
            </a:r>
            <a:r>
              <a:rPr lang="en-US" altLang="zh-CN" dirty="0" smtClean="0">
                <a:cs typeface="Segoe UI" pitchFamily="18" charset="0"/>
              </a:rPr>
              <a:t>,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παντός</a:t>
            </a:r>
            <a:r>
              <a:rPr lang="el-GR" altLang="zh-CN" dirty="0" smtClean="0">
                <a:cs typeface="Segoe UI" pitchFamily="18" charset="0"/>
              </a:rPr>
              <a:t> είδος επιδόματα κλπ ) αρκεί να μην είναι δυσμενέστεροι από το νόμιμο νομοθετημένο κατώτατο μισθό / ημερομίσθιο.</a:t>
            </a:r>
            <a:endParaRPr lang="en-US" altLang="zh-CN" dirty="0" smtClean="0">
              <a:cs typeface="Segoe UI" pitchFamily="18" charset="0"/>
            </a:endParaRP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TextBox 1"/>
          <p:cNvSpPr txBox="1"/>
          <p:nvPr/>
        </p:nvSpPr>
        <p:spPr>
          <a:xfrm>
            <a:off x="683568" y="985292"/>
            <a:ext cx="7994561" cy="113454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1663700" algn="l"/>
              </a:tabLst>
            </a:pPr>
            <a:r>
              <a:rPr lang="en-US" altLang="zh-CN" sz="2999" b="1" dirty="0" smtClean="0">
                <a:cs typeface="Segoe UI" pitchFamily="18" charset="0"/>
              </a:rPr>
              <a:t>Νοµοθετηµένος Κατώτατος Μισθός/Ηµεροµίσθιο</a:t>
            </a:r>
          </a:p>
          <a:p>
            <a:pPr>
              <a:lnSpc>
                <a:spcPct val="80000"/>
              </a:lnSpc>
              <a:tabLst>
                <a:tab pos="1663700" algn="l"/>
              </a:tabLst>
            </a:pPr>
            <a:r>
              <a:rPr lang="en-US" altLang="zh-CN" sz="2400" b="1" dirty="0" smtClean="0"/>
              <a:t>	</a:t>
            </a:r>
            <a:r>
              <a:rPr lang="en-US" altLang="zh-CN" sz="2400" b="1" dirty="0" smtClean="0">
                <a:cs typeface="Segoe UI" pitchFamily="18" charset="0"/>
              </a:rPr>
              <a:t>(ΠΥΣ 6/2012, Ν. 4046/12, Ν. 4093/12)</a:t>
            </a:r>
          </a:p>
          <a:p>
            <a:pPr>
              <a:lnSpc>
                <a:spcPct val="8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cs typeface="Segoe UI" pitchFamily="18" charset="0"/>
              </a:rPr>
              <a:t>Ι) </a:t>
            </a:r>
            <a:r>
              <a:rPr lang="en-US" altLang="zh-CN" sz="2400" b="1" dirty="0" err="1" smtClean="0">
                <a:solidFill>
                  <a:srgbClr val="000000"/>
                </a:solidFill>
                <a:cs typeface="Segoe UI" pitchFamily="18" charset="0"/>
              </a:rPr>
              <a:t>Εργατοτεχνίτες</a:t>
            </a:r>
            <a:r>
              <a:rPr lang="en-US" altLang="zh-CN" sz="2400" b="1" dirty="0" smtClean="0"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cs typeface="Segoe UI" pitchFamily="18" charset="0"/>
              </a:rPr>
              <a:t>&gt;25ετών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graphicFrame>
        <p:nvGraphicFramePr>
          <p:cNvPr id="6" name="表格 4"/>
          <p:cNvGraphicFramePr>
            <a:graphicFrameLocks noGrp="1"/>
          </p:cNvGraphicFramePr>
          <p:nvPr/>
        </p:nvGraphicFramePr>
        <p:xfrm>
          <a:off x="1547664" y="1993404"/>
          <a:ext cx="5470447" cy="3604003"/>
        </p:xfrm>
        <a:graphic>
          <a:graphicData uri="http://schemas.openxmlformats.org/drawingml/2006/table">
            <a:tbl>
              <a:tblPr/>
              <a:tblGrid>
                <a:gridCol w="4262042"/>
                <a:gridCol w="1208405"/>
              </a:tblGrid>
              <a:tr h="8272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ΧρόνιαΒασικόηµεροµίσθιο</a:t>
                      </a:r>
                      <a:r>
                        <a:rPr lang="en-US" altLang="zh-CN" sz="2003" dirty="0" smtClean="0">
                          <a:solidFill>
                            <a:srgbClr val="DBF5F9"/>
                          </a:solidFill>
                          <a:latin typeface="Segoe UI" pitchFamily="18" charset="0"/>
                          <a:cs typeface="Segoe UI" pitchFamily="18" charset="0"/>
                        </a:rPr>
                        <a:t>Επίδοµα</a:t>
                      </a:r>
                      <a:endParaRPr lang="zh-CN" altLang="en-US" sz="2003" dirty="0" smtClean="0">
                        <a:solidFill>
                          <a:srgbClr val="DBF5F9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  <a:p>
                      <a:pPr algn="l"/>
                      <a:r>
                        <a:rPr lang="en-US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υπηρεσίας</a:t>
                      </a:r>
                      <a:r>
                        <a:rPr lang="en-US" altLang="zh-CN" sz="2003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από</a:t>
                      </a:r>
                      <a:r>
                        <a:rPr lang="en-US" altLang="zh-CN" sz="2003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14/02/12)</a:t>
                      </a:r>
                      <a:r>
                        <a:rPr lang="en-US" altLang="zh-CN" sz="2003" dirty="0" smtClean="0">
                          <a:solidFill>
                            <a:srgbClr val="DBF5F9"/>
                          </a:solidFill>
                          <a:latin typeface="Segoe UI" pitchFamily="18" charset="0"/>
                          <a:cs typeface="Segoe UI" pitchFamily="18" charset="0"/>
                        </a:rPr>
                        <a:t>τριετιών</a:t>
                      </a:r>
                      <a:endParaRPr lang="zh-CN" altLang="en-US" sz="2003" dirty="0" smtClean="0">
                        <a:solidFill>
                          <a:srgbClr val="DBF5F9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</a:txBody>
                  <a:tcPr anchor="ctr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Επίδοµα</a:t>
                      </a:r>
                      <a:endParaRPr lang="zh-CN" altLang="en-US" sz="2003" dirty="0" smtClean="0">
                        <a:solidFill>
                          <a:srgbClr val="FF0000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γάµου</a:t>
                      </a:r>
                      <a:r>
                        <a:rPr lang="en-US" altLang="zh-CN" sz="2003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zh-CN" altLang="en-US" sz="2003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7"/>
                    </a:solidFill>
                  </a:tcPr>
                </a:tc>
              </a:tr>
              <a:tr h="32580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0-326,180,0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2,62</a:t>
                      </a:r>
                      <a:endParaRPr lang="zh-CN" altLang="en-US" sz="2003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</a:tr>
              <a:tr h="32580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3-626,181,31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2,62</a:t>
                      </a:r>
                      <a:endParaRPr lang="zh-CN" altLang="en-US" sz="2003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</a:tr>
              <a:tr h="32580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6-926,182,62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2,62</a:t>
                      </a:r>
                      <a:endParaRPr lang="zh-CN" altLang="en-US" sz="2003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</a:tr>
              <a:tr h="32580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9-1226,183,93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2,62</a:t>
                      </a:r>
                      <a:endParaRPr lang="zh-CN" altLang="en-US" sz="2003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</a:tr>
              <a:tr h="32580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12-1526,185,24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2,62</a:t>
                      </a:r>
                      <a:endParaRPr lang="zh-CN" altLang="en-US" sz="2003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</a:tr>
              <a:tr h="32580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15-1826,186,55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2,62</a:t>
                      </a:r>
                      <a:endParaRPr lang="zh-CN" altLang="en-US" sz="2003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</a:tr>
              <a:tr h="32580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18&gt;26,187,85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2,62</a:t>
                      </a:r>
                      <a:endParaRPr lang="zh-CN" altLang="en-US" sz="2003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5" name="TextBox 1"/>
          <p:cNvSpPr txBox="1"/>
          <p:nvPr/>
        </p:nvSpPr>
        <p:spPr>
          <a:xfrm>
            <a:off x="1043608" y="1273324"/>
            <a:ext cx="3687997" cy="5324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000" b="1" dirty="0" smtClean="0">
                <a:solidFill>
                  <a:srgbClr val="000000"/>
                </a:solidFill>
                <a:cs typeface="Segoe UI" pitchFamily="18" charset="0"/>
              </a:rPr>
              <a:t>ΙΙ) </a:t>
            </a:r>
            <a:r>
              <a:rPr lang="en-US" altLang="zh-CN" sz="3000" b="1" dirty="0" err="1" smtClean="0">
                <a:solidFill>
                  <a:srgbClr val="000000"/>
                </a:solidFill>
                <a:cs typeface="Segoe UI" pitchFamily="18" charset="0"/>
              </a:rPr>
              <a:t>Υπάλληλοι</a:t>
            </a:r>
            <a:r>
              <a:rPr lang="el-GR" altLang="zh-CN" sz="3000" b="1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cs typeface="Segoe UI" pitchFamily="18" charset="0"/>
              </a:rPr>
              <a:t>&gt;</a:t>
            </a:r>
            <a:r>
              <a:rPr lang="el-GR" altLang="zh-CN" sz="3000" b="1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cs typeface="Segoe UI" pitchFamily="18" charset="0"/>
              </a:rPr>
              <a:t>25ετών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403648" y="2209428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Χρόνια υπηρεσίας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Βασικός μισθός ( από 14/2/12 )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Επίδομα τριετιών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Επίδομα Γάμου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 –</a:t>
                      </a:r>
                      <a:r>
                        <a:rPr lang="el-GR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586,08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58,61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 –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586,08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58,61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58,61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6 –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586,08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117,22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58,61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9 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586,08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175,82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58,61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259632" y="2857500"/>
          <a:ext cx="6096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Χρόνια υπηρεσίας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Βασικός μισθός ( από 14/2/12 )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Επίδομα τριετιών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Επίδομα Γάμου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 –</a:t>
                      </a:r>
                      <a:r>
                        <a:rPr lang="el-GR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22,83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 –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22,83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2,28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6 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22,83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2,28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971600" y="1417340"/>
            <a:ext cx="4056560" cy="4677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cs typeface="Segoe UI" pitchFamily="18" charset="0"/>
              </a:rPr>
              <a:t>Ι)</a:t>
            </a:r>
            <a:r>
              <a:rPr lang="en-US" altLang="zh-CN" sz="2795" b="1" dirty="0" smtClean="0"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0000"/>
                </a:solidFill>
                <a:cs typeface="Segoe UI" pitchFamily="18" charset="0"/>
              </a:rPr>
              <a:t>Εργατοτεχνίτες</a:t>
            </a:r>
            <a:r>
              <a:rPr lang="en-US" altLang="zh-CN" sz="2795" b="1" dirty="0" smtClean="0"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0000"/>
                </a:solidFill>
                <a:cs typeface="Segoe UI" pitchFamily="18" charset="0"/>
              </a:rPr>
              <a:t>&lt;25ετών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259632" y="2857500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Χρόνια υπηρεσίας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Βασικός μισθός ( από 14/2/12 )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Επίδομα τριετιών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Επίδομα Γάμου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 –</a:t>
                      </a:r>
                      <a:r>
                        <a:rPr lang="el-GR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510,95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51,10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 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510,95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51,10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51,10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115616" y="1417340"/>
            <a:ext cx="3861122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00" b="1" dirty="0" smtClean="0">
                <a:solidFill>
                  <a:srgbClr val="000000"/>
                </a:solidFill>
                <a:cs typeface="Segoe UI" pitchFamily="18" charset="0"/>
              </a:rPr>
              <a:t>ΙΙ) Υπάλληλοι</a:t>
            </a:r>
            <a:r>
              <a:rPr lang="en-US" altLang="zh-CN" sz="3000" b="1" dirty="0" smtClean="0"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cs typeface="Segoe UI" pitchFamily="18" charset="0"/>
              </a:rPr>
              <a:t>&lt;</a:t>
            </a:r>
            <a:r>
              <a:rPr lang="en-US" altLang="zh-CN" sz="3000" b="1" dirty="0" smtClean="0"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cs typeface="Segoe UI" pitchFamily="18" charset="0"/>
              </a:rPr>
              <a:t>25ετών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</a:t>
            </a:r>
            <a:r>
              <a:rPr lang="el-GR" altLang="zh-CN" sz="3200" dirty="0" err="1" smtClean="0">
                <a:cs typeface="Segoe UI" pitchFamily="18" charset="0"/>
              </a:rPr>
              <a:t>εισφορες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tabLst>
                <a:tab pos="50800" algn="l"/>
                <a:tab pos="850900" algn="l"/>
                <a:tab pos="1155700" algn="l"/>
                <a:tab pos="1333500" algn="l"/>
                <a:tab pos="1854200" algn="l"/>
              </a:tabLst>
            </a:pPr>
            <a:r>
              <a:rPr lang="en-US" altLang="zh-CN" sz="3500" u="sng" dirty="0" smtClean="0">
                <a:cs typeface="Segoe UI" pitchFamily="18" charset="0"/>
              </a:rPr>
              <a:t>Νοµοθετηµένος </a:t>
            </a:r>
            <a:r>
              <a:rPr lang="en-US" altLang="zh-CN" sz="3500" u="sng" dirty="0" err="1" smtClean="0">
                <a:cs typeface="Segoe UI" pitchFamily="18" charset="0"/>
              </a:rPr>
              <a:t>κατώτατος</a:t>
            </a:r>
            <a:r>
              <a:rPr lang="el-GR" altLang="zh-CN" sz="3500" u="sng" dirty="0" smtClean="0">
                <a:cs typeface="Segoe UI" pitchFamily="18" charset="0"/>
              </a:rPr>
              <a:t> </a:t>
            </a:r>
            <a:r>
              <a:rPr lang="en-US" altLang="zh-CN" sz="3500" u="sng" dirty="0" smtClean="0">
                <a:cs typeface="Segoe UI" pitchFamily="18" charset="0"/>
              </a:rPr>
              <a:t>µ</a:t>
            </a:r>
            <a:r>
              <a:rPr lang="en-US" altLang="zh-CN" sz="3500" u="sng" dirty="0" err="1" smtClean="0">
                <a:cs typeface="Segoe UI" pitchFamily="18" charset="0"/>
              </a:rPr>
              <a:t>ισθός</a:t>
            </a:r>
            <a:r>
              <a:rPr lang="el-GR" altLang="zh-CN" sz="3500" u="sng" dirty="0" smtClean="0">
                <a:cs typeface="Segoe UI" pitchFamily="18" charset="0"/>
              </a:rPr>
              <a:t> </a:t>
            </a:r>
            <a:r>
              <a:rPr lang="en-US" altLang="zh-CN" sz="3500" u="sng" dirty="0" smtClean="0">
                <a:cs typeface="Segoe UI" pitchFamily="18" charset="0"/>
              </a:rPr>
              <a:t>/</a:t>
            </a:r>
            <a:r>
              <a:rPr lang="el-GR" altLang="zh-CN" sz="3500" u="sng" dirty="0" smtClean="0">
                <a:cs typeface="Segoe UI" pitchFamily="18" charset="0"/>
              </a:rPr>
              <a:t> </a:t>
            </a:r>
            <a:r>
              <a:rPr lang="en-US" altLang="zh-CN" sz="3500" u="sng" dirty="0" err="1" smtClean="0">
                <a:cs typeface="Segoe UI" pitchFamily="18" charset="0"/>
              </a:rPr>
              <a:t>ηµεροµίσθιο</a:t>
            </a:r>
            <a:r>
              <a:rPr lang="el-GR" altLang="zh-CN" sz="3500" u="sng" dirty="0" smtClean="0">
                <a:cs typeface="Segoe UI" pitchFamily="18" charset="0"/>
              </a:rPr>
              <a:t> </a:t>
            </a:r>
            <a:r>
              <a:rPr lang="en-US" altLang="zh-CN" sz="3500" u="sng" dirty="0" smtClean="0">
                <a:cs typeface="Segoe UI" pitchFamily="18" charset="0"/>
              </a:rPr>
              <a:t>στην </a:t>
            </a:r>
            <a:r>
              <a:rPr lang="en-US" altLang="zh-CN" sz="3500" u="sng" dirty="0" err="1" smtClean="0">
                <a:cs typeface="Segoe UI" pitchFamily="18" charset="0"/>
              </a:rPr>
              <a:t>ελληνική</a:t>
            </a:r>
            <a:r>
              <a:rPr lang="en-US" altLang="zh-CN" sz="3500" u="sng" dirty="0" smtClean="0">
                <a:cs typeface="Segoe UI" pitchFamily="18" charset="0"/>
              </a:rPr>
              <a:t> </a:t>
            </a:r>
            <a:r>
              <a:rPr lang="en-US" altLang="zh-CN" sz="3500" u="sng" dirty="0" err="1" smtClean="0">
                <a:cs typeface="Segoe UI" pitchFamily="18" charset="0"/>
              </a:rPr>
              <a:t>αγορά</a:t>
            </a:r>
            <a:r>
              <a:rPr lang="en-US" altLang="zh-CN" sz="3500" u="sng" dirty="0" smtClean="0">
                <a:cs typeface="Segoe UI" pitchFamily="18" charset="0"/>
              </a:rPr>
              <a:t> </a:t>
            </a:r>
            <a:r>
              <a:rPr lang="en-US" altLang="zh-CN" sz="3500" u="sng" dirty="0" err="1" smtClean="0">
                <a:cs typeface="Segoe UI" pitchFamily="18" charset="0"/>
              </a:rPr>
              <a:t>εργασίας</a:t>
            </a:r>
            <a:r>
              <a:rPr lang="el-GR" altLang="zh-CN" sz="3500" u="sng" dirty="0" smtClean="0">
                <a:cs typeface="Segoe UI" pitchFamily="18" charset="0"/>
              </a:rPr>
              <a:t> </a:t>
            </a:r>
            <a:r>
              <a:rPr lang="en-US" altLang="zh-CN" sz="3500" u="sng" dirty="0" smtClean="0">
                <a:cs typeface="Segoe UI" pitchFamily="18" charset="0"/>
              </a:rPr>
              <a:t>(ΠΥΣ 6/2012, Ν. 4046/12, Ν. 4093/12)</a:t>
            </a:r>
            <a:endParaRPr lang="el-GR" altLang="zh-CN" sz="3500" u="sng" dirty="0" smtClean="0">
              <a:cs typeface="Segoe UI" pitchFamily="18" charset="0"/>
            </a:endParaRPr>
          </a:p>
          <a:p>
            <a:pPr marL="0" indent="0" algn="just">
              <a:buNone/>
              <a:tabLst>
                <a:tab pos="50800" algn="l"/>
                <a:tab pos="850900" algn="l"/>
                <a:tab pos="1155700" algn="l"/>
                <a:tab pos="1333500" algn="l"/>
                <a:tab pos="1854200" algn="l"/>
              </a:tabLst>
            </a:pP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ως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άνω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προσαυξήσεις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προϋπηρεσίας</a:t>
            </a:r>
            <a:r>
              <a:rPr lang="el-GR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καταβάλλονται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προϋπηρεσία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l-GR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οποιονδήποτε</a:t>
            </a:r>
            <a:r>
              <a:rPr lang="en-US" altLang="zh-CN" sz="2800" dirty="0" smtClean="0">
                <a:cs typeface="Times New Roman" pitchFamily="18" charset="0"/>
              </a:rPr>
              <a:t> 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εργοδότη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οποιαδήποτε</a:t>
            </a:r>
            <a:r>
              <a:rPr lang="el-GR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ειδικότητα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ετά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800" dirty="0" smtClean="0">
                <a:cs typeface="Times New Roman" pitchFamily="18" charset="0"/>
              </a:rPr>
              <a:t>  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συµπλήρωση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του18ου</a:t>
            </a:r>
            <a:r>
              <a:rPr lang="el-GR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έτους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ηλικίας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και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ισχύουν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συµπληρωθείσα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υπηρεσία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800" dirty="0" smtClean="0">
                <a:solidFill>
                  <a:srgbClr val="000000"/>
                </a:solidFill>
                <a:cs typeface="Segoe UI" pitchFamily="18" charset="0"/>
              </a:rPr>
              <a:t> 14/2/2012.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6: </a:t>
            </a:r>
            <a:r>
              <a:rPr lang="el-GR" altLang="zh-CN" sz="28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4000" b="1" u="sng" dirty="0" smtClean="0">
                <a:cs typeface="Segoe UI" pitchFamily="18" charset="0"/>
              </a:rPr>
              <a:t>ΙΙ. ΑΣΦΑΛΙΣΤΙΚΕΣ ΕΙΣΦΟΡΕΣ</a:t>
            </a:r>
          </a:p>
          <a:p>
            <a:pPr marL="0" indent="0" algn="just">
              <a:lnSpc>
                <a:spcPts val="3200"/>
              </a:lnSpc>
              <a:buNone/>
              <a:tabLst>
                <a:tab pos="50800" algn="l"/>
              </a:tabLst>
            </a:pPr>
            <a:r>
              <a:rPr lang="en-US" altLang="zh-CN" dirty="0" err="1" smtClean="0">
                <a:cs typeface="Segoe UI" pitchFamily="18" charset="0"/>
              </a:rPr>
              <a:t>Εργοδοτική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εισφορά</a:t>
            </a:r>
            <a:r>
              <a:rPr lang="en-US" altLang="zh-CN" dirty="0" smtClean="0">
                <a:cs typeface="Segoe UI" pitchFamily="18" charset="0"/>
              </a:rPr>
              <a:t>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υπολογίζεται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επί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των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καταβαλλόµενων</a:t>
            </a:r>
            <a:r>
              <a:rPr lang="en-US" altLang="zh-CN" dirty="0" smtClean="0">
                <a:cs typeface="Times New Roman" pitchFamily="18" charset="0"/>
              </a:rPr>
              <a:t>       </a:t>
            </a:r>
            <a:r>
              <a:rPr lang="en-US" altLang="zh-CN" dirty="0" smtClean="0">
                <a:cs typeface="Segoe UI" pitchFamily="18" charset="0"/>
              </a:rPr>
              <a:t>µ</a:t>
            </a:r>
            <a:r>
              <a:rPr lang="en-US" altLang="zh-CN" dirty="0" err="1" smtClean="0">
                <a:cs typeface="Segoe UI" pitchFamily="18" charset="0"/>
              </a:rPr>
              <a:t>ικτών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αποδοχών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εξαρτά</a:t>
            </a:r>
            <a:r>
              <a:rPr lang="el-GR" altLang="zh-CN" dirty="0" err="1" smtClean="0">
                <a:cs typeface="Segoe UI" pitchFamily="18" charset="0"/>
              </a:rPr>
              <a:t>ται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επίσης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την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κατηγορία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ασφάλισης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εργαζόµενου</a:t>
            </a:r>
            <a:r>
              <a:rPr lang="en-US" altLang="zh-CN" dirty="0" smtClean="0">
                <a:cs typeface="Segoe UI" pitchFamily="18" charset="0"/>
              </a:rPr>
              <a:t>. </a:t>
            </a:r>
            <a:r>
              <a:rPr lang="en-US" altLang="zh-CN" dirty="0" err="1" smtClean="0">
                <a:cs typeface="Segoe UI" pitchFamily="18" charset="0"/>
              </a:rPr>
              <a:t>Εργατική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εισφορά</a:t>
            </a:r>
            <a:r>
              <a:rPr lang="en-US" altLang="zh-CN" dirty="0" smtClean="0">
                <a:cs typeface="Segoe UI" pitchFamily="18" charset="0"/>
              </a:rPr>
              <a:t>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ποσοστό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επί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των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µ</a:t>
            </a:r>
            <a:r>
              <a:rPr lang="en-US" altLang="zh-CN" dirty="0" err="1" smtClean="0">
                <a:cs typeface="Segoe UI" pitchFamily="18" charset="0"/>
              </a:rPr>
              <a:t>ικτών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καταβαλλόµενων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αποδοχών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εργαζόµενου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εξαρτάται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την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κατηγορία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ασφάλισης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εργαζόµενου</a:t>
            </a:r>
            <a:r>
              <a:rPr lang="en-US" altLang="zh-CN" dirty="0" smtClean="0">
                <a:cs typeface="Segoe UI" pitchFamily="18" charset="0"/>
              </a:rPr>
              <a:t>.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Οι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cs typeface="Segoe UI" pitchFamily="18" charset="0"/>
              </a:rPr>
              <a:t>ασφαλιστικές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εισφορές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τόσο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του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εργαζόµενου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όσο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cs typeface="Segoe UI" pitchFamily="18" charset="0"/>
              </a:rPr>
              <a:t>εργοδότη</a:t>
            </a:r>
            <a:r>
              <a:rPr lang="el-GR" altLang="zh-CN" dirty="0" smtClean="0">
                <a:cs typeface="Segoe UI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καταβάλλονται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συνολικά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τον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εργοδότη</a:t>
            </a:r>
            <a:r>
              <a:rPr lang="en-US" altLang="zh-CN" dirty="0" smtClean="0">
                <a:cs typeface="Segoe UI" pitchFamily="18" charset="0"/>
              </a:rPr>
              <a:t>!</a:t>
            </a:r>
          </a:p>
          <a:p>
            <a:pPr>
              <a:lnSpc>
                <a:spcPts val="3500"/>
              </a:lnSpc>
              <a:tabLst>
                <a:tab pos="50800" algn="l"/>
              </a:tabLst>
            </a:pPr>
            <a:endParaRPr lang="en-US" altLang="zh-CN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5" name="4 - Εικόνα" descr="σελ 17 ε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9428"/>
            <a:ext cx="4824536" cy="3235761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611560" y="1129308"/>
            <a:ext cx="3570914" cy="4623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3" b="1" dirty="0" smtClean="0">
                <a:cs typeface="Segoe UI" pitchFamily="18" charset="0"/>
              </a:rPr>
              <a:t>Εργοδοτική Εισφορά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788025" y="1633364"/>
            <a:ext cx="3672408" cy="176971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25019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0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ισορροπία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0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0</a:t>
            </a:r>
          </a:p>
          <a:p>
            <a:pPr>
              <a:lnSpc>
                <a:spcPct val="80000"/>
              </a:lnSpc>
              <a:tabLst>
                <a:tab pos="25019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Επιβολή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εργοδοτικής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εισφοράς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(p)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0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+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pW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0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↑</a:t>
            </a:r>
          </a:p>
          <a:p>
            <a:pPr>
              <a:lnSpc>
                <a:spcPct val="80000"/>
              </a:lnSpc>
              <a:tabLst>
                <a:tab pos="2501900" algn="l"/>
              </a:tabLst>
            </a:pP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κόστους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επιχείρηση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µείωση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</a:p>
          <a:p>
            <a:pPr>
              <a:lnSpc>
                <a:spcPct val="80000"/>
              </a:lnSpc>
              <a:tabLst>
                <a:tab pos="25019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απασχόλησης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(L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1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µετατόπιση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d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</a:t>
            </a:r>
            <a:r>
              <a:rPr lang="en-US" altLang="zh-CN" sz="2000" baseline="-25000" dirty="0" smtClean="0">
                <a:solidFill>
                  <a:srgbClr val="000000"/>
                </a:solidFill>
                <a:cs typeface="Segoe UI" pitchFamily="18" charset="0"/>
              </a:rPr>
              <a:t>1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↓W,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↓L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l-GR" altLang="zh-CN" sz="3000" b="1" dirty="0" smtClean="0">
                <a:solidFill>
                  <a:srgbClr val="000000"/>
                </a:solidFill>
                <a:cs typeface="Segoe UI" pitchFamily="18" charset="0"/>
              </a:rPr>
              <a:t>Μικτός και Καθαρός Μισθός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Μικτός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Μισθός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αποδοχές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χρήµα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 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καταβάλλονται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συµπεριλαµβανοµένου</a:t>
            </a:r>
            <a:r>
              <a:rPr lang="en-US" altLang="zh-CN" sz="2400" dirty="0" smtClean="0">
                <a:cs typeface="Times New Roman" pitchFamily="18" charset="0"/>
              </a:rPr>
              <a:t>     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ασφαλιστικών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κρατήσεων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εργαζόµενου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Καθαρός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Μισθός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φόρων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ικτός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αφαίρεση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ασφαλιστικών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κρατήσεων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Φόρος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Μισθωτών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Υπηρεσιών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(ΦΜΥ)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εξαρτάται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ύψος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ετήσιου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εισοδήµατος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ισθωτές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υπηρεσίες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υπολογίζεται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ικτού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αφαίρεση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τω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ν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ασφαλιστικών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κρατήσεων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b="1" dirty="0" smtClean="0"/>
              <a:t>Ασφάλιση μισθωτών στην ελληνική αγορά εργασίας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κύριο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φορέας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ασφάλισης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ισθωτούς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Ελλάδα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ΙΚΑ.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ασφάλιση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υποχρεωτική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όλους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εξαρτηµένη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σχέση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πλήρη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ερική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αρχίζει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τη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πρώτη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ηµέρα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ασφάλιση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έχει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δικαίωµα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σύνταξη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ιατροφαρµακευτική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νοσοκοµειακή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περίθαλψη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επιδόµατα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ασθενείας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ατυχήµατος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ητρότητας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κ.λπ.</a:t>
            </a:r>
          </a:p>
          <a:p>
            <a:pPr algn="just">
              <a:buNone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889000" algn="l"/>
              </a:tabLst>
            </a:pPr>
            <a:r>
              <a:rPr lang="en-US" altLang="zh-CN" b="1" dirty="0" smtClean="0">
                <a:cs typeface="Segoe UI" pitchFamily="18" charset="0"/>
              </a:rPr>
              <a:t>Ασφάλιση </a:t>
            </a:r>
            <a:r>
              <a:rPr lang="en-US" altLang="zh-CN" b="1" dirty="0" err="1" smtClean="0">
                <a:cs typeface="Segoe UI" pitchFamily="18" charset="0"/>
              </a:rPr>
              <a:t>Πλήρους</a:t>
            </a:r>
            <a:r>
              <a:rPr lang="en-US" altLang="zh-CN" b="1" dirty="0" smtClean="0">
                <a:cs typeface="Segoe UI" pitchFamily="18" charset="0"/>
              </a:rPr>
              <a:t> </a:t>
            </a:r>
            <a:r>
              <a:rPr lang="en-US" altLang="zh-CN" b="1" dirty="0" err="1" smtClean="0">
                <a:cs typeface="Segoe UI" pitchFamily="18" charset="0"/>
              </a:rPr>
              <a:t>Απασχόλησης</a:t>
            </a:r>
            <a:endParaRPr lang="en-US" altLang="zh-CN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400" dirty="0" err="1" smtClean="0"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εργαζόµενοι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πλήρες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ωράριο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(5νθήµερο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6 ήμερο που αμείβονται με μισθό,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αναγνωρίζουν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ασφάλιση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 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ΙΚΑ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25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ηµέρες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ήνα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ανεξάρτητα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εάν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ηµέρες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ήνα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περισσότερες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λιγότερες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πλήρες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ωράριο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5νθήµερο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6 ήμερο που αμείβονται με ημερομίσθιο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αναγνωρίζουν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ασφάλιση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ΙΚΑ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κατά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ήνα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τόσες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ηµέρες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όσες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ακριβώς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ηµέρες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ηµέρες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ήνα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b="1" dirty="0" smtClean="0"/>
              <a:t>Αναλυτικές Περιοδικές Δηλώσεις</a:t>
            </a:r>
          </a:p>
          <a:p>
            <a:pPr marL="0" indent="0" algn="just">
              <a:lnSpc>
                <a:spcPct val="80000"/>
              </a:lnSpc>
              <a:buNone/>
              <a:tabLst>
                <a:tab pos="38100" algn="l"/>
                <a:tab pos="76200" algn="l"/>
                <a:tab pos="228600" algn="l"/>
                <a:tab pos="762000" algn="l"/>
                <a:tab pos="23368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Κάθε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εργοδότης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υποχρεούται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1/1/2002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συντάσσει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τηρεί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υποβάλλει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διαφυλάσσει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ΑΠ</a:t>
            </a:r>
            <a:r>
              <a:rPr lang="el-GR" altLang="zh-CN" sz="2400" dirty="0" smtClean="0">
                <a:cs typeface="Times New Roman" pitchFamily="18" charset="0"/>
              </a:rPr>
              <a:t>Δ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Μέσω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ΑΠ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δηλώνονται</a:t>
            </a:r>
            <a:r>
              <a:rPr lang="en-US" altLang="zh-CN" sz="2400" dirty="0" smtClean="0">
                <a:cs typeface="Times New Roman" pitchFamily="18" charset="0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στοιχεία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ασφάλισης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χρόνος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κάθε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ασφαλιζοµένου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αποδοχές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κλάδοι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ασφάλισης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τ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ύψος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ασφαλιστικών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εισφορών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ασφαλιστική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τακτοποίηση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ισθωτών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ολοκληρώνετα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καταβολή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εισφορών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αλλά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έγκαιρη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υποβολή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ΑΠ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!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50800" algn="l"/>
                <a:tab pos="584200" algn="l"/>
              </a:tabLst>
            </a:pPr>
            <a:r>
              <a:rPr lang="en-US" altLang="zh-CN" sz="2800" b="1" dirty="0" smtClean="0">
                <a:cs typeface="Segoe UI" pitchFamily="18" charset="0"/>
              </a:rPr>
              <a:t>Ατοµικός </a:t>
            </a:r>
            <a:r>
              <a:rPr lang="en-US" altLang="zh-CN" sz="2800" b="1" dirty="0" err="1" smtClean="0">
                <a:cs typeface="Segoe UI" pitchFamily="18" charset="0"/>
              </a:rPr>
              <a:t>Λογαριασµός</a:t>
            </a:r>
            <a:r>
              <a:rPr lang="en-US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Ασφάλισης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584200" algn="l"/>
              </a:tabLst>
            </a:pPr>
            <a:r>
              <a:rPr lang="en-US" altLang="zh-CN" sz="2400" dirty="0" smtClean="0">
                <a:cs typeface="Segoe UI" pitchFamily="18" charset="0"/>
              </a:rPr>
              <a:t>Η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ασφαλιστική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κατάσταση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εργαζόµενου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εµφανίζεται</a:t>
            </a:r>
            <a:r>
              <a:rPr lang="en-US" altLang="zh-CN" sz="2400" dirty="0" smtClean="0">
                <a:cs typeface="Times New Roman" pitchFamily="18" charset="0"/>
              </a:rPr>
              <a:t>      </a:t>
            </a:r>
            <a:r>
              <a:rPr lang="en-US" altLang="zh-CN" sz="2400" dirty="0" err="1" smtClean="0">
                <a:cs typeface="Segoe UI" pitchFamily="18" charset="0"/>
              </a:rPr>
              <a:t>στον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Ατοµικό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Λογαριασµού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Ασφάλισης</a:t>
            </a:r>
            <a:r>
              <a:rPr lang="en-US" altLang="zh-CN" sz="2400" dirty="0" smtClean="0"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οποίος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1/1/2002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cs typeface="Segoe UI" pitchFamily="18" charset="0"/>
              </a:rPr>
              <a:t>τηρείται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ηλεκτρονικά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περιλαµβάνει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στοιχεία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ασφάλισης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smtClean="0"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απασχόλησης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όπως</a:t>
            </a:r>
            <a:r>
              <a:rPr lang="en-US" altLang="zh-CN" sz="2400" dirty="0" smtClean="0"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ατοµικά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στοιχεία</a:t>
            </a:r>
            <a:r>
              <a:rPr lang="en-US" altLang="zh-CN" sz="2400" dirty="0" smtClean="0"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στοιχεία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εργοδότη</a:t>
            </a:r>
            <a:r>
              <a:rPr lang="en-US" altLang="zh-CN" sz="2400" dirty="0" smtClean="0"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τον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τύπο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το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ύψος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αποδοχών</a:t>
            </a:r>
            <a:r>
              <a:rPr lang="en-US" altLang="zh-CN" sz="2400" dirty="0" smtClean="0">
                <a:cs typeface="Segoe UI" pitchFamily="18" charset="0"/>
              </a:rPr>
              <a:t>,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πακέτο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των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ασφαλιστικών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καλύψεων</a:t>
            </a:r>
            <a:r>
              <a:rPr lang="en-US" altLang="zh-CN" sz="2400" dirty="0" smtClean="0"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σύνολο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των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εισφορών</a:t>
            </a:r>
            <a:r>
              <a:rPr lang="en-US" altLang="zh-CN" sz="2400" dirty="0" smtClean="0"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ηµέρες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ασφάλισης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κ.λπ.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graphicFrame>
        <p:nvGraphicFramePr>
          <p:cNvPr id="7" name="表格 4"/>
          <p:cNvGraphicFramePr>
            <a:graphicFrameLocks noGrp="1"/>
          </p:cNvGraphicFramePr>
          <p:nvPr/>
        </p:nvGraphicFramePr>
        <p:xfrm>
          <a:off x="395536" y="1345332"/>
          <a:ext cx="8235506" cy="4260951"/>
        </p:xfrm>
        <a:graphic>
          <a:graphicData uri="http://schemas.openxmlformats.org/drawingml/2006/table">
            <a:tbl>
              <a:tblPr/>
              <a:tblGrid>
                <a:gridCol w="4248150"/>
                <a:gridCol w="2258568"/>
                <a:gridCol w="1728788"/>
              </a:tblGrid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ΠΑΚΕΤΟ</a:t>
                      </a:r>
                      <a:r>
                        <a:rPr lang="el-GR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ΚΑΛΥΨΗΣ</a:t>
                      </a:r>
                      <a:endParaRPr lang="zh-CN" altLang="en-US" sz="2003" dirty="0" smtClean="0">
                        <a:solidFill>
                          <a:srgbClr val="FFFFFF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ΕΡΓΑΖΟΜΕΝΟΥ</a:t>
                      </a:r>
                      <a:endParaRPr lang="zh-CN" altLang="en-US" sz="2003" dirty="0" smtClean="0">
                        <a:solidFill>
                          <a:srgbClr val="FFFFFF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ΕΡΓΟ</a:t>
                      </a:r>
                      <a:r>
                        <a:rPr lang="el-GR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Δ</a:t>
                      </a:r>
                      <a:r>
                        <a:rPr lang="en-US" altLang="zh-CN" sz="2003" dirty="0" smtClean="0">
                          <a:solidFill>
                            <a:srgbClr val="FFFFFF"/>
                          </a:solidFill>
                          <a:latin typeface="Segoe UI" pitchFamily="18" charset="0"/>
                          <a:cs typeface="Segoe UI" pitchFamily="18" charset="0"/>
                        </a:rPr>
                        <a:t>ΟΤΗ</a:t>
                      </a:r>
                      <a:endParaRPr lang="zh-CN" altLang="en-US" sz="2003" dirty="0" smtClean="0">
                        <a:solidFill>
                          <a:srgbClr val="FFFFFF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7"/>
                    </a:solidFill>
                  </a:tcPr>
                </a:tc>
              </a:tr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ΙΚΑ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ΜΙΚΤΑ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ΕΤΕΑΜ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15,50%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24,56%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</a:tr>
              <a:tr h="74207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ΙΚΑ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ΜΙΚΤΑ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ΕΤΕΑΜ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µε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  <a:p>
                      <a:pPr algn="l"/>
                      <a:r>
                        <a:rPr lang="en-US" altLang="zh-CN" sz="2003" dirty="0" err="1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Επαγγελµατικό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err="1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Κίνδυνο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15,50%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zh-CN" altLang="en-US" sz="2003" dirty="0" smtClean="0">
                        <a:solidFill>
                          <a:srgbClr val="000000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25,46%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</a:tr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ΙΚΑ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ΜΙΚΤΑ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12,50%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22,56%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</a:tr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ΙΚΑ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ΜΙΚΤΑ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µε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ΕΚ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12,50%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22,56%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</a:tr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ΙΚΑ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ΜΙΚΤΑ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ΒΑΡΕΑ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ΕΤΕΑΜ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18,95%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26,71%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</a:tr>
              <a:tr h="74207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ΙΚΑ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ΜΙΚΤΑ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ΒΑΡΕΑ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ΕΤΕΑΜ</a:t>
                      </a:r>
                      <a:r>
                        <a:rPr lang="el-GR" altLang="zh-CN" sz="2003" baseline="0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ΜΕΕΚ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18,95%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zh-CN" altLang="en-US" sz="2003" dirty="0" smtClean="0">
                        <a:solidFill>
                          <a:srgbClr val="000000"/>
                        </a:solidFill>
                        <a:latin typeface="Segoe UI" pitchFamily="18" charset="0"/>
                        <a:cs typeface="Segoe UI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27,71%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</a:tr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ΙΚΑ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ΜΙΚΤΑ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ΒΑΡΕΑ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14,70%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22,96%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</a:tr>
              <a:tr h="3941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ΙΚΑ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ΜΙΚΤΑ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ΒΑΡΕΑ</a:t>
                      </a:r>
                      <a:r>
                        <a:rPr lang="el-GR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 </a:t>
                      </a:r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Segoe UI" pitchFamily="18" charset="0"/>
                          <a:cs typeface="Segoe UI" pitchFamily="18" charset="0"/>
                        </a:rPr>
                        <a:t>ΜΕΕΚ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14,70%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23,96%</a:t>
                      </a:r>
                      <a:endParaRPr lang="zh-CN" altLang="en-US" sz="2003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6"/>
                    </a:solidFill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23528" y="697260"/>
            <a:ext cx="7507761" cy="6444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25400" algn="l"/>
              </a:tabLst>
            </a:pPr>
            <a:r>
              <a:rPr lang="en-US" altLang="zh-CN" sz="2400" b="1" dirty="0" smtClean="0">
                <a:cs typeface="Segoe UI" pitchFamily="18" charset="0"/>
              </a:rPr>
              <a:t>Οι ασφαλιστικές εισφορές στην ελληνική </a:t>
            </a:r>
            <a:r>
              <a:rPr lang="en-US" altLang="zh-CN" sz="2400" b="1" dirty="0" err="1" smtClean="0">
                <a:cs typeface="Segoe UI" pitchFamily="18" charset="0"/>
              </a:rPr>
              <a:t>αγορά</a:t>
            </a:r>
            <a:r>
              <a:rPr lang="en-US" altLang="zh-CN" sz="2400" b="1" dirty="0" smtClean="0">
                <a:cs typeface="Segoe UI" pitchFamily="18" charset="0"/>
              </a:rPr>
              <a:t> </a:t>
            </a:r>
            <a:r>
              <a:rPr lang="en-US" altLang="zh-CN" sz="2400" b="1" dirty="0" err="1" smtClean="0">
                <a:cs typeface="Segoe UI" pitchFamily="18" charset="0"/>
              </a:rPr>
              <a:t>εργασίας</a:t>
            </a:r>
            <a:endParaRPr lang="en-US" altLang="zh-CN" sz="2400" b="1" dirty="0" smtClean="0"/>
          </a:p>
          <a:p>
            <a:pPr>
              <a:lnSpc>
                <a:spcPct val="80000"/>
              </a:lnSpc>
              <a:tabLst>
                <a:tab pos="25400" algn="l"/>
              </a:tabLst>
            </a:pPr>
            <a:r>
              <a:rPr lang="en-US" altLang="zh-CN" sz="2400" b="1" dirty="0" smtClean="0"/>
              <a:t>	</a:t>
            </a:r>
            <a:r>
              <a:rPr lang="en-US" altLang="zh-CN" sz="2400" b="1" dirty="0" smtClean="0">
                <a:cs typeface="Segoe UI" pitchFamily="18" charset="0"/>
              </a:rPr>
              <a:t>Οι</a:t>
            </a:r>
            <a:r>
              <a:rPr lang="en-US" altLang="zh-CN" sz="2400" b="1" dirty="0" smtClean="0">
                <a:cs typeface="Times New Roman" pitchFamily="18" charset="0"/>
              </a:rPr>
              <a:t> </a:t>
            </a:r>
            <a:r>
              <a:rPr lang="en-US" altLang="zh-CN" sz="2400" b="1" dirty="0" smtClean="0">
                <a:cs typeface="Segoe UI" pitchFamily="18" charset="0"/>
              </a:rPr>
              <a:t>βασικές</a:t>
            </a:r>
            <a:r>
              <a:rPr lang="en-US" altLang="zh-CN" sz="2400" b="1" dirty="0" smtClean="0">
                <a:cs typeface="Times New Roman" pitchFamily="18" charset="0"/>
              </a:rPr>
              <a:t> </a:t>
            </a:r>
            <a:r>
              <a:rPr lang="en-US" altLang="zh-CN" sz="2400" b="1" dirty="0" smtClean="0">
                <a:cs typeface="Segoe UI" pitchFamily="18" charset="0"/>
              </a:rPr>
              <a:t>κατηγορίες</a:t>
            </a:r>
            <a:r>
              <a:rPr lang="en-US" altLang="zh-CN" sz="2400" b="1" dirty="0" smtClean="0">
                <a:cs typeface="Times New Roman" pitchFamily="18" charset="0"/>
              </a:rPr>
              <a:t> </a:t>
            </a:r>
            <a:r>
              <a:rPr lang="en-US" altLang="zh-CN" sz="2400" b="1" dirty="0" smtClean="0">
                <a:cs typeface="Segoe UI" pitchFamily="18" charset="0"/>
              </a:rPr>
              <a:t>ασφαλιστικών</a:t>
            </a:r>
            <a:r>
              <a:rPr lang="en-US" altLang="zh-CN" sz="2400" b="1" dirty="0" smtClean="0">
                <a:cs typeface="Times New Roman" pitchFamily="18" charset="0"/>
              </a:rPr>
              <a:t> </a:t>
            </a:r>
            <a:r>
              <a:rPr lang="en-US" altLang="zh-CN" sz="2400" b="1" dirty="0" smtClean="0">
                <a:cs typeface="Segoe UI" pitchFamily="18" charset="0"/>
              </a:rPr>
              <a:t>εισφορών</a:t>
            </a:r>
            <a:r>
              <a:rPr lang="en-US" altLang="zh-CN" sz="2400" b="1" dirty="0" smtClean="0">
                <a:cs typeface="Times New Roman" pitchFamily="18" charset="0"/>
              </a:rPr>
              <a:t> </a:t>
            </a:r>
            <a:r>
              <a:rPr lang="en-US" altLang="zh-CN" sz="2400" b="1" dirty="0" smtClean="0">
                <a:cs typeface="Segoe UI" pitchFamily="18" charset="0"/>
              </a:rPr>
              <a:t>ΙΚΑ</a:t>
            </a:r>
            <a:r>
              <a:rPr lang="en-US" altLang="zh-CN" sz="2400" b="1" dirty="0" smtClean="0">
                <a:cs typeface="Times New Roman" pitchFamily="18" charset="0"/>
              </a:rPr>
              <a:t> </a:t>
            </a:r>
            <a:r>
              <a:rPr lang="en-US" altLang="zh-CN" sz="2400" b="1" dirty="0" smtClean="0">
                <a:cs typeface="Segoe UI" pitchFamily="18" charset="0"/>
              </a:rPr>
              <a:t>είναι: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63500" algn="l"/>
                <a:tab pos="165100" algn="l"/>
                <a:tab pos="228600" algn="l"/>
                <a:tab pos="266700" algn="l"/>
                <a:tab pos="749300" algn="l"/>
                <a:tab pos="1295400" algn="l"/>
                <a:tab pos="4051300" algn="l"/>
              </a:tabLst>
            </a:pPr>
            <a:r>
              <a:rPr lang="en-US" altLang="zh-CN" sz="2800" b="1" dirty="0" smtClean="0">
                <a:cs typeface="Segoe UI" pitchFamily="18" charset="0"/>
              </a:rPr>
              <a:t>Στην </a:t>
            </a:r>
            <a:r>
              <a:rPr lang="en-US" altLang="zh-CN" sz="2800" b="1" dirty="0" err="1" smtClean="0">
                <a:cs typeface="Segoe UI" pitchFamily="18" charset="0"/>
              </a:rPr>
              <a:t>Πράξη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63500" algn="l"/>
                <a:tab pos="165100" algn="l"/>
                <a:tab pos="228600" algn="l"/>
                <a:tab pos="266700" algn="l"/>
                <a:tab pos="749300" algn="l"/>
                <a:tab pos="1295400" algn="l"/>
                <a:tab pos="4051300" algn="l"/>
              </a:tabLst>
            </a:pPr>
            <a:r>
              <a:rPr lang="en-US" altLang="zh-CN" sz="2200" dirty="0" err="1" smtClean="0">
                <a:cs typeface="Segoe UI" pitchFamily="18" charset="0"/>
              </a:rPr>
              <a:t>Έστω</a:t>
            </a:r>
            <a:r>
              <a:rPr lang="en-US" altLang="zh-CN" sz="2200" dirty="0" smtClean="0"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εργαζόµενος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άνω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25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ετών,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άγαµος</a:t>
            </a:r>
            <a:r>
              <a:rPr lang="el-GR" altLang="zh-CN" sz="2200" dirty="0" smtClean="0">
                <a:cs typeface="Segoe UI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χωρίς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προϋπηρεσία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που</a:t>
            </a:r>
            <a:r>
              <a:rPr lang="en-US" altLang="zh-CN" sz="2200" dirty="0" smtClean="0">
                <a:cs typeface="Times New Roman" pitchFamily="18" charset="0"/>
              </a:rPr>
              <a:t>    </a:t>
            </a:r>
            <a:r>
              <a:rPr lang="en-US" altLang="zh-CN" sz="2200" dirty="0" err="1" smtClean="0">
                <a:cs typeface="Segoe UI" pitchFamily="18" charset="0"/>
              </a:rPr>
              <a:t>εργάζεται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σε</a:t>
            </a:r>
            <a:r>
              <a:rPr lang="el-GR" altLang="zh-CN" sz="2200" dirty="0" smtClean="0">
                <a:cs typeface="Segoe UI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εµπορικό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κατάστηµα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ως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πωλητής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αµείβεται</a:t>
            </a:r>
            <a:r>
              <a:rPr lang="el-GR" altLang="zh-CN" sz="2200" dirty="0" smtClean="0">
                <a:cs typeface="Segoe UI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µε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586€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cs typeface="Segoe UI" pitchFamily="18" charset="0"/>
              </a:rPr>
              <a:t>λαµβάνει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σταθερά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για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υπερεργασία</a:t>
            </a:r>
            <a:r>
              <a:rPr lang="el-GR" altLang="zh-CN" sz="2200" dirty="0" smtClean="0">
                <a:cs typeface="Segoe UI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το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ποσό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50€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τότε</a:t>
            </a:r>
            <a:r>
              <a:rPr lang="en-US" altLang="zh-CN" sz="2200" dirty="0" smtClean="0">
                <a:cs typeface="Segoe UI" pitchFamily="18" charset="0"/>
              </a:rPr>
              <a:t>:</a:t>
            </a:r>
            <a:endParaRPr lang="el-GR" altLang="zh-CN" sz="2200" dirty="0" smtClean="0"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63500" algn="l"/>
                <a:tab pos="165100" algn="l"/>
                <a:tab pos="228600" algn="l"/>
                <a:tab pos="266700" algn="l"/>
                <a:tab pos="749300" algn="l"/>
                <a:tab pos="1295400" algn="l"/>
                <a:tab pos="4051300" algn="l"/>
              </a:tabLst>
            </a:pP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Μικτός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Μισθός</a:t>
            </a:r>
            <a:r>
              <a:rPr lang="en-US" altLang="zh-CN" sz="2200" dirty="0" smtClean="0">
                <a:cs typeface="Segoe UI" pitchFamily="18" charset="0"/>
              </a:rPr>
              <a:t>=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586€+50€=636€</a:t>
            </a:r>
          </a:p>
          <a:p>
            <a:pPr marL="0" indent="0">
              <a:lnSpc>
                <a:spcPct val="80000"/>
              </a:lnSpc>
              <a:buNone/>
              <a:tabLst>
                <a:tab pos="63500" algn="l"/>
                <a:tab pos="165100" algn="l"/>
                <a:tab pos="228600" algn="l"/>
                <a:tab pos="266700" algn="l"/>
                <a:tab pos="749300" algn="l"/>
                <a:tab pos="1295400" algn="l"/>
                <a:tab pos="4051300" algn="l"/>
              </a:tabLst>
            </a:pPr>
            <a:r>
              <a:rPr lang="en-US" altLang="zh-CN" sz="2200" dirty="0" err="1" smtClean="0">
                <a:cs typeface="Segoe UI" pitchFamily="18" charset="0"/>
              </a:rPr>
              <a:t>Καθαρός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Μισθός</a:t>
            </a:r>
            <a:r>
              <a:rPr lang="en-US" altLang="zh-CN" sz="2200" dirty="0" smtClean="0">
                <a:cs typeface="Segoe UI" pitchFamily="18" charset="0"/>
              </a:rPr>
              <a:t>=636€-98,58€(1)-0,00(2)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=537,42€</a:t>
            </a:r>
            <a:endParaRPr lang="en-US" altLang="zh-CN" sz="2200" dirty="0" smtClean="0"/>
          </a:p>
          <a:p>
            <a:pPr>
              <a:lnSpc>
                <a:spcPts val="2800"/>
              </a:lnSpc>
              <a:buNone/>
              <a:tabLst>
                <a:tab pos="63500" algn="l"/>
                <a:tab pos="165100" algn="l"/>
                <a:tab pos="228600" algn="l"/>
                <a:tab pos="266700" algn="l"/>
                <a:tab pos="749300" algn="l"/>
                <a:tab pos="1295400" algn="l"/>
                <a:tab pos="4051300" algn="l"/>
              </a:tabLst>
            </a:pPr>
            <a:r>
              <a:rPr lang="en-US" altLang="zh-CN" sz="2200" dirty="0" smtClean="0">
                <a:cs typeface="Segoe UI" pitchFamily="18" charset="0"/>
              </a:rPr>
              <a:t>(1)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cs typeface="Segoe UI" pitchFamily="18" charset="0"/>
              </a:rPr>
              <a:t>Υπαγωγή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στη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κατηγορία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ΜΙΚΤΑ-ΕΤΑΜ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101ή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102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µε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ποσοστ</a:t>
            </a:r>
            <a:r>
              <a:rPr lang="el-GR" altLang="zh-CN" sz="2200" dirty="0" smtClean="0">
                <a:cs typeface="Segoe UI" pitchFamily="18" charset="0"/>
              </a:rPr>
              <a:t>ό</a:t>
            </a:r>
            <a:r>
              <a:rPr lang="el-GR" altLang="zh-CN" sz="2200" dirty="0" smtClean="0"/>
              <a:t> </a:t>
            </a:r>
            <a:r>
              <a:rPr lang="en-US" altLang="zh-CN" sz="2200" dirty="0" smtClean="0">
                <a:cs typeface="Segoe UI" pitchFamily="18" charset="0"/>
              </a:rPr>
              <a:t>16,5%</a:t>
            </a:r>
          </a:p>
          <a:p>
            <a:pPr marL="0" indent="0">
              <a:lnSpc>
                <a:spcPct val="80000"/>
              </a:lnSpc>
              <a:buNone/>
              <a:tabLst>
                <a:tab pos="63500" algn="l"/>
                <a:tab pos="165100" algn="l"/>
                <a:tab pos="228600" algn="l"/>
                <a:tab pos="266700" algn="l"/>
                <a:tab pos="749300" algn="l"/>
                <a:tab pos="1295400" algn="l"/>
                <a:tab pos="4051300" algn="l"/>
              </a:tabLst>
            </a:pPr>
            <a:r>
              <a:rPr lang="en-US" altLang="zh-CN" sz="2200" dirty="0" smtClean="0">
                <a:cs typeface="Segoe UI" pitchFamily="18" charset="0"/>
              </a:rPr>
              <a:t>(2)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Παρακράτηση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ΦΜΥ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βάσει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Segoe UI" pitchFamily="18" charset="0"/>
              </a:rPr>
              <a:t>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ετήσιων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cs typeface="Segoe UI" pitchFamily="18" charset="0"/>
              </a:rPr>
              <a:t>εισοδηµάτων</a:t>
            </a: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oc-web.ioa.teiep.gr/OpenClass/courses/LOGO125/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</a:t>
            </a:r>
            <a:r>
              <a:rPr lang="el-GR" sz="2900" smtClean="0"/>
              <a:t>, </a:t>
            </a:r>
            <a:r>
              <a:rPr lang="el-GR" sz="2900" smtClean="0"/>
              <a:t>2015</a:t>
            </a:r>
            <a:endParaRPr lang="el-GR" sz="290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800" dirty="0" smtClean="0"/>
              <a:t>Σκοποί της παρούσας ενότητας είναι να μας δώσει τον ορισμό του κατώτατου μισθού, πως καθορίζεται και ποιος είναι ο ρόλος του στην αγορά εργασίας. Επίσης να δώσει τον ορισμό των εργοδοτικών εισφορών και ποια η διαφορά του μικτού και του καθαρού μισθού.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952500"/>
          </a:xfrm>
        </p:spPr>
        <p:txBody>
          <a:bodyPr>
            <a:no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77163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None/>
              <a:tabLst>
                <a:tab pos="50800" algn="l"/>
                <a:tab pos="1003300" algn="l"/>
              </a:tabLst>
            </a:pPr>
            <a:r>
              <a:rPr lang="en-US" altLang="zh-CN" sz="2800" b="1" dirty="0" smtClean="0">
                <a:latin typeface="+mj-lt"/>
                <a:cs typeface="Segoe UI" pitchFamily="18" charset="0"/>
              </a:rPr>
              <a:t>ΚΑΤΩΤΑΤΟΣ ΜΙΣΘΟΣ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1003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Θεσµός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ορίζει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χαµηλότερο</a:t>
            </a:r>
            <a:r>
              <a:rPr lang="en-US" altLang="zh-CN" sz="2400" dirty="0" smtClean="0">
                <a:cs typeface="Times New Roman" pitchFamily="18" charset="0"/>
              </a:rPr>
              <a:t>   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επίπεδο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π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καταβάλλεται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ανεξαρτήτως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συνθηκών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Αλληλεπιδρά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σωµατεία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καθώς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ενσωµατώνεται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ισθολογικές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διεκδικήσεις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αυτών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l-GR" sz="26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zh-CN" sz="2800" b="1" dirty="0" err="1" smtClean="0">
                <a:latin typeface="+mj-lt"/>
                <a:cs typeface="Segoe UI" pitchFamily="18" charset="0"/>
              </a:rPr>
              <a:t>Κατηγορίες</a:t>
            </a:r>
            <a:r>
              <a:rPr lang="en-US" altLang="zh-CN" sz="2800" b="1" dirty="0" smtClean="0">
                <a:latin typeface="+mj-lt"/>
                <a:cs typeface="Segoe UI" pitchFamily="18" charset="0"/>
              </a:rPr>
              <a:t> </a:t>
            </a:r>
            <a:r>
              <a:rPr lang="en-US" altLang="zh-CN" sz="2800" b="1" dirty="0" err="1" smtClean="0">
                <a:latin typeface="+mj-lt"/>
                <a:cs typeface="Segoe UI" pitchFamily="18" charset="0"/>
              </a:rPr>
              <a:t>Κατώτατου</a:t>
            </a:r>
            <a:r>
              <a:rPr lang="en-US" altLang="zh-CN" sz="2800" b="1" dirty="0" smtClean="0">
                <a:latin typeface="+mj-lt"/>
                <a:cs typeface="Segoe UI" pitchFamily="18" charset="0"/>
              </a:rPr>
              <a:t> </a:t>
            </a:r>
            <a:r>
              <a:rPr lang="en-US" altLang="zh-CN" sz="2800" b="1" dirty="0" err="1" smtClean="0">
                <a:latin typeface="+mj-lt"/>
                <a:cs typeface="Segoe UI" pitchFamily="18" charset="0"/>
              </a:rPr>
              <a:t>Μισθού</a:t>
            </a:r>
            <a:endParaRPr lang="el-GR" altLang="zh-CN" sz="2800" b="1" dirty="0" smtClean="0">
              <a:latin typeface="+mj-lt"/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Εθνικός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κατώτατος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θεσπίζεται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 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κυβέρνηση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ενδεχοµένως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κατόπιν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διαβουλεύσεων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σωµατεία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ενώσεις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Εθνικός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κατώτατος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προκύπτει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εθνικές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συλλογικές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διαπραγµατεύσεις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εταξύ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εργοδοτικών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συνδικαλιστικών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οργανώσεων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επεκτείνεται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όλους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Κλαδικός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κατώτατος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καθορίζεται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κλαδικές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συλλογικές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διαπραγµατεύσεις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επεκτείνεται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όλους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κάθε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κλάδου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19256" cy="4176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zh-CN" sz="3000" b="1" dirty="0" smtClean="0">
                <a:cs typeface="Segoe UI" pitchFamily="18" charset="0"/>
              </a:rPr>
              <a:t>Καθορισµός </a:t>
            </a:r>
            <a:r>
              <a:rPr lang="en-US" altLang="zh-CN" sz="3000" b="1" dirty="0" err="1" smtClean="0">
                <a:cs typeface="Segoe UI" pitchFamily="18" charset="0"/>
              </a:rPr>
              <a:t>του</a:t>
            </a:r>
            <a:r>
              <a:rPr lang="en-US" altLang="zh-CN" sz="3000" b="1" dirty="0" smtClean="0">
                <a:cs typeface="Segoe UI" pitchFamily="18" charset="0"/>
              </a:rPr>
              <a:t> </a:t>
            </a:r>
            <a:r>
              <a:rPr lang="en-US" altLang="zh-CN" sz="3000" b="1" dirty="0" err="1" smtClean="0">
                <a:cs typeface="Segoe UI" pitchFamily="18" charset="0"/>
              </a:rPr>
              <a:t>Κατώτατου</a:t>
            </a:r>
            <a:r>
              <a:rPr lang="en-US" altLang="zh-CN" sz="3000" b="1" dirty="0" smtClean="0">
                <a:cs typeface="Segoe UI" pitchFamily="18" charset="0"/>
              </a:rPr>
              <a:t> </a:t>
            </a:r>
            <a:r>
              <a:rPr lang="en-US" altLang="zh-CN" sz="3000" b="1" dirty="0" err="1" smtClean="0">
                <a:cs typeface="Segoe UI" pitchFamily="18" charset="0"/>
              </a:rPr>
              <a:t>Μισθού</a:t>
            </a:r>
            <a:endParaRPr lang="en-US" altLang="zh-CN" sz="3000" b="1" dirty="0" smtClean="0">
              <a:cs typeface="Segoe UI" pitchFamily="18" charset="0"/>
            </a:endParaRPr>
          </a:p>
          <a:p>
            <a:pPr marL="0" indent="0" algn="just">
              <a:buNone/>
              <a:tabLst/>
            </a:pP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Μπορεί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οριστεί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ωριαία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ηµερήσια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εβδοµαδιαία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ηνιαία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βάση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6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buNone/>
              <a:tabLst/>
            </a:pP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αρκετές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περιπτώσεις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κατώτατα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όρια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αποδοχών</a:t>
            </a:r>
            <a:r>
              <a:rPr lang="en-US" altLang="zh-CN" sz="2600" dirty="0" smtClean="0">
                <a:cs typeface="Times New Roman" pitchFamily="18" charset="0"/>
              </a:rPr>
              <a:t>  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προσαυξάνονται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ανάλογα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χαρακτηριστικά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600" dirty="0" smtClean="0">
                <a:cs typeface="Times New Roman" pitchFamily="18" charset="0"/>
              </a:rPr>
              <a:t>  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εργαζοµένων,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όπως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προϋπηρεσία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οικογενειακή</a:t>
            </a:r>
            <a:r>
              <a:rPr lang="en-US" altLang="zh-CN" sz="2600" dirty="0" smtClean="0">
                <a:cs typeface="Times New Roman" pitchFamily="18" charset="0"/>
              </a:rPr>
              <a:t>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κατάσταση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κ.λπ.</a:t>
            </a:r>
            <a:endParaRPr lang="el-GR" altLang="zh-CN" sz="26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buNone/>
              <a:tabLst/>
            </a:pP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κάποιες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χώρες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προβλέπεται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συγκεκριµένες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οµάδες</a:t>
            </a:r>
            <a:r>
              <a:rPr lang="en-US" altLang="zh-CN" sz="2600" dirty="0" smtClean="0">
                <a:cs typeface="Times New Roman" pitchFamily="18" charset="0"/>
              </a:rPr>
              <a:t>           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εργαζοµένων,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χαµηλότερο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επίπεδο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κατώτατου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όπως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π.χ.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νέους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</a:p>
          <a:p>
            <a:pPr algn="just">
              <a:lnSpc>
                <a:spcPts val="3200"/>
              </a:lnSpc>
              <a:buNone/>
              <a:tabLst/>
            </a:pPr>
            <a:endParaRPr lang="en-US" altLang="zh-CN" sz="28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algn="just">
              <a:lnSpc>
                <a:spcPts val="3200"/>
              </a:lnSpc>
              <a:buNone/>
              <a:tabLst/>
            </a:pPr>
            <a:endParaRPr lang="en-US" altLang="zh-CN" sz="28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Κατώτατος Μισθός και Ασφαλιστικές εισφορές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200"/>
              </a:lnSpc>
              <a:buNone/>
              <a:tabLst>
                <a:tab pos="177800" algn="l"/>
              </a:tabLst>
            </a:pPr>
            <a:r>
              <a:rPr lang="en-US" altLang="zh-CN" b="1" dirty="0" err="1" smtClean="0">
                <a:cs typeface="Segoe UI" pitchFamily="18" charset="0"/>
              </a:rPr>
              <a:t>Γιατί</a:t>
            </a:r>
            <a:r>
              <a:rPr lang="en-US" altLang="zh-CN" b="1" dirty="0" smtClean="0">
                <a:cs typeface="Segoe UI" pitchFamily="18" charset="0"/>
              </a:rPr>
              <a:t> </a:t>
            </a:r>
            <a:r>
              <a:rPr lang="en-US" altLang="zh-CN" b="1" dirty="0" err="1" smtClean="0">
                <a:cs typeface="Segoe UI" pitchFamily="18" charset="0"/>
              </a:rPr>
              <a:t>υπάρχει</a:t>
            </a:r>
            <a:r>
              <a:rPr lang="en-US" altLang="zh-CN" b="1" dirty="0" smtClean="0">
                <a:cs typeface="Segoe UI" pitchFamily="18" charset="0"/>
              </a:rPr>
              <a:t> ο Κατώτατος </a:t>
            </a:r>
            <a:r>
              <a:rPr lang="en-US" altLang="zh-CN" b="1" dirty="0" err="1" smtClean="0">
                <a:cs typeface="Segoe UI" pitchFamily="18" charset="0"/>
              </a:rPr>
              <a:t>Μισθός</a:t>
            </a:r>
            <a:r>
              <a:rPr lang="en-US" altLang="zh-CN" b="1" dirty="0" smtClean="0">
                <a:cs typeface="Segoe UI" pitchFamily="18" charset="0"/>
              </a:rPr>
              <a:t>;</a:t>
            </a:r>
          </a:p>
          <a:p>
            <a:pPr marL="0" indent="0" algn="just">
              <a:lnSpc>
                <a:spcPct val="80000"/>
              </a:lnSpc>
              <a:buNone/>
              <a:tabLst>
                <a:tab pos="177800" algn="l"/>
              </a:tabLst>
            </a:pP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Μπορεί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ειώσει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ισθολογικές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ανισότητες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στηρίζοντας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εισοδήµατα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χαµηλόµισθων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 π.χ.</a:t>
            </a:r>
            <a:r>
              <a:rPr lang="en-US" altLang="zh-CN" sz="2600" dirty="0" smtClean="0">
                <a:cs typeface="Times New Roman" pitchFamily="18" charset="0"/>
              </a:rPr>
              <a:t>  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ανειδίκευτοι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εργάτες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νέοι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εργαζόµενοι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 κ.λπ. Μπορεί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600" dirty="0" smtClean="0">
                <a:cs typeface="Times New Roman" pitchFamily="18" charset="0"/>
              </a:rPr>
              <a:t>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αυξήσει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αποδοτικότητα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l-GR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διορθώντας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αποτυχίες της αγοράς π.χ. υπερβολική </a:t>
            </a:r>
            <a:r>
              <a:rPr lang="el-GR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μονοψωνιακή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ισχύ, ασυμμετρίες πληροφόρησης κλπ.</a:t>
            </a:r>
            <a:endParaRPr lang="en-US" altLang="zh-CN" sz="26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2178</TotalTime>
  <Words>1990</Words>
  <Application>Microsoft Office PowerPoint</Application>
  <PresentationFormat>Προβολή στην οθόνη (16:10)</PresentationFormat>
  <Paragraphs>289</Paragraphs>
  <Slides>35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εισφορες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Κατώτατος Μισθός και Ασφαλιστικές εισφορές</vt:lpstr>
      <vt:lpstr>Βιβλιογραφία</vt:lpstr>
      <vt:lpstr>Σημείωμα Αναφοράς</vt:lpstr>
      <vt:lpstr>Σημείωμα Αδειοδότησης</vt:lpstr>
      <vt:lpstr>Διαφάνεια 32</vt:lpstr>
      <vt:lpstr>Διαφάνεια 33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365</cp:revision>
  <dcterms:created xsi:type="dcterms:W3CDTF">2012-09-06T09:03:05Z</dcterms:created>
  <dcterms:modified xsi:type="dcterms:W3CDTF">2015-10-31T20:18:27Z</dcterms:modified>
</cp:coreProperties>
</file>