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320" r:id="rId12"/>
    <p:sldId id="299" r:id="rId13"/>
    <p:sldId id="282" r:id="rId14"/>
    <p:sldId id="283" r:id="rId15"/>
    <p:sldId id="285" r:id="rId16"/>
    <p:sldId id="301" r:id="rId17"/>
    <p:sldId id="302" r:id="rId18"/>
    <p:sldId id="303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4000" dirty="0" err="1" smtClean="0">
                <a:cs typeface="Segoe UI" pitchFamily="18" charset="0"/>
              </a:rPr>
              <a:t>Οικονοµική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Εργασίας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Εργασιακές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Σχέσεις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n-US" altLang="zh-CN" sz="3400" b="1" dirty="0" smtClean="0">
                <a:cs typeface="Segoe UI" pitchFamily="18" charset="0"/>
              </a:rPr>
              <a:t>Απασχόληση</a:t>
            </a:r>
            <a:r>
              <a:rPr lang="en-US" altLang="zh-CN" sz="3400" b="1" dirty="0" smtClean="0">
                <a:cs typeface="Times New Roman" pitchFamily="18" charset="0"/>
              </a:rPr>
              <a:t> </a:t>
            </a:r>
            <a:r>
              <a:rPr lang="en-US" altLang="zh-CN" sz="3400" b="1" dirty="0" smtClean="0">
                <a:cs typeface="Segoe UI" pitchFamily="18" charset="0"/>
              </a:rPr>
              <a:t>και</a:t>
            </a:r>
            <a:r>
              <a:rPr lang="en-US" altLang="zh-CN" sz="3400" b="1" dirty="0" smtClean="0">
                <a:cs typeface="Times New Roman" pitchFamily="18" charset="0"/>
              </a:rPr>
              <a:t> </a:t>
            </a:r>
            <a:r>
              <a:rPr lang="en-US" altLang="zh-CN" sz="3400" b="1" dirty="0" smtClean="0">
                <a:cs typeface="Segoe UI" pitchFamily="18" charset="0"/>
              </a:rPr>
              <a:t>Ανεργία</a:t>
            </a:r>
            <a:endParaRPr lang="el-GR" sz="3400" b="1" dirty="0" smtClean="0"/>
          </a:p>
          <a:p>
            <a:pPr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 smtClean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None/>
              <a:tabLst>
                <a:tab pos="101600" algn="l"/>
                <a:tab pos="647700" algn="l"/>
                <a:tab pos="1968500" algn="l"/>
              </a:tabLst>
            </a:pPr>
            <a:r>
              <a:rPr lang="el-GR" altLang="zh-CN" sz="2800" b="1" dirty="0" smtClean="0">
                <a:latin typeface="+mj-lt"/>
                <a:cs typeface="Segoe UI" pitchFamily="18" charset="0"/>
              </a:rPr>
              <a:t>Απασχόληση</a:t>
            </a:r>
          </a:p>
          <a:p>
            <a:pPr marL="0" indent="0">
              <a:lnSpc>
                <a:spcPct val="90000"/>
              </a:lnSpc>
              <a:buNone/>
              <a:tabLst>
                <a:tab pos="101600" algn="l"/>
                <a:tab pos="647700" algn="l"/>
                <a:tab pos="19685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Απασχόληση: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το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έρος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του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εργατικού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δυναµικού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,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το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οποίο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είναι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σε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εργάσιµη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ηλικία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σε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ια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δεδοµένη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στιγµή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συµµετέχει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ενεργά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στην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παραγωγική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διαδικασία.</a:t>
            </a:r>
            <a:endParaRPr lang="en-US" altLang="zh-CN" sz="2000" dirty="0" smtClean="0"/>
          </a:p>
          <a:p>
            <a:pPr>
              <a:lnSpc>
                <a:spcPct val="90000"/>
              </a:lnSpc>
              <a:buNone/>
              <a:tabLst>
                <a:tab pos="101600" algn="l"/>
                <a:tab pos="647700" algn="l"/>
                <a:tab pos="19685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Προσδιορίζεται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ως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εξής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:</a:t>
            </a:r>
            <a:endParaRPr lang="el-GR" altLang="zh-CN" sz="20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101600" algn="l"/>
                <a:tab pos="647700" algn="l"/>
                <a:tab pos="19685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Αριθµός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απασχολουµένων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(E)=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εργατικό</a:t>
            </a:r>
            <a:r>
              <a:rPr lang="el-GR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δυναµικό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(L)-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αριθµός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ανέργων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(U)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n-US" sz="40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3500"/>
              </a:lnSpc>
              <a:buNone/>
              <a:tabLst>
                <a:tab pos="1384300" algn="l"/>
              </a:tabLst>
            </a:pPr>
            <a:r>
              <a:rPr lang="en-US" altLang="zh-CN" sz="3000" b="1" dirty="0" smtClean="0">
                <a:cs typeface="Segoe UI" pitchFamily="18" charset="0"/>
              </a:rPr>
              <a:t>Μορφές Απασχόλησης</a:t>
            </a:r>
            <a:endParaRPr lang="el-GR" altLang="zh-CN" sz="3000" b="1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384300" algn="l"/>
              </a:tabLst>
            </a:pPr>
            <a:r>
              <a:rPr lang="en-US" altLang="zh-CN" sz="2400" dirty="0" smtClean="0">
                <a:cs typeface="Segoe UI" pitchFamily="18" charset="0"/>
              </a:rPr>
              <a:t>Πλήρη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α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πασχόληση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σύµφωνα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νόµιµο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εργάσιµο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εβδοµαδιαίο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χρόνο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en-US" altLang="zh-CN" sz="2400" dirty="0" smtClean="0"/>
          </a:p>
          <a:p>
            <a:pPr marL="0" indent="0">
              <a:lnSpc>
                <a:spcPct val="80000"/>
              </a:lnSpc>
              <a:buNone/>
              <a:tabLst>
                <a:tab pos="13843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Μερική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απασχόληση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παρέχεται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3843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ωρών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ηµερών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ικρότερο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3843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Κ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ανονικού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εργάσιµου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εβδοµαδιαίου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χρόνου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5332"/>
            <a:ext cx="8157592" cy="3888432"/>
          </a:xfrm>
        </p:spPr>
        <p:txBody>
          <a:bodyPr>
            <a:noAutofit/>
          </a:bodyPr>
          <a:lstStyle/>
          <a:p>
            <a:pPr algn="just">
              <a:lnSpc>
                <a:spcPct val="70000"/>
              </a:lnSpc>
              <a:buNone/>
            </a:pPr>
            <a:r>
              <a:rPr lang="en-US" altLang="zh-CN" sz="2800" b="1" dirty="0" smtClean="0">
                <a:cs typeface="Segoe UI" pitchFamily="18" charset="0"/>
              </a:rPr>
              <a:t>Μορφές Απασχόλησης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Ετεροαπασχόληση: απασχόληση σε διαφορετικό κλάδο από την εκπαίδευση που ένας εργαζόμενος απέκτησε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Πολυαπασχόλησης: ένας εργαζόμενος απασχολείται ταυτόχρονα και σε δεύτερη ή σε περισσότερες εκτός της κύριας εργασίες.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67544" y="1164129"/>
            <a:ext cx="8208912" cy="3853611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l-GR" sz="2800" b="1" dirty="0" smtClean="0"/>
              <a:t>Ανεργία</a:t>
            </a:r>
          </a:p>
          <a:p>
            <a:pPr marL="0" indent="0" algn="just">
              <a:lnSpc>
                <a:spcPct val="80000"/>
              </a:lnSpc>
              <a:buNone/>
              <a:tabLst>
                <a:tab pos="2667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Ανεργία: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έρος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βρίσκεται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εργάσιµη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ηλικία,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ικανό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επιθυµεί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εργαστεί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ισχύοντες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βρίσκει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απασχόληση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2667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Προσδιορίζεται ως εξής:</a:t>
            </a:r>
          </a:p>
          <a:p>
            <a:pPr marL="0" indent="0">
              <a:lnSpc>
                <a:spcPct val="80000"/>
              </a:lnSpc>
              <a:buNone/>
              <a:tabLst>
                <a:tab pos="266700" algn="l"/>
              </a:tabLst>
            </a:pP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2667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Αριθμός ανέργων (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 U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) = εργατικό δυναμικό(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 L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) – αριθμός απασχολούμενων (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 E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  <a:tabLst>
                <a:tab pos="266700" algn="l"/>
              </a:tabLst>
            </a:pP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2667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Ποσοστό ανεργίας = ( αριθμός ανέργων / εργατικό δυναμικό) Χ 100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Είδη </a:t>
            </a:r>
            <a:r>
              <a:rPr lang="en-US" altLang="zh-CN" sz="2800" b="1" dirty="0" err="1" smtClean="0">
                <a:cs typeface="Segoe UI" pitchFamily="18" charset="0"/>
              </a:rPr>
              <a:t>Ανεργίας</a:t>
            </a:r>
            <a:endParaRPr lang="en-US" altLang="zh-CN" sz="2800" b="1" dirty="0" smtClean="0"/>
          </a:p>
          <a:p>
            <a:pPr marL="0" indent="0" algn="just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altLang="zh-CN" sz="2200" dirty="0" smtClean="0"/>
              <a:t>Δ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ιαρθρωτική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Δ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οµική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Ανεργία: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υπάρχει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αναντιστοιχία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ανάµεσα</a:t>
            </a:r>
            <a:r>
              <a:rPr lang="el-GR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είδος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προσφοράς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δηλαδή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δεδοµένη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χ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ρονική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στιγµή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υπάρχουν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ορισµένα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επαγγέλµατα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ειδικότητες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φύλο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ηλικία,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οποίες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βρίσκονται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αντίστοιχα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κατάλληλοι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αντίθετα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765300" algn="l"/>
              </a:tabLst>
            </a:pPr>
            <a:r>
              <a:rPr lang="el-GR" sz="2200" dirty="0" smtClean="0">
                <a:solidFill>
                  <a:srgbClr val="000000"/>
                </a:solidFill>
                <a:cs typeface="Segoe UI" pitchFamily="18" charset="0"/>
              </a:rPr>
              <a:t>Βασικά αίτια: η έλλειψη κατάλληλου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επαγγελµατικού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προσανατολισµού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ορθολογικού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προγρα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ατισµού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εκπαίδευσης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ανθρώπινου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δυναµικού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έντονη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αστικοποίηση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πληθυσµού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παραµέληση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περιφερειακής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ανάπτυξης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  <a:endParaRPr lang="en-GB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n-US" altLang="zh-CN" sz="2800" b="1" dirty="0" smtClean="0">
                <a:cs typeface="Segoe UI" pitchFamily="18" charset="0"/>
              </a:rPr>
              <a:t>Είδη </a:t>
            </a:r>
            <a:r>
              <a:rPr lang="en-US" altLang="zh-CN" sz="2800" b="1" dirty="0" err="1" smtClean="0">
                <a:cs typeface="Segoe UI" pitchFamily="18" charset="0"/>
              </a:rPr>
              <a:t>Ανεργίας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Τριβής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οφείλεται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αδυναµία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συµπέσει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ταυτόχρονα</a:t>
            </a:r>
            <a:r>
              <a:rPr lang="en-US" altLang="zh-CN" sz="2200" dirty="0" smtClean="0">
                <a:cs typeface="Times New Roman" pitchFamily="18" charset="0"/>
              </a:rPr>
              <a:t> 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ζήτηση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ορισµένα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επαγγέλµατα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ειδικότητες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200" dirty="0" smtClean="0">
                <a:cs typeface="Times New Roman" pitchFamily="18" charset="0"/>
              </a:rPr>
              <a:t>  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αντίστοιχη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προσφορά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εξαιτίας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έλλειψης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πληροφόρησης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γεωγραφικής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απόστασης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ανάµεσα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στους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Συνήθως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ικρής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διάρκειας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σωστή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αναζήτηση</a:t>
            </a:r>
            <a:r>
              <a:rPr lang="en-US" altLang="zh-CN" sz="2200" dirty="0" smtClean="0">
                <a:cs typeface="Times New Roman" pitchFamily="18" charset="0"/>
              </a:rPr>
              <a:t>  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καλύψουν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βρουν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  <a:tabLst/>
            </a:pP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/>
            </a:pP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70000"/>
              </a:lnSpc>
              <a:buNone/>
            </a:pPr>
            <a:endParaRPr lang="en-US" altLang="zh-CN" sz="2000" b="1" dirty="0" smtClean="0"/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zh-CN" sz="2800" b="1" dirty="0" smtClean="0">
                <a:cs typeface="Segoe UI" pitchFamily="18" charset="0"/>
              </a:rPr>
              <a:t>Είδη </a:t>
            </a:r>
            <a:r>
              <a:rPr lang="en-US" altLang="zh-CN" sz="2800" b="1" dirty="0" err="1" smtClean="0">
                <a:cs typeface="Segoe UI" pitchFamily="18" charset="0"/>
              </a:rPr>
              <a:t>Ανεργίας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200" dirty="0" smtClean="0"/>
              <a:t>Κυκλική ή </a:t>
            </a:r>
            <a:r>
              <a:rPr lang="el-GR" sz="2200" dirty="0" err="1" smtClean="0"/>
              <a:t>Κεϋνσιανή</a:t>
            </a:r>
            <a:r>
              <a:rPr lang="el-GR" sz="2200" dirty="0" smtClean="0"/>
              <a:t> Ανεργία: συνδέεται με τις αυξομειώσεις του οικονομικού κύκλου παρουσιάζοντας μείωση σε περιόδους ανάπτυξης της παραγωγικής δραστηριότητας και αύξηση σε περιόδους ύφεσης.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200" dirty="0" smtClean="0"/>
              <a:t>Η έκταση και η διάρκεια της εξαρτώνται από το βάθος της οικονομικής ύφεσης.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n-US" sz="40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539552" y="1201316"/>
            <a:ext cx="8229600" cy="4188296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n-US" altLang="zh-CN" sz="2800" b="1" dirty="0" smtClean="0">
                <a:cs typeface="Segoe UI" pitchFamily="18" charset="0"/>
              </a:rPr>
              <a:t>Είδη </a:t>
            </a:r>
            <a:r>
              <a:rPr lang="en-US" altLang="zh-CN" sz="2800" b="1" dirty="0" err="1" smtClean="0">
                <a:cs typeface="Segoe UI" pitchFamily="18" charset="0"/>
              </a:rPr>
              <a:t>Ανεργίας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el-GR" altLang="zh-CN" sz="2200" dirty="0" smtClean="0">
                <a:cs typeface="Segoe UI" pitchFamily="18" charset="0"/>
              </a:rPr>
              <a:t>Εποχική Ανεργία: συνδέεται με τις εποχιακές διακυμάνσεις παραγωγικών κλάδων της οικονομίας ( όπως π.χ. ο τουριστικός κλάδος, ο αγροτικός τομέας, ο οικονομικός κλάδος 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zh-CN" sz="2200" dirty="0" smtClean="0">
                <a:cs typeface="Segoe UI" pitchFamily="18" charset="0"/>
              </a:rPr>
              <a:t>Συνήθως είναι προβλέψιμη και αναμενόμενη.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1612900" algn="l"/>
              </a:tabLst>
            </a:pPr>
            <a:r>
              <a:rPr lang="el-GR" altLang="zh-CN" sz="2800" b="1" dirty="0" smtClean="0">
                <a:solidFill>
                  <a:srgbClr val="000000"/>
                </a:solidFill>
                <a:cs typeface="Segoe UI" pitchFamily="18" charset="0"/>
              </a:rPr>
              <a:t>Μορφές Ανεργίας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6129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Μακροχρόνια ανεργία αναφέρεται στους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βρίσκονται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εκτός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περισσότερο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1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  <a:tabLst>
                <a:tab pos="16129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Νέων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αναφέρεται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ποσοστά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ηλικίας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1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5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έως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24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ετών.</a:t>
            </a:r>
          </a:p>
          <a:p>
            <a:pPr marL="0" indent="0">
              <a:lnSpc>
                <a:spcPct val="80000"/>
              </a:lnSpc>
              <a:buNone/>
              <a:tabLst>
                <a:tab pos="16129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Ανεργία: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αναφέρεται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ποσοστά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αποκλειστικά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περιοχές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>
              <a:lnSpc>
                <a:spcPct val="70000"/>
              </a:lnSpc>
              <a:buNone/>
            </a:pPr>
            <a:endParaRPr lang="el-GR" sz="24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err="1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8: </a:t>
            </a:r>
            <a:r>
              <a:rPr lang="en-US" altLang="zh-CN" sz="2800" dirty="0" smtClean="0">
                <a:cs typeface="Segoe UI" pitchFamily="18" charset="0"/>
              </a:rPr>
              <a:t>Απασχόληση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Ανεργία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παραθέτει σειρά ορισμών για το εργατικό δυναμικό, τον μη οικονομικά ενεργό πληθυσμό, την απασχόληση, τις μορφές απασχόλησης, την ανεργία και τα  είδη της (διαρθρωτική, κυκλική, εποχική, τριβής).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Autofit/>
          </a:bodyPr>
          <a:lstStyle/>
          <a:p>
            <a:r>
              <a:rPr lang="en-US" altLang="zh-CN" sz="3600" dirty="0" smtClean="0">
                <a:cs typeface="Segoe UI" pitchFamily="18" charset="0"/>
              </a:rPr>
              <a:t>Απ</a:t>
            </a:r>
            <a:r>
              <a:rPr lang="el-GR" altLang="zh-CN" sz="3600" dirty="0" smtClean="0">
                <a:cs typeface="Segoe UI" pitchFamily="18" charset="0"/>
              </a:rPr>
              <a:t>α</a:t>
            </a:r>
            <a:r>
              <a:rPr lang="en-US" altLang="zh-CN" sz="3600" dirty="0" err="1" smtClean="0">
                <a:cs typeface="Segoe UI" pitchFamily="18" charset="0"/>
              </a:rPr>
              <a:t>σχόληση</a:t>
            </a:r>
            <a:r>
              <a:rPr lang="en-US" altLang="zh-CN" sz="3600" dirty="0" smtClean="0">
                <a:cs typeface="Times New Roman" pitchFamily="18" charset="0"/>
              </a:rPr>
              <a:t> </a:t>
            </a:r>
            <a:r>
              <a:rPr lang="en-US" altLang="zh-CN" sz="3600" dirty="0" smtClean="0">
                <a:cs typeface="Segoe UI" pitchFamily="18" charset="0"/>
              </a:rPr>
              <a:t>και</a:t>
            </a:r>
            <a:r>
              <a:rPr lang="en-US" altLang="zh-CN" sz="3600" dirty="0" smtClean="0">
                <a:cs typeface="Times New Roman" pitchFamily="18" charset="0"/>
              </a:rPr>
              <a:t> </a:t>
            </a:r>
            <a:r>
              <a:rPr lang="en-US" altLang="zh-CN" sz="3600" dirty="0" err="1" smtClean="0">
                <a:cs typeface="Segoe UI" pitchFamily="18" charset="0"/>
              </a:rPr>
              <a:t>Ανεργία</a:t>
            </a:r>
            <a:endParaRPr lang="el-GR" sz="3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l-GR" sz="2800" b="1" dirty="0" smtClean="0"/>
              <a:t>Εργατικό Δυναμικό</a:t>
            </a:r>
            <a:endParaRPr lang="el-GR" altLang="zh-CN" sz="2800" b="1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δ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υναµικό: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οικονοµικά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ενεργός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πληθυσµός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µιας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χώρας,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δηλαδ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σύνολο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βρίσκεται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εργάσιµη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ηλικία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(άνω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των15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ετών)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ικανό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επιθυµεί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συµµετέχει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παραγωγική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διαδικασία.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Μη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Οικονοµικά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Ενεργός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Πληθυσµός: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συµπεριλαµβάνονται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άτοµα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θέση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επιθυµούν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εργάζονται(π.χ.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Σ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υνταξιούχοι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ΑΜΕΑ,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µητέρα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προτιµά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φροντίδα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ανήλικων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παιδιών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κ.λπ.).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l-GR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952500"/>
          </a:xfrm>
        </p:spPr>
        <p:txBody>
          <a:bodyPr>
            <a:noAutofit/>
          </a:bodyPr>
          <a:lstStyle/>
          <a:p>
            <a:r>
              <a:rPr lang="en-US" altLang="zh-CN" sz="3200" dirty="0" smtClean="0">
                <a:cs typeface="Segoe UI" pitchFamily="18" charset="0"/>
              </a:rPr>
              <a:t>Απ</a:t>
            </a:r>
            <a:r>
              <a:rPr lang="el-GR" altLang="zh-CN" sz="3200" dirty="0" smtClean="0">
                <a:cs typeface="Segoe UI" pitchFamily="18" charset="0"/>
              </a:rPr>
              <a:t>α</a:t>
            </a:r>
            <a:r>
              <a:rPr lang="en-US" altLang="zh-CN" sz="3200" dirty="0" err="1" smtClean="0">
                <a:cs typeface="Segoe UI" pitchFamily="18" charset="0"/>
              </a:rPr>
              <a:t>σχόληση</a:t>
            </a:r>
            <a:r>
              <a:rPr lang="en-US" altLang="zh-CN" sz="3200" dirty="0" smtClean="0">
                <a:cs typeface="Times New Roman" pitchFamily="18" charset="0"/>
              </a:rPr>
              <a:t> </a:t>
            </a:r>
            <a:r>
              <a:rPr lang="en-US" altLang="zh-CN" sz="3200" dirty="0" smtClean="0">
                <a:cs typeface="Segoe UI" pitchFamily="18" charset="0"/>
              </a:rPr>
              <a:t>και</a:t>
            </a:r>
            <a:r>
              <a:rPr lang="en-US" altLang="zh-CN" sz="3200" dirty="0" smtClean="0"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cs typeface="Segoe UI" pitchFamily="18" charset="0"/>
              </a:rPr>
              <a:t>Ανεργία</a:t>
            </a:r>
            <a:endParaRPr lang="el-GR" sz="3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5" name="TextBox 1"/>
          <p:cNvSpPr txBox="1">
            <a:spLocks noGrp="1"/>
          </p:cNvSpPr>
          <p:nvPr>
            <p:ph idx="1"/>
          </p:nvPr>
        </p:nvSpPr>
        <p:spPr>
          <a:xfrm>
            <a:off x="468312" y="1322388"/>
            <a:ext cx="7992119" cy="330346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r>
              <a:rPr lang="en-US" altLang="zh-CN" sz="2800" b="1" dirty="0" smtClean="0"/>
              <a:t>	</a:t>
            </a:r>
            <a:r>
              <a:rPr lang="el-GR" sz="2800" b="1" dirty="0" smtClean="0"/>
              <a:t>Προσδιορισμός του εργατικού δυναμικού</a:t>
            </a:r>
            <a:endParaRPr lang="el-GR" altLang="zh-CN" sz="2800" b="1" dirty="0" smtClean="0"/>
          </a:p>
          <a:p>
            <a:pPr>
              <a:lnSpc>
                <a:spcPts val="32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(L)=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32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απασχολουµένων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(E)+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(U)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32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endParaRPr lang="en-US" altLang="zh-CN" sz="2400" dirty="0" smtClean="0"/>
          </a:p>
          <a:p>
            <a:pPr>
              <a:lnSpc>
                <a:spcPts val="33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Ποσοστό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συµµ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ετοχής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endParaRPr lang="el-GR" altLang="zh-CN" sz="2400" dirty="0" smtClean="0">
              <a:cs typeface="Times New Roman" pitchFamily="18" charset="0"/>
            </a:endParaRPr>
          </a:p>
          <a:p>
            <a:pPr>
              <a:lnSpc>
                <a:spcPts val="33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δυναµικό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/πληθυσµός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ενηλίκων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x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cs typeface="Segoe UI" pitchFamily="18" charset="0"/>
              </a:rPr>
              <a:t>Απ</a:t>
            </a:r>
            <a:r>
              <a:rPr lang="el-GR" altLang="zh-CN" dirty="0" smtClean="0">
                <a:cs typeface="Segoe UI" pitchFamily="18" charset="0"/>
              </a:rPr>
              <a:t>α</a:t>
            </a:r>
            <a:r>
              <a:rPr lang="en-US" altLang="zh-CN" dirty="0" err="1" smtClean="0">
                <a:cs typeface="Segoe UI" pitchFamily="18" charset="0"/>
              </a:rPr>
              <a:t>σχόληση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Ανεργία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19256" cy="4176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b="1" dirty="0" smtClean="0"/>
              <a:t>Διάρθρωση του εργατικού δυναμικού</a:t>
            </a:r>
          </a:p>
          <a:p>
            <a:pPr marL="0" indent="0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απασχολείται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τρεις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βασικούς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τοµείς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Πρωτογενή ( γεωργία, κτηνοτροφία, αλιεία κλπ )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Δευτερογενή ( βιομηχανία, βιοτεχνία, κατασκευές κλπ )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Τριτογενή ( εμπόριο, δημόσιες – ιδιωτικές υπηρεσίες, τράπεζες κλπ )</a:t>
            </a:r>
          </a:p>
          <a:p>
            <a:pPr>
              <a:lnSpc>
                <a:spcPts val="3200"/>
              </a:lnSpc>
              <a:buNone/>
              <a:tabLst/>
            </a:pPr>
            <a:endParaRPr lang="en-US" altLang="zh-CN" sz="2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>
              <a:buNone/>
            </a:pPr>
            <a:endParaRPr lang="en-US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cs typeface="Segoe UI" pitchFamily="18" charset="0"/>
              </a:rPr>
              <a:t>Απ</a:t>
            </a:r>
            <a:r>
              <a:rPr lang="el-GR" altLang="zh-CN" dirty="0" smtClean="0">
                <a:cs typeface="Segoe UI" pitchFamily="18" charset="0"/>
              </a:rPr>
              <a:t>α</a:t>
            </a:r>
            <a:r>
              <a:rPr lang="en-US" altLang="zh-CN" dirty="0" err="1" smtClean="0">
                <a:cs typeface="Segoe UI" pitchFamily="18" charset="0"/>
              </a:rPr>
              <a:t>σχόληση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Ανεργία</a:t>
            </a:r>
            <a:endParaRPr lang="en-US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l-GR" sz="2800" b="1" dirty="0" smtClean="0"/>
              <a:t>Κατηγορίες εργατικού δυναμικού</a:t>
            </a:r>
          </a:p>
          <a:p>
            <a:pPr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Επίµέρους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κατηγορίε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εργατικού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δυναµικού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</a:p>
          <a:p>
            <a:pPr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1.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Μισθωτοί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απασχολούµενοι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εξαρτηµένης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</a:p>
          <a:p>
            <a:pPr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2.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απασχολούν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ισθωτούς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3. Ελεύθεροι επαγγελματίες ( έμποροι,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γιατροί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,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δικηγόροι</a:t>
            </a:r>
            <a:r>
              <a:rPr lang="el-GR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κ.λπ.,</a:t>
            </a:r>
            <a:r>
              <a:rPr lang="el-GR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που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δεν</a:t>
            </a:r>
            <a:r>
              <a:rPr lang="el-GR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απασχολούνται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µε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εξαρτηµένη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σχέση</a:t>
            </a:r>
            <a:r>
              <a:rPr lang="el-GR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)</a:t>
            </a:r>
          </a:p>
          <a:p>
            <a:pPr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4.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Αγρότες</a:t>
            </a:r>
            <a:endParaRPr lang="en-US" altLang="zh-CN" sz="22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5.</a:t>
            </a:r>
            <a:r>
              <a:rPr lang="en-US" altLang="zh-C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Εισοδηµατίες</a:t>
            </a:r>
            <a:endParaRPr lang="en-US" altLang="zh-CN" sz="22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>
              <a:lnSpc>
                <a:spcPct val="80000"/>
              </a:lnSpc>
              <a:buNone/>
              <a:tabLst>
                <a:tab pos="1689100" algn="l"/>
              </a:tabLst>
            </a:pP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en-US" sz="22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1832</TotalTime>
  <Words>1167</Words>
  <Application>Microsoft Office PowerPoint</Application>
  <PresentationFormat>Προβολή στην οθόνη (16:10)</PresentationFormat>
  <Paragraphs>169</Paragraphs>
  <Slides>25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Απασχόληση και Ανεργία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302</cp:revision>
  <dcterms:created xsi:type="dcterms:W3CDTF">2012-09-06T09:03:05Z</dcterms:created>
  <dcterms:modified xsi:type="dcterms:W3CDTF">2015-10-31T19:53:58Z</dcterms:modified>
</cp:coreProperties>
</file>