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9" r:id="rId5"/>
    <p:sldId id="261" r:id="rId6"/>
    <p:sldId id="265" r:id="rId7"/>
    <p:sldId id="274" r:id="rId8"/>
    <p:sldId id="296" r:id="rId9"/>
    <p:sldId id="297" r:id="rId10"/>
    <p:sldId id="298" r:id="rId11"/>
    <p:sldId id="320" r:id="rId12"/>
    <p:sldId id="299" r:id="rId13"/>
    <p:sldId id="282" r:id="rId14"/>
    <p:sldId id="283" r:id="rId15"/>
    <p:sldId id="285" r:id="rId16"/>
    <p:sldId id="301" r:id="rId17"/>
    <p:sldId id="302" r:id="rId18"/>
    <p:sldId id="303" r:id="rId19"/>
    <p:sldId id="290" r:id="rId20"/>
    <p:sldId id="291" r:id="rId21"/>
    <p:sldId id="292" r:id="rId22"/>
    <p:sldId id="293" r:id="rId23"/>
    <p:sldId id="294" r:id="rId24"/>
    <p:sldId id="295" r:id="rId25"/>
    <p:sldId id="280" r:id="rId26"/>
  </p:sldIdLst>
  <p:sldSz cx="9144000" cy="5715000" type="screen16x10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99322" autoAdjust="0"/>
  </p:normalViewPr>
  <p:slideViewPr>
    <p:cSldViewPr>
      <p:cViewPr>
        <p:scale>
          <a:sx n="106" d="100"/>
          <a:sy n="106" d="100"/>
        </p:scale>
        <p:origin x="-228" y="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31/10/2015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02994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04464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56669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err="1" smtClean="0">
                <a:cs typeface="Segoe UI" pitchFamily="18" charset="0"/>
              </a:rPr>
              <a:t>Οικονοµική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Εργασίας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smtClean="0">
                <a:cs typeface="Segoe UI" pitchFamily="18" charset="0"/>
              </a:rPr>
              <a:t>και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Εργασιακές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Σχέσεις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3145532"/>
            <a:ext cx="7776864" cy="1112461"/>
          </a:xfrm>
        </p:spPr>
        <p:txBody>
          <a:bodyPr>
            <a:noAutofit/>
          </a:bodyPr>
          <a:lstStyle/>
          <a:p>
            <a:r>
              <a:rPr lang="en-US" altLang="zh-CN" sz="3400" b="1" dirty="0" smtClean="0">
                <a:cs typeface="Segoe UI" pitchFamily="18" charset="0"/>
              </a:rPr>
              <a:t>Απασχόληση</a:t>
            </a:r>
            <a:r>
              <a:rPr lang="en-US" altLang="zh-CN" sz="3400" b="1" dirty="0" smtClean="0">
                <a:cs typeface="Times New Roman" pitchFamily="18" charset="0"/>
              </a:rPr>
              <a:t> </a:t>
            </a:r>
            <a:r>
              <a:rPr lang="en-US" altLang="zh-CN" sz="3400" b="1" dirty="0" smtClean="0">
                <a:cs typeface="Segoe UI" pitchFamily="18" charset="0"/>
              </a:rPr>
              <a:t>και</a:t>
            </a:r>
            <a:r>
              <a:rPr lang="en-US" altLang="zh-CN" sz="3400" b="1" dirty="0" smtClean="0">
                <a:cs typeface="Times New Roman" pitchFamily="18" charset="0"/>
              </a:rPr>
              <a:t> </a:t>
            </a:r>
            <a:r>
              <a:rPr lang="en-US" altLang="zh-CN" sz="3400" b="1" dirty="0" smtClean="0">
                <a:cs typeface="Segoe UI" pitchFamily="18" charset="0"/>
              </a:rPr>
              <a:t>Ανεργία</a:t>
            </a:r>
            <a:endParaRPr lang="el-GR" sz="3400" b="1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2800" dirty="0" smtClean="0">
                <a:cs typeface="Segoe UI" pitchFamily="18" charset="0"/>
              </a:rPr>
              <a:t>Καραµάνης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Κώστας</a:t>
            </a:r>
            <a:endParaRPr lang="en-US" altLang="zh-CN" sz="2800" dirty="0" smtClean="0">
              <a:cs typeface="Segoe UI" pitchFamily="18" charset="0"/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cs typeface="Segoe UI" pitchFamily="18" charset="0"/>
              </a:rPr>
              <a:t>Απ</a:t>
            </a:r>
            <a:r>
              <a:rPr lang="el-GR" altLang="zh-CN" sz="4000" dirty="0" smtClean="0">
                <a:cs typeface="Segoe UI" pitchFamily="18" charset="0"/>
              </a:rPr>
              <a:t>α</a:t>
            </a:r>
            <a:r>
              <a:rPr lang="en-US" altLang="zh-CN" sz="4000" dirty="0" err="1" smtClean="0">
                <a:cs typeface="Segoe UI" pitchFamily="18" charset="0"/>
              </a:rPr>
              <a:t>σχόληση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smtClean="0">
                <a:cs typeface="Segoe UI" pitchFamily="18" charset="0"/>
              </a:rPr>
              <a:t>και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Ανεργία</a:t>
            </a:r>
            <a:endParaRPr lang="el-GR" sz="4000" dirty="0" smtClean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tabLst>
                <a:tab pos="101600" algn="l"/>
                <a:tab pos="647700" algn="l"/>
                <a:tab pos="1968500" algn="l"/>
              </a:tabLst>
            </a:pPr>
            <a:r>
              <a:rPr lang="el-GR" altLang="zh-CN" sz="2800" b="1" dirty="0" smtClean="0">
                <a:latin typeface="+mj-lt"/>
                <a:cs typeface="Segoe UI" pitchFamily="18" charset="0"/>
              </a:rPr>
              <a:t>Απασχόληση</a:t>
            </a:r>
          </a:p>
          <a:p>
            <a:pPr marL="0" indent="0">
              <a:lnSpc>
                <a:spcPct val="90000"/>
              </a:lnSpc>
              <a:buNone/>
              <a:tabLst>
                <a:tab pos="101600" algn="l"/>
                <a:tab pos="647700" algn="l"/>
                <a:tab pos="1968500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Απασχόληση: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το</a:t>
            </a:r>
            <a:r>
              <a:rPr lang="el-GR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µ</a:t>
            </a:r>
            <a:r>
              <a:rPr lang="en-US" altLang="zh-CN" sz="20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έρος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του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εργατικού</a:t>
            </a:r>
            <a:r>
              <a:rPr lang="el-GR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δυναµικού</a:t>
            </a: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,</a:t>
            </a:r>
            <a:r>
              <a:rPr lang="el-GR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το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οποίο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είναι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σε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εργάσιµη</a:t>
            </a:r>
            <a:r>
              <a:rPr lang="el-GR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ηλικία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και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σε</a:t>
            </a:r>
            <a:r>
              <a:rPr lang="el-GR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µ</a:t>
            </a:r>
            <a:r>
              <a:rPr lang="en-US" altLang="zh-CN" sz="20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ια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δεδοµένη</a:t>
            </a:r>
            <a:r>
              <a:rPr lang="el-GR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στιγµή</a:t>
            </a:r>
            <a:r>
              <a:rPr lang="el-GR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συµµετέχει</a:t>
            </a:r>
            <a:r>
              <a:rPr lang="el-GR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ενεργά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στην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παραγωγική</a:t>
            </a:r>
            <a:r>
              <a:rPr lang="el-GR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διαδικασία.</a:t>
            </a:r>
            <a:endParaRPr lang="en-US" altLang="zh-CN" sz="2000" dirty="0" smtClean="0"/>
          </a:p>
          <a:p>
            <a:pPr>
              <a:lnSpc>
                <a:spcPct val="90000"/>
              </a:lnSpc>
              <a:buNone/>
              <a:tabLst>
                <a:tab pos="101600" algn="l"/>
                <a:tab pos="647700" algn="l"/>
                <a:tab pos="1968500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Προσδιορίζεται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ως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εξής</a:t>
            </a: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:</a:t>
            </a:r>
            <a:endParaRPr lang="el-GR" altLang="zh-CN" sz="2000" dirty="0" smtClean="0">
              <a:solidFill>
                <a:srgbClr val="000000"/>
              </a:solidFill>
              <a:latin typeface="Segoe UI" pitchFamily="18" charset="0"/>
              <a:cs typeface="Segoe UI" pitchFamily="18" charset="0"/>
            </a:endParaRPr>
          </a:p>
          <a:p>
            <a:pPr marL="0" indent="0">
              <a:lnSpc>
                <a:spcPct val="90000"/>
              </a:lnSpc>
              <a:buNone/>
              <a:tabLst>
                <a:tab pos="101600" algn="l"/>
                <a:tab pos="647700" algn="l"/>
                <a:tab pos="1968500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Αριθµός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απασχολουµένων</a:t>
            </a:r>
            <a:r>
              <a:rPr lang="el-GR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(E)=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εργατικό</a:t>
            </a:r>
            <a:r>
              <a:rPr lang="el-GR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δυναµικό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(L)-</a:t>
            </a:r>
            <a:r>
              <a:rPr lang="en-US" altLang="zh-CN" sz="20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αριθµός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ανέργων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(U)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cs typeface="Segoe UI" pitchFamily="18" charset="0"/>
              </a:rPr>
              <a:t>Απ</a:t>
            </a:r>
            <a:r>
              <a:rPr lang="el-GR" altLang="zh-CN" sz="4000" dirty="0" smtClean="0">
                <a:cs typeface="Segoe UI" pitchFamily="18" charset="0"/>
              </a:rPr>
              <a:t>α</a:t>
            </a:r>
            <a:r>
              <a:rPr lang="en-US" altLang="zh-CN" sz="4000" dirty="0" err="1" smtClean="0">
                <a:cs typeface="Segoe UI" pitchFamily="18" charset="0"/>
              </a:rPr>
              <a:t>σχόληση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smtClean="0">
                <a:cs typeface="Segoe UI" pitchFamily="18" charset="0"/>
              </a:rPr>
              <a:t>και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Ανεργία</a:t>
            </a:r>
            <a:endParaRPr lang="en-US" sz="40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buNone/>
              <a:tabLst>
                <a:tab pos="1384300" algn="l"/>
              </a:tabLst>
            </a:pPr>
            <a:r>
              <a:rPr lang="en-US" altLang="zh-CN" sz="3000" b="1" dirty="0" smtClean="0">
                <a:cs typeface="Segoe UI" pitchFamily="18" charset="0"/>
              </a:rPr>
              <a:t>Μορφές Απασχόλησης</a:t>
            </a:r>
            <a:endParaRPr lang="el-GR" altLang="zh-CN" sz="3000" b="1" dirty="0" smtClean="0"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1384300" algn="l"/>
              </a:tabLst>
            </a:pPr>
            <a:r>
              <a:rPr lang="en-US" altLang="zh-CN" sz="2400" dirty="0" smtClean="0">
                <a:cs typeface="Segoe UI" pitchFamily="18" charset="0"/>
              </a:rPr>
              <a:t>Πλήρη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l-GR" altLang="zh-CN" sz="2400" dirty="0" smtClean="0">
                <a:cs typeface="Times New Roman" pitchFamily="18" charset="0"/>
              </a:rPr>
              <a:t>α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πασχόληση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σύµφωνα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νόµιµο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εργάσιµο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εβδοµαδιαίο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χρόνο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>
              <a:lnSpc>
                <a:spcPct val="80000"/>
              </a:lnSpc>
            </a:pPr>
            <a:endParaRPr lang="en-US" altLang="zh-CN" sz="2400" dirty="0" smtClean="0"/>
          </a:p>
          <a:p>
            <a:pPr marL="0" indent="0">
              <a:lnSpc>
                <a:spcPct val="80000"/>
              </a:lnSpc>
              <a:buNone/>
              <a:tabLst>
                <a:tab pos="1384300" algn="l"/>
              </a:tabLst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Μερική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απασχόληση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παρέχεται</a:t>
            </a: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1384300" algn="l"/>
              </a:tabLst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αριθµό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ωρών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ηµερών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ικρότερο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1384300" algn="l"/>
              </a:tabLst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Κ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ανονικού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εργάσιµου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εβδοµαδιαίου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χρόνου</a:t>
            </a: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cs typeface="Segoe UI" pitchFamily="18" charset="0"/>
              </a:rPr>
              <a:t>Απ</a:t>
            </a:r>
            <a:r>
              <a:rPr lang="el-GR" altLang="zh-CN" sz="4000" dirty="0" smtClean="0">
                <a:cs typeface="Segoe UI" pitchFamily="18" charset="0"/>
              </a:rPr>
              <a:t>α</a:t>
            </a:r>
            <a:r>
              <a:rPr lang="en-US" altLang="zh-CN" sz="4000" dirty="0" err="1" smtClean="0">
                <a:cs typeface="Segoe UI" pitchFamily="18" charset="0"/>
              </a:rPr>
              <a:t>σχόληση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smtClean="0">
                <a:cs typeface="Segoe UI" pitchFamily="18" charset="0"/>
              </a:rPr>
              <a:t>και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Ανεργία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5332"/>
            <a:ext cx="8157592" cy="3888432"/>
          </a:xfrm>
        </p:spPr>
        <p:txBody>
          <a:bodyPr>
            <a:noAutofit/>
          </a:bodyPr>
          <a:lstStyle/>
          <a:p>
            <a:pPr algn="just">
              <a:lnSpc>
                <a:spcPct val="70000"/>
              </a:lnSpc>
              <a:buNone/>
            </a:pPr>
            <a:r>
              <a:rPr lang="en-US" altLang="zh-CN" sz="2800" b="1" dirty="0" smtClean="0">
                <a:cs typeface="Segoe UI" pitchFamily="18" charset="0"/>
              </a:rPr>
              <a:t>Μορφές Απασχόλησης</a:t>
            </a:r>
            <a:endParaRPr lang="el-GR" altLang="zh-CN" sz="2800" b="1" dirty="0" smtClean="0"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l-GR" sz="2400" dirty="0" smtClean="0"/>
              <a:t>Ετεροαπασχόληση: απασχόληση σε διαφορετικό κλάδο από την εκπαίδευση που ένας εργαζόμενος απέκτησε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l-GR" sz="2400" dirty="0" smtClean="0"/>
              <a:t>Πολυαπασχόλησης: ένας εργαζόμενος απασχολείται ταυτόχρονα και σε δεύτερη ή σε περισσότερες εκτός της κύριας εργασίες.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cs typeface="Segoe UI" pitchFamily="18" charset="0"/>
              </a:rPr>
              <a:t>Απ</a:t>
            </a:r>
            <a:r>
              <a:rPr lang="el-GR" altLang="zh-CN" sz="4000" dirty="0" smtClean="0">
                <a:cs typeface="Segoe UI" pitchFamily="18" charset="0"/>
              </a:rPr>
              <a:t>α</a:t>
            </a:r>
            <a:r>
              <a:rPr lang="en-US" altLang="zh-CN" sz="4000" dirty="0" err="1" smtClean="0">
                <a:cs typeface="Segoe UI" pitchFamily="18" charset="0"/>
              </a:rPr>
              <a:t>σχόληση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smtClean="0">
                <a:cs typeface="Segoe UI" pitchFamily="18" charset="0"/>
              </a:rPr>
              <a:t>και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Ανεργία</a:t>
            </a:r>
            <a:endParaRPr lang="el-GR" sz="40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67544" y="1164129"/>
            <a:ext cx="8208912" cy="385361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None/>
            </a:pPr>
            <a:r>
              <a:rPr lang="el-GR" sz="2800" b="1" dirty="0" smtClean="0"/>
              <a:t>Ανεργία</a:t>
            </a:r>
          </a:p>
          <a:p>
            <a:pPr marL="0" indent="0" algn="just">
              <a:lnSpc>
                <a:spcPct val="80000"/>
              </a:lnSpc>
              <a:buNone/>
              <a:tabLst>
                <a:tab pos="266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Ανεργία: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έρος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εργατικού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δυναµικού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βρίσκεται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εργάσιµη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ηλικία,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ικανό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επιθυµεί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εργαστεί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στους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ισχύοντες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ισθού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αλλά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δεν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βρίσκει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απασχόληση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266700" algn="l"/>
              </a:tabLst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Προσδιορίζεται ως εξής:</a:t>
            </a:r>
          </a:p>
          <a:p>
            <a:pPr marL="0" indent="0">
              <a:lnSpc>
                <a:spcPct val="80000"/>
              </a:lnSpc>
              <a:buNone/>
              <a:tabLst>
                <a:tab pos="266700" algn="l"/>
              </a:tabLst>
            </a:pP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266700" algn="l"/>
              </a:tabLst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Αριθμός ανέργων (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 U 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) = εργατικό δυναμικό(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 L 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) – αριθμός απασχολούμενων (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 E 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)</a:t>
            </a:r>
          </a:p>
          <a:p>
            <a:pPr marL="0" indent="0">
              <a:lnSpc>
                <a:spcPct val="80000"/>
              </a:lnSpc>
              <a:buNone/>
              <a:tabLst>
                <a:tab pos="266700" algn="l"/>
              </a:tabLst>
            </a:pP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266700" algn="l"/>
              </a:tabLst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Ποσοστό ανεργίας = ( αριθμός ανέργων / εργατικό δυναμικό) Χ 100</a:t>
            </a: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ct val="70000"/>
              </a:lnSpc>
              <a:buNone/>
            </a:pPr>
            <a:endParaRPr lang="el-G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87"/>
            <a:ext cx="8229600" cy="95250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cs typeface="Segoe UI" pitchFamily="18" charset="0"/>
              </a:rPr>
              <a:t>Απ</a:t>
            </a:r>
            <a:r>
              <a:rPr lang="el-GR" altLang="zh-CN" sz="4000" dirty="0" smtClean="0">
                <a:cs typeface="Segoe UI" pitchFamily="18" charset="0"/>
              </a:rPr>
              <a:t>α</a:t>
            </a:r>
            <a:r>
              <a:rPr lang="en-US" altLang="zh-CN" sz="4000" dirty="0" err="1" smtClean="0">
                <a:cs typeface="Segoe UI" pitchFamily="18" charset="0"/>
              </a:rPr>
              <a:t>σχόληση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smtClean="0">
                <a:cs typeface="Segoe UI" pitchFamily="18" charset="0"/>
              </a:rPr>
              <a:t>και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Ανεργία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37716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  <a:tabLst>
                <a:tab pos="279400" algn="l"/>
                <a:tab pos="2387600" algn="l"/>
              </a:tabLst>
            </a:pPr>
            <a:r>
              <a:rPr lang="en-US" altLang="zh-CN" sz="2800" b="1" dirty="0" smtClean="0">
                <a:cs typeface="Segoe UI" pitchFamily="18" charset="0"/>
              </a:rPr>
              <a:t>Είδη </a:t>
            </a:r>
            <a:r>
              <a:rPr lang="en-US" altLang="zh-CN" sz="2800" b="1" dirty="0" err="1" smtClean="0">
                <a:cs typeface="Segoe UI" pitchFamily="18" charset="0"/>
              </a:rPr>
              <a:t>Ανεργίας</a:t>
            </a:r>
            <a:endParaRPr lang="en-US" altLang="zh-CN" sz="2800" b="1" dirty="0" smtClean="0"/>
          </a:p>
          <a:p>
            <a:pPr marL="0" indent="0" algn="just">
              <a:lnSpc>
                <a:spcPct val="80000"/>
              </a:lnSpc>
              <a:buNone/>
              <a:tabLst>
                <a:tab pos="279400" algn="l"/>
                <a:tab pos="2387600" algn="l"/>
              </a:tabLst>
            </a:pPr>
            <a:r>
              <a:rPr lang="el-GR" altLang="zh-CN" sz="2200" dirty="0" smtClean="0"/>
              <a:t>Δ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ιαρθρωτική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l-GR" altLang="zh-CN" sz="2200" dirty="0" smtClean="0">
                <a:cs typeface="Times New Roman" pitchFamily="18" charset="0"/>
              </a:rPr>
              <a:t>Δ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οµική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Ανεργία: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όταν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υπάρχει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αναντιστοιχία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ανάµεσα</a:t>
            </a:r>
            <a:r>
              <a:rPr lang="el-GR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στο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είδος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ζήτησης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προσφοράς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δηλαδή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ια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δεδοµένη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l-GR" altLang="zh-CN" sz="2200" dirty="0" smtClean="0">
                <a:cs typeface="Times New Roman" pitchFamily="18" charset="0"/>
              </a:rPr>
              <a:t>χ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ρονική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στιγµή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υπάρχουν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κενές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θέσεις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ορισµένα</a:t>
            </a:r>
            <a:r>
              <a:rPr lang="en-US" altLang="zh-CN" sz="2200" dirty="0" smtClean="0">
                <a:cs typeface="Times New Roman" pitchFamily="18" charset="0"/>
              </a:rPr>
              <a:t>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επαγγέλµατα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ειδικότητες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φύλο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ηλικία,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τις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οποίες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δεν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βρίσκονται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αντίστοιχα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κατάλληλοι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εργαζόµενοι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αντίθετα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2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1765300" algn="l"/>
              </a:tabLst>
            </a:pPr>
            <a:r>
              <a:rPr lang="el-GR" sz="2200" dirty="0" smtClean="0">
                <a:solidFill>
                  <a:srgbClr val="000000"/>
                </a:solidFill>
                <a:cs typeface="Segoe UI" pitchFamily="18" charset="0"/>
              </a:rPr>
              <a:t>Βασικά αίτια: η έλλειψη κατάλληλου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επαγγελµατικού</a:t>
            </a:r>
            <a:r>
              <a:rPr lang="en-US" altLang="zh-CN" sz="2200" dirty="0" smtClean="0">
                <a:cs typeface="Times New Roman" pitchFamily="18" charset="0"/>
              </a:rPr>
              <a:t> 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προσανατολισµού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ορθολογικού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προγρα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ατισµού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200" dirty="0" smtClean="0">
                <a:cs typeface="Times New Roman" pitchFamily="18" charset="0"/>
              </a:rPr>
              <a:t>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εκπαίδευσης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κα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ανθρώπινου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δυναµικού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έντονη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αστικοποίηση</a:t>
            </a:r>
            <a:r>
              <a:rPr lang="en-US" altLang="zh-CN" sz="2200" dirty="0" smtClean="0">
                <a:cs typeface="Times New Roman" pitchFamily="18" charset="0"/>
              </a:rPr>
              <a:t>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πληθυσµού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παραµέληση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περιφερειακής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ανάπτυξης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κ.λπ.</a:t>
            </a:r>
            <a:endParaRPr lang="en-GB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cs typeface="Segoe UI" pitchFamily="18" charset="0"/>
              </a:rPr>
              <a:t>Απ</a:t>
            </a:r>
            <a:r>
              <a:rPr lang="el-GR" altLang="zh-CN" sz="4000" dirty="0" smtClean="0">
                <a:cs typeface="Segoe UI" pitchFamily="18" charset="0"/>
              </a:rPr>
              <a:t>α</a:t>
            </a:r>
            <a:r>
              <a:rPr lang="en-US" altLang="zh-CN" sz="4000" dirty="0" err="1" smtClean="0">
                <a:cs typeface="Segoe UI" pitchFamily="18" charset="0"/>
              </a:rPr>
              <a:t>σχόληση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smtClean="0">
                <a:cs typeface="Segoe UI" pitchFamily="18" charset="0"/>
              </a:rPr>
              <a:t>και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Ανεργία</a:t>
            </a:r>
            <a:endParaRPr lang="el-GR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73324"/>
            <a:ext cx="8229600" cy="377163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None/>
            </a:pPr>
            <a:r>
              <a:rPr lang="en-US" altLang="zh-CN" sz="2800" b="1" dirty="0" smtClean="0">
                <a:cs typeface="Segoe UI" pitchFamily="18" charset="0"/>
              </a:rPr>
              <a:t>Είδη </a:t>
            </a:r>
            <a:r>
              <a:rPr lang="en-US" altLang="zh-CN" sz="2800" b="1" dirty="0" err="1" smtClean="0">
                <a:cs typeface="Segoe UI" pitchFamily="18" charset="0"/>
              </a:rPr>
              <a:t>Ανεργίας</a:t>
            </a:r>
            <a:endParaRPr lang="el-GR" altLang="zh-CN" sz="2800" b="1" dirty="0" smtClean="0"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/>
            </a:pP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Ανεργία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Τριβής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οφείλεται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αδυναµία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συµπέσει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ταυτόχρονα</a:t>
            </a:r>
            <a:r>
              <a:rPr lang="en-US" altLang="zh-CN" sz="2200" dirty="0" smtClean="0">
                <a:cs typeface="Times New Roman" pitchFamily="18" charset="0"/>
              </a:rPr>
              <a:t>   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ζήτηση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ορισµένα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επαγγέλµατα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ειδικότητες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200" dirty="0" smtClean="0">
                <a:cs typeface="Times New Roman" pitchFamily="18" charset="0"/>
              </a:rPr>
              <a:t>     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αντίστοιχη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προσφορά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εξαιτίας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έλλειψης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πληροφόρησης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γεωγραφικής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απόστασης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ανάµεσα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στους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εργοδότες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εργαζόµενους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2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/>
            </a:pP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Συνήθως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ικρής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διάρκειας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καθώς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σωστή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αναζήτηση</a:t>
            </a:r>
            <a:r>
              <a:rPr lang="en-US" altLang="zh-CN" sz="2200" dirty="0" smtClean="0">
                <a:cs typeface="Times New Roman" pitchFamily="18" charset="0"/>
              </a:rPr>
              <a:t>     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εργοδότες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θα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καλύψουν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τις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κενές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θέσεις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εργαζόµενοι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θα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βρουν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εργασία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  <a:tabLst/>
            </a:pPr>
            <a:endParaRPr lang="el-GR" altLang="zh-CN" sz="22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  <a:tabLst/>
            </a:pPr>
            <a:endParaRPr lang="en-US" altLang="zh-CN" sz="2200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ct val="70000"/>
              </a:lnSpc>
              <a:buNone/>
            </a:pPr>
            <a:endParaRPr lang="en-US" altLang="zh-CN" sz="2000" b="1" dirty="0" smtClean="0"/>
          </a:p>
          <a:p>
            <a:pPr>
              <a:lnSpc>
                <a:spcPct val="70000"/>
              </a:lnSpc>
              <a:buNone/>
            </a:pPr>
            <a:endParaRPr lang="el-G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cs typeface="Segoe UI" pitchFamily="18" charset="0"/>
              </a:rPr>
              <a:t>Απ</a:t>
            </a:r>
            <a:r>
              <a:rPr lang="el-GR" altLang="zh-CN" sz="4000" dirty="0" smtClean="0">
                <a:cs typeface="Segoe UI" pitchFamily="18" charset="0"/>
              </a:rPr>
              <a:t>α</a:t>
            </a:r>
            <a:r>
              <a:rPr lang="en-US" altLang="zh-CN" sz="4000" dirty="0" err="1" smtClean="0">
                <a:cs typeface="Segoe UI" pitchFamily="18" charset="0"/>
              </a:rPr>
              <a:t>σχόληση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smtClean="0">
                <a:cs typeface="Segoe UI" pitchFamily="18" charset="0"/>
              </a:rPr>
              <a:t>και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Ανεργία</a:t>
            </a:r>
            <a:endParaRPr lang="el-GR" sz="4000" dirty="0" smtClean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zh-CN" sz="2800" b="1" dirty="0" smtClean="0">
                <a:cs typeface="Segoe UI" pitchFamily="18" charset="0"/>
              </a:rPr>
              <a:t>Είδη </a:t>
            </a:r>
            <a:r>
              <a:rPr lang="en-US" altLang="zh-CN" sz="2800" b="1" dirty="0" err="1" smtClean="0">
                <a:cs typeface="Segoe UI" pitchFamily="18" charset="0"/>
              </a:rPr>
              <a:t>Ανεργίας</a:t>
            </a:r>
            <a:endParaRPr lang="el-GR" altLang="zh-CN" sz="2800" b="1" dirty="0" smtClean="0"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l-GR" sz="2200" dirty="0" smtClean="0"/>
              <a:t>Κυκλική ή </a:t>
            </a:r>
            <a:r>
              <a:rPr lang="el-GR" sz="2200" dirty="0" err="1" smtClean="0"/>
              <a:t>Κεϋνσιανή</a:t>
            </a:r>
            <a:r>
              <a:rPr lang="el-GR" sz="2200" dirty="0" smtClean="0"/>
              <a:t> Ανεργία: συνδέεται με τις αυξομειώσεις του οικονομικού κύκλου παρουσιάζοντας μείωση σε περιόδους ανάπτυξης της παραγωγικής δραστηριότητας και αύξηση σε περιόδους ύφεσης.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l-GR" sz="2200" dirty="0" smtClean="0"/>
              <a:t>Η έκταση και η διάρκεια της εξαρτώνται από το βάθος της οικονομικής ύφεσης.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cs typeface="Segoe UI" pitchFamily="18" charset="0"/>
              </a:rPr>
              <a:t>Απ</a:t>
            </a:r>
            <a:r>
              <a:rPr lang="el-GR" altLang="zh-CN" sz="4000" dirty="0" smtClean="0">
                <a:cs typeface="Segoe UI" pitchFamily="18" charset="0"/>
              </a:rPr>
              <a:t>α</a:t>
            </a:r>
            <a:r>
              <a:rPr lang="en-US" altLang="zh-CN" sz="4000" dirty="0" err="1" smtClean="0">
                <a:cs typeface="Segoe UI" pitchFamily="18" charset="0"/>
              </a:rPr>
              <a:t>σχόληση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smtClean="0">
                <a:cs typeface="Segoe UI" pitchFamily="18" charset="0"/>
              </a:rPr>
              <a:t>και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Ανεργία</a:t>
            </a:r>
            <a:endParaRPr lang="en-US" sz="4000" dirty="0"/>
          </a:p>
        </p:txBody>
      </p:sp>
      <p:sp>
        <p:nvSpPr>
          <p:cNvPr id="33" name="32 - Θέση περιεχομένου"/>
          <p:cNvSpPr>
            <a:spLocks noGrp="1"/>
          </p:cNvSpPr>
          <p:nvPr>
            <p:ph idx="1"/>
          </p:nvPr>
        </p:nvSpPr>
        <p:spPr>
          <a:xfrm>
            <a:off x="539552" y="1201316"/>
            <a:ext cx="8229600" cy="418829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None/>
            </a:pPr>
            <a:r>
              <a:rPr lang="en-US" altLang="zh-CN" sz="2800" b="1" dirty="0" smtClean="0">
                <a:cs typeface="Segoe UI" pitchFamily="18" charset="0"/>
              </a:rPr>
              <a:t>Είδη </a:t>
            </a:r>
            <a:r>
              <a:rPr lang="en-US" altLang="zh-CN" sz="2800" b="1" dirty="0" err="1" smtClean="0">
                <a:cs typeface="Segoe UI" pitchFamily="18" charset="0"/>
              </a:rPr>
              <a:t>Ανεργίας</a:t>
            </a:r>
            <a:endParaRPr lang="el-GR" altLang="zh-CN" sz="2800" b="1" dirty="0" smtClean="0"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l-GR" altLang="zh-CN" sz="2200" dirty="0" smtClean="0">
                <a:cs typeface="Segoe UI" pitchFamily="18" charset="0"/>
              </a:rPr>
              <a:t>Εποχική Ανεργία: συνδέεται με τις εποχιακές διακυμάνσεις παραγωγικών κλάδων της οικονομίας ( όπως π.χ. ο τουριστικός κλάδος, ο αγροτικός τομέας, ο οικονομικός κλάδος 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l-GR" altLang="zh-CN" sz="2200" dirty="0" smtClean="0">
                <a:cs typeface="Segoe UI" pitchFamily="18" charset="0"/>
              </a:rPr>
              <a:t>Συνήθως είναι προβλέψιμη και αναμενόμενη.</a:t>
            </a:r>
          </a:p>
          <a:p>
            <a:pPr>
              <a:lnSpc>
                <a:spcPct val="70000"/>
              </a:lnSpc>
              <a:buNone/>
            </a:pPr>
            <a:endParaRPr lang="el-GR" sz="20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93204"/>
            <a:ext cx="8229600" cy="95250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cs typeface="Segoe UI" pitchFamily="18" charset="0"/>
              </a:rPr>
              <a:t>Απ</a:t>
            </a:r>
            <a:r>
              <a:rPr lang="el-GR" altLang="zh-CN" sz="4000" dirty="0" smtClean="0">
                <a:cs typeface="Segoe UI" pitchFamily="18" charset="0"/>
              </a:rPr>
              <a:t>α</a:t>
            </a:r>
            <a:r>
              <a:rPr lang="en-US" altLang="zh-CN" sz="4000" dirty="0" err="1" smtClean="0">
                <a:cs typeface="Segoe UI" pitchFamily="18" charset="0"/>
              </a:rPr>
              <a:t>σχόληση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smtClean="0">
                <a:cs typeface="Segoe UI" pitchFamily="18" charset="0"/>
              </a:rPr>
              <a:t>και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Ανεργία</a:t>
            </a:r>
            <a:endParaRPr lang="el-GR" sz="40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29308"/>
            <a:ext cx="8229600" cy="377163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tabLst>
                <a:tab pos="1612900" algn="l"/>
              </a:tabLst>
            </a:pPr>
            <a:r>
              <a:rPr lang="el-GR" altLang="zh-CN" sz="2800" b="1" dirty="0" smtClean="0">
                <a:solidFill>
                  <a:srgbClr val="000000"/>
                </a:solidFill>
                <a:cs typeface="Segoe UI" pitchFamily="18" charset="0"/>
              </a:rPr>
              <a:t>Μορφές Ανεργίας</a:t>
            </a:r>
          </a:p>
          <a:p>
            <a:pPr marL="0" indent="0" algn="just">
              <a:lnSpc>
                <a:spcPct val="80000"/>
              </a:lnSpc>
              <a:buNone/>
              <a:tabLst>
                <a:tab pos="1612900" algn="l"/>
              </a:tabLst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Μακροχρόνια ανεργία αναφέρεται στους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εργαζόµενους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βρίσκονται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εκτός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περισσότερο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1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έτος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  <a:tabLst>
                <a:tab pos="161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Ανεργία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Νέων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αναφέρεται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στον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αριθµό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ποσοστά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ανέργων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ηλικίας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l-GR" altLang="zh-CN" sz="2400" dirty="0" smtClean="0">
                <a:cs typeface="Times New Roman" pitchFamily="18" charset="0"/>
              </a:rPr>
              <a:t>1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5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έως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24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ετών.</a:t>
            </a:r>
          </a:p>
          <a:p>
            <a:pPr marL="0" indent="0">
              <a:lnSpc>
                <a:spcPct val="80000"/>
              </a:lnSpc>
              <a:buNone/>
              <a:tabLst>
                <a:tab pos="1612900" algn="l"/>
              </a:tabLst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Αστική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Ανεργία: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αναφέρεται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στον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αριθµό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ποσοστά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ανέργων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αποκλειστικά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στις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αστικές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περιοχές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>
              <a:lnSpc>
                <a:spcPct val="70000"/>
              </a:lnSpc>
              <a:buNone/>
            </a:pPr>
            <a:endParaRPr lang="el-GR" sz="24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Οικονοµική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(1998),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Λιανός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Θ.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και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Νταούλη-Ντεµούση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Α.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Οικονοµικής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και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Εργασιακές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Σχέσεις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(2001),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Κατσανέβας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Θ.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Οικονοµικά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(2013),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Boeri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T.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and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van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Ours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J.</a:t>
            </a: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n-US" altLang="zh-CN" sz="2800" dirty="0" err="1" smtClean="0">
                <a:cs typeface="Segoe UI" pitchFamily="18" charset="0"/>
              </a:rPr>
              <a:t>Οικονοµική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Εργασίας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cs typeface="Segoe UI" pitchFamily="18" charset="0"/>
              </a:rPr>
              <a:t>και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Εργασιακές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Σχέσεις</a:t>
            </a:r>
            <a:endParaRPr lang="el-GR" sz="3000" b="1" dirty="0" smtClean="0"/>
          </a:p>
          <a:p>
            <a:pPr algn="l"/>
            <a:r>
              <a:rPr lang="el-GR" sz="2800" b="1" dirty="0" smtClean="0"/>
              <a:t>Ενότητα</a:t>
            </a:r>
            <a:r>
              <a:rPr lang="en-US" sz="2800" b="1" dirty="0" smtClean="0"/>
              <a:t> </a:t>
            </a:r>
            <a:r>
              <a:rPr lang="el-GR" sz="2800" b="1" dirty="0" smtClean="0"/>
              <a:t>8: </a:t>
            </a:r>
            <a:r>
              <a:rPr lang="en-US" altLang="zh-CN" sz="2800" dirty="0" smtClean="0">
                <a:cs typeface="Segoe UI" pitchFamily="18" charset="0"/>
              </a:rPr>
              <a:t>Απασχόληση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cs typeface="Segoe UI" pitchFamily="18" charset="0"/>
              </a:rPr>
              <a:t>και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cs typeface="Segoe UI" pitchFamily="18" charset="0"/>
              </a:rPr>
              <a:t>Ανεργία</a:t>
            </a:r>
            <a:endParaRPr lang="en-US" sz="2800" dirty="0" smtClean="0"/>
          </a:p>
          <a:p>
            <a:pPr algn="l">
              <a:lnSpc>
                <a:spcPts val="2400"/>
              </a:lnSpc>
              <a:tabLst/>
            </a:pPr>
            <a:r>
              <a:rPr lang="en-US" altLang="zh-CN" sz="2800" dirty="0" err="1" smtClean="0">
                <a:cs typeface="Segoe UI" pitchFamily="18" charset="0"/>
              </a:rPr>
              <a:t>Καραµάνης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Κώστας</a:t>
            </a:r>
            <a:endParaRPr lang="en-US" altLang="zh-CN" sz="2800" dirty="0" smtClean="0">
              <a:cs typeface="Segoe UI" pitchFamily="18" charset="0"/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Καραμάνης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Κ. (2015)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Οικονοµική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Εργασιακές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Σχέσεις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Βαφειάδης 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Η ενότητα παραθέτει σειρά ορισμών για το εργατικό δυναμικό, τον μη οικονομικά ενεργό πληθυσμό, την απασχόληση, τις μορφές απασχόλησης, την ανεργία και τα  είδη της (διαρθρωτική, κυκλική, εποχική, τριβής).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952500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cs typeface="Segoe UI" pitchFamily="18" charset="0"/>
              </a:rPr>
              <a:t>Απ</a:t>
            </a:r>
            <a:r>
              <a:rPr lang="el-GR" altLang="zh-CN" sz="3600" dirty="0" smtClean="0">
                <a:cs typeface="Segoe UI" pitchFamily="18" charset="0"/>
              </a:rPr>
              <a:t>α</a:t>
            </a:r>
            <a:r>
              <a:rPr lang="en-US" altLang="zh-CN" sz="3600" dirty="0" err="1" smtClean="0">
                <a:cs typeface="Segoe UI" pitchFamily="18" charset="0"/>
              </a:rPr>
              <a:t>σχόληση</a:t>
            </a:r>
            <a:r>
              <a:rPr lang="en-US" altLang="zh-CN" sz="3600" dirty="0" smtClean="0">
                <a:cs typeface="Times New Roman" pitchFamily="18" charset="0"/>
              </a:rPr>
              <a:t> </a:t>
            </a:r>
            <a:r>
              <a:rPr lang="en-US" altLang="zh-CN" sz="3600" dirty="0" smtClean="0">
                <a:cs typeface="Segoe UI" pitchFamily="18" charset="0"/>
              </a:rPr>
              <a:t>και</a:t>
            </a:r>
            <a:r>
              <a:rPr lang="en-US" altLang="zh-CN" sz="3600" dirty="0" smtClean="0"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cs typeface="Segoe UI" pitchFamily="18" charset="0"/>
              </a:rPr>
              <a:t>Ανεργία</a:t>
            </a:r>
            <a:endParaRPr lang="el-GR" sz="34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345332"/>
            <a:ext cx="8229600" cy="37716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  <a:tabLst>
                <a:tab pos="1689100" algn="l"/>
              </a:tabLst>
            </a:pPr>
            <a:r>
              <a:rPr lang="el-GR" sz="2800" b="1" dirty="0" smtClean="0"/>
              <a:t>Εργατικό Δυναμικό</a:t>
            </a:r>
            <a:endParaRPr lang="el-GR" altLang="zh-CN" sz="2800" b="1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>
                <a:tab pos="16891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Εργατικό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l-GR" altLang="zh-CN" sz="2400" dirty="0" smtClean="0">
                <a:cs typeface="Times New Roman" pitchFamily="18" charset="0"/>
              </a:rPr>
              <a:t>δ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υναµικό: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οικονοµικά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ενεργός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πληθυσµός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µιας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χώρας,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δηλαδ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σύνολο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εργαζοµένων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βρίσκεται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εργάσιµη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ηλικία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(άνω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των15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ετών)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ικανό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επιθυµεί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400" dirty="0" smtClean="0">
                <a:cs typeface="Times New Roman" pitchFamily="18" charset="0"/>
              </a:rPr>
              <a:t>  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συµµετέχει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παραγωγική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διαδικασία.</a:t>
            </a:r>
          </a:p>
          <a:p>
            <a:pPr marL="0" indent="0" algn="just">
              <a:lnSpc>
                <a:spcPct val="80000"/>
              </a:lnSpc>
              <a:buNone/>
              <a:tabLst>
                <a:tab pos="16891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Μη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Οικονοµικά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Ενεργός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Πληθυσµός: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συµπεριλαµβάνονται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άτοµα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δεν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θέση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δεν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επιθυµούν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l-GR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εργάζονται(π.χ.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Σ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υνταξιούχοι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ΑΜΕΑ,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µητέρα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προτιµά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φροντίδα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ανήλικων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παιδιών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κ.λπ.).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l-GR" sz="24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65212"/>
            <a:ext cx="8229600" cy="952500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cs typeface="Segoe UI" pitchFamily="18" charset="0"/>
              </a:rPr>
              <a:t>Απ</a:t>
            </a:r>
            <a:r>
              <a:rPr lang="el-GR" altLang="zh-CN" sz="3200" dirty="0" smtClean="0">
                <a:cs typeface="Segoe UI" pitchFamily="18" charset="0"/>
              </a:rPr>
              <a:t>α</a:t>
            </a:r>
            <a:r>
              <a:rPr lang="en-US" altLang="zh-CN" sz="3200" dirty="0" err="1" smtClean="0">
                <a:cs typeface="Segoe UI" pitchFamily="18" charset="0"/>
              </a:rPr>
              <a:t>σχόληση</a:t>
            </a:r>
            <a:r>
              <a:rPr lang="en-US" altLang="zh-CN" sz="3200" dirty="0" smtClean="0">
                <a:cs typeface="Times New Roman" pitchFamily="18" charset="0"/>
              </a:rPr>
              <a:t> </a:t>
            </a:r>
            <a:r>
              <a:rPr lang="en-US" altLang="zh-CN" sz="3200" dirty="0" smtClean="0">
                <a:cs typeface="Segoe UI" pitchFamily="18" charset="0"/>
              </a:rPr>
              <a:t>και</a:t>
            </a:r>
            <a:r>
              <a:rPr lang="en-US" altLang="zh-CN" sz="3200" dirty="0" smtClean="0"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cs typeface="Segoe UI" pitchFamily="18" charset="0"/>
              </a:rPr>
              <a:t>Ανεργία</a:t>
            </a:r>
            <a:endParaRPr lang="el-GR" sz="3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5" name="TextBox 1"/>
          <p:cNvSpPr txBox="1">
            <a:spLocks noGrp="1"/>
          </p:cNvSpPr>
          <p:nvPr>
            <p:ph idx="1"/>
          </p:nvPr>
        </p:nvSpPr>
        <p:spPr>
          <a:xfrm>
            <a:off x="468312" y="1322388"/>
            <a:ext cx="7992119" cy="330346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buNone/>
              <a:tabLst>
                <a:tab pos="76200" algn="l"/>
                <a:tab pos="342900" algn="l"/>
                <a:tab pos="596900" algn="l"/>
                <a:tab pos="1638300" algn="l"/>
                <a:tab pos="3124200" algn="l"/>
              </a:tabLst>
            </a:pPr>
            <a:r>
              <a:rPr lang="en-US" altLang="zh-CN" sz="2800" b="1" dirty="0" smtClean="0"/>
              <a:t>	</a:t>
            </a:r>
            <a:r>
              <a:rPr lang="el-GR" sz="2800" b="1" dirty="0" smtClean="0"/>
              <a:t>Προσδιορισμός του εργατικού δυναμικού</a:t>
            </a:r>
            <a:endParaRPr lang="el-GR" altLang="zh-CN" sz="2800" b="1" dirty="0" smtClean="0"/>
          </a:p>
          <a:p>
            <a:pPr>
              <a:lnSpc>
                <a:spcPts val="3200"/>
              </a:lnSpc>
              <a:buNone/>
              <a:tabLst>
                <a:tab pos="76200" algn="l"/>
                <a:tab pos="342900" algn="l"/>
                <a:tab pos="596900" algn="l"/>
                <a:tab pos="1638300" algn="l"/>
                <a:tab pos="31242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Εργατικό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δυναµικό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(L)=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ts val="3200"/>
              </a:lnSpc>
              <a:buNone/>
              <a:tabLst>
                <a:tab pos="76200" algn="l"/>
                <a:tab pos="342900" algn="l"/>
                <a:tab pos="596900" algn="l"/>
                <a:tab pos="1638300" algn="l"/>
                <a:tab pos="3124200" algn="l"/>
              </a:tabLst>
            </a:pP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αριθµός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απασχολουµένων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(E)+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αριθµός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ανέργων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(U)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ts val="3200"/>
              </a:lnSpc>
              <a:buNone/>
              <a:tabLst>
                <a:tab pos="76200" algn="l"/>
                <a:tab pos="342900" algn="l"/>
                <a:tab pos="596900" algn="l"/>
                <a:tab pos="1638300" algn="l"/>
                <a:tab pos="3124200" algn="l"/>
              </a:tabLst>
            </a:pPr>
            <a:endParaRPr lang="en-US" altLang="zh-CN" sz="2400" dirty="0" smtClean="0"/>
          </a:p>
          <a:p>
            <a:pPr>
              <a:lnSpc>
                <a:spcPts val="3300"/>
              </a:lnSpc>
              <a:buNone/>
              <a:tabLst>
                <a:tab pos="76200" algn="l"/>
                <a:tab pos="342900" algn="l"/>
                <a:tab pos="596900" algn="l"/>
                <a:tab pos="1638300" algn="l"/>
                <a:tab pos="3124200" algn="l"/>
              </a:tabLst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Ποσοστό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συµµ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ετοχής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εργατικό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δυναµικό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=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endParaRPr lang="el-GR" altLang="zh-CN" sz="2400" dirty="0" smtClean="0">
              <a:cs typeface="Times New Roman" pitchFamily="18" charset="0"/>
            </a:endParaRPr>
          </a:p>
          <a:p>
            <a:pPr>
              <a:lnSpc>
                <a:spcPts val="3300"/>
              </a:lnSpc>
              <a:buNone/>
              <a:tabLst>
                <a:tab pos="76200" algn="l"/>
                <a:tab pos="342900" algn="l"/>
                <a:tab pos="596900" algn="l"/>
                <a:tab pos="1638300" algn="l"/>
                <a:tab pos="3124200" algn="l"/>
              </a:tabLst>
            </a:pP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εργατικό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δυναµικό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/πληθυσµός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ενηλίκων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)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x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cs typeface="Segoe UI" pitchFamily="18" charset="0"/>
              </a:rPr>
              <a:t>Απ</a:t>
            </a:r>
            <a:r>
              <a:rPr lang="el-GR" altLang="zh-CN" dirty="0" smtClean="0">
                <a:cs typeface="Segoe UI" pitchFamily="18" charset="0"/>
              </a:rPr>
              <a:t>α</a:t>
            </a:r>
            <a:r>
              <a:rPr lang="en-US" altLang="zh-CN" dirty="0" err="1" smtClean="0">
                <a:cs typeface="Segoe UI" pitchFamily="18" charset="0"/>
              </a:rPr>
              <a:t>σχόληση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Ανεργία</a:t>
            </a:r>
            <a:endParaRPr lang="en-US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467544" y="1273324"/>
            <a:ext cx="8219256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b="1" dirty="0" smtClean="0"/>
              <a:t>Διάρθρωση του εργατικού δυναμικού</a:t>
            </a:r>
          </a:p>
          <a:p>
            <a:pPr marL="0" indent="0">
              <a:lnSpc>
                <a:spcPct val="80000"/>
              </a:lnSpc>
              <a:buNone/>
              <a:tabLst/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εργατικό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δυναµικό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απασχολείται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στους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τρεις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βασικούς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τοµείς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οικονοµίας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tabLst/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Πρωτογενή ( γεωργία, κτηνοτροφία, αλιεία κλπ 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tabLst/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Δευτερογενή ( βιομηχανία, βιοτεχνία, κατασκευές κλπ 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tabLst/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Τριτογενή ( εμπόριο, δημόσιες – ιδιωτικές υπηρεσίες, τράπεζες κλπ )</a:t>
            </a:r>
          </a:p>
          <a:p>
            <a:pPr>
              <a:lnSpc>
                <a:spcPts val="3200"/>
              </a:lnSpc>
              <a:buNone/>
              <a:tabLst/>
            </a:pPr>
            <a:endParaRPr lang="en-US" altLang="zh-CN" sz="2400" dirty="0" smtClean="0">
              <a:solidFill>
                <a:srgbClr val="000000"/>
              </a:solidFill>
              <a:latin typeface="Segoe UI" pitchFamily="18" charset="0"/>
              <a:cs typeface="Segoe UI" pitchFamily="18" charset="0"/>
            </a:endParaRPr>
          </a:p>
          <a:p>
            <a:pPr>
              <a:buNone/>
            </a:pPr>
            <a:endParaRPr lang="en-US" sz="28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cs typeface="Segoe UI" pitchFamily="18" charset="0"/>
              </a:rPr>
              <a:t>Απ</a:t>
            </a:r>
            <a:r>
              <a:rPr lang="el-GR" altLang="zh-CN" dirty="0" smtClean="0">
                <a:cs typeface="Segoe UI" pitchFamily="18" charset="0"/>
              </a:rPr>
              <a:t>α</a:t>
            </a:r>
            <a:r>
              <a:rPr lang="en-US" altLang="zh-CN" dirty="0" err="1" smtClean="0">
                <a:cs typeface="Segoe UI" pitchFamily="18" charset="0"/>
              </a:rPr>
              <a:t>σχόληση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Ανεργία</a:t>
            </a:r>
            <a:endParaRPr lang="en-US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l-GR" sz="2800" b="1" dirty="0" smtClean="0"/>
              <a:t>Κατηγορίες εργατικού δυναμικού</a:t>
            </a:r>
          </a:p>
          <a:p>
            <a:pPr>
              <a:lnSpc>
                <a:spcPct val="80000"/>
              </a:lnSpc>
              <a:buNone/>
              <a:tabLst/>
            </a:pP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Επίµέρους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κατηγορίε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εργατικού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δυναµικού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  <a:tabLst/>
            </a:pP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1.</a:t>
            </a:r>
            <a:r>
              <a:rPr lang="en-US" altLang="zh-CN" sz="2200" dirty="0" smtClean="0">
                <a:cs typeface="Times New Roman" pitchFamily="18" charset="0"/>
              </a:rPr>
              <a:t>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Μισθωτοί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l-GR" altLang="zh-CN" sz="2200" dirty="0" smtClean="0">
                <a:cs typeface="Times New Roman" pitchFamily="18" charset="0"/>
              </a:rPr>
              <a:t>(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απασχολούµενοι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σχέση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εξαρτηµένης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  <a:tabLst/>
            </a:pP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2.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Εργοδότες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απασχολούν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ισθωτούς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)</a:t>
            </a:r>
            <a:endParaRPr lang="el-GR" altLang="zh-CN" sz="2200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ct val="80000"/>
              </a:lnSpc>
              <a:buNone/>
              <a:tabLst>
                <a:tab pos="1689100" algn="l"/>
              </a:tabLst>
            </a:pP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3. Ελεύθεροι επαγγελματίες ( έμποροι, </a:t>
            </a:r>
            <a:r>
              <a:rPr lang="en-US" altLang="zh-CN" sz="22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γιατροί</a:t>
            </a:r>
            <a:r>
              <a:rPr lang="en-US" altLang="zh-CN" sz="22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,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δικηγόροι</a:t>
            </a:r>
            <a:r>
              <a:rPr lang="el-GR" altLang="zh-CN" sz="22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κ.λπ.,</a:t>
            </a:r>
            <a:r>
              <a:rPr lang="el-GR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που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δεν</a:t>
            </a:r>
            <a:r>
              <a:rPr lang="el-GR" altLang="zh-CN" sz="22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απασχολούνται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µε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εξαρτηµένη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σχέση</a:t>
            </a:r>
            <a:r>
              <a:rPr lang="el-GR" altLang="zh-CN" sz="22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22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  <a:tabLst>
                <a:tab pos="1689100" algn="l"/>
              </a:tabLst>
            </a:pPr>
            <a:r>
              <a:rPr lang="en-US" altLang="zh-CN" sz="22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4.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Αγρότες</a:t>
            </a:r>
            <a:endParaRPr lang="en-US" altLang="zh-CN" sz="2200" dirty="0" smtClean="0">
              <a:solidFill>
                <a:srgbClr val="000000"/>
              </a:solidFill>
              <a:latin typeface="Segoe UI" pitchFamily="18" charset="0"/>
              <a:cs typeface="Segoe UI" pitchFamily="18" charset="0"/>
            </a:endParaRPr>
          </a:p>
          <a:p>
            <a:pPr>
              <a:lnSpc>
                <a:spcPct val="80000"/>
              </a:lnSpc>
              <a:buNone/>
              <a:tabLst>
                <a:tab pos="1689100" algn="l"/>
              </a:tabLst>
            </a:pPr>
            <a:r>
              <a:rPr lang="en-US" altLang="zh-CN" sz="22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5.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Εισοδηµατίες</a:t>
            </a:r>
            <a:endParaRPr lang="en-US" altLang="zh-CN" sz="2200" dirty="0" smtClean="0">
              <a:solidFill>
                <a:srgbClr val="000000"/>
              </a:solidFill>
              <a:latin typeface="Segoe UI" pitchFamily="18" charset="0"/>
              <a:cs typeface="Segoe UI" pitchFamily="18" charset="0"/>
            </a:endParaRPr>
          </a:p>
          <a:p>
            <a:pPr>
              <a:lnSpc>
                <a:spcPct val="80000"/>
              </a:lnSpc>
              <a:buNone/>
              <a:tabLst>
                <a:tab pos="1689100" algn="l"/>
              </a:tabLst>
            </a:pPr>
            <a:endParaRPr lang="en-US" altLang="zh-CN" sz="2200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2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1832</TotalTime>
  <Words>1167</Words>
  <Application>Microsoft Office PowerPoint</Application>
  <PresentationFormat>Προβολή στην οθόνη (16:10)</PresentationFormat>
  <Paragraphs>169</Paragraphs>
  <Slides>25</Slides>
  <Notes>21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Οικονοµική Εργασίας και Εργασιακές Σχέσεις</vt:lpstr>
      <vt:lpstr>Διαφάνεια 2</vt:lpstr>
      <vt:lpstr>Άδειες Χρήσης</vt:lpstr>
      <vt:lpstr>Χρηματοδότηση</vt:lpstr>
      <vt:lpstr>Σκοποί  ενότητας</vt:lpstr>
      <vt:lpstr>Απασχόληση και Ανεργία</vt:lpstr>
      <vt:lpstr>Απασχόληση και Ανεργία</vt:lpstr>
      <vt:lpstr>Απασχόληση και Ανεργία</vt:lpstr>
      <vt:lpstr>Απασχόληση και Ανεργία</vt:lpstr>
      <vt:lpstr>Απασχόληση και Ανεργία</vt:lpstr>
      <vt:lpstr>Απασχόληση και Ανεργία</vt:lpstr>
      <vt:lpstr>Απασχόληση και Ανεργία</vt:lpstr>
      <vt:lpstr>Απασχόληση και Ανεργία</vt:lpstr>
      <vt:lpstr>Απασχόληση και Ανεργία</vt:lpstr>
      <vt:lpstr>Απασχόληση και Ανεργία</vt:lpstr>
      <vt:lpstr>Απασχόληση και Ανεργία</vt:lpstr>
      <vt:lpstr>Απασχόληση και Ανεργία</vt:lpstr>
      <vt:lpstr>Απασχόληση και Ανεργία</vt:lpstr>
      <vt:lpstr>Βιβλιογραφία</vt:lpstr>
      <vt:lpstr>Σημείωμα Αναφοράς</vt:lpstr>
      <vt:lpstr>Σημείωμα Αδειοδότησης</vt:lpstr>
      <vt:lpstr>Διαφάνεια 22</vt:lpstr>
      <vt:lpstr>Διαφάνεια 23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302</cp:revision>
  <dcterms:created xsi:type="dcterms:W3CDTF">2012-09-06T09:03:05Z</dcterms:created>
  <dcterms:modified xsi:type="dcterms:W3CDTF">2015-10-31T19:53:58Z</dcterms:modified>
</cp:coreProperties>
</file>