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9" r:id="rId3"/>
    <p:sldId id="257" r:id="rId4"/>
    <p:sldId id="259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16" r:id="rId23"/>
    <p:sldId id="291" r:id="rId24"/>
    <p:sldId id="292" r:id="rId25"/>
    <p:sldId id="293" r:id="rId26"/>
    <p:sldId id="280" r:id="rId27"/>
  </p:sldIdLst>
  <p:sldSz cx="9144000" cy="5715000" type="screen16x10"/>
  <p:notesSz cx="6858000" cy="9144000"/>
  <p:custDataLst>
    <p:tags r:id="rId3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854" y="-163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7533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4112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8277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8875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2895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184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1067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9017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525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963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914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1121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466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877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0652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8471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7624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194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Αντικειμενοστραφής Προγραμματισμός – Προχωρημένα θέματα (1/2), Τμήμα Μηχανικών Πληροφορικής,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3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9512" y="1775355"/>
            <a:ext cx="8784976" cy="1225021"/>
          </a:xfrm>
        </p:spPr>
        <p:txBody>
          <a:bodyPr>
            <a:normAutofit/>
          </a:bodyPr>
          <a:lstStyle/>
          <a:p>
            <a:r>
              <a:rPr lang="el-GR" sz="4000" dirty="0"/>
              <a:t>Αντικειμενοστραφής Προγραμματισμός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6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Προχωρημένα θέματα (1/2)</a:t>
            </a:r>
          </a:p>
          <a:p>
            <a:endParaRPr lang="el-GR" sz="2800" dirty="0" smtClean="0"/>
          </a:p>
          <a:p>
            <a:r>
              <a:rPr lang="el-GR" sz="2800" dirty="0" smtClean="0"/>
              <a:t>Ιωάννης Τσούλος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Encapsulation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Η κλάση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Person</a:t>
            </a:r>
            <a:r>
              <a:rPr lang="el-GR" sz="2000" dirty="0"/>
              <a:t>, με τη χρήση της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l-GR" sz="2000" dirty="0"/>
              <a:t>, </a:t>
            </a:r>
            <a:r>
              <a:rPr lang="el-GR" sz="2000" dirty="0" smtClean="0"/>
              <a:t>θα μετασχηματιστεί </a:t>
            </a:r>
            <a:r>
              <a:rPr lang="el-GR" sz="2000" dirty="0"/>
              <a:t>ως εξής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l-GR" sz="2000" dirty="0" smtClean="0"/>
              <a:t>Αυτό </a:t>
            </a:r>
            <a:r>
              <a:rPr lang="el-GR" sz="2000" dirty="0"/>
              <a:t>όμως σημαίνει ότι δεν θα είναι πλέον δυνατή η πρόσβαση σε </a:t>
            </a:r>
            <a:r>
              <a:rPr lang="el-GR" sz="2000" dirty="0" smtClean="0"/>
              <a:t>οποιαδήποτε</a:t>
            </a:r>
            <a:r>
              <a:rPr lang="en-US" sz="2000" dirty="0" smtClean="0"/>
              <a:t> </a:t>
            </a:r>
            <a:r>
              <a:rPr lang="el-GR" sz="2000" dirty="0" smtClean="0"/>
              <a:t>πληροφορία </a:t>
            </a:r>
            <a:r>
              <a:rPr lang="el-GR" sz="2000" dirty="0"/>
              <a:t>του ατόμου ακόμη και για απλή ανάγνωση! </a:t>
            </a:r>
            <a:endParaRPr lang="en-US" sz="2000" dirty="0" smtClean="0"/>
          </a:p>
          <a:p>
            <a:r>
              <a:rPr lang="el-GR" sz="2000" dirty="0" smtClean="0"/>
              <a:t>Κάτι </a:t>
            </a:r>
            <a:r>
              <a:rPr lang="el-GR" sz="2000" dirty="0"/>
              <a:t>τέτοιο </a:t>
            </a:r>
            <a:r>
              <a:rPr lang="el-GR" sz="2000" b="1" dirty="0"/>
              <a:t>δεν</a:t>
            </a:r>
            <a:r>
              <a:rPr lang="el-GR" sz="2000" dirty="0"/>
              <a:t> είναι </a:t>
            </a:r>
            <a:r>
              <a:rPr lang="el-GR" sz="2000" dirty="0" smtClean="0"/>
              <a:t>επιθυμητό</a:t>
            </a:r>
            <a:r>
              <a:rPr lang="en-US" sz="2000" dirty="0" smtClean="0"/>
              <a:t> </a:t>
            </a:r>
            <a:r>
              <a:rPr lang="el-GR" sz="2000" dirty="0" smtClean="0"/>
              <a:t>και </a:t>
            </a:r>
            <a:r>
              <a:rPr lang="el-GR" sz="2000" dirty="0"/>
              <a:t>πρέπει να βρεθεί τρόπος να επιτραπεί έστω και ελεγχόμενη πρόσβαση στα δεδομένα.</a:t>
            </a:r>
            <a:endParaRPr lang="en-US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2699792" y="1777380"/>
            <a:ext cx="4392488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class Person</a:t>
            </a:r>
          </a:p>
          <a:p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// οι μεταβλητές της κλάσης</a:t>
            </a:r>
          </a:p>
          <a:p>
            <a:pPr lvl="1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private string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_,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_;</a:t>
            </a:r>
          </a:p>
          <a:p>
            <a:pPr lvl="1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private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Age_;</a:t>
            </a:r>
          </a:p>
          <a:p>
            <a:pPr lvl="1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private string Telephone_;</a:t>
            </a:r>
          </a:p>
          <a:p>
            <a:pPr lvl="1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private string Email_;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202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Encapsulation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A</a:t>
            </a:r>
            <a:r>
              <a:rPr lang="el-GR" sz="2200" dirty="0" err="1" smtClean="0"/>
              <a:t>υτό</a:t>
            </a:r>
            <a:r>
              <a:rPr lang="el-GR" sz="2200" dirty="0" smtClean="0"/>
              <a:t> </a:t>
            </a:r>
            <a:r>
              <a:rPr lang="el-GR" sz="2200" dirty="0"/>
              <a:t>επιτυγχάνουμε με την χρήση των μεθόδων της κλάσης. </a:t>
            </a:r>
            <a:endParaRPr lang="en-US" sz="2200" dirty="0" smtClean="0"/>
          </a:p>
          <a:p>
            <a:r>
              <a:rPr lang="el-GR" sz="2200" dirty="0" smtClean="0"/>
              <a:t>Ελεγχόμενη</a:t>
            </a:r>
            <a:r>
              <a:rPr lang="en-US" sz="2200" dirty="0" smtClean="0"/>
              <a:t> </a:t>
            </a:r>
            <a:r>
              <a:rPr lang="el-GR" sz="2200" dirty="0" smtClean="0"/>
              <a:t>πρόσβαση </a:t>
            </a:r>
            <a:r>
              <a:rPr lang="el-GR" sz="2200" dirty="0"/>
              <a:t>για ανάγνωση αλλά και μετατροπή των </a:t>
            </a:r>
            <a:r>
              <a:rPr lang="en-US" sz="2200" dirty="0" smtClean="0"/>
              <a:t> </a:t>
            </a:r>
            <a:r>
              <a:rPr lang="el-GR" sz="2200" dirty="0" smtClean="0"/>
              <a:t>δεδομένων</a:t>
            </a:r>
            <a:r>
              <a:rPr lang="el-GR" sz="2200" dirty="0"/>
              <a:t>. </a:t>
            </a:r>
            <a:endParaRPr lang="en-US" sz="2200" dirty="0" smtClean="0"/>
          </a:p>
          <a:p>
            <a:r>
              <a:rPr lang="el-GR" sz="2200" dirty="0" smtClean="0"/>
              <a:t>Συνήθως </a:t>
            </a:r>
            <a:r>
              <a:rPr lang="el-GR" sz="2200" dirty="0"/>
              <a:t>και για </a:t>
            </a:r>
            <a:r>
              <a:rPr lang="el-GR" sz="2200" dirty="0" smtClean="0"/>
              <a:t>τις</a:t>
            </a:r>
            <a:r>
              <a:rPr lang="en-US" sz="2200" dirty="0" smtClean="0"/>
              <a:t> </a:t>
            </a:r>
            <a:r>
              <a:rPr lang="el-GR" sz="2200" dirty="0" smtClean="0"/>
              <a:t>περισσότερες </a:t>
            </a:r>
            <a:r>
              <a:rPr lang="el-GR" sz="2200" dirty="0"/>
              <a:t>περιπτώσεις κλάσεων, αρκεί ο ορισμός ενός </a:t>
            </a:r>
            <a:r>
              <a:rPr lang="el-GR" sz="2200" dirty="0" smtClean="0"/>
              <a:t>ζεύγους </a:t>
            </a:r>
            <a:r>
              <a:rPr lang="el-GR" sz="2200" dirty="0"/>
              <a:t>μεθόδων για </a:t>
            </a:r>
            <a:r>
              <a:rPr lang="el-GR" sz="2200" dirty="0" smtClean="0"/>
              <a:t>κάθε</a:t>
            </a:r>
            <a:r>
              <a:rPr lang="en-US" sz="2200" dirty="0" smtClean="0"/>
              <a:t> </a:t>
            </a:r>
            <a:r>
              <a:rPr lang="el-GR" sz="2200" dirty="0" smtClean="0"/>
              <a:t>μεταβλητή </a:t>
            </a:r>
            <a:r>
              <a:rPr lang="el-GR" sz="2200" dirty="0"/>
              <a:t>της κλάσης, μία για ανάγνωση και μια για μετατροπή της τιμής </a:t>
            </a:r>
            <a:r>
              <a:rPr lang="el-GR" sz="2200" dirty="0" smtClean="0"/>
              <a:t>της</a:t>
            </a:r>
            <a:r>
              <a:rPr lang="en-US" sz="2200" dirty="0" smtClean="0"/>
              <a:t> </a:t>
            </a:r>
            <a:r>
              <a:rPr lang="el-GR" sz="2200" dirty="0" smtClean="0"/>
              <a:t>μεταβλητής </a:t>
            </a:r>
            <a:r>
              <a:rPr lang="el-GR" sz="2200" dirty="0"/>
              <a:t>(ένα ζεύγος </a:t>
            </a:r>
            <a:r>
              <a:rPr lang="el-GR" sz="2200" dirty="0" err="1"/>
              <a:t>getter</a:t>
            </a:r>
            <a:r>
              <a:rPr lang="el-GR" sz="2200" dirty="0"/>
              <a:t>/</a:t>
            </a:r>
            <a:r>
              <a:rPr lang="el-GR" sz="2200" dirty="0" err="1"/>
              <a:t>setter</a:t>
            </a:r>
            <a:r>
              <a:rPr lang="el-GR" sz="2200" dirty="0"/>
              <a:t> όπως λέγονται συχνά).</a:t>
            </a:r>
            <a:endParaRPr lang="en-US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56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Encapsulation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68138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Για </a:t>
            </a:r>
            <a:r>
              <a:rPr lang="el-GR" sz="1800" dirty="0"/>
              <a:t>την κλάση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Person</a:t>
            </a:r>
            <a:r>
              <a:rPr lang="el-GR" sz="1800" dirty="0"/>
              <a:t> παραθέτουμε πιθανές μεθόδους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l-GR" sz="1800" dirty="0"/>
              <a:t> </a:t>
            </a:r>
            <a:r>
              <a:rPr lang="el-GR" sz="1800" dirty="0" smtClean="0"/>
              <a:t>για ορισμένες </a:t>
            </a:r>
            <a:r>
              <a:rPr lang="el-GR" sz="1800" dirty="0"/>
              <a:t>από τις μεταβλητές (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Age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  <a:r>
              <a:rPr lang="el-GR" sz="1800" dirty="0"/>
              <a:t> και 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  <a:r>
              <a:rPr lang="el-GR" sz="1800" dirty="0" smtClean="0"/>
              <a:t>)</a:t>
            </a:r>
            <a:endParaRPr lang="en-US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107504" y="1921396"/>
            <a:ext cx="457200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// Return the age</a:t>
            </a:r>
          </a:p>
          <a:p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Person::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getAge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return Age_;</a:t>
            </a:r>
          </a:p>
          <a:p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// return the Email address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string Person::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getEmail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return Email_;</a:t>
            </a:r>
          </a:p>
          <a:p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// method to set the age of the person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bool Person::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setAge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Age)</a:t>
            </a:r>
          </a:p>
          <a:p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// check if given Age is non-negative (&gt; 0)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if (Age &gt; 0)</a:t>
            </a:r>
          </a:p>
          <a:p>
            <a:r>
              <a:rPr lang="el-G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Age_ = Age;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true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033232" y="1921396"/>
            <a:ext cx="4968552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else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false;</a:t>
            </a:r>
          </a:p>
          <a:p>
            <a:r>
              <a:rPr lang="el-GR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method to set the email address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 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Person::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setEmail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(string Email)</a:t>
            </a:r>
          </a:p>
          <a:p>
            <a:r>
              <a:rPr lang="el-GR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call a helper method to check the validity of the email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address (if it's in the form </a:t>
            </a:r>
            <a:r>
              <a:rPr lang="en-US" sz="1200" dirty="0" err="1">
                <a:solidFill>
                  <a:srgbClr val="00008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x@y.z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Ideally, the email address should be a class on its own.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isValid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(Email) == true)</a:t>
            </a:r>
          </a:p>
          <a:p>
            <a:r>
              <a:rPr lang="el-GR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Email_ = Email;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true;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else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false;</a:t>
            </a:r>
          </a:p>
          <a:p>
            <a:r>
              <a:rPr lang="el-GR" sz="1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Ελεύθερη σχεδίαση 7"/>
          <p:cNvSpPr/>
          <p:nvPr/>
        </p:nvSpPr>
        <p:spPr>
          <a:xfrm>
            <a:off x="1257300" y="2141220"/>
            <a:ext cx="2735580" cy="3129721"/>
          </a:xfrm>
          <a:custGeom>
            <a:avLst/>
            <a:gdLst>
              <a:gd name="connsiteX0" fmla="*/ 0 w 2735580"/>
              <a:gd name="connsiteY0" fmla="*/ 3093720 h 3129721"/>
              <a:gd name="connsiteX1" fmla="*/ 2346960 w 2735580"/>
              <a:gd name="connsiteY1" fmla="*/ 2903220 h 3129721"/>
              <a:gd name="connsiteX2" fmla="*/ 2491740 w 2735580"/>
              <a:gd name="connsiteY2" fmla="*/ 1379220 h 3129721"/>
              <a:gd name="connsiteX3" fmla="*/ 1668780 w 2735580"/>
              <a:gd name="connsiteY3" fmla="*/ 640080 h 3129721"/>
              <a:gd name="connsiteX4" fmla="*/ 2735580 w 2735580"/>
              <a:gd name="connsiteY4" fmla="*/ 0 h 312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5580" h="3129721">
                <a:moveTo>
                  <a:pt x="0" y="3093720"/>
                </a:moveTo>
                <a:cubicBezTo>
                  <a:pt x="965835" y="3141345"/>
                  <a:pt x="1931670" y="3188970"/>
                  <a:pt x="2346960" y="2903220"/>
                </a:cubicBezTo>
                <a:cubicBezTo>
                  <a:pt x="2762250" y="2617470"/>
                  <a:pt x="2604770" y="1756410"/>
                  <a:pt x="2491740" y="1379220"/>
                </a:cubicBezTo>
                <a:cubicBezTo>
                  <a:pt x="2378710" y="1002030"/>
                  <a:pt x="1628140" y="869950"/>
                  <a:pt x="1668780" y="640080"/>
                </a:cubicBezTo>
                <a:cubicBezTo>
                  <a:pt x="1709420" y="410210"/>
                  <a:pt x="2222500" y="205105"/>
                  <a:pt x="273558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04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Encapsulation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000" dirty="0"/>
              <a:t>Βλέπουμε πώς </a:t>
            </a:r>
            <a:r>
              <a:rPr lang="el-GR" sz="2000" b="1" dirty="0"/>
              <a:t>ελέγχεται πλέον </a:t>
            </a:r>
            <a:r>
              <a:rPr lang="el-GR" sz="2000" dirty="0"/>
              <a:t>η πρόσβαση στις μεταβλητές. </a:t>
            </a:r>
            <a:endParaRPr lang="el-GR" sz="2000" dirty="0" smtClean="0"/>
          </a:p>
          <a:p>
            <a:pPr>
              <a:spcBef>
                <a:spcPts val="600"/>
              </a:spcBef>
            </a:pPr>
            <a:r>
              <a:rPr lang="el-GR" sz="2000" dirty="0" smtClean="0"/>
              <a:t>Η </a:t>
            </a:r>
            <a:r>
              <a:rPr lang="el-GR" sz="2000" dirty="0"/>
              <a:t>μεταβλητή που κρατά </a:t>
            </a:r>
            <a:r>
              <a:rPr lang="el-GR" sz="2000" dirty="0" smtClean="0"/>
              <a:t>τη διεύθυνση </a:t>
            </a:r>
            <a:r>
              <a:rPr lang="el-GR" sz="2000" dirty="0"/>
              <a:t>email του ατόμου, για παράδειγμα, αλλάζει </a:t>
            </a:r>
            <a:r>
              <a:rPr lang="el-GR" sz="2000" b="1" dirty="0"/>
              <a:t>μόνο</a:t>
            </a:r>
            <a:r>
              <a:rPr lang="el-GR" sz="2000" dirty="0"/>
              <a:t> αν έχουμε δώσει μια </a:t>
            </a:r>
            <a:r>
              <a:rPr lang="el-GR" sz="2000" dirty="0" smtClean="0"/>
              <a:t>έγκυρη διεύθυνση 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email</a:t>
            </a:r>
            <a:r>
              <a:rPr lang="el-GR" sz="2000" dirty="0"/>
              <a:t> (της μορφής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x@y.z</a:t>
            </a:r>
            <a:r>
              <a:rPr lang="el-GR" sz="2000" dirty="0"/>
              <a:t>).</a:t>
            </a:r>
          </a:p>
          <a:p>
            <a:pPr>
              <a:spcBef>
                <a:spcPts val="600"/>
              </a:spcBef>
            </a:pPr>
            <a:r>
              <a:rPr lang="el-GR" sz="2000" dirty="0"/>
              <a:t>Με τον ίδιο τρόπο που περιορίζουμε την πρόσβαση σε μεταβλητές μπορούμε </a:t>
            </a:r>
            <a:r>
              <a:rPr lang="el-GR" sz="2000" dirty="0" smtClean="0"/>
              <a:t>να </a:t>
            </a:r>
            <a:r>
              <a:rPr lang="el-GR" sz="2000" b="1" dirty="0" smtClean="0"/>
              <a:t>περιορίσουμε</a:t>
            </a:r>
            <a:r>
              <a:rPr lang="el-GR" sz="2000" dirty="0" smtClean="0"/>
              <a:t> </a:t>
            </a:r>
            <a:r>
              <a:rPr lang="el-GR" sz="2000" dirty="0"/>
              <a:t>την πρόσβαση και σε μεθόδους. </a:t>
            </a:r>
            <a:endParaRPr lang="el-GR" sz="2000" dirty="0" smtClean="0"/>
          </a:p>
          <a:p>
            <a:pPr>
              <a:spcBef>
                <a:spcPts val="600"/>
              </a:spcBef>
            </a:pPr>
            <a:r>
              <a:rPr lang="el-GR" sz="2000" dirty="0" smtClean="0"/>
              <a:t>Θα </a:t>
            </a:r>
            <a:r>
              <a:rPr lang="el-GR" sz="2000" dirty="0"/>
              <a:t>μπορούσαμε π.χ. να έχουμε μια </a:t>
            </a:r>
            <a:r>
              <a:rPr lang="el-GR" sz="2000" dirty="0" smtClean="0"/>
              <a:t>μέθοδο που </a:t>
            </a:r>
            <a:r>
              <a:rPr lang="el-GR" sz="2000" dirty="0"/>
              <a:t>να ελέγχει αν ο αριθμός τηλεφώνου του ατόμου είναι έγκυρος, </a:t>
            </a:r>
            <a:r>
              <a:rPr lang="el-GR" sz="2000" dirty="0" smtClean="0"/>
              <a:t>πραγματοποιώντας αναζήτηση </a:t>
            </a:r>
            <a:r>
              <a:rPr lang="el-GR" sz="2000" dirty="0"/>
              <a:t>σε κάποια βάση δεδομένων. </a:t>
            </a:r>
            <a:endParaRPr lang="el-GR" sz="2000" dirty="0" smtClean="0"/>
          </a:p>
          <a:p>
            <a:pPr>
              <a:spcBef>
                <a:spcPts val="600"/>
              </a:spcBef>
            </a:pPr>
            <a:r>
              <a:rPr lang="el-GR" sz="2000" dirty="0" smtClean="0"/>
              <a:t>Μια </a:t>
            </a:r>
            <a:r>
              <a:rPr lang="el-GR" sz="2000" dirty="0"/>
              <a:t>τέτοια μέθοδος </a:t>
            </a:r>
            <a:r>
              <a:rPr lang="el-GR" sz="2000" b="1" dirty="0"/>
              <a:t>δεν θα </a:t>
            </a:r>
            <a:r>
              <a:rPr lang="el-GR" sz="2000" b="1" dirty="0" smtClean="0"/>
              <a:t>θέλαμε </a:t>
            </a:r>
            <a:r>
              <a:rPr lang="el-GR" sz="2000" dirty="0" smtClean="0"/>
              <a:t>να </a:t>
            </a:r>
            <a:r>
              <a:rPr lang="el-GR" sz="2000" dirty="0"/>
              <a:t>είναι </a:t>
            </a:r>
            <a:r>
              <a:rPr lang="el-GR" sz="2000" dirty="0" err="1"/>
              <a:t>προσβάσιμη</a:t>
            </a:r>
            <a:r>
              <a:rPr lang="el-GR" sz="2000" dirty="0"/>
              <a:t> από οποιονδήποτε εκτός της κλάσης, παρά </a:t>
            </a:r>
            <a:r>
              <a:rPr lang="el-GR" sz="2000" b="1" dirty="0"/>
              <a:t>μόνο</a:t>
            </a:r>
            <a:r>
              <a:rPr lang="el-GR" sz="2000" dirty="0"/>
              <a:t> σε άλλες </a:t>
            </a:r>
            <a:r>
              <a:rPr lang="el-GR" sz="2000" dirty="0" smtClean="0"/>
              <a:t>μεθόδους της </a:t>
            </a:r>
            <a:r>
              <a:rPr lang="el-GR" sz="2000" dirty="0"/>
              <a:t>ίδιας της κλάσης (π.χ. στην μέθοδο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setTelephone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2000" dirty="0"/>
              <a:t>).</a:t>
            </a:r>
            <a:endParaRPr lang="en-US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43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Inheritance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Στην </a:t>
            </a:r>
            <a:r>
              <a:rPr lang="el-GR" sz="2000" dirty="0"/>
              <a:t>κληρονομικότητα </a:t>
            </a:r>
            <a:r>
              <a:rPr lang="el-GR" sz="2000" dirty="0" smtClean="0"/>
              <a:t>μια </a:t>
            </a:r>
            <a:r>
              <a:rPr lang="el-GR" sz="2000" dirty="0"/>
              <a:t>κλάση κληρονομεί τα χαρακτηριστικά μιας </a:t>
            </a:r>
            <a:r>
              <a:rPr lang="el-GR" sz="2000" dirty="0" smtClean="0"/>
              <a:t>υπάρχουσας κλάσης </a:t>
            </a:r>
            <a:r>
              <a:rPr lang="el-GR" sz="2000" dirty="0"/>
              <a:t>και προσθέτει καινούρια ή τροποποιεί τα ήδη υπάρχοντα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Η κλάση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Person</a:t>
            </a:r>
            <a:r>
              <a:rPr lang="el-GR" sz="2000" dirty="0"/>
              <a:t> ορίζει χαρακτηριστικά </a:t>
            </a:r>
            <a:r>
              <a:rPr lang="el-GR" sz="2000" dirty="0" smtClean="0"/>
              <a:t>που περιγράφουν </a:t>
            </a:r>
            <a:r>
              <a:rPr lang="el-GR" sz="2000" dirty="0"/>
              <a:t>ένα άτομο αλλά δεν προβλέπει επιπλέον </a:t>
            </a:r>
            <a:r>
              <a:rPr lang="el-GR" sz="2000" dirty="0" smtClean="0"/>
              <a:t>πληροφορίες (φύλο, δουλειά, διεύθυνση </a:t>
            </a:r>
            <a:r>
              <a:rPr lang="el-GR" sz="2000" dirty="0"/>
              <a:t>εργασίας </a:t>
            </a:r>
            <a:r>
              <a:rPr lang="el-GR" sz="2000" dirty="0" err="1" smtClean="0"/>
              <a:t>κλπ</a:t>
            </a:r>
            <a:r>
              <a:rPr lang="el-GR" sz="2000" dirty="0" smtClean="0"/>
              <a:t>). </a:t>
            </a:r>
          </a:p>
          <a:p>
            <a:r>
              <a:rPr lang="el-GR" sz="2000" b="1" dirty="0" smtClean="0"/>
              <a:t>Πρόβλημα</a:t>
            </a:r>
            <a:r>
              <a:rPr lang="en-US" sz="2000" b="1" dirty="0" smtClean="0"/>
              <a:t>: </a:t>
            </a:r>
            <a:r>
              <a:rPr lang="el-GR" sz="2000" dirty="0" smtClean="0"/>
              <a:t>Δεν </a:t>
            </a:r>
            <a:r>
              <a:rPr lang="el-GR" sz="2000" dirty="0"/>
              <a:t>μπορούμε </a:t>
            </a:r>
            <a:r>
              <a:rPr lang="el-GR" sz="2000" dirty="0" smtClean="0"/>
              <a:t>να προβλέψουμε </a:t>
            </a:r>
            <a:r>
              <a:rPr lang="el-GR" sz="2000" dirty="0"/>
              <a:t>όλες τις </a:t>
            </a:r>
            <a:r>
              <a:rPr lang="el-GR" sz="2000" dirty="0" smtClean="0"/>
              <a:t>πιθανές πληροφορίες </a:t>
            </a:r>
            <a:r>
              <a:rPr lang="el-GR" sz="2000" dirty="0"/>
              <a:t>και να τις εισάγουμε στην κλάση </a:t>
            </a:r>
            <a:r>
              <a:rPr lang="el-GR" sz="2000" dirty="0" err="1" smtClean="0"/>
              <a:t>Person</a:t>
            </a:r>
            <a:r>
              <a:rPr lang="el-GR" sz="2000" dirty="0" smtClean="0"/>
              <a:t> γιατί </a:t>
            </a:r>
            <a:r>
              <a:rPr lang="el-GR" sz="2000" dirty="0"/>
              <a:t>οι περισσότερες θα έμεναν αναπάντητες και κάτι τέτοιο θα οδηγούσε σε </a:t>
            </a:r>
            <a:r>
              <a:rPr lang="el-GR" sz="2000" u="sng" dirty="0" smtClean="0"/>
              <a:t>σπατάλη χώρου</a:t>
            </a:r>
            <a:r>
              <a:rPr lang="el-GR" sz="2000" dirty="0" smtClean="0"/>
              <a:t> </a:t>
            </a:r>
            <a:r>
              <a:rPr lang="el-GR" sz="2000" dirty="0"/>
              <a:t>(αφού θα έπρεπε να καταχωρήσουμε όλες τις πληροφορίες που θα ήταν κενές</a:t>
            </a:r>
            <a:r>
              <a:rPr lang="el-GR" sz="2000" dirty="0" smtClean="0"/>
              <a:t>).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40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Inheritance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 smtClean="0"/>
              <a:t>Χρήσιμο να </a:t>
            </a:r>
            <a:r>
              <a:rPr lang="el-GR" sz="2200" dirty="0"/>
              <a:t>έχουμε μια κοινή βάση και να κρατάμε </a:t>
            </a:r>
            <a:r>
              <a:rPr lang="el-GR" sz="2200" dirty="0" smtClean="0"/>
              <a:t>επιπλέον πληροφορίες </a:t>
            </a:r>
            <a:r>
              <a:rPr lang="el-GR" sz="2200" dirty="0"/>
              <a:t>μόνο όταν τις χρειαζόμαστε. </a:t>
            </a:r>
            <a:endParaRPr lang="el-GR" sz="2200" dirty="0" smtClean="0"/>
          </a:p>
          <a:p>
            <a:r>
              <a:rPr lang="el-GR" sz="2200" dirty="0" smtClean="0"/>
              <a:t>Έστω </a:t>
            </a:r>
            <a:r>
              <a:rPr lang="el-GR" sz="2200" dirty="0"/>
              <a:t>ότι η κοινή βάση είναι η κλάση </a:t>
            </a:r>
            <a:r>
              <a:rPr lang="el-GR" sz="2200" dirty="0" err="1" smtClean="0"/>
              <a:t>Person</a:t>
            </a:r>
            <a:r>
              <a:rPr lang="el-GR" sz="2200" dirty="0" smtClean="0"/>
              <a:t> και </a:t>
            </a:r>
            <a:r>
              <a:rPr lang="el-GR" sz="2200" dirty="0"/>
              <a:t>θέλουμε να μελετήσουμε τις περιπτώσεις να είναι κάποιος </a:t>
            </a:r>
            <a:r>
              <a:rPr lang="el-GR" sz="2200" dirty="0" smtClean="0"/>
              <a:t>υπάλληλος (</a:t>
            </a:r>
            <a:r>
              <a:rPr lang="el-GR" sz="2200" dirty="0" err="1"/>
              <a:t>Clerk</a:t>
            </a:r>
            <a:r>
              <a:rPr lang="el-GR" sz="2200" dirty="0"/>
              <a:t>) </a:t>
            </a:r>
            <a:r>
              <a:rPr lang="el-GR" sz="2200" dirty="0" smtClean="0"/>
              <a:t>ή δάσκαλος </a:t>
            </a:r>
            <a:r>
              <a:rPr lang="el-GR" sz="2200" dirty="0"/>
              <a:t>(</a:t>
            </a:r>
            <a:r>
              <a:rPr lang="el-GR" sz="2200" dirty="0" err="1"/>
              <a:t>Teacher</a:t>
            </a:r>
            <a:r>
              <a:rPr lang="el-GR" sz="2200" dirty="0"/>
              <a:t>). </a:t>
            </a:r>
            <a:endParaRPr lang="el-GR" sz="2200" dirty="0" smtClean="0"/>
          </a:p>
          <a:p>
            <a:r>
              <a:rPr lang="el-GR" sz="2200" dirty="0" smtClean="0"/>
              <a:t>Και </a:t>
            </a:r>
            <a:r>
              <a:rPr lang="el-GR" sz="2200" dirty="0"/>
              <a:t>οι δύο κατηγορίες ατόμων μοιράζονται κοινά </a:t>
            </a:r>
            <a:r>
              <a:rPr lang="el-GR" sz="2200" dirty="0" smtClean="0"/>
              <a:t>χαρακτηριστικά που </a:t>
            </a:r>
            <a:r>
              <a:rPr lang="el-GR" sz="2200" dirty="0"/>
              <a:t>θεωρούμε ότι περιέχονται στην κλάση </a:t>
            </a:r>
            <a:r>
              <a:rPr lang="el-GR" sz="2200" dirty="0" err="1"/>
              <a:t>Person</a:t>
            </a:r>
            <a:r>
              <a:rPr lang="el-GR" sz="2200" dirty="0"/>
              <a:t>. </a:t>
            </a:r>
            <a:endParaRPr lang="el-GR" sz="2200" dirty="0" smtClean="0"/>
          </a:p>
          <a:p>
            <a:r>
              <a:rPr lang="el-GR" sz="2200" dirty="0" smtClean="0"/>
              <a:t>Μπορούμε </a:t>
            </a:r>
            <a:r>
              <a:rPr lang="el-GR" sz="2200" dirty="0"/>
              <a:t>δηλαδή </a:t>
            </a:r>
            <a:r>
              <a:rPr lang="el-GR" sz="2200" dirty="0" smtClean="0"/>
              <a:t>να ορίσουμε δύο νέες </a:t>
            </a:r>
            <a:r>
              <a:rPr lang="el-GR" sz="2200" dirty="0"/>
              <a:t>κλάσεις που θα κληρονομούν την κλάση </a:t>
            </a:r>
            <a:r>
              <a:rPr lang="el-GR" sz="2200" dirty="0" err="1"/>
              <a:t>Person</a:t>
            </a:r>
            <a:r>
              <a:rPr lang="el-GR" sz="2200" dirty="0"/>
              <a:t>. </a:t>
            </a:r>
            <a:endParaRPr lang="el-GR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28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Inheritance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3250704" cy="3771636"/>
          </a:xfrm>
        </p:spPr>
        <p:txBody>
          <a:bodyPr>
            <a:noAutofit/>
          </a:bodyPr>
          <a:lstStyle/>
          <a:p>
            <a:r>
              <a:rPr lang="el-GR" sz="1800" dirty="0"/>
              <a:t>Η δήλωση της κληρονομικότητας μιας κλάσης γίνεται ως εξής (</a:t>
            </a:r>
            <a:r>
              <a:rPr lang="el-GR" sz="1800" i="1" dirty="0"/>
              <a:t>ορίζουμε ταυτόχρονα και την πρόσβαση στις μεταβλητές και τον δημιουργό της κλάσης</a:t>
            </a:r>
            <a:r>
              <a:rPr lang="el-GR" sz="1800" dirty="0" smtClean="0"/>
              <a:t>)</a:t>
            </a: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3491880" y="152665"/>
            <a:ext cx="5544616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class Clerk : public Person</a:t>
            </a:r>
          </a:p>
          <a:p>
            <a:r>
              <a:rPr lang="el-GR" sz="9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JobTitle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_;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CompanyName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_;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JobAddress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_;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JobEmail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_;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JobTel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_;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JobFax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_;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JobDescription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_;</a:t>
            </a:r>
          </a:p>
          <a:p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Clerk(string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, 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 age, 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tel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lvl="2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string email, 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jobtitle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, 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companyname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lvl="2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jobaddress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, 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jobemail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lvl="2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jobtel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, 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jobfax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lvl="2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jobdescription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l-GR" sz="9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715963" lvl="1"/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 =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715963" lvl="1"/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 =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715963"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Age_ = age;</a:t>
            </a:r>
          </a:p>
          <a:p>
            <a:pPr marL="715963"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Telephone_ =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tel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715963"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Email_ = email;</a:t>
            </a:r>
          </a:p>
          <a:p>
            <a:pPr marL="715963" lvl="1"/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JobTitle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 =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jobtitle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715963" lvl="1"/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CompanyName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 =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companyname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715963" lvl="1"/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JobAddress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 =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jobaddress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715963" lvl="1"/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JobEmail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 =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jobemail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715963" lvl="1"/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JobTel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 =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jobtel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715963" lvl="1"/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JobFax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jobfax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715963" lvl="1"/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JobDescription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 =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jobdescription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l-GR" sz="9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l-GR" sz="900" b="1" dirty="0">
                <a:latin typeface="Consolas" panose="020B0609020204030204" pitchFamily="49" charset="0"/>
                <a:cs typeface="Consolas" panose="020B0609020204030204" pitchFamily="49" charset="0"/>
              </a:rPr>
              <a:t>// ακολουθούν οι μέθοδοι </a:t>
            </a:r>
            <a:r>
              <a:rPr lang="el-GR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l-GR" sz="900" b="1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l-GR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l-GR" sz="900" b="1" dirty="0">
                <a:latin typeface="Consolas" panose="020B0609020204030204" pitchFamily="49" charset="0"/>
                <a:cs typeface="Consolas" panose="020B0609020204030204" pitchFamily="49" charset="0"/>
              </a:rPr>
              <a:t> για κάθε μεταβλητή με </a:t>
            </a:r>
            <a:r>
              <a:rPr lang="el-GR" sz="9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τους απαραίτητους ελέγχους...</a:t>
            </a:r>
          </a:p>
          <a:p>
            <a:r>
              <a:rPr lang="el-GR" sz="9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η ακόλουθη μέθοδος δίνει συνοπτικές πληροφορίες για τον υπάλληλο.</a:t>
            </a:r>
          </a:p>
          <a:p>
            <a:pPr lvl="1"/>
            <a:r>
              <a:rPr lang="en-US" sz="9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getInfo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return (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getFirstname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()+” “+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getLastname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lvl="2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+” works at “+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CompanyName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</a:p>
          <a:p>
            <a:pPr lvl="2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+”, at “+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JobAddress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</a:p>
          <a:p>
            <a:pPr lvl="2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+”.\n Email: “+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getEmail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()+”\n”</a:t>
            </a:r>
          </a:p>
          <a:p>
            <a:pPr lvl="2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+”Tel: “+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JobTel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_);</a:t>
            </a:r>
          </a:p>
          <a:p>
            <a:r>
              <a:rPr lang="el-GR" sz="9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l-GR" sz="9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341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Inheritance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3250704" cy="3771636"/>
          </a:xfrm>
        </p:spPr>
        <p:txBody>
          <a:bodyPr>
            <a:noAutofit/>
          </a:bodyPr>
          <a:lstStyle/>
          <a:p>
            <a:r>
              <a:rPr lang="el-GR" sz="1800" dirty="0"/>
              <a:t>Αντίστοιχα, ορίζουμε την κλάση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Teacher</a:t>
            </a:r>
            <a:r>
              <a:rPr lang="el-GR" sz="1800" dirty="0"/>
              <a:t>: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3491880" y="240560"/>
            <a:ext cx="5652120" cy="5493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class Teacher : public Person</a:t>
            </a:r>
          </a:p>
          <a:p>
            <a:r>
              <a:rPr lang="el-GR" sz="9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string Title_;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string School_;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SchoolAddress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_;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SchoolTel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_;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CourseName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_;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CourseDescription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_;</a:t>
            </a:r>
          </a:p>
          <a:p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Teacher(string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, 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 age, 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tel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lvl="2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string email, string title, string school,</a:t>
            </a:r>
          </a:p>
          <a:p>
            <a:pPr lvl="2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schooladdress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, 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schooltel</a:t>
            </a:r>
            <a:r>
              <a:rPr lang="en-US" sz="9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lvl="1"/>
            <a:r>
              <a:rPr lang="el-GR" sz="9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lvl="1"/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 =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 =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Age_ = age;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Telephone_ =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tel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Email_ = email;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Title_ = title;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School_ = school;</a:t>
            </a:r>
          </a:p>
          <a:p>
            <a:pPr lvl="1"/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SchoolAddress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 =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schooladdress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SchoolTel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 =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jobtel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CourseName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 =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coursename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CourseDescription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 =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coursedescription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l-GR" sz="9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l-GR" sz="900" b="1" dirty="0">
                <a:latin typeface="Consolas" panose="020B0609020204030204" pitchFamily="49" charset="0"/>
                <a:cs typeface="Consolas" panose="020B0609020204030204" pitchFamily="49" charset="0"/>
              </a:rPr>
              <a:t>// ακολουθούν οι μέθοδοι </a:t>
            </a:r>
            <a:r>
              <a:rPr lang="el-GR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l-GR" sz="900" b="1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l-GR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l-GR" sz="900" b="1" dirty="0">
                <a:latin typeface="Consolas" panose="020B0609020204030204" pitchFamily="49" charset="0"/>
                <a:cs typeface="Consolas" panose="020B0609020204030204" pitchFamily="49" charset="0"/>
              </a:rPr>
              <a:t> για κάθε μεταβλητή με </a:t>
            </a:r>
            <a:r>
              <a:rPr lang="el-GR" sz="9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τους</a:t>
            </a:r>
            <a:r>
              <a:rPr lang="en-US" sz="9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9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απαραίτητους </a:t>
            </a:r>
            <a:r>
              <a:rPr lang="el-GR" sz="900" b="1" dirty="0">
                <a:latin typeface="Consolas" panose="020B0609020204030204" pitchFamily="49" charset="0"/>
                <a:cs typeface="Consolas" panose="020B0609020204030204" pitchFamily="49" charset="0"/>
              </a:rPr>
              <a:t>ελέγχους...</a:t>
            </a:r>
          </a:p>
          <a:p>
            <a:r>
              <a:rPr lang="el-GR" sz="900" b="1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l-GR" sz="900" b="1" dirty="0">
                <a:latin typeface="Consolas" panose="020B0609020204030204" pitchFamily="49" charset="0"/>
                <a:cs typeface="Consolas" panose="020B0609020204030204" pitchFamily="49" charset="0"/>
              </a:rPr>
              <a:t>// Η ακόλουθη μέθοδος δίνει συνοπτικές πληροφορίες για τον</a:t>
            </a:r>
          </a:p>
          <a:p>
            <a:r>
              <a:rPr lang="el-GR" sz="900" b="1" dirty="0">
                <a:latin typeface="Consolas" panose="020B0609020204030204" pitchFamily="49" charset="0"/>
                <a:cs typeface="Consolas" panose="020B0609020204030204" pitchFamily="49" charset="0"/>
              </a:rPr>
              <a:t>// καθηγητή.</a:t>
            </a:r>
          </a:p>
          <a:p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getInfo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pPr lvl="1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return (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getFirstname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()+” “+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getLastname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lvl="2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+” teaches “+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CourseName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_+” at “+School_</a:t>
            </a:r>
          </a:p>
          <a:p>
            <a:pPr lvl="2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+”, “+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SchoolAddress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_+”.\n”</a:t>
            </a:r>
          </a:p>
          <a:p>
            <a:pPr lvl="2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+”Email: “+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getEmail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()+”\n”</a:t>
            </a:r>
          </a:p>
          <a:p>
            <a:pPr lvl="2"/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+”Tel: “+</a:t>
            </a:r>
            <a:r>
              <a:rPr lang="en-US" sz="9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SchoolTel</a:t>
            </a: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_);</a:t>
            </a:r>
          </a:p>
          <a:p>
            <a:r>
              <a:rPr lang="el-GR" sz="9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l-GR" sz="9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9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Inheritance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b="1" dirty="0" smtClean="0"/>
              <a:t>Παρατήρηση</a:t>
            </a:r>
          </a:p>
          <a:p>
            <a:pPr lvl="1"/>
            <a:r>
              <a:rPr lang="el-GR" sz="2000" dirty="0" smtClean="0"/>
              <a:t>Χρησιμοποιήσαμε τις μεθόδους </a:t>
            </a:r>
            <a:r>
              <a:rPr lang="el-GR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2000" dirty="0" smtClean="0"/>
              <a:t> της κλάσης </a:t>
            </a:r>
            <a:r>
              <a:rPr lang="el-GR" sz="2000" dirty="0" err="1" smtClean="0"/>
              <a:t>Person</a:t>
            </a:r>
            <a:r>
              <a:rPr lang="el-GR" sz="2000" dirty="0" smtClean="0"/>
              <a:t> για την πρόσβαση στις μεταβλητές της (εφόσον είναι δηλωμένες </a:t>
            </a:r>
            <a:r>
              <a:rPr lang="el-GR" sz="2000" dirty="0" err="1" smtClean="0"/>
              <a:t>private</a:t>
            </a:r>
            <a:r>
              <a:rPr lang="el-GR" sz="2000" dirty="0" smtClean="0"/>
              <a:t>). </a:t>
            </a:r>
          </a:p>
          <a:p>
            <a:r>
              <a:rPr lang="en-US" sz="2200" b="1" dirty="0" smtClean="0"/>
              <a:t>X</a:t>
            </a:r>
            <a:r>
              <a:rPr lang="el-GR" sz="2200" b="1" dirty="0" err="1"/>
              <a:t>ρησιμότητα</a:t>
            </a:r>
            <a:endParaRPr lang="el-GR" sz="22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287524" y="3225946"/>
            <a:ext cx="856895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Person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bilbo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(“Bilbo”, “Baggins”, 111, “+306970123456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”, “</a:t>
            </a:r>
            <a:r>
              <a:rPr lang="en-US" sz="1400" dirty="0">
                <a:solidFill>
                  <a:srgbClr val="00008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bilbobaggins@theshire.net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”);</a:t>
            </a:r>
          </a:p>
          <a:p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Clerk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sam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“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Samwise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”, “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Gamgee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”, 33, “+30697654321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”, “</a:t>
            </a:r>
            <a:r>
              <a:rPr lang="en-US" sz="1400" dirty="0">
                <a:solidFill>
                  <a:srgbClr val="00008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samgamgee@theshire.net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”,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“Gardener”, “Baggins Inc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.”, “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Bag End,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Hobbiton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The Shire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”, “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gardener@baggins.com”,</a:t>
            </a:r>
          </a:p>
          <a:p>
            <a:r>
              <a:rPr lang="el-GR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“+302103456789”, “+302103456780</a:t>
            </a:r>
            <a:r>
              <a:rPr lang="el-GR" sz="1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”,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“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Garden Dept. Director”);</a:t>
            </a:r>
          </a:p>
          <a:p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Teacher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pippin( “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Peregrin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”, “Took”, 27, “+30690090090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”, “</a:t>
            </a:r>
            <a:r>
              <a:rPr lang="en-US" sz="1400" dirty="0">
                <a:solidFill>
                  <a:srgbClr val="00008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pippin@theshire.net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”, “Dr.”,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“King's College”, “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Hobbiton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”, “+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30210000001”, “Philosophy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”, “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Deal with the important matters of life,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what do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 eat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?”);</a:t>
            </a:r>
            <a:endParaRPr lang="el-G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Inheritance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Μπορούμε </a:t>
            </a:r>
            <a:r>
              <a:rPr lang="el-GR" sz="2000" dirty="0" smtClean="0"/>
              <a:t>να </a:t>
            </a:r>
            <a:r>
              <a:rPr lang="el-GR" sz="2000" dirty="0"/>
              <a:t>χρησιμοποιήσουμε για κάθε ένα από αυτά τα αντικείμενα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l-GR" sz="2000" dirty="0" smtClean="0"/>
              <a:t>πέρα </a:t>
            </a:r>
            <a:r>
              <a:rPr lang="el-GR" sz="2000" dirty="0"/>
              <a:t>από τις μεθόδους της κλάσης στην οποία ανήκει, και τις μεθόδους της </a:t>
            </a:r>
            <a:r>
              <a:rPr lang="el-GR" sz="2000" dirty="0" smtClean="0"/>
              <a:t>γονικής</a:t>
            </a:r>
            <a:r>
              <a:rPr lang="en-US" sz="2000" dirty="0" smtClean="0"/>
              <a:t> </a:t>
            </a:r>
            <a:r>
              <a:rPr lang="el-GR" sz="2000" dirty="0" smtClean="0"/>
              <a:t>κλάσης:</a:t>
            </a:r>
            <a:endParaRPr lang="el-GR" sz="2000" dirty="0"/>
          </a:p>
          <a:p>
            <a:pPr marL="0" indent="0" algn="ctr"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363" indent="0">
              <a:buNone/>
            </a:pPr>
            <a:r>
              <a:rPr lang="el-GR" sz="2000" dirty="0"/>
              <a:t>αυτή η εντολή θα τυπώσει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pPr marL="360363" indent="0">
              <a:buNone/>
            </a:pPr>
            <a:endParaRPr lang="en-US" sz="2000" b="1" dirty="0"/>
          </a:p>
          <a:p>
            <a:r>
              <a:rPr lang="el-GR" sz="2000" dirty="0"/>
              <a:t>Ενώ η εντολή:</a:t>
            </a:r>
          </a:p>
          <a:p>
            <a:endParaRPr lang="en-US" sz="2000" dirty="0" smtClean="0"/>
          </a:p>
          <a:p>
            <a:pPr marL="360363" indent="0">
              <a:buNone/>
            </a:pPr>
            <a:endParaRPr lang="en-US" sz="100" dirty="0" smtClean="0"/>
          </a:p>
          <a:p>
            <a:pPr marL="360363" indent="0">
              <a:buNone/>
            </a:pPr>
            <a:r>
              <a:rPr lang="el-GR" sz="2000" dirty="0" smtClean="0"/>
              <a:t>θα </a:t>
            </a:r>
            <a:r>
              <a:rPr lang="el-GR" sz="2000" dirty="0"/>
              <a:t>τυπώσει:</a:t>
            </a:r>
            <a:endParaRPr lang="el-GR" sz="20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899592" y="2425452"/>
            <a:ext cx="763284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&lt;&lt; “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bilbo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has email address: ”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bilbo.getEmail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())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l-GR" sz="1600" dirty="0"/>
          </a:p>
        </p:txBody>
      </p:sp>
      <p:sp>
        <p:nvSpPr>
          <p:cNvPr id="7" name="Ορθογώνιο 6"/>
          <p:cNvSpPr/>
          <p:nvPr/>
        </p:nvSpPr>
        <p:spPr>
          <a:xfrm>
            <a:off x="1979712" y="3219318"/>
            <a:ext cx="547260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bilbo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has email address: bilbobaggins@shire.net</a:t>
            </a:r>
            <a:endParaRPr lang="el-GR" sz="1600" dirty="0"/>
          </a:p>
        </p:txBody>
      </p:sp>
      <p:sp>
        <p:nvSpPr>
          <p:cNvPr id="8" name="Ορθογώνιο 7"/>
          <p:cNvSpPr/>
          <p:nvPr/>
        </p:nvSpPr>
        <p:spPr>
          <a:xfrm>
            <a:off x="899592" y="4162227"/>
            <a:ext cx="763284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&lt;&lt; “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sam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works as a “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sam.getJobTitle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&lt;&lt; “ at “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sam.getCompanyΝame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())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l-GR" sz="1600" dirty="0"/>
          </a:p>
        </p:txBody>
      </p:sp>
      <p:sp>
        <p:nvSpPr>
          <p:cNvPr id="9" name="Ορθογώνιο 8"/>
          <p:cNvSpPr/>
          <p:nvPr/>
        </p:nvSpPr>
        <p:spPr>
          <a:xfrm>
            <a:off x="2411760" y="5068759"/>
            <a:ext cx="460851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sam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works as a Gardener at Baggins Inc.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2780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Αντικειμενοστραφής </a:t>
            </a:r>
            <a:r>
              <a:rPr lang="el-GR" b="1" dirty="0" smtClean="0"/>
              <a:t>Προγραμματισμός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6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Προχωρημένα </a:t>
            </a:r>
            <a:r>
              <a:rPr lang="el-GR" sz="2800" dirty="0" smtClean="0"/>
              <a:t>θέματα (1/2)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Τσούλος</a:t>
            </a: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Inheritance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Παράλληλα, η εντολή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endParaRPr lang="el-GR" sz="2000" dirty="0"/>
          </a:p>
          <a:p>
            <a:pPr marL="360363" indent="0">
              <a:buNone/>
            </a:pPr>
            <a:r>
              <a:rPr lang="el-GR" sz="2000" dirty="0" smtClean="0"/>
              <a:t>θα </a:t>
            </a:r>
            <a:r>
              <a:rPr lang="el-GR" sz="2000" dirty="0"/>
              <a:t>τυπώσει:</a:t>
            </a:r>
          </a:p>
          <a:p>
            <a:endParaRPr lang="en-US" sz="2000" dirty="0" smtClean="0"/>
          </a:p>
          <a:p>
            <a:r>
              <a:rPr lang="el-GR" sz="2000" dirty="0" smtClean="0"/>
              <a:t>Τέλος</a:t>
            </a:r>
            <a:r>
              <a:rPr lang="el-GR" sz="2000" dirty="0"/>
              <a:t>, οι εντολές:</a:t>
            </a:r>
          </a:p>
          <a:p>
            <a:endParaRPr lang="en-US" sz="2000" dirty="0"/>
          </a:p>
          <a:p>
            <a:endParaRPr lang="en-US" sz="200" dirty="0" smtClean="0"/>
          </a:p>
          <a:p>
            <a:r>
              <a:rPr lang="el-GR" sz="2000" dirty="0" smtClean="0"/>
              <a:t>θα </a:t>
            </a:r>
            <a:r>
              <a:rPr lang="el-GR" sz="2000" dirty="0"/>
              <a:t>τυπώσουν</a:t>
            </a:r>
            <a:r>
              <a:rPr lang="el-GR" sz="2000" dirty="0" smtClean="0"/>
              <a:t>: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915916" y="1743138"/>
            <a:ext cx="76328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&lt;&lt; “pippin teaches “ &lt;&lt;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pippin.getCourseName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() &lt;&lt; “ at “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pippin.getSchool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()) &lt;&lt;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l-GR" sz="1400" dirty="0"/>
          </a:p>
        </p:txBody>
      </p:sp>
      <p:sp>
        <p:nvSpPr>
          <p:cNvPr id="7" name="Ορθογώνιο 6"/>
          <p:cNvSpPr/>
          <p:nvPr/>
        </p:nvSpPr>
        <p:spPr>
          <a:xfrm>
            <a:off x="2087724" y="2675996"/>
            <a:ext cx="496855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pippin teaches Philosophy at King's College</a:t>
            </a:r>
            <a:endParaRPr lang="el-GR" sz="1600" dirty="0"/>
          </a:p>
        </p:txBody>
      </p:sp>
      <p:sp>
        <p:nvSpPr>
          <p:cNvPr id="8" name="Ορθογώνιο 7"/>
          <p:cNvSpPr/>
          <p:nvPr/>
        </p:nvSpPr>
        <p:spPr>
          <a:xfrm>
            <a:off x="971600" y="3577580"/>
            <a:ext cx="763284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&lt;&lt; “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sam's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private telephone is “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sam.getTel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&lt;&lt; “pippin is “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pippin.getAge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&lt;&lt; “ years old”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l-GR" sz="1600" dirty="0"/>
          </a:p>
        </p:txBody>
      </p:sp>
      <p:sp>
        <p:nvSpPr>
          <p:cNvPr id="9" name="Ορθογώνιο 8"/>
          <p:cNvSpPr/>
          <p:nvPr/>
        </p:nvSpPr>
        <p:spPr>
          <a:xfrm>
            <a:off x="2483768" y="4616272"/>
            <a:ext cx="46085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sam's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private telephone is +30697654321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pippin is 27 years old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41256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Inheritance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Καλέσαμε </a:t>
            </a:r>
            <a:r>
              <a:rPr lang="el-GR" sz="2400" dirty="0" smtClean="0"/>
              <a:t>μεθόδους </a:t>
            </a:r>
            <a:r>
              <a:rPr lang="el-GR" sz="2400" dirty="0"/>
              <a:t>της κλάσης </a:t>
            </a:r>
            <a:r>
              <a:rPr lang="el-GR" sz="2400" dirty="0" err="1"/>
              <a:t>Person</a:t>
            </a:r>
            <a:r>
              <a:rPr lang="el-GR" sz="2400" dirty="0"/>
              <a:t> και από τα τρία </a:t>
            </a:r>
            <a:r>
              <a:rPr lang="el-GR" sz="2400" dirty="0" smtClean="0"/>
              <a:t>αντικείμενα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l-GR" sz="2400" dirty="0" smtClean="0">
                <a:sym typeface="Wingdings" panose="05000000000000000000" pitchFamily="2" charset="2"/>
              </a:rPr>
              <a:t>Κ</a:t>
            </a:r>
            <a:r>
              <a:rPr lang="el-GR" sz="2400" dirty="0" smtClean="0"/>
              <a:t>ληρονομικότητα κλάσεων</a:t>
            </a:r>
            <a:r>
              <a:rPr lang="el-GR" sz="2400" dirty="0"/>
              <a:t>! </a:t>
            </a:r>
            <a:endParaRPr lang="el-GR" sz="2400" dirty="0" smtClean="0"/>
          </a:p>
          <a:p>
            <a:r>
              <a:rPr lang="el-GR" sz="2400" dirty="0" smtClean="0"/>
              <a:t>Επαναχρησιμοποίηση </a:t>
            </a:r>
            <a:r>
              <a:rPr lang="el-GR" sz="2400" dirty="0"/>
              <a:t>κώδικα </a:t>
            </a:r>
            <a:r>
              <a:rPr lang="el-GR" sz="2400" dirty="0" smtClean="0"/>
              <a:t>με απλή επέκταση (</a:t>
            </a:r>
            <a:r>
              <a:rPr lang="el-GR" sz="2400" i="1" dirty="0" err="1" smtClean="0"/>
              <a:t>code</a:t>
            </a:r>
            <a:r>
              <a:rPr lang="el-GR" sz="2400" i="1" dirty="0" smtClean="0"/>
              <a:t> </a:t>
            </a:r>
            <a:r>
              <a:rPr lang="el-GR" sz="2400" i="1" dirty="0" err="1"/>
              <a:t>reusability</a:t>
            </a:r>
            <a:r>
              <a:rPr lang="el-GR" sz="2400" dirty="0"/>
              <a:t>). </a:t>
            </a:r>
            <a:endParaRPr lang="el-GR" sz="2400" dirty="0" smtClean="0"/>
          </a:p>
          <a:p>
            <a:r>
              <a:rPr lang="el-GR" sz="2400" smtClean="0"/>
              <a:t>Έχοντας μερικές </a:t>
            </a:r>
            <a:r>
              <a:rPr lang="el-GR" sz="2400"/>
              <a:t>κλάσεις </a:t>
            </a:r>
            <a:r>
              <a:rPr lang="el-GR" sz="2400" smtClean="0"/>
              <a:t>με ορισμένα </a:t>
            </a:r>
            <a:r>
              <a:rPr lang="el-GR" sz="2400" dirty="0"/>
              <a:t>μόνο τα βασικά χαρακτηριστικά, μπορούμε αναλόγως το </a:t>
            </a:r>
            <a:r>
              <a:rPr lang="el-GR" sz="2400"/>
              <a:t>πρόγραμμα </a:t>
            </a:r>
            <a:r>
              <a:rPr lang="el-GR" sz="2400" smtClean="0"/>
              <a:t>που πρέπει </a:t>
            </a:r>
            <a:r>
              <a:rPr lang="el-GR" sz="2400" dirty="0"/>
              <a:t>να υλοποιήσουμε να προσθέσουμε </a:t>
            </a:r>
            <a:r>
              <a:rPr lang="el-GR" sz="2400"/>
              <a:t>ή </a:t>
            </a:r>
            <a:r>
              <a:rPr lang="el-GR" sz="2400" smtClean="0"/>
              <a:t>να τροποποιήσουμε </a:t>
            </a:r>
            <a:r>
              <a:rPr lang="el-GR" sz="2400"/>
              <a:t>χαρακτηριστικά </a:t>
            </a:r>
            <a:r>
              <a:rPr lang="el-GR" sz="2400" smtClean="0"/>
              <a:t>κατά βούληση</a:t>
            </a:r>
            <a:r>
              <a:rPr lang="el-GR" sz="2400" dirty="0"/>
              <a:t>, ώστε να επιτύχουμε το επιθυμητό αποτέλεσμα.</a:t>
            </a:r>
            <a:endParaRPr lang="el-GR" sz="22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70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Εγχειρίδιο της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Μάθετε τη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 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Προγραμματισμός με τη γλώσσα </a:t>
            </a:r>
            <a:r>
              <a:rPr lang="en-GB" sz="1600" dirty="0"/>
              <a:t>C</a:t>
            </a:r>
            <a:r>
              <a:rPr lang="el-GR" sz="1600" dirty="0"/>
              <a:t>++ Μέρος Α, Αλεβίζος Θ., Έκδοση ΤΕΙ Καβάλας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</a:t>
            </a:r>
            <a:r>
              <a:rPr lang="el-GR" sz="1600" dirty="0"/>
              <a:t>++ Αντικειμενοστραφής Προγραμματισμός Υπολογιστών Τομαράς Α., , Εκδόσεις Νέων Τεχνολογιών.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Ανακαλύψτε τη γλώσσα </a:t>
            </a:r>
            <a:r>
              <a:rPr lang="en-GB" sz="1600" dirty="0"/>
              <a:t>C</a:t>
            </a:r>
            <a:r>
              <a:rPr lang="el-GR" sz="1600" dirty="0"/>
              <a:t>, </a:t>
            </a:r>
            <a:r>
              <a:rPr lang="en-GB" sz="1600" dirty="0"/>
              <a:t>J</a:t>
            </a:r>
            <a:r>
              <a:rPr lang="el-GR" sz="1600" dirty="0"/>
              <a:t>. </a:t>
            </a:r>
            <a:r>
              <a:rPr lang="en-GB" sz="1600" dirty="0" err="1"/>
              <a:t>Purdum</a:t>
            </a:r>
            <a:r>
              <a:rPr lang="el-GR" sz="1600" dirty="0"/>
              <a:t>, Εκδόσεις Δίαυλος.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Εισαγωγή στο Συστηματικό Προγραμματισμό και στη γλώσσα </a:t>
            </a:r>
            <a:r>
              <a:rPr lang="en-GB" sz="1600" dirty="0"/>
              <a:t>C</a:t>
            </a:r>
            <a:r>
              <a:rPr lang="el-GR" sz="1600" dirty="0"/>
              <a:t>++, Σ. </a:t>
            </a:r>
            <a:r>
              <a:rPr lang="el-GR" sz="1600" dirty="0" err="1"/>
              <a:t>Μπαλτζής</a:t>
            </a:r>
            <a:r>
              <a:rPr lang="el-GR" sz="1600" dirty="0"/>
              <a:t>, εκδόσεις πανεπιστημίου Ιωαννίνων.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C++ From the beginning, Jan </a:t>
            </a:r>
            <a:r>
              <a:rPr lang="en-GB" sz="1600" dirty="0" err="1"/>
              <a:t>Skansholm</a:t>
            </a:r>
            <a:r>
              <a:rPr lang="en-GB" sz="1600" dirty="0"/>
              <a:t>, Addison Wesley.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/>
              <a:t>The </a:t>
            </a:r>
            <a:r>
              <a:rPr lang="en-GB" sz="1600" dirty="0"/>
              <a:t>design and analysis of computer algorithms, A.V. AHO, J.E. HOPCROFT, J.D. ULLMANN, Addison Wesley 1974.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Structure and Interpretation of Computer Programs, H. ABELSON, G.J. SUSSMAN, J. SUSSMAN,  MIT Press, Mc </a:t>
            </a:r>
            <a:r>
              <a:rPr lang="en-GB" sz="1600" dirty="0" err="1"/>
              <a:t>Graw</a:t>
            </a:r>
            <a:r>
              <a:rPr lang="en-GB" sz="1600" dirty="0"/>
              <a:t> Hill Book Company, 1985</a:t>
            </a:r>
            <a:endParaRPr lang="el-GR" sz="1600" dirty="0"/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The art of computer programming, D.E. KNUTH, Addison-Wesley.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Αντικειμενοστραφής Προγραμματισμός.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http://eclass.teiep.gr/courses/COMP113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Προχωρημένα θέματα (1/2)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Encapsulation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Ας ορίσουμε μια κλάση 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Person</a:t>
            </a:r>
            <a:r>
              <a:rPr lang="el-GR" sz="2400" dirty="0"/>
              <a:t> η οποία θα περιέχει ορισμένες πληροφορίες για </a:t>
            </a:r>
            <a:r>
              <a:rPr lang="el-GR" sz="2400" dirty="0" smtClean="0"/>
              <a:t>ένα άτομο</a:t>
            </a:r>
            <a:r>
              <a:rPr lang="el-GR" sz="2400" dirty="0"/>
              <a:t>, όπως π.χ. το όνομά του, την ηλικία του, το τηλέφωνό του και τη διεύθυνση </a:t>
            </a:r>
            <a:r>
              <a:rPr lang="el-GR" sz="2400" dirty="0" smtClean="0"/>
              <a:t>email του</a:t>
            </a:r>
            <a:r>
              <a:rPr lang="el-GR" sz="2400" dirty="0"/>
              <a:t>. </a:t>
            </a:r>
            <a:endParaRPr lang="el-GR" sz="2400" dirty="0" smtClean="0"/>
          </a:p>
          <a:p>
            <a:r>
              <a:rPr lang="el-GR" sz="2400" dirty="0" smtClean="0"/>
              <a:t>Μια </a:t>
            </a:r>
            <a:r>
              <a:rPr lang="el-GR" sz="2400" dirty="0"/>
              <a:t>τέτοια κλάση μπορεί να χρησιμοποιηθεί π.χ. σε ένα πρόγραμμα ατζέντας </a:t>
            </a:r>
            <a:r>
              <a:rPr lang="el-GR" sz="2400" dirty="0" smtClean="0"/>
              <a:t>ή ακόμη </a:t>
            </a:r>
            <a:r>
              <a:rPr lang="el-GR" sz="2400" dirty="0"/>
              <a:t>και ως βάση σε πρόγραμμα πελατολογίου, ασθενών, κλπ.</a:t>
            </a:r>
            <a:endParaRPr lang="en-US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99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Encapsulation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410776" y="1076915"/>
            <a:ext cx="8352928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class Person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pPr lvl="1"/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οι μεταβλητές της κλάσης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_,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_;</a:t>
            </a:r>
          </a:p>
          <a:p>
            <a:pPr lvl="1"/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Age_;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string Telephone_;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string Email_;</a:t>
            </a:r>
          </a:p>
          <a:p>
            <a:pPr lvl="1"/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ο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constructor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Person(string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fname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string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lname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age, string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tel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email)</a:t>
            </a:r>
          </a:p>
          <a:p>
            <a:pPr lvl="1"/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lvl="2"/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_ 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fname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2"/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Lastname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_ 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lname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2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Age_ = age;</a:t>
            </a:r>
          </a:p>
          <a:p>
            <a:pPr lvl="2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Telephone_ 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tel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2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Email_ = email;</a:t>
            </a:r>
          </a:p>
          <a:p>
            <a:pPr lvl="1"/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3805788" y="4494987"/>
            <a:ext cx="4906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i="1" u="sng" dirty="0" smtClean="0"/>
              <a:t>Παρατήρηση</a:t>
            </a:r>
            <a:r>
              <a:rPr lang="en-US" sz="1400" i="1" u="sng" dirty="0" smtClean="0"/>
              <a:t>: </a:t>
            </a:r>
            <a:r>
              <a:rPr lang="en-US" sz="1400" i="1" dirty="0" smtClean="0"/>
              <a:t>T</a:t>
            </a:r>
            <a:r>
              <a:rPr lang="el-GR" sz="1400" i="1" dirty="0" smtClean="0"/>
              <a:t>α </a:t>
            </a:r>
            <a:r>
              <a:rPr lang="el-GR" sz="1400" i="1" dirty="0"/>
              <a:t>ονόματα των μεταβλητών της κλάσης λήγουν σε “_”. </a:t>
            </a:r>
            <a:r>
              <a:rPr lang="en-US" sz="1400" i="1" dirty="0" smtClean="0"/>
              <a:t>K</a:t>
            </a:r>
            <a:r>
              <a:rPr lang="el-GR" sz="1400" i="1" dirty="0" smtClean="0"/>
              <a:t>άτι </a:t>
            </a:r>
            <a:r>
              <a:rPr lang="el-GR" sz="1400" i="1" dirty="0"/>
              <a:t>τέτοιο </a:t>
            </a:r>
            <a:r>
              <a:rPr lang="el-GR" sz="1400" b="1" i="1" dirty="0"/>
              <a:t>δεν</a:t>
            </a:r>
            <a:r>
              <a:rPr lang="el-GR" sz="1400" i="1" dirty="0"/>
              <a:t> είναι αναγκαίο, είναι όμως μια συνηθισμένη πρακτική και βοηθάει </a:t>
            </a:r>
            <a:r>
              <a:rPr lang="el-GR" sz="1400" i="1" dirty="0" smtClean="0"/>
              <a:t>στην</a:t>
            </a:r>
            <a:r>
              <a:rPr lang="en-US" sz="1400" i="1" dirty="0" smtClean="0"/>
              <a:t> </a:t>
            </a:r>
            <a:r>
              <a:rPr lang="el-GR" sz="1400" i="1" dirty="0" smtClean="0"/>
              <a:t>αναγνώριση </a:t>
            </a:r>
            <a:r>
              <a:rPr lang="el-GR" sz="1400" i="1" dirty="0"/>
              <a:t>και διαχωρισμό των απλών μεταβλητών από τις μεταβλητές μέλη </a:t>
            </a:r>
            <a:r>
              <a:rPr lang="el-GR" sz="1400" i="1" dirty="0" smtClean="0"/>
              <a:t>μιας</a:t>
            </a:r>
            <a:r>
              <a:rPr lang="en-US" sz="1400" i="1" dirty="0" smtClean="0"/>
              <a:t> </a:t>
            </a:r>
            <a:r>
              <a:rPr lang="el-GR" sz="1400" i="1" dirty="0" smtClean="0"/>
              <a:t>κλάσης</a:t>
            </a:r>
            <a:r>
              <a:rPr lang="el-GR" sz="1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1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Encapsulation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Αφού ορίσαμε την κλάση, μπορούμε να προχωρήσουμε στην δημιουργία </a:t>
            </a:r>
            <a:r>
              <a:rPr lang="el-GR" sz="2000" dirty="0" smtClean="0"/>
              <a:t>κάποιων</a:t>
            </a:r>
            <a:r>
              <a:rPr lang="en-US" sz="2000" dirty="0" smtClean="0"/>
              <a:t> </a:t>
            </a:r>
            <a:r>
              <a:rPr lang="el-GR" sz="2000" dirty="0" smtClean="0"/>
              <a:t>αντικειμένων </a:t>
            </a:r>
            <a:r>
              <a:rPr lang="el-GR" sz="2000" dirty="0"/>
              <a:t>της κλάσης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l-GR" sz="2000" dirty="0"/>
              <a:t>Με αυτόν τον τρόπο, δημιουργήσαμε το αντικείμενο </a:t>
            </a:r>
            <a:r>
              <a:rPr lang="el-GR" sz="2000" dirty="0" err="1"/>
              <a:t>bilbo</a:t>
            </a:r>
            <a:r>
              <a:rPr lang="el-GR" sz="2000" dirty="0"/>
              <a:t> που αντιστοιχεί στο </a:t>
            </a:r>
            <a:r>
              <a:rPr lang="el-GR" sz="2000" dirty="0" smtClean="0"/>
              <a:t>άτομο</a:t>
            </a:r>
            <a:r>
              <a:rPr lang="en-US" sz="2000" dirty="0" smtClean="0"/>
              <a:t> </a:t>
            </a:r>
            <a:r>
              <a:rPr lang="el-GR" sz="2000" dirty="0" err="1" smtClean="0"/>
              <a:t>Bilbo</a:t>
            </a:r>
            <a:r>
              <a:rPr lang="el-GR" sz="2000" dirty="0" smtClean="0"/>
              <a:t> </a:t>
            </a:r>
            <a:r>
              <a:rPr lang="el-GR" sz="2000" dirty="0" err="1"/>
              <a:t>Baggins</a:t>
            </a:r>
            <a:r>
              <a:rPr lang="el-GR" sz="2000" dirty="0"/>
              <a:t>, 111 ετών με </a:t>
            </a:r>
            <a:r>
              <a:rPr lang="el-GR" sz="2000" dirty="0" err="1"/>
              <a:t>τηλ</a:t>
            </a:r>
            <a:r>
              <a:rPr lang="el-GR" sz="2000" dirty="0"/>
              <a:t>. </a:t>
            </a:r>
            <a:r>
              <a:rPr lang="el-GR" sz="2000" dirty="0" smtClean="0"/>
              <a:t>306970123456 </a:t>
            </a:r>
            <a:r>
              <a:rPr lang="el-GR" sz="2000" dirty="0"/>
              <a:t>και email bilbobaggins@theshire.net.</a:t>
            </a:r>
          </a:p>
          <a:p>
            <a:r>
              <a:rPr lang="el-GR" sz="2000" dirty="0"/>
              <a:t>Όπως είναι οι πληροφορίες που περιγράφουν το </a:t>
            </a:r>
            <a:r>
              <a:rPr lang="el-GR" sz="2000" dirty="0" smtClean="0"/>
              <a:t>άτομο</a:t>
            </a:r>
            <a:r>
              <a:rPr lang="en-US" sz="2000" dirty="0" smtClean="0"/>
              <a:t>,</a:t>
            </a:r>
            <a:r>
              <a:rPr lang="el-GR" sz="2000" dirty="0" smtClean="0"/>
              <a:t> </a:t>
            </a:r>
            <a:r>
              <a:rPr lang="el-GR" sz="2000" dirty="0"/>
              <a:t>είναι </a:t>
            </a:r>
            <a:r>
              <a:rPr lang="el-GR" sz="2000" dirty="0" err="1"/>
              <a:t>προσβάσιμες</a:t>
            </a:r>
            <a:r>
              <a:rPr lang="el-GR" sz="2000" dirty="0"/>
              <a:t> </a:t>
            </a:r>
            <a:r>
              <a:rPr lang="el-GR" sz="2000" b="1" dirty="0"/>
              <a:t>σε όλους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endParaRPr lang="el-GR" sz="2000" dirty="0"/>
          </a:p>
          <a:p>
            <a:r>
              <a:rPr lang="el-GR" sz="2000" dirty="0"/>
              <a:t>Αυτό σημαίνει ότι αν με κάποιον τρόπο αποκτήσουμε πρόσβαση στο αντικείμενο </a:t>
            </a:r>
            <a:r>
              <a:rPr lang="el-GR" sz="2000" dirty="0" err="1"/>
              <a:t>bilbo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l-GR" sz="2000" b="1" dirty="0" smtClean="0"/>
              <a:t>θα </a:t>
            </a:r>
            <a:r>
              <a:rPr lang="el-GR" sz="2000" b="1" dirty="0"/>
              <a:t>μπορούμε </a:t>
            </a:r>
            <a:r>
              <a:rPr lang="el-GR" sz="2000" dirty="0"/>
              <a:t>να αλλάξουμε οποιαδήποτε πληροφορία θελήσουμε και με </a:t>
            </a:r>
            <a:r>
              <a:rPr lang="el-GR" sz="2000" dirty="0" smtClean="0"/>
              <a:t>οποιονδήποτε</a:t>
            </a:r>
            <a:r>
              <a:rPr lang="en-US" sz="2000" dirty="0" smtClean="0"/>
              <a:t> </a:t>
            </a:r>
            <a:r>
              <a:rPr lang="el-GR" sz="2000" dirty="0" smtClean="0"/>
              <a:t>τρόπο</a:t>
            </a:r>
            <a:r>
              <a:rPr lang="el-GR" sz="2000" dirty="0"/>
              <a:t>. </a:t>
            </a:r>
            <a:endParaRPr lang="en-US" sz="20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475656" y="1993404"/>
            <a:ext cx="626469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Person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bilbo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(“Bilbo”, “Baggins”, 111, “+306970123456”,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“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bilbobaggins@theshire.net”);</a:t>
            </a:r>
            <a:endParaRPr lang="el-G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Encapsulation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Και μάλιστα με πολύ απλό τρόπο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pPr marL="358775" indent="0">
              <a:buNone/>
            </a:pPr>
            <a:r>
              <a:rPr lang="el-GR" sz="2000" dirty="0" smtClean="0"/>
              <a:t>Πρόκειται </a:t>
            </a:r>
            <a:r>
              <a:rPr lang="el-GR" sz="2000" dirty="0"/>
              <a:t>για </a:t>
            </a:r>
            <a:r>
              <a:rPr lang="el-GR" sz="2000" dirty="0" smtClean="0"/>
              <a:t>τρανή </a:t>
            </a:r>
            <a:r>
              <a:rPr lang="el-GR" sz="2000" dirty="0"/>
              <a:t>παραβίαση των προσωπικών δεδομένων</a:t>
            </a:r>
            <a:r>
              <a:rPr lang="el-GR" sz="2000" dirty="0" smtClean="0"/>
              <a:t>!!!</a:t>
            </a:r>
            <a:endParaRPr lang="en-US" sz="2000" dirty="0" smtClean="0"/>
          </a:p>
          <a:p>
            <a:pPr marL="358775" indent="0">
              <a:buNone/>
            </a:pPr>
            <a:endParaRPr lang="en-US" sz="2000" b="1" dirty="0"/>
          </a:p>
          <a:p>
            <a:pPr marL="358775" indent="-358775"/>
            <a:r>
              <a:rPr lang="el-GR" sz="2000" b="1" dirty="0"/>
              <a:t>Πώς μπορούμε να αποφύγουμε τέτοιου είδους μη προβλεπόμενη μετατροπή </a:t>
            </a:r>
            <a:r>
              <a:rPr lang="el-GR" sz="2000" b="1" dirty="0" smtClean="0"/>
              <a:t>των</a:t>
            </a:r>
            <a:r>
              <a:rPr lang="en-US" sz="2000" b="1" dirty="0" smtClean="0"/>
              <a:t> </a:t>
            </a:r>
            <a:r>
              <a:rPr lang="el-GR" sz="2000" b="1" dirty="0" smtClean="0"/>
              <a:t>δεδομένων </a:t>
            </a:r>
            <a:r>
              <a:rPr lang="el-GR" sz="2000" b="1" dirty="0"/>
              <a:t>ενός αντικειμένου;</a:t>
            </a:r>
            <a:endParaRPr lang="en-US" sz="2000" b="1" dirty="0"/>
          </a:p>
          <a:p>
            <a:endParaRPr lang="en-US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115616" y="1777380"/>
            <a:ext cx="709278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bilbo.Firstname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_ = “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μπίλμπο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”;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bilbo.Lastname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_ = “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μπαγκινσόπουλος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”;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bilbo.Age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_ = 3;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bilbo.Email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_ = “this is definitely not a valid email address”;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bilbo.Telephone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_ = “yeah, try to call this”;</a:t>
            </a:r>
            <a:endParaRPr lang="el-G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Encapsulation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Η C++ </a:t>
            </a:r>
            <a:r>
              <a:rPr lang="el-GR" sz="2000" dirty="0" smtClean="0"/>
              <a:t>έχει </a:t>
            </a:r>
            <a:r>
              <a:rPr lang="el-GR" sz="2000" dirty="0"/>
              <a:t>σχεδιαστεί </a:t>
            </a:r>
            <a:r>
              <a:rPr lang="el-GR" sz="2000" dirty="0" smtClean="0"/>
              <a:t>γύρω από </a:t>
            </a:r>
            <a:r>
              <a:rPr lang="el-GR" sz="2000" dirty="0"/>
              <a:t>το μοντέλο του αντικειμενοστραφούς προγραμματισμού, </a:t>
            </a:r>
            <a:r>
              <a:rPr lang="el-GR" sz="2000" dirty="0" smtClean="0"/>
              <a:t>προβλέπει τον περιορισμό </a:t>
            </a:r>
            <a:r>
              <a:rPr lang="el-GR" sz="2000" dirty="0"/>
              <a:t>της πρόσβασης των δεδομένων σε επίπεδα. </a:t>
            </a:r>
            <a:endParaRPr lang="el-GR" sz="2000" dirty="0" smtClean="0"/>
          </a:p>
          <a:p>
            <a:r>
              <a:rPr lang="el-GR" sz="2000" dirty="0" smtClean="0"/>
              <a:t>Ένα </a:t>
            </a:r>
            <a:r>
              <a:rPr lang="el-GR" sz="2000" dirty="0"/>
              <a:t>από τα επίπεδα </a:t>
            </a:r>
            <a:r>
              <a:rPr lang="el-GR" sz="2000" dirty="0" smtClean="0"/>
              <a:t>πρόσβασης είναι </a:t>
            </a:r>
            <a:r>
              <a:rPr lang="el-GR" sz="2000" dirty="0"/>
              <a:t>η πρόσβαση χωρίς περιορισμό σε όλους, που ορίζεται με τη λέξη </a:t>
            </a:r>
            <a:r>
              <a:rPr lang="el-GR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l-GR" sz="2000" dirty="0"/>
              <a:t> </a:t>
            </a:r>
            <a:r>
              <a:rPr lang="el-GR" sz="2000" dirty="0" smtClean="0">
                <a:sym typeface="Wingdings" panose="05000000000000000000" pitchFamily="2" charset="2"/>
              </a:rPr>
              <a:t> </a:t>
            </a:r>
            <a:r>
              <a:rPr lang="el-GR" sz="2000" dirty="0" smtClean="0"/>
              <a:t>ορίζει </a:t>
            </a:r>
            <a:r>
              <a:rPr lang="el-GR" sz="2000" dirty="0"/>
              <a:t>μια περιοχή δηλώσεως μεθόδων ή </a:t>
            </a:r>
            <a:r>
              <a:rPr lang="el-GR" sz="2000" dirty="0" smtClean="0"/>
              <a:t>μεταβλητών (</a:t>
            </a:r>
            <a:r>
              <a:rPr lang="el-GR" sz="2000" dirty="0"/>
              <a:t>γενικότερα μέλη της κλάσης). </a:t>
            </a:r>
            <a:endParaRPr lang="el-GR" sz="2000" dirty="0" smtClean="0"/>
          </a:p>
          <a:p>
            <a:r>
              <a:rPr lang="el-GR" sz="2000" dirty="0" smtClean="0"/>
              <a:t>Κάθε </a:t>
            </a:r>
            <a:r>
              <a:rPr lang="el-GR" sz="2000" dirty="0"/>
              <a:t>μέλος που βρίσκεται στην περιοχή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l-GR" sz="2000" dirty="0"/>
              <a:t> θα </a:t>
            </a:r>
            <a:r>
              <a:rPr lang="el-GR" sz="2000" dirty="0" smtClean="0"/>
              <a:t>είναι </a:t>
            </a:r>
            <a:r>
              <a:rPr lang="el-GR" sz="2000" dirty="0" err="1" smtClean="0"/>
              <a:t>προσβάσιμο</a:t>
            </a:r>
            <a:r>
              <a:rPr lang="el-GR" sz="2000" dirty="0" smtClean="0"/>
              <a:t> </a:t>
            </a:r>
            <a:r>
              <a:rPr lang="el-GR" sz="2000" dirty="0"/>
              <a:t>από οπουδήποτε μέσα στην ίδια κλάση ή εκτός της κλάσης. </a:t>
            </a:r>
            <a:endParaRPr lang="el-GR" sz="2000" dirty="0" smtClean="0"/>
          </a:p>
          <a:p>
            <a:r>
              <a:rPr lang="el-GR" sz="2000" dirty="0" smtClean="0"/>
              <a:t>Το </a:t>
            </a:r>
            <a:r>
              <a:rPr lang="el-GR" sz="2000" dirty="0"/>
              <a:t>αντίστροφο</a:t>
            </a:r>
            <a:r>
              <a:rPr lang="el-GR" sz="2000" dirty="0" smtClean="0"/>
              <a:t>, δηλαδή </a:t>
            </a:r>
            <a:r>
              <a:rPr lang="el-GR" sz="2000" dirty="0"/>
              <a:t>ο περιορισμός της πρόσβασης γίνεται με τη χρήση της λέξης </a:t>
            </a:r>
            <a:r>
              <a:rPr lang="el-GR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l-GR" sz="2000" dirty="0"/>
              <a:t>. </a:t>
            </a:r>
            <a:r>
              <a:rPr lang="el-GR" sz="2000" dirty="0" smtClean="0"/>
              <a:t>Η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l-GR" sz="2000" dirty="0" smtClean="0"/>
              <a:t> </a:t>
            </a:r>
            <a:r>
              <a:rPr lang="el-GR" sz="2000" dirty="0"/>
              <a:t>περιορίζει την πρόσβαση των μεταβλητών ή των μεθόδων που βρίσκονται </a:t>
            </a:r>
            <a:r>
              <a:rPr lang="el-GR" sz="2000" dirty="0" smtClean="0"/>
              <a:t>στην αντίστοιχη </a:t>
            </a:r>
            <a:r>
              <a:rPr lang="el-GR" sz="2000" dirty="0"/>
              <a:t>περιοχή, μόνο στην συγκεκριμένη κλάση (και φυσικά σε αντικείμενα αυτής</a:t>
            </a:r>
            <a:r>
              <a:rPr lang="el-GR" sz="2000" dirty="0" smtClean="0"/>
              <a:t>).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7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4406</TotalTime>
  <Words>2348</Words>
  <Application>Microsoft Office PowerPoint</Application>
  <PresentationFormat>Προβολή στην οθόνη (16:10)</PresentationFormat>
  <Paragraphs>362</Paragraphs>
  <Slides>26</Slides>
  <Notes>26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3" baseType="lpstr">
      <vt:lpstr>Arial Unicode MS</vt:lpstr>
      <vt:lpstr>Arial</vt:lpstr>
      <vt:lpstr>Calibri</vt:lpstr>
      <vt:lpstr>Consolas</vt:lpstr>
      <vt:lpstr>Times New Roman</vt:lpstr>
      <vt:lpstr>Wingdings</vt:lpstr>
      <vt:lpstr>Θέμα του Office</vt:lpstr>
      <vt:lpstr>Αντικειμενοστραφής Προγραμματισμός</vt:lpstr>
      <vt:lpstr>Παρουσίαση του PowerPoint</vt:lpstr>
      <vt:lpstr>Άδειες Χρήσης</vt:lpstr>
      <vt:lpstr>Χρηματοδότηση</vt:lpstr>
      <vt:lpstr>Encapsulation</vt:lpstr>
      <vt:lpstr>Encapsulation</vt:lpstr>
      <vt:lpstr>Encapsulation</vt:lpstr>
      <vt:lpstr>Encapsulation</vt:lpstr>
      <vt:lpstr>Encapsulation</vt:lpstr>
      <vt:lpstr>Encapsulation</vt:lpstr>
      <vt:lpstr>Encapsulation</vt:lpstr>
      <vt:lpstr>Encapsulation</vt:lpstr>
      <vt:lpstr>Encapsulation</vt:lpstr>
      <vt:lpstr>Inheritance</vt:lpstr>
      <vt:lpstr>Inheritance</vt:lpstr>
      <vt:lpstr>Inheritance</vt:lpstr>
      <vt:lpstr>Inheritance</vt:lpstr>
      <vt:lpstr>Inheritance</vt:lpstr>
      <vt:lpstr>Inheritance</vt:lpstr>
      <vt:lpstr>Inheritance</vt:lpstr>
      <vt:lpstr>Inheritance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506</cp:revision>
  <dcterms:created xsi:type="dcterms:W3CDTF">2012-09-06T09:03:05Z</dcterms:created>
  <dcterms:modified xsi:type="dcterms:W3CDTF">2015-09-29T11:36:11Z</dcterms:modified>
</cp:coreProperties>
</file>