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handoutMasterIdLst>
    <p:handoutMasterId r:id="rId31"/>
  </p:handoutMasterIdLst>
  <p:sldIdLst>
    <p:sldId id="257" r:id="rId4"/>
    <p:sldId id="258" r:id="rId5"/>
    <p:sldId id="308" r:id="rId6"/>
    <p:sldId id="309" r:id="rId7"/>
    <p:sldId id="259" r:id="rId8"/>
    <p:sldId id="260" r:id="rId9"/>
    <p:sldId id="261" r:id="rId10"/>
    <p:sldId id="262" r:id="rId11"/>
    <p:sldId id="263" r:id="rId12"/>
    <p:sldId id="318" r:id="rId13"/>
    <p:sldId id="320" r:id="rId14"/>
    <p:sldId id="321" r:id="rId15"/>
    <p:sldId id="322" r:id="rId16"/>
    <p:sldId id="319" r:id="rId17"/>
    <p:sldId id="324" r:id="rId18"/>
    <p:sldId id="323" r:id="rId19"/>
    <p:sldId id="327" r:id="rId20"/>
    <p:sldId id="328" r:id="rId21"/>
    <p:sldId id="325" r:id="rId22"/>
    <p:sldId id="274" r:id="rId23"/>
    <p:sldId id="329" r:id="rId24"/>
    <p:sldId id="276" r:id="rId25"/>
    <p:sldId id="277" r:id="rId26"/>
    <p:sldId id="278" r:id="rId27"/>
    <p:sldId id="275" r:id="rId28"/>
    <p:sldId id="279"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22/11/2015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22/11/2015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dirty="0">
              <a:solidFill>
                <a:prstClr val="black"/>
              </a:solidFill>
            </a:endParaRPr>
          </a:p>
        </p:txBody>
      </p:sp>
    </p:spTree>
    <p:extLst>
      <p:ext uri="{BB962C8B-B14F-4D97-AF65-F5344CB8AC3E}">
        <p14:creationId xmlns=""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dirty="0">
              <a:solidFill>
                <a:prstClr val="black"/>
              </a:solidFill>
            </a:endParaRPr>
          </a:p>
        </p:txBody>
      </p:sp>
    </p:spTree>
    <p:extLst>
      <p:ext uri="{BB962C8B-B14F-4D97-AF65-F5344CB8AC3E}">
        <p14:creationId xmlns=""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2"/>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3"/>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33"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33"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10"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3"/>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4"/>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4"/>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2"/>
            <a:ext cx="364880" cy="380744"/>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 xmlns:p14="http://schemas.microsoft.com/office/powerpoint/2010/main" val="42386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22/11/2015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65" y="6559387"/>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eclass.teiep.gr/OpenClass/courses/COMP1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Συστήματα Τηλεκπαίδευσης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a:t>
            </a:r>
            <a:r>
              <a:rPr lang="en-US" sz="2800" dirty="0" smtClean="0">
                <a:solidFill>
                  <a:schemeClr val="tx1"/>
                </a:solidFill>
              </a:rPr>
              <a:t>4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Αρχές Παρουσίασης Περιεχομένου</a:t>
            </a:r>
          </a:p>
          <a:p>
            <a:endParaRPr lang="en-US" sz="2800" b="1" dirty="0" smtClean="0">
              <a:solidFill>
                <a:schemeClr val="tx1"/>
              </a:solidFill>
            </a:endParaRPr>
          </a:p>
          <a:p>
            <a:r>
              <a:rPr lang="el-GR" sz="2800" dirty="0" smtClean="0">
                <a:solidFill>
                  <a:schemeClr val="tx1"/>
                </a:solidFill>
              </a:rPr>
              <a:t>Δημήτριος Λιαροκάπης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dirty="0" smtClean="0"/>
              <a:t>Γειτνίαση</a:t>
            </a:r>
            <a:r>
              <a:rPr lang="en-US" dirty="0" smtClean="0"/>
              <a:t> (Contiguity Principle )</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251520" y="1556792"/>
            <a:ext cx="8496944" cy="4524315"/>
          </a:xfrm>
          <a:prstGeom prst="rect">
            <a:avLst/>
          </a:prstGeom>
        </p:spPr>
        <p:txBody>
          <a:bodyPr wrap="square">
            <a:spAutoFit/>
          </a:bodyPr>
          <a:lstStyle/>
          <a:p>
            <a:pPr>
              <a:buFont typeface="Arial" pitchFamily="34" charset="0"/>
              <a:buChar char="•"/>
            </a:pPr>
            <a:r>
              <a:rPr lang="el-GR" sz="3200" dirty="0" smtClean="0"/>
              <a:t>Τοποθετήστε κείμενο και αντίστοιχα γραφικά</a:t>
            </a:r>
          </a:p>
          <a:p>
            <a:r>
              <a:rPr lang="el-GR" sz="3200" dirty="0" smtClean="0"/>
              <a:t>κοντά.</a:t>
            </a:r>
          </a:p>
          <a:p>
            <a:endParaRPr lang="en-US" sz="3200" dirty="0" smtClean="0"/>
          </a:p>
          <a:p>
            <a:pPr>
              <a:buFont typeface="Arial" pitchFamily="34" charset="0"/>
              <a:buChar char="•"/>
            </a:pPr>
            <a:r>
              <a:rPr lang="el-GR" sz="3200" dirty="0" smtClean="0"/>
              <a:t>Έχει παρατηρηθεί ότι στην περίπτωση που</a:t>
            </a:r>
          </a:p>
          <a:p>
            <a:r>
              <a:rPr lang="el-GR" sz="3200" dirty="0" smtClean="0"/>
              <a:t>υπάρχει κείμενο (λέξεις) που επεξηγεί κάποιο</a:t>
            </a:r>
          </a:p>
          <a:p>
            <a:r>
              <a:rPr lang="el-GR" sz="3200" dirty="0" smtClean="0"/>
              <a:t>γραφικό περιεχόμενο (σχήμα, διάγραμμα κλπ) ο</a:t>
            </a:r>
          </a:p>
          <a:p>
            <a:r>
              <a:rPr lang="el-GR" sz="3200" dirty="0" smtClean="0"/>
              <a:t>εκπαιδευόμενος έχει καλύτερη απόδοση όταν οι</a:t>
            </a:r>
          </a:p>
          <a:p>
            <a:r>
              <a:rPr lang="el-GR" sz="3200" dirty="0" smtClean="0"/>
              <a:t>επεξηγήσεις βρίσκονται πολύ κοντά ή</a:t>
            </a:r>
          </a:p>
          <a:p>
            <a:r>
              <a:rPr lang="el-GR" sz="3200" dirty="0" smtClean="0"/>
              <a:t>εμφανίζονται μαζί με το διάγραμμα.</a:t>
            </a:r>
            <a:endParaRPr lang="el-GR"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dirty="0" smtClean="0"/>
              <a:t>Συνάφεια - Συνοχή</a:t>
            </a:r>
            <a:br>
              <a:rPr lang="el-GR" dirty="0" smtClean="0"/>
            </a:br>
            <a:r>
              <a:rPr lang="en-US" dirty="0" smtClean="0"/>
              <a:t>(Coherence Principle)</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323528" y="1700808"/>
            <a:ext cx="8280920" cy="5509200"/>
          </a:xfrm>
          <a:prstGeom prst="rect">
            <a:avLst/>
          </a:prstGeom>
        </p:spPr>
        <p:txBody>
          <a:bodyPr wrap="square">
            <a:spAutoFit/>
          </a:bodyPr>
          <a:lstStyle/>
          <a:p>
            <a:pPr>
              <a:buFont typeface="Arial" pitchFamily="34" charset="0"/>
              <a:buChar char="•"/>
            </a:pPr>
            <a:r>
              <a:rPr lang="el-GR" sz="3200" dirty="0" smtClean="0"/>
              <a:t>Προσθέτοντας “ενδιαφέρον” υλικό μπορεί να</a:t>
            </a:r>
          </a:p>
          <a:p>
            <a:r>
              <a:rPr lang="el-GR" sz="3200" dirty="0" smtClean="0"/>
              <a:t>παρεμποδίσει τον εκπαιδευτικό σκοπό.</a:t>
            </a:r>
          </a:p>
          <a:p>
            <a:endParaRPr lang="el-GR" sz="3200" dirty="0" smtClean="0"/>
          </a:p>
          <a:p>
            <a:pPr>
              <a:buFont typeface="Arial" pitchFamily="34" charset="0"/>
              <a:buChar char="•"/>
            </a:pPr>
            <a:r>
              <a:rPr lang="el-GR" sz="3200" dirty="0" smtClean="0"/>
              <a:t>Πολλές φορές σχεδιαστές κάποιου μαθήματος τηλεκπαίδευσης προσθέτουν θεαματικό αλλά “άσχετο” υλικό στην προσπάθειά τους να διεγείρουν το ενδιαφέρον του εκπαιδευόμενου (π.χ. μουσική υπόκρουση, διασκεδαστικές ιστορίες που δεν προσφέρουν κάτι ουσιαστικό κλπ).</a:t>
            </a:r>
          </a:p>
          <a:p>
            <a:pPr>
              <a:buFont typeface="Arial" pitchFamily="34" charset="0"/>
              <a:buChar char="•"/>
            </a:pPr>
            <a:endParaRPr lang="el-GR"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dirty="0" smtClean="0"/>
              <a:t>Συνάφεια - Συνοχή</a:t>
            </a:r>
            <a:br>
              <a:rPr lang="el-GR" dirty="0" smtClean="0"/>
            </a:br>
            <a:r>
              <a:rPr lang="en-US" dirty="0" smtClean="0"/>
              <a:t>(Coherence Principle)</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323528" y="2254220"/>
            <a:ext cx="8280920" cy="3046988"/>
          </a:xfrm>
          <a:prstGeom prst="rect">
            <a:avLst/>
          </a:prstGeom>
        </p:spPr>
        <p:txBody>
          <a:bodyPr wrap="square">
            <a:spAutoFit/>
          </a:bodyPr>
          <a:lstStyle/>
          <a:p>
            <a:pPr>
              <a:buFont typeface="Arial" pitchFamily="34" charset="0"/>
              <a:buChar char="•"/>
            </a:pPr>
            <a:r>
              <a:rPr lang="el-GR" sz="3200" dirty="0" smtClean="0"/>
              <a:t>Έχει παρατηρηθεί ότι το περιεχόμενο αυτό δεν βοηθά ουσιαστικά τον εκπαιδευόμενο καθώς το υλικό αυτό επιβαρύνει τα διάφορα κανάλια αφομοίωσης πληροφοριών και τελικά μπορεί να παρεμποδίσει την κατανόηση του επιθυμητού περιεχομένου.</a:t>
            </a:r>
            <a:endParaRPr lang="el-G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sz="4000" dirty="0" smtClean="0"/>
              <a:t>Χρήση Αφήγησης αντί Κειμένου</a:t>
            </a:r>
            <a:br>
              <a:rPr lang="el-GR" sz="4000" dirty="0" smtClean="0"/>
            </a:br>
            <a:r>
              <a:rPr lang="en-US" sz="4000" dirty="0" smtClean="0"/>
              <a:t>(Modality Principle)</a:t>
            </a:r>
            <a:endParaRPr lang="el-GR" sz="4000"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467544" y="1772816"/>
            <a:ext cx="8208912" cy="4524315"/>
          </a:xfrm>
          <a:prstGeom prst="rect">
            <a:avLst/>
          </a:prstGeom>
        </p:spPr>
        <p:txBody>
          <a:bodyPr wrap="square">
            <a:spAutoFit/>
          </a:bodyPr>
          <a:lstStyle/>
          <a:p>
            <a:pPr>
              <a:buFont typeface="Arial" pitchFamily="34" charset="0"/>
              <a:buChar char="•"/>
            </a:pPr>
            <a:r>
              <a:rPr lang="el-GR" sz="3200" dirty="0" smtClean="0"/>
              <a:t>Παρουσιάστε κείμενο σαν αφήγηση αντί για</a:t>
            </a:r>
          </a:p>
          <a:p>
            <a:r>
              <a:rPr lang="el-GR" sz="3200" dirty="0" smtClean="0"/>
              <a:t>απλή απεικόνιση στην οθόνη.</a:t>
            </a:r>
          </a:p>
          <a:p>
            <a:endParaRPr lang="el-GR" sz="3200" dirty="0" smtClean="0"/>
          </a:p>
          <a:p>
            <a:pPr>
              <a:buFont typeface="Arial" pitchFamily="34" charset="0"/>
              <a:buChar char="•"/>
            </a:pPr>
            <a:r>
              <a:rPr lang="el-GR" sz="3200" dirty="0" smtClean="0"/>
              <a:t>Έχει παρατηρηθεί ότι οι εκπαιδευόμενοι</a:t>
            </a:r>
          </a:p>
          <a:p>
            <a:r>
              <a:rPr lang="el-GR" sz="3200" dirty="0" smtClean="0"/>
              <a:t>αφομοιώνουν καλύτερα τις περιγραφές που</a:t>
            </a:r>
          </a:p>
          <a:p>
            <a:r>
              <a:rPr lang="el-GR" sz="3200" dirty="0" smtClean="0"/>
              <a:t>συνοδεύουν κάποιο γραφικό περιεχόμενο όταν</a:t>
            </a:r>
          </a:p>
          <a:p>
            <a:r>
              <a:rPr lang="el-GR" sz="3200" dirty="0" smtClean="0"/>
              <a:t>αυτές παρέχονται με αφήγηση αντί για προβολή</a:t>
            </a:r>
          </a:p>
          <a:p>
            <a:r>
              <a:rPr lang="el-GR" sz="3200" dirty="0" smtClean="0"/>
              <a:t>λέξεων.</a:t>
            </a:r>
            <a:endParaRPr lang="el-GR"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9144000" cy="1143000"/>
          </a:xfrm>
        </p:spPr>
        <p:txBody>
          <a:bodyPr>
            <a:noAutofit/>
          </a:bodyPr>
          <a:lstStyle/>
          <a:p>
            <a:r>
              <a:rPr lang="el-GR" sz="4000" dirty="0" smtClean="0"/>
              <a:t>Χρήση Αφήγησης αντί Κειμένου</a:t>
            </a:r>
            <a:br>
              <a:rPr lang="el-GR" sz="4000" dirty="0" smtClean="0"/>
            </a:br>
            <a:r>
              <a:rPr lang="el-GR" sz="4000" dirty="0" smtClean="0"/>
              <a:t>Εξήγηση</a:t>
            </a:r>
            <a:endParaRPr lang="el-GR" sz="4000"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323528" y="1700808"/>
            <a:ext cx="8424936" cy="5016758"/>
          </a:xfrm>
          <a:prstGeom prst="rect">
            <a:avLst/>
          </a:prstGeom>
        </p:spPr>
        <p:txBody>
          <a:bodyPr wrap="square">
            <a:spAutoFit/>
          </a:bodyPr>
          <a:lstStyle/>
          <a:p>
            <a:pPr>
              <a:buFont typeface="Arial" pitchFamily="34" charset="0"/>
              <a:buChar char="•"/>
            </a:pPr>
            <a:r>
              <a:rPr lang="el-GR" sz="3200" dirty="0" smtClean="0"/>
              <a:t>Η εξήγηση που έχει δοθεί είναι ότι οι άνθρωποι</a:t>
            </a:r>
          </a:p>
          <a:p>
            <a:r>
              <a:rPr lang="el-GR" sz="3200" dirty="0" smtClean="0"/>
              <a:t>διαθέτουν δύο κανάλια για αφομοίωση</a:t>
            </a:r>
          </a:p>
          <a:p>
            <a:r>
              <a:rPr lang="el-GR" sz="3200" dirty="0" smtClean="0"/>
              <a:t>πληροφοριών: ένα </a:t>
            </a:r>
            <a:r>
              <a:rPr lang="el-GR" sz="3200" b="1" dirty="0" smtClean="0"/>
              <a:t>οπτικό (visual) </a:t>
            </a:r>
            <a:r>
              <a:rPr lang="el-GR" sz="3200" dirty="0" smtClean="0"/>
              <a:t>και ένα</a:t>
            </a:r>
          </a:p>
          <a:p>
            <a:r>
              <a:rPr lang="el-GR" sz="3200" b="1" dirty="0" smtClean="0"/>
              <a:t>ακουστικό (</a:t>
            </a:r>
            <a:r>
              <a:rPr lang="en-US" sz="3200" b="1" dirty="0" smtClean="0"/>
              <a:t>audio).</a:t>
            </a:r>
            <a:endParaRPr lang="el-GR" sz="3200" b="1" dirty="0" smtClean="0"/>
          </a:p>
          <a:p>
            <a:endParaRPr lang="en-US" sz="3200" b="1" dirty="0" smtClean="0"/>
          </a:p>
          <a:p>
            <a:pPr>
              <a:buFont typeface="Arial" pitchFamily="34" charset="0"/>
              <a:buChar char="•"/>
            </a:pPr>
            <a:r>
              <a:rPr lang="el-GR" sz="3200" dirty="0" smtClean="0"/>
              <a:t>Παρέχοντας επεξηγήσεις με αφηγηματικό ή</a:t>
            </a:r>
          </a:p>
          <a:p>
            <a:r>
              <a:rPr lang="el-GR" sz="3200" dirty="0" smtClean="0"/>
              <a:t>ακουστικό τρόπο αποτρέπεται η υπερφόρτωση</a:t>
            </a:r>
          </a:p>
          <a:p>
            <a:r>
              <a:rPr lang="el-GR" sz="3200" dirty="0" smtClean="0"/>
              <a:t>του οπτικού καναλιού από το να δέχεται τα</a:t>
            </a:r>
          </a:p>
          <a:p>
            <a:r>
              <a:rPr lang="el-GR" sz="3200" dirty="0" smtClean="0"/>
              <a:t>ερεθίσματα και των γραφικών και των</a:t>
            </a:r>
          </a:p>
          <a:p>
            <a:r>
              <a:rPr lang="el-GR" sz="3200" dirty="0" smtClean="0"/>
              <a:t>επεξηγήσεων.</a:t>
            </a:r>
            <a:endParaRPr lang="el-GR"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29816"/>
            <a:ext cx="9144000" cy="1143000"/>
          </a:xfrm>
        </p:spPr>
        <p:txBody>
          <a:bodyPr>
            <a:noAutofit/>
          </a:bodyPr>
          <a:lstStyle/>
          <a:p>
            <a:r>
              <a:rPr lang="el-GR" dirty="0" smtClean="0"/>
              <a:t>Χρήση Αφήγησης αντί Κειμένου</a:t>
            </a:r>
            <a:br>
              <a:rPr lang="el-GR" dirty="0" smtClean="0"/>
            </a:br>
            <a:r>
              <a:rPr lang="el-GR" dirty="0" smtClean="0"/>
              <a:t>Εξαιρέσεις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395536" y="2136339"/>
            <a:ext cx="8136904" cy="3724096"/>
          </a:xfrm>
          <a:prstGeom prst="rect">
            <a:avLst/>
          </a:prstGeom>
        </p:spPr>
        <p:txBody>
          <a:bodyPr wrap="square">
            <a:spAutoFit/>
          </a:bodyPr>
          <a:lstStyle/>
          <a:p>
            <a:pPr>
              <a:buFont typeface="Arial" pitchFamily="34" charset="0"/>
              <a:buChar char="•"/>
            </a:pPr>
            <a:r>
              <a:rPr lang="el-GR" sz="3200" dirty="0" smtClean="0"/>
              <a:t>Ορισμένες </a:t>
            </a:r>
            <a:r>
              <a:rPr lang="el-GR" sz="3200" b="1" dirty="0" smtClean="0"/>
              <a:t>εξαιρέσεις</a:t>
            </a:r>
            <a:r>
              <a:rPr lang="el-GR" sz="3200" dirty="0" smtClean="0"/>
              <a:t> στον κανόνα αυτό:</a:t>
            </a:r>
          </a:p>
          <a:p>
            <a:pPr lvl="1">
              <a:buFont typeface="Wingdings" pitchFamily="2" charset="2"/>
              <a:buChar char="Ø"/>
            </a:pPr>
            <a:r>
              <a:rPr lang="el-GR" sz="2800" dirty="0" smtClean="0"/>
              <a:t>οι επεξηγήσεις μπορεί να είναι περίπλοκες</a:t>
            </a:r>
          </a:p>
          <a:p>
            <a:pPr lvl="1">
              <a:buFont typeface="Wingdings" pitchFamily="2" charset="2"/>
              <a:buChar char="Ø"/>
            </a:pPr>
            <a:r>
              <a:rPr lang="el-GR" sz="2800" dirty="0" smtClean="0"/>
              <a:t> οι επεξηγήσεις μπορεί να απαιτούνται και σαν γρήγορες αναφορές στις οποίες ο εκπαιδευόμενος θα χρειαστεί να ανατρέξει.</a:t>
            </a:r>
          </a:p>
          <a:p>
            <a:pPr lvl="1"/>
            <a:endParaRPr lang="el-GR" sz="2800" dirty="0" smtClean="0"/>
          </a:p>
          <a:p>
            <a:r>
              <a:rPr lang="el-GR" dirty="0" smtClean="0"/>
              <a:t>● </a:t>
            </a:r>
            <a:r>
              <a:rPr lang="el-GR" sz="3200" dirty="0" smtClean="0"/>
              <a:t>Στις περιπτώσεις αυτές καλό θα ήταν να</a:t>
            </a:r>
          </a:p>
          <a:p>
            <a:r>
              <a:rPr lang="el-GR" sz="3200" dirty="0" smtClean="0"/>
              <a:t>εμφανίζονται και σαν κείμενο στην οθόνη.</a:t>
            </a:r>
            <a:endParaRPr lang="el-G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01824"/>
            <a:ext cx="9144000" cy="1143000"/>
          </a:xfrm>
        </p:spPr>
        <p:txBody>
          <a:bodyPr>
            <a:noAutofit/>
          </a:bodyPr>
          <a:lstStyle/>
          <a:p>
            <a:r>
              <a:rPr lang="el-GR" sz="4000" dirty="0" smtClean="0"/>
              <a:t>Αποφυγή Πλεονάζοντος Κειμένου</a:t>
            </a:r>
            <a:br>
              <a:rPr lang="el-GR" sz="4000" dirty="0" smtClean="0"/>
            </a:br>
            <a:r>
              <a:rPr lang="en-US" sz="4000" dirty="0" smtClean="0"/>
              <a:t>(Redundancy Principle)</a:t>
            </a:r>
            <a:endParaRPr lang="el-GR" sz="4000"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539552" y="1997839"/>
            <a:ext cx="8280920" cy="4524315"/>
          </a:xfrm>
          <a:prstGeom prst="rect">
            <a:avLst/>
          </a:prstGeom>
        </p:spPr>
        <p:txBody>
          <a:bodyPr wrap="square">
            <a:spAutoFit/>
          </a:bodyPr>
          <a:lstStyle/>
          <a:p>
            <a:pPr>
              <a:buFont typeface="Arial" pitchFamily="34" charset="0"/>
              <a:buChar char="•"/>
            </a:pPr>
            <a:r>
              <a:rPr lang="el-GR" sz="3200" dirty="0" smtClean="0"/>
              <a:t>Παρουσιάζοντας </a:t>
            </a:r>
            <a:r>
              <a:rPr lang="el-GR" sz="3200" b="1" dirty="0" smtClean="0"/>
              <a:t>κείμενο </a:t>
            </a:r>
            <a:r>
              <a:rPr lang="el-GR" sz="3200" dirty="0" smtClean="0"/>
              <a:t>με </a:t>
            </a:r>
            <a:r>
              <a:rPr lang="el-GR" sz="3200" b="1" dirty="0" smtClean="0"/>
              <a:t>ταυτόχρονη</a:t>
            </a:r>
          </a:p>
          <a:p>
            <a:r>
              <a:rPr lang="el-GR" sz="3200" b="1" dirty="0" smtClean="0"/>
              <a:t>αφήγηση</a:t>
            </a:r>
            <a:r>
              <a:rPr lang="el-GR" sz="3200" dirty="0" smtClean="0"/>
              <a:t> μπορεί να </a:t>
            </a:r>
            <a:r>
              <a:rPr lang="el-GR" sz="3200" u="sng" dirty="0" smtClean="0"/>
              <a:t>παρεμποδίσει την μάθηση</a:t>
            </a:r>
            <a:r>
              <a:rPr lang="el-GR" sz="3200" dirty="0" smtClean="0"/>
              <a:t>.</a:t>
            </a:r>
          </a:p>
          <a:p>
            <a:endParaRPr lang="el-GR" sz="3200" dirty="0" smtClean="0"/>
          </a:p>
          <a:p>
            <a:pPr>
              <a:buFont typeface="Arial" pitchFamily="34" charset="0"/>
              <a:buChar char="•"/>
            </a:pPr>
            <a:r>
              <a:rPr lang="el-GR" sz="3200" dirty="0" smtClean="0"/>
              <a:t>Έχει παρατηρηθεί ότι όταν σε κάποιο</a:t>
            </a:r>
          </a:p>
          <a:p>
            <a:r>
              <a:rPr lang="el-GR" sz="3200" dirty="0" smtClean="0"/>
              <a:t>ηλεκτρονικό μάθημα παρουσιάζεται αφήγηση</a:t>
            </a:r>
          </a:p>
          <a:p>
            <a:r>
              <a:rPr lang="el-GR" sz="3200" dirty="0" smtClean="0"/>
              <a:t>κατά την διάρκεια παρουσίασης κάποιου</a:t>
            </a:r>
          </a:p>
          <a:p>
            <a:r>
              <a:rPr lang="el-GR" sz="3200" dirty="0" smtClean="0"/>
              <a:t>γραφικού περιεχομένου τότε η παράλληλη</a:t>
            </a:r>
          </a:p>
          <a:p>
            <a:r>
              <a:rPr lang="el-GR" sz="3200" dirty="0" smtClean="0"/>
              <a:t>απεικόνιση της αφήγησης με λέξεις στην οθόνη μπορεί να μειώσει το βαθμό εκμάθησης.</a:t>
            </a:r>
            <a:endParaRPr lang="el-G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17848"/>
            <a:ext cx="9144000" cy="926976"/>
          </a:xfrm>
        </p:spPr>
        <p:txBody>
          <a:bodyPr>
            <a:noAutofit/>
          </a:bodyPr>
          <a:lstStyle/>
          <a:p>
            <a:r>
              <a:rPr lang="el-GR" sz="4000" dirty="0" smtClean="0"/>
              <a:t>Αποφυγή Πλεονάζοντος Κειμένου</a:t>
            </a:r>
            <a:br>
              <a:rPr lang="el-GR" sz="4000" dirty="0" smtClean="0"/>
            </a:br>
            <a:r>
              <a:rPr lang="el-GR" sz="4000" dirty="0" smtClean="0"/>
              <a:t>Εξαιρέσεις</a:t>
            </a:r>
            <a:br>
              <a:rPr lang="el-GR" sz="4000" dirty="0" smtClean="0"/>
            </a:br>
            <a:endParaRPr lang="el-GR" sz="4000"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7 - Ορθογώνιο"/>
          <p:cNvSpPr/>
          <p:nvPr/>
        </p:nvSpPr>
        <p:spPr>
          <a:xfrm>
            <a:off x="251520" y="1772816"/>
            <a:ext cx="8892480" cy="5016758"/>
          </a:xfrm>
          <a:prstGeom prst="rect">
            <a:avLst/>
          </a:prstGeom>
        </p:spPr>
        <p:txBody>
          <a:bodyPr wrap="square">
            <a:spAutoFit/>
          </a:bodyPr>
          <a:lstStyle/>
          <a:p>
            <a:pPr>
              <a:buFont typeface="Arial" pitchFamily="34" charset="0"/>
              <a:buChar char="•"/>
            </a:pPr>
            <a:r>
              <a:rPr lang="el-GR" sz="3200" dirty="0" smtClean="0"/>
              <a:t>Δεν υπάρχει επιπλέον οπτικό υλικό κατά την</a:t>
            </a:r>
          </a:p>
          <a:p>
            <a:r>
              <a:rPr lang="el-GR" sz="3200" dirty="0" smtClean="0"/>
              <a:t>διάρκεια της αφήγησης.</a:t>
            </a:r>
          </a:p>
          <a:p>
            <a:endParaRPr lang="el-GR" sz="3200" dirty="0" smtClean="0"/>
          </a:p>
          <a:p>
            <a:pPr>
              <a:buFont typeface="Arial" pitchFamily="34" charset="0"/>
              <a:buChar char="•"/>
            </a:pPr>
            <a:r>
              <a:rPr lang="el-GR" sz="3200" dirty="0" smtClean="0"/>
              <a:t>Ο εκπαιδευόμενος έχει αρκετό χρόνο για να το</a:t>
            </a:r>
          </a:p>
          <a:p>
            <a:r>
              <a:rPr lang="el-GR" sz="3200" dirty="0" smtClean="0"/>
              <a:t>αφομοιώσει.</a:t>
            </a:r>
          </a:p>
          <a:p>
            <a:endParaRPr lang="el-GR" sz="3200" dirty="0" smtClean="0"/>
          </a:p>
          <a:p>
            <a:pPr>
              <a:buFont typeface="Arial" pitchFamily="34" charset="0"/>
              <a:buChar char="•"/>
            </a:pPr>
            <a:r>
              <a:rPr lang="el-GR" sz="3200" dirty="0" smtClean="0"/>
              <a:t>Ο εκπαιδευόμενος έχει κάποια δυσκολία στην</a:t>
            </a:r>
          </a:p>
          <a:p>
            <a:r>
              <a:rPr lang="el-GR" sz="3200" dirty="0" smtClean="0"/>
              <a:t>κατανόηση της αφήγησης λόγω διάφορων</a:t>
            </a:r>
          </a:p>
          <a:p>
            <a:r>
              <a:rPr lang="el-GR" sz="3200" dirty="0" smtClean="0"/>
              <a:t>δυσχερειών (ξένη γλώσσα αφήγησης,</a:t>
            </a:r>
          </a:p>
          <a:p>
            <a:r>
              <a:rPr lang="el-GR" sz="3200" dirty="0" smtClean="0"/>
              <a:t>πρόβλημα ακοής, κλπ.)</a:t>
            </a:r>
            <a:endParaRPr lang="el-G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Autofit/>
          </a:bodyPr>
          <a:lstStyle/>
          <a:p>
            <a:r>
              <a:rPr lang="el-GR" sz="4000" dirty="0" smtClean="0"/>
              <a:t>Εξατομίκευση</a:t>
            </a:r>
            <a:br>
              <a:rPr lang="el-GR" sz="4000" dirty="0" smtClean="0"/>
            </a:br>
            <a:r>
              <a:rPr lang="en-US" sz="4000" dirty="0" smtClean="0"/>
              <a:t>(Personalization Principle)</a:t>
            </a:r>
            <a:endParaRPr lang="el-GR" sz="4000"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323528" y="2205439"/>
            <a:ext cx="8424936" cy="4031873"/>
          </a:xfrm>
          <a:prstGeom prst="rect">
            <a:avLst/>
          </a:prstGeom>
        </p:spPr>
        <p:txBody>
          <a:bodyPr wrap="square">
            <a:spAutoFit/>
          </a:bodyPr>
          <a:lstStyle/>
          <a:p>
            <a:pPr>
              <a:buFont typeface="Arial" pitchFamily="34" charset="0"/>
              <a:buChar char="•"/>
            </a:pPr>
            <a:r>
              <a:rPr lang="el-GR" sz="3200" dirty="0" smtClean="0"/>
              <a:t>Χρησιμοποιήστε διάλογο και εικονικούς</a:t>
            </a:r>
          </a:p>
          <a:p>
            <a:r>
              <a:rPr lang="el-GR" sz="3200" dirty="0" smtClean="0"/>
              <a:t>εκπαιδευτές αντί για τυπική και απρόσωπη</a:t>
            </a:r>
          </a:p>
          <a:p>
            <a:r>
              <a:rPr lang="el-GR" sz="3200" dirty="0" smtClean="0"/>
              <a:t>παρουσίαση.</a:t>
            </a:r>
          </a:p>
          <a:p>
            <a:endParaRPr lang="el-GR" sz="3200" dirty="0" smtClean="0"/>
          </a:p>
          <a:p>
            <a:pPr>
              <a:buFont typeface="Arial" pitchFamily="34" charset="0"/>
              <a:buChar char="•"/>
            </a:pPr>
            <a:r>
              <a:rPr lang="el-GR" sz="3200" dirty="0" smtClean="0"/>
              <a:t>Έχει παρατηρηθεί ότι η χρήση διαλογικής</a:t>
            </a:r>
          </a:p>
          <a:p>
            <a:r>
              <a:rPr lang="el-GR" sz="3200" dirty="0" smtClean="0"/>
              <a:t>μορφής στην παρουσίαση εκπαιδευτικού</a:t>
            </a:r>
          </a:p>
          <a:p>
            <a:r>
              <a:rPr lang="el-GR" sz="3200" dirty="0" smtClean="0"/>
              <a:t>περιεχομένου μπορεί να βελτιώσει την</a:t>
            </a:r>
          </a:p>
          <a:p>
            <a:r>
              <a:rPr lang="el-GR" sz="3200" dirty="0" smtClean="0"/>
              <a:t>εκμάθηση.</a:t>
            </a:r>
            <a:endParaRPr lang="el-G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01824"/>
            <a:ext cx="9144000" cy="1143000"/>
          </a:xfrm>
        </p:spPr>
        <p:txBody>
          <a:bodyPr>
            <a:noAutofit/>
          </a:bodyPr>
          <a:lstStyle/>
          <a:p>
            <a:r>
              <a:rPr lang="el-GR" dirty="0" smtClean="0"/>
              <a:t>Μορφές Εξατομίκευσης</a:t>
            </a:r>
            <a:br>
              <a:rPr lang="el-GR" dirty="0" smtClean="0"/>
            </a:b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6" name="5 - Ορθογώνιο"/>
          <p:cNvSpPr/>
          <p:nvPr/>
        </p:nvSpPr>
        <p:spPr>
          <a:xfrm>
            <a:off x="251520" y="1628800"/>
            <a:ext cx="8640960" cy="5016758"/>
          </a:xfrm>
          <a:prstGeom prst="rect">
            <a:avLst/>
          </a:prstGeom>
        </p:spPr>
        <p:txBody>
          <a:bodyPr wrap="square">
            <a:spAutoFit/>
          </a:bodyPr>
          <a:lstStyle/>
          <a:p>
            <a:pPr>
              <a:buFont typeface="Arial" pitchFamily="34" charset="0"/>
              <a:buChar char="•"/>
            </a:pPr>
            <a:r>
              <a:rPr lang="el-GR" sz="3200" dirty="0" smtClean="0"/>
              <a:t>Χρήση δευτέρου προσώπου (πχ. προτροπές</a:t>
            </a:r>
          </a:p>
          <a:p>
            <a:r>
              <a:rPr lang="el-GR" sz="3200" dirty="0" smtClean="0"/>
              <a:t>προς τον εκπαιδευόμενο).</a:t>
            </a:r>
          </a:p>
          <a:p>
            <a:endParaRPr lang="el-GR" sz="3200" dirty="0" smtClean="0"/>
          </a:p>
          <a:p>
            <a:pPr>
              <a:buFont typeface="Arial" pitchFamily="34" charset="0"/>
              <a:buChar char="•"/>
            </a:pPr>
            <a:r>
              <a:rPr lang="el-GR" sz="3200" dirty="0" smtClean="0"/>
              <a:t>Χρήση πρώτου προσώπου (π.χ. αφηγήσεις</a:t>
            </a:r>
          </a:p>
          <a:p>
            <a:r>
              <a:rPr lang="el-GR" sz="3200" dirty="0" smtClean="0"/>
              <a:t>του/των εκπαιδευτών ή άλλων παρουσιαστών).</a:t>
            </a:r>
          </a:p>
          <a:p>
            <a:endParaRPr lang="el-GR" sz="3200" dirty="0" smtClean="0"/>
          </a:p>
          <a:p>
            <a:pPr>
              <a:buFont typeface="Arial" pitchFamily="34" charset="0"/>
              <a:buChar char="•"/>
            </a:pPr>
            <a:r>
              <a:rPr lang="el-GR" sz="3200" dirty="0" smtClean="0"/>
              <a:t>Χρήση εικονικών εκπαιδευτών, δηλαδή</a:t>
            </a:r>
          </a:p>
          <a:p>
            <a:r>
              <a:rPr lang="el-GR" sz="3200" dirty="0" smtClean="0"/>
              <a:t>προσώπων που παρουσιάζονται στην οθόνη</a:t>
            </a:r>
          </a:p>
          <a:p>
            <a:r>
              <a:rPr lang="el-GR" sz="3200" dirty="0" smtClean="0"/>
              <a:t>και μεταδίδουν το περιεχόμενο (αντί για</a:t>
            </a:r>
          </a:p>
          <a:p>
            <a:r>
              <a:rPr lang="el-GR" sz="3200" dirty="0" smtClean="0"/>
              <a:t>απρόσωπη παράθεσή του).</a:t>
            </a:r>
            <a:endParaRPr lang="el-G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Μηχανικών Πληροφορικής</a:t>
            </a:r>
          </a:p>
          <a:p>
            <a:pPr algn="l"/>
            <a:r>
              <a:rPr lang="el-GR" b="1" dirty="0" smtClean="0">
                <a:solidFill>
                  <a:schemeClr val="tx1"/>
                </a:solidFill>
              </a:rPr>
              <a:t>Συστήματα Τηλεκπαίδευσης</a:t>
            </a:r>
            <a:endParaRPr lang="el-GR" b="1" dirty="0">
              <a:solidFill>
                <a:schemeClr val="tx1"/>
              </a:solidFill>
            </a:endParaRPr>
          </a:p>
          <a:p>
            <a:pPr algn="l"/>
            <a:r>
              <a:rPr lang="el-GR" sz="2800" b="1" dirty="0" smtClean="0">
                <a:solidFill>
                  <a:schemeClr val="tx1"/>
                </a:solidFill>
              </a:rPr>
              <a:t>Ενότητα </a:t>
            </a:r>
            <a:r>
              <a:rPr lang="en-US" sz="2800" b="1" dirty="0" smtClean="0">
                <a:solidFill>
                  <a:schemeClr val="tx1"/>
                </a:solidFill>
              </a:rPr>
              <a:t>4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Αρχές Παρουσίασης Περιεχομένου</a:t>
            </a:r>
          </a:p>
          <a:p>
            <a:pPr algn="l"/>
            <a:endParaRPr lang="en-US" sz="2800" dirty="0" smtClean="0">
              <a:solidFill>
                <a:schemeClr val="tx1"/>
              </a:solidFill>
            </a:endParaRPr>
          </a:p>
          <a:p>
            <a:pPr algn="l"/>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Δημήτριος Λιαροκάπης</a:t>
            </a:r>
          </a:p>
          <a:p>
            <a:pPr algn="l">
              <a:lnSpc>
                <a:spcPts val="2600"/>
              </a:lnSpc>
            </a:pPr>
            <a:r>
              <a:rPr lang="el-GR" sz="2400" dirty="0" smtClean="0">
                <a:solidFill>
                  <a:schemeClr val="tx2">
                    <a:lumMod val="50000"/>
                  </a:schemeClr>
                </a:solidFill>
              </a:rPr>
              <a:t>Καθηγητής Εφαρμογών</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Βιβλιογραφία</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Θέση περιεχομένου 2"/>
          <p:cNvSpPr txBox="1">
            <a:spLocks/>
          </p:cNvSpPr>
          <p:nvPr/>
        </p:nvSpPr>
        <p:spPr>
          <a:xfrm>
            <a:off x="438150" y="166020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William Horton (2001). </a:t>
            </a:r>
            <a:r>
              <a:rPr lang="en-US" sz="1400" i="1" kern="0" dirty="0" smtClean="0">
                <a:solidFill>
                  <a:srgbClr val="000000"/>
                </a:solidFill>
                <a:latin typeface="Calibri" pitchFamily="34" charset="0"/>
                <a:ea typeface="Arial Unicode MS"/>
                <a:cs typeface="Times New Roman" pitchFamily="18" charset="0"/>
              </a:rPr>
              <a:t>E-learning by </a:t>
            </a:r>
            <a:r>
              <a:rPr lang="en-US" sz="1400" i="1" kern="0" dirty="0" err="1" smtClean="0">
                <a:solidFill>
                  <a:srgbClr val="000000"/>
                </a:solidFill>
                <a:latin typeface="Calibri" pitchFamily="34" charset="0"/>
                <a:ea typeface="Arial Unicode MS"/>
                <a:cs typeface="Times New Roman" pitchFamily="18" charset="0"/>
              </a:rPr>
              <a:t>Design</a:t>
            </a:r>
            <a:r>
              <a:rPr lang="en-US" sz="1400" kern="0" dirty="0" err="1" smtClean="0">
                <a:solidFill>
                  <a:srgbClr val="000000"/>
                </a:solidFill>
                <a:latin typeface="Calibri" pitchFamily="34" charset="0"/>
                <a:ea typeface="Arial Unicode MS"/>
                <a:cs typeface="Times New Roman" pitchFamily="18" charset="0"/>
              </a:rPr>
              <a:t>,.Pfeifer</a:t>
            </a: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Clark</a:t>
            </a:r>
            <a:r>
              <a:rPr lang="el-GR" sz="1400" kern="0" dirty="0" smtClean="0">
                <a:solidFill>
                  <a:srgbClr val="000000"/>
                </a:solidFill>
                <a:latin typeface="Calibri" pitchFamily="34" charset="0"/>
                <a:ea typeface="Arial Unicode MS"/>
                <a:cs typeface="Times New Roman" pitchFamily="18" charset="0"/>
              </a:rPr>
              <a:t>, </a:t>
            </a:r>
            <a:r>
              <a:rPr lang="en-US" sz="1400" kern="0" dirty="0" smtClean="0">
                <a:solidFill>
                  <a:srgbClr val="000000"/>
                </a:solidFill>
                <a:latin typeface="Calibri" pitchFamily="34" charset="0"/>
                <a:ea typeface="Arial Unicode MS"/>
                <a:cs typeface="Times New Roman" pitchFamily="18" charset="0"/>
              </a:rPr>
              <a:t>R. &amp; Mayer, R. (2008).  </a:t>
            </a:r>
            <a:r>
              <a:rPr lang="en-US" sz="1400" i="1" kern="0" dirty="0" smtClean="0">
                <a:solidFill>
                  <a:srgbClr val="000000"/>
                </a:solidFill>
                <a:latin typeface="Calibri" pitchFamily="34" charset="0"/>
                <a:ea typeface="Arial Unicode MS"/>
                <a:cs typeface="Times New Roman" pitchFamily="18" charset="0"/>
              </a:rPr>
              <a:t>E-Learning and the Science of Instruction</a:t>
            </a:r>
            <a:r>
              <a:rPr lang="en-US" sz="1400" kern="0" dirty="0" smtClean="0">
                <a:solidFill>
                  <a:srgbClr val="000000"/>
                </a:solidFill>
                <a:latin typeface="Calibri" pitchFamily="34" charset="0"/>
                <a:ea typeface="Arial Unicode MS"/>
                <a:cs typeface="Times New Roman" pitchFamily="18" charset="0"/>
              </a:rPr>
              <a:t>. Pfeifer</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Alessi</a:t>
            </a:r>
            <a:r>
              <a:rPr lang="en-US" sz="1400" kern="0" dirty="0" smtClean="0">
                <a:solidFill>
                  <a:srgbClr val="000000"/>
                </a:solidFill>
                <a:latin typeface="Calibri" pitchFamily="34" charset="0"/>
                <a:ea typeface="Arial Unicode MS"/>
                <a:cs typeface="Times New Roman" pitchFamily="18" charset="0"/>
              </a:rPr>
              <a:t>, S.  &amp;  </a:t>
            </a:r>
            <a:r>
              <a:rPr lang="en-US" sz="1400" kern="0" dirty="0" err="1" smtClean="0">
                <a:solidFill>
                  <a:srgbClr val="000000"/>
                </a:solidFill>
                <a:latin typeface="Calibri" pitchFamily="34" charset="0"/>
                <a:ea typeface="Arial Unicode MS"/>
                <a:cs typeface="Times New Roman" pitchFamily="18" charset="0"/>
              </a:rPr>
              <a:t>Trolip</a:t>
            </a:r>
            <a:r>
              <a:rPr lang="en-US" sz="1400" kern="0" dirty="0" smtClean="0">
                <a:solidFill>
                  <a:srgbClr val="000000"/>
                </a:solidFill>
                <a:latin typeface="Calibri" pitchFamily="34" charset="0"/>
                <a:ea typeface="Arial Unicode MS"/>
                <a:cs typeface="Times New Roman" pitchFamily="18" charset="0"/>
              </a:rPr>
              <a:t>,  S. (2005). </a:t>
            </a:r>
            <a:r>
              <a:rPr lang="el-GR" sz="1400" i="1" kern="0" dirty="0" smtClean="0">
                <a:solidFill>
                  <a:srgbClr val="000000"/>
                </a:solidFill>
                <a:latin typeface="Calibri" pitchFamily="34" charset="0"/>
                <a:ea typeface="Arial Unicode MS"/>
                <a:cs typeface="Times New Roman" pitchFamily="18" charset="0"/>
              </a:rPr>
              <a:t>ΠΟΛΥΜΕΣΑ και ΕΚΠΑΙΔΕΥΣΗ</a:t>
            </a:r>
            <a:r>
              <a:rPr lang="en-US" sz="1400" kern="0" dirty="0" smtClean="0">
                <a:solidFill>
                  <a:srgbClr val="000000"/>
                </a:solidFill>
                <a:latin typeface="Calibri" pitchFamily="34" charset="0"/>
                <a:ea typeface="Arial Unicode MS"/>
                <a:cs typeface="Times New Roman" pitchFamily="18" charset="0"/>
              </a:rPr>
              <a:t>. </a:t>
            </a:r>
            <a:r>
              <a:rPr lang="el-GR" sz="1400" kern="0" dirty="0" smtClean="0">
                <a:solidFill>
                  <a:srgbClr val="000000"/>
                </a:solidFill>
                <a:latin typeface="Calibri" pitchFamily="34" charset="0"/>
                <a:ea typeface="Arial Unicode MS"/>
                <a:cs typeface="Times New Roman" pitchFamily="18" charset="0"/>
              </a:rPr>
              <a:t>Εκδόσεις Μ </a:t>
            </a:r>
            <a:r>
              <a:rPr lang="el-GR" sz="1400" kern="0" dirty="0" err="1" smtClean="0">
                <a:solidFill>
                  <a:srgbClr val="000000"/>
                </a:solidFill>
                <a:latin typeface="Calibri" pitchFamily="34" charset="0"/>
                <a:ea typeface="Arial Unicode MS"/>
                <a:cs typeface="Times New Roman" pitchFamily="18" charset="0"/>
              </a:rPr>
              <a:t>Γκιούρδας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Nash, S.  &amp;  Moore, M.  </a:t>
            </a:r>
            <a:r>
              <a:rPr lang="el-GR" sz="1400" kern="0" dirty="0" smtClean="0">
                <a:solidFill>
                  <a:srgbClr val="000000"/>
                </a:solidFill>
                <a:latin typeface="Calibri" pitchFamily="34" charset="0"/>
                <a:ea typeface="Arial Unicode MS"/>
                <a:cs typeface="Times New Roman" pitchFamily="18" charset="0"/>
              </a:rPr>
              <a:t>(2014). </a:t>
            </a:r>
            <a:r>
              <a:rPr lang="en-US" sz="1400" i="1" kern="0" dirty="0" err="1" smtClean="0">
                <a:solidFill>
                  <a:srgbClr val="000000"/>
                </a:solidFill>
                <a:latin typeface="Calibri" pitchFamily="34" charset="0"/>
                <a:ea typeface="Arial Unicode MS"/>
                <a:cs typeface="Times New Roman" pitchFamily="18" charset="0"/>
              </a:rPr>
              <a:t>Moodle</a:t>
            </a:r>
            <a:r>
              <a:rPr lang="en-US" sz="1400" i="1" kern="0" dirty="0" smtClean="0">
                <a:solidFill>
                  <a:srgbClr val="000000"/>
                </a:solidFill>
                <a:latin typeface="Calibri" pitchFamily="34" charset="0"/>
                <a:ea typeface="Arial Unicode MS"/>
                <a:cs typeface="Times New Roman" pitchFamily="18" charset="0"/>
              </a:rPr>
              <a:t> Course Design Best Practices</a:t>
            </a:r>
            <a:r>
              <a:rPr lang="en-US" sz="1400" kern="0" dirty="0" smtClean="0">
                <a:solidFill>
                  <a:srgbClr val="000000"/>
                </a:solidFill>
                <a:latin typeface="Calibri" pitchFamily="34" charset="0"/>
                <a:ea typeface="Arial Unicode MS"/>
                <a:cs typeface="Times New Roman" pitchFamily="18" charset="0"/>
              </a:rPr>
              <a:t>. </a:t>
            </a:r>
            <a:r>
              <a:rPr lang="en-US" sz="1400" kern="0" dirty="0" err="1" smtClean="0">
                <a:solidFill>
                  <a:srgbClr val="000000"/>
                </a:solidFill>
                <a:latin typeface="Calibri" pitchFamily="34" charset="0"/>
                <a:ea typeface="Arial Unicode MS"/>
                <a:cs typeface="Times New Roman" pitchFamily="18" charset="0"/>
              </a:rPr>
              <a:t>Packt</a:t>
            </a: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 </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Newby J. Timothy,  </a:t>
            </a:r>
            <a:r>
              <a:rPr lang="en-US" sz="1400" kern="0" dirty="0" err="1" smtClean="0">
                <a:solidFill>
                  <a:srgbClr val="000000"/>
                </a:solidFill>
                <a:latin typeface="Calibri" pitchFamily="34" charset="0"/>
                <a:ea typeface="Arial Unicode MS"/>
                <a:cs typeface="Times New Roman" pitchFamily="18" charset="0"/>
              </a:rPr>
              <a:t>Stepich</a:t>
            </a:r>
            <a:r>
              <a:rPr lang="en-US" sz="1400" kern="0" dirty="0" smtClean="0">
                <a:solidFill>
                  <a:srgbClr val="000000"/>
                </a:solidFill>
                <a:latin typeface="Calibri" pitchFamily="34" charset="0"/>
                <a:ea typeface="Arial Unicode MS"/>
                <a:cs typeface="Times New Roman" pitchFamily="18" charset="0"/>
              </a:rPr>
              <a:t> A. Donald, Lehman D. James,  &amp; </a:t>
            </a:r>
            <a:r>
              <a:rPr lang="en-US" sz="1400" kern="0" dirty="0" err="1" smtClean="0">
                <a:solidFill>
                  <a:srgbClr val="000000"/>
                </a:solidFill>
                <a:latin typeface="Calibri" pitchFamily="34" charset="0"/>
                <a:ea typeface="Arial Unicode MS"/>
                <a:cs typeface="Times New Roman" pitchFamily="18" charset="0"/>
              </a:rPr>
              <a:t>Russel</a:t>
            </a:r>
            <a:r>
              <a:rPr lang="en-US" sz="1400" kern="0" dirty="0" smtClean="0">
                <a:solidFill>
                  <a:srgbClr val="000000"/>
                </a:solidFill>
                <a:latin typeface="Calibri" pitchFamily="34" charset="0"/>
                <a:ea typeface="Arial Unicode MS"/>
                <a:cs typeface="Times New Roman" pitchFamily="18" charset="0"/>
              </a:rPr>
              <a:t> D James. (2009).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i="1" kern="0" dirty="0" smtClean="0">
                <a:solidFill>
                  <a:srgbClr val="000000"/>
                </a:solidFill>
                <a:latin typeface="Calibri" pitchFamily="34" charset="0"/>
                <a:ea typeface="Arial Unicode MS"/>
                <a:cs typeface="Times New Roman" pitchFamily="18" charset="0"/>
              </a:rPr>
              <a:t>Εκπαιδευτική τεχνολογία για διδασκαλία και μάθηση</a:t>
            </a:r>
            <a:r>
              <a:rPr lang="en-US" sz="1400" kern="0" dirty="0" smtClean="0">
                <a:solidFill>
                  <a:srgbClr val="000000"/>
                </a:solidFill>
                <a:latin typeface="Calibri" pitchFamily="34" charset="0"/>
                <a:ea typeface="Arial Unicode MS"/>
                <a:cs typeface="Times New Roman" pitchFamily="18" charset="0"/>
              </a:rPr>
              <a:t>. </a:t>
            </a:r>
            <a:r>
              <a:rPr lang="el-GR" sz="1400" kern="0" dirty="0" smtClean="0">
                <a:solidFill>
                  <a:srgbClr val="000000"/>
                </a:solidFill>
                <a:latin typeface="Calibri" pitchFamily="34" charset="0"/>
                <a:ea typeface="Arial Unicode MS"/>
                <a:cs typeface="Times New Roman" pitchFamily="18" charset="0"/>
              </a:rPr>
              <a:t>Εκδόσεις Επίκεντρο</a:t>
            </a:r>
            <a:r>
              <a:rPr lang="en-US" sz="1400" kern="0" dirty="0" smtClean="0">
                <a:solidFill>
                  <a:srgbClr val="000000"/>
                </a:solidFill>
                <a:latin typeface="Calibri" pitchFamily="34" charset="0"/>
                <a:ea typeface="Arial Unicode MS"/>
                <a:cs typeface="Times New Roman" pitchFamily="18" charset="0"/>
              </a:rPr>
              <a:t>. </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Σημείωμα Αναφοράς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Δημήτριος </a:t>
            </a:r>
            <a:r>
              <a:rPr lang="el-GR" sz="2400" dirty="0" err="1" smtClean="0">
                <a:solidFill>
                  <a:prstClr val="white">
                    <a:lumMod val="50000"/>
                  </a:prstClr>
                </a:solidFill>
              </a:rPr>
              <a:t>Λιαροκάπης</a:t>
            </a:r>
            <a:r>
              <a:rPr lang="el-GR" sz="2400" dirty="0" smtClean="0">
                <a:solidFill>
                  <a:prstClr val="white">
                    <a:lumMod val="50000"/>
                  </a:prstClr>
                </a:solidFill>
              </a:rPr>
              <a:t>.</a:t>
            </a:r>
          </a:p>
          <a:p>
            <a:pPr lvl="0" algn="just"/>
            <a:r>
              <a:rPr lang="el-GR" sz="2400" dirty="0" smtClean="0">
                <a:solidFill>
                  <a:prstClr val="white">
                    <a:lumMod val="50000"/>
                  </a:prstClr>
                </a:solidFill>
              </a:rPr>
              <a:t> Συστήματα </a:t>
            </a:r>
            <a:r>
              <a:rPr lang="el-GR" sz="2400" dirty="0" err="1" smtClean="0">
                <a:solidFill>
                  <a:prstClr val="white">
                    <a:lumMod val="50000"/>
                  </a:prstClr>
                </a:solidFill>
              </a:rPr>
              <a:t>Τηλεκπαίδευσης</a:t>
            </a:r>
            <a:endParaRPr lang="el-GR" sz="2400" dirty="0" smtClean="0">
              <a:solidFill>
                <a:prstClr val="white">
                  <a:lumMod val="50000"/>
                </a:prstClr>
              </a:solidFill>
            </a:endParaRPr>
          </a:p>
          <a:p>
            <a:pPr lvl="0" algn="just"/>
            <a:r>
              <a:rPr lang="el-GR" sz="2400" dirty="0" smtClean="0">
                <a:solidFill>
                  <a:prstClr val="white">
                    <a:lumMod val="50000"/>
                  </a:prstClr>
                </a:solidFill>
              </a:rPr>
              <a:t>Έκδοση: 1.0  Άρτα, 2015. Διαθέσιμο από τη δικτυακή διεύθυνση</a:t>
            </a:r>
            <a:r>
              <a:rPr lang="en-US" sz="2400" dirty="0" smtClean="0">
                <a:solidFill>
                  <a:prstClr val="white">
                    <a:lumMod val="50000"/>
                  </a:prstClr>
                </a:solidFill>
              </a:rPr>
              <a:t>: </a:t>
            </a:r>
            <a:r>
              <a:rPr lang="en-US" sz="2400" dirty="0" smtClean="0">
                <a:solidFill>
                  <a:prstClr val="white">
                    <a:lumMod val="50000"/>
                  </a:prstClr>
                </a:solidFill>
                <a:hlinkClick r:id="rId4"/>
              </a:rPr>
              <a:t>http://eclass.teiep.gr/OpenClass/courses/COMP119/</a:t>
            </a:r>
            <a:endParaRPr lang="el-GR" sz="240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Σημείωμα </a:t>
            </a:r>
            <a:r>
              <a:rPr lang="el-GR" dirty="0" err="1" smtClean="0"/>
              <a:t>Αδειοδότησης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Άρτα,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317212" y="2411596"/>
            <a:ext cx="4572000"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Διατήρηση Σημειωμάτων</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4,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468313" y="476250"/>
            <a:ext cx="8229600" cy="1143000"/>
          </a:xfrm>
        </p:spPr>
        <p:txBody>
          <a:bodyPr/>
          <a:lstStyle/>
          <a:p>
            <a:pPr eaLnBrk="1" hangingPunct="1"/>
            <a:r>
              <a:rPr lang="el-GR" b="1" dirty="0" smtClean="0"/>
              <a:t>Άδειες Χρήσης</a:t>
            </a:r>
          </a:p>
        </p:txBody>
      </p:sp>
      <p:sp>
        <p:nvSpPr>
          <p:cNvPr id="43014"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dirty="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dirty="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43015"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468313" y="476250"/>
            <a:ext cx="8229600" cy="1143000"/>
          </a:xfrm>
        </p:spPr>
        <p:txBody>
          <a:bodyPr/>
          <a:lstStyle/>
          <a:p>
            <a:pPr eaLnBrk="1" hangingPunct="1"/>
            <a:r>
              <a:rPr lang="el-GR" b="1" dirty="0" smtClean="0"/>
              <a:t>Χρηματοδότηση</a:t>
            </a:r>
          </a:p>
        </p:txBody>
      </p:sp>
      <p:sp>
        <p:nvSpPr>
          <p:cNvPr id="44038"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dirty="0">
                <a:solidFill>
                  <a:srgbClr val="000000"/>
                </a:solidFill>
                <a:latin typeface="Calibri" pitchFamily="34" charset="0"/>
              </a:rPr>
              <a:t>Το έργο υλοποιείται στο πλαίσιο του Επιχειρησιακού Προγράμματος «</a:t>
            </a:r>
            <a:r>
              <a:rPr lang="el-GR" altLang="el-GR" sz="2000" b="1" dirty="0">
                <a:solidFill>
                  <a:srgbClr val="000000"/>
                </a:solidFill>
                <a:latin typeface="Calibri" pitchFamily="34" charset="0"/>
              </a:rPr>
              <a:t>Εκπαίδευση και Δια Βίου Μάθηση</a:t>
            </a:r>
            <a:r>
              <a:rPr lang="el-GR" altLang="el-GR" sz="2000" dirty="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dirty="0">
                <a:solidFill>
                  <a:srgbClr val="000000"/>
                </a:solidFill>
                <a:latin typeface="Calibri" pitchFamily="34" charset="0"/>
              </a:rPr>
              <a:t>Το έργο «</a:t>
            </a:r>
            <a:r>
              <a:rPr lang="el-GR" altLang="el-GR" sz="2000" b="1" dirty="0">
                <a:solidFill>
                  <a:srgbClr val="000000"/>
                </a:solidFill>
                <a:latin typeface="Calibri" pitchFamily="34" charset="0"/>
              </a:rPr>
              <a:t>Ανοικτά Ακαδημαϊκά Μαθήματα στο TEI Ηπείρου</a:t>
            </a:r>
            <a:r>
              <a:rPr lang="el-GR" altLang="el-GR" sz="2000" dirty="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dirty="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44039"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57200" y="1333500"/>
            <a:ext cx="8229600" cy="3771636"/>
          </a:xfrm>
          <a:prstGeom prst="rect">
            <a:avLst/>
          </a:prstGeom>
        </p:spPr>
        <p:txBody>
          <a:bodyPr vert="horz" lIns="91440" tIns="45720" rIns="91440" bIns="45720" rtlCol="0">
            <a:normAutofit/>
          </a:bodyPr>
          <a:lstStyle/>
          <a:p>
            <a:pPr>
              <a:buFont typeface="Arial" pitchFamily="34" charset="0"/>
              <a:buChar char="•"/>
            </a:pPr>
            <a:r>
              <a:rPr lang="el-GR" sz="3200" dirty="0" smtClean="0"/>
              <a:t>Εξοικείωση με αρχές που διευκολύνουν την μάθηση</a:t>
            </a:r>
          </a:p>
          <a:p>
            <a:pPr>
              <a:buFont typeface="Arial" pitchFamily="34" charset="0"/>
              <a:buChar char="•"/>
            </a:pPr>
            <a:r>
              <a:rPr lang="el-GR" sz="3200" dirty="0" smtClean="0"/>
              <a:t>Χρήση Πολυμέσων</a:t>
            </a:r>
          </a:p>
          <a:p>
            <a:pPr>
              <a:buFont typeface="Arial" pitchFamily="34" charset="0"/>
              <a:buChar char="•"/>
            </a:pPr>
            <a:r>
              <a:rPr lang="el-GR" sz="3200" dirty="0" smtClean="0"/>
              <a:t>Αφήγηση Αντί Γραπτού Κειμένου </a:t>
            </a:r>
          </a:p>
          <a:p>
            <a:pPr>
              <a:buFont typeface="Arial" pitchFamily="34" charset="0"/>
              <a:buChar char="•"/>
            </a:pPr>
            <a:r>
              <a:rPr lang="el-GR" sz="3200" dirty="0" smtClean="0"/>
              <a:t>Αποφυγή Πλεονάζοντος Κειμένου</a:t>
            </a:r>
          </a:p>
          <a:p>
            <a:pPr>
              <a:buFont typeface="Arial" pitchFamily="34" charset="0"/>
              <a:buChar char="•"/>
            </a:pPr>
            <a:r>
              <a:rPr lang="el-GR" sz="3200" dirty="0" smtClean="0"/>
              <a:t>Συνάφεια</a:t>
            </a:r>
          </a:p>
          <a:p>
            <a:pPr>
              <a:buFont typeface="Arial" pitchFamily="34" charset="0"/>
              <a:buChar char="•"/>
            </a:pPr>
            <a:r>
              <a:rPr lang="el-GR" sz="3200" dirty="0" smtClean="0"/>
              <a:t>Εξατομίκευση. </a:t>
            </a:r>
          </a:p>
          <a:p>
            <a:pPr marL="0" marR="0" lvl="0" indent="-342900" algn="l" defTabSz="914400" rtl="0" eaLnBrk="1" fontAlgn="auto" latinLnBrk="0" hangingPunct="1">
              <a:lnSpc>
                <a:spcPct val="100000"/>
              </a:lnSpc>
              <a:spcBef>
                <a:spcPct val="20000"/>
              </a:spcBef>
              <a:spcAft>
                <a:spcPts val="0"/>
              </a:spcAft>
              <a:buClrTx/>
              <a:buSzTx/>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solidFill>
                  <a:prstClr val="black"/>
                </a:solidFill>
              </a:rPr>
              <a:t>Περιεχόμενα ενότητας</a:t>
            </a:r>
            <a:endParaRPr lang="el-GR" b="1" dirty="0"/>
          </a:p>
        </p:txBody>
      </p:sp>
      <p:sp>
        <p:nvSpPr>
          <p:cNvPr id="4" name="3 - TextBox"/>
          <p:cNvSpPr txBox="1"/>
          <p:nvPr/>
        </p:nvSpPr>
        <p:spPr>
          <a:xfrm>
            <a:off x="0" y="1"/>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484784"/>
            <a:ext cx="8712968" cy="3771636"/>
          </a:xfrm>
          <a:prstGeom prst="rect">
            <a:avLst/>
          </a:prstGeom>
        </p:spPr>
        <p:txBody>
          <a:bodyPr vert="horz" lIns="91440" tIns="45720" rIns="91440" bIns="45720" rtlCol="0">
            <a:noAutofit/>
          </a:bodyPr>
          <a:lstStyle/>
          <a:p>
            <a:pPr lvl="0" indent="-342900">
              <a:spcBef>
                <a:spcPct val="20000"/>
              </a:spcBef>
              <a:buFont typeface="Arial" pitchFamily="34" charset="0"/>
              <a:buChar char="•"/>
            </a:pPr>
            <a:r>
              <a:rPr lang="el-GR" sz="3200" dirty="0" smtClean="0"/>
              <a:t>Γειτνίαση</a:t>
            </a:r>
            <a:r>
              <a:rPr lang="en-US" sz="3200" dirty="0" smtClean="0"/>
              <a:t> (Contiguity </a:t>
            </a:r>
            <a:r>
              <a:rPr lang="en-US" sz="3200" dirty="0" smtClean="0"/>
              <a:t>Principle)</a:t>
            </a:r>
          </a:p>
          <a:p>
            <a:pPr lvl="0" indent="-342900">
              <a:spcBef>
                <a:spcPct val="20000"/>
              </a:spcBef>
              <a:buFont typeface="Arial" pitchFamily="34" charset="0"/>
              <a:buChar char="•"/>
            </a:pPr>
            <a:r>
              <a:rPr lang="el-GR" sz="3200" dirty="0" smtClean="0"/>
              <a:t>Συνάφεια – Συνοχή</a:t>
            </a:r>
            <a:r>
              <a:rPr lang="en-US" sz="3200" dirty="0" smtClean="0"/>
              <a:t> (Coherence </a:t>
            </a:r>
            <a:r>
              <a:rPr lang="en-US" sz="3200" dirty="0" smtClean="0"/>
              <a:t>Principle</a:t>
            </a:r>
            <a:r>
              <a:rPr lang="en-US" sz="3200" dirty="0" smtClean="0"/>
              <a:t>)</a:t>
            </a:r>
          </a:p>
          <a:p>
            <a:pPr lvl="0" indent="-342900">
              <a:spcBef>
                <a:spcPct val="20000"/>
              </a:spcBef>
              <a:buFont typeface="Arial" pitchFamily="34" charset="0"/>
              <a:buChar char="•"/>
            </a:pPr>
            <a:r>
              <a:rPr lang="el-GR" sz="3200" dirty="0" smtClean="0"/>
              <a:t>Εξατομίκευση</a:t>
            </a:r>
            <a:r>
              <a:rPr lang="en-US" sz="3200" smtClean="0"/>
              <a:t> (Personalization </a:t>
            </a:r>
            <a:r>
              <a:rPr lang="en-US" sz="3200" dirty="0" smtClean="0"/>
              <a:t>Principle)</a:t>
            </a: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n-US"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lang="el-GR" sz="3200" dirty="0" smtClean="0"/>
          </a:p>
          <a:p>
            <a:pPr lvl="0" indent="-342900">
              <a:spcBef>
                <a:spcPct val="20000"/>
              </a:spcBef>
              <a:buFont typeface="Arial" pitchFamily="34" charset="0"/>
              <a:buChar cha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Συστήματα Τηλεκπαίδευσης</a:t>
            </a:r>
            <a:endParaRPr lang="el-GR" dirty="0"/>
          </a:p>
        </p:txBody>
      </p:sp>
      <p:sp>
        <p:nvSpPr>
          <p:cNvPr id="5" name="Υπότιτλος 4"/>
          <p:cNvSpPr>
            <a:spLocks noGrp="1"/>
          </p:cNvSpPr>
          <p:nvPr>
            <p:ph type="subTitle" idx="1"/>
          </p:nvPr>
        </p:nvSpPr>
        <p:spPr/>
        <p:txBody>
          <a:bodyPr/>
          <a:lstStyle/>
          <a:p>
            <a:r>
              <a:rPr lang="el-GR" dirty="0" smtClean="0"/>
              <a:t>Αρχές Παρουσίασης Περιεχομένου</a:t>
            </a:r>
          </a:p>
        </p:txBody>
      </p:sp>
    </p:spTree>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t>Βελτίωση Μετάδοσης Γνώσης</a:t>
            </a:r>
            <a:endParaRPr lang="el-GR" b="1" dirty="0"/>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ΣΥΣΤΗΜΑΤΑ ΤΗΛΕΚΠΑΙΔΕΥΣΗΣ</a:t>
            </a:r>
            <a:r>
              <a:rPr lang="el-GR" sz="1200" dirty="0" smtClean="0">
                <a:solidFill>
                  <a:schemeClr val="bg1"/>
                </a:solidFill>
              </a:rPr>
              <a:t> Ενότητα </a:t>
            </a:r>
            <a:r>
              <a:rPr lang="en-US" sz="1200" dirty="0" smtClean="0">
                <a:solidFill>
                  <a:schemeClr val="bg1"/>
                </a:solidFill>
              </a:rPr>
              <a:t>4</a:t>
            </a:r>
            <a:r>
              <a:rPr lang="el-GR" sz="1200" dirty="0" smtClean="0">
                <a:solidFill>
                  <a:schemeClr val="bg1"/>
                </a:solidFill>
              </a:rPr>
              <a:t>, ΤΜΗΜΑ ΜΗΧΑΝΙΚΩΝ ΠΛΗΡΟΦΟΡΙΚΗΣ,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7 - Ορθογώνιο"/>
          <p:cNvSpPr/>
          <p:nvPr/>
        </p:nvSpPr>
        <p:spPr>
          <a:xfrm>
            <a:off x="323528" y="1772816"/>
            <a:ext cx="8424936" cy="4216539"/>
          </a:xfrm>
          <a:prstGeom prst="rect">
            <a:avLst/>
          </a:prstGeom>
        </p:spPr>
        <p:txBody>
          <a:bodyPr wrap="square">
            <a:spAutoFit/>
          </a:bodyPr>
          <a:lstStyle/>
          <a:p>
            <a:pPr>
              <a:buFont typeface="Arial" pitchFamily="34" charset="0"/>
              <a:buChar char="•"/>
            </a:pPr>
            <a:r>
              <a:rPr lang="el-GR" sz="3200" dirty="0" smtClean="0"/>
              <a:t>Χρησιμοποιήστε κείμενο (words) και γραφικά</a:t>
            </a:r>
          </a:p>
          <a:p>
            <a:r>
              <a:rPr lang="el-GR" sz="3200" dirty="0" smtClean="0"/>
              <a:t>(graphics) αντί για κείμενο μόνο.</a:t>
            </a:r>
            <a:endParaRPr lang="en-US" sz="3200" dirty="0" smtClean="0"/>
          </a:p>
          <a:p>
            <a:pPr>
              <a:buFont typeface="Arial" pitchFamily="34" charset="0"/>
              <a:buChar char="•"/>
            </a:pPr>
            <a:r>
              <a:rPr lang="el-GR" sz="3200" dirty="0" smtClean="0"/>
              <a:t>Σαv γραφικά εννοείται οποιασδήποτε μορφής</a:t>
            </a:r>
          </a:p>
          <a:p>
            <a:r>
              <a:rPr lang="el-GR" sz="3200" dirty="0" smtClean="0"/>
              <a:t>μέσο που δεν είναι απλές λέξεις</a:t>
            </a:r>
          </a:p>
          <a:p>
            <a:pPr lvl="1">
              <a:buFont typeface="Wingdings" pitchFamily="2" charset="2"/>
              <a:buChar char="Ø"/>
            </a:pPr>
            <a:r>
              <a:rPr lang="el-GR" sz="2800" dirty="0" smtClean="0"/>
              <a:t>Εικόνες</a:t>
            </a:r>
          </a:p>
          <a:p>
            <a:pPr lvl="1">
              <a:buFont typeface="Wingdings" pitchFamily="2" charset="2"/>
              <a:buChar char="Ø"/>
            </a:pPr>
            <a:r>
              <a:rPr lang="el-GR" sz="2800" dirty="0" smtClean="0"/>
              <a:t>Διαγράμματα</a:t>
            </a:r>
          </a:p>
          <a:p>
            <a:pPr lvl="1">
              <a:buFont typeface="Wingdings" pitchFamily="2" charset="2"/>
              <a:buChar char="Ø"/>
            </a:pPr>
            <a:r>
              <a:rPr lang="en-US" sz="2800" dirty="0" smtClean="0"/>
              <a:t>K</a:t>
            </a:r>
            <a:r>
              <a:rPr lang="el-GR" sz="2800" dirty="0" smtClean="0"/>
              <a:t>ινούμενα Σχέδια</a:t>
            </a:r>
          </a:p>
          <a:p>
            <a:pPr lvl="1">
              <a:buFont typeface="Wingdings" pitchFamily="2" charset="2"/>
              <a:buChar char="Ø"/>
            </a:pPr>
            <a:r>
              <a:rPr lang="el-GR" sz="2800" dirty="0" smtClean="0"/>
              <a:t>Βίντεο</a:t>
            </a:r>
          </a:p>
          <a:p>
            <a:pPr lvl="1">
              <a:buFont typeface="Wingdings" pitchFamily="2" charset="2"/>
              <a:buChar char="Ø"/>
            </a:pPr>
            <a:r>
              <a:rPr lang="el-GR" sz="2800" dirty="0" smtClean="0"/>
              <a:t>Σχήματα</a:t>
            </a:r>
            <a:endParaRPr lang="el-G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1194</Words>
  <Application>Microsoft Office PowerPoint</Application>
  <PresentationFormat>Προβολή στην οθόνη (4:3)</PresentationFormat>
  <Paragraphs>215</Paragraphs>
  <Slides>26</Slides>
  <Notes>5</Notes>
  <HiddenSlides>0</HiddenSlides>
  <MMClips>0</MMClips>
  <ScaleCrop>false</ScaleCrop>
  <HeadingPairs>
    <vt:vector size="4" baseType="variant">
      <vt:variant>
        <vt:lpstr>Θέμα</vt:lpstr>
      </vt:variant>
      <vt:variant>
        <vt:i4>3</vt:i4>
      </vt:variant>
      <vt:variant>
        <vt:lpstr>Τίτλοι διαφανειών</vt:lpstr>
      </vt:variant>
      <vt:variant>
        <vt:i4>26</vt:i4>
      </vt:variant>
    </vt:vector>
  </HeadingPairs>
  <TitlesOfParts>
    <vt:vector size="29" baseType="lpstr">
      <vt:lpstr>Θέμα του Office</vt:lpstr>
      <vt:lpstr>1_Θέμα του Office</vt:lpstr>
      <vt:lpstr>2_Θέμα του Office</vt:lpstr>
      <vt:lpstr>Συστήματα Τηλεκπαίδευσης</vt:lpstr>
      <vt:lpstr>Διαφάνεια 2</vt:lpstr>
      <vt:lpstr>Άδειες Χρήσης</vt:lpstr>
      <vt:lpstr>Χρηματοδότηση</vt:lpstr>
      <vt:lpstr>Σκοποί  ενότητας</vt:lpstr>
      <vt:lpstr>Περιεχόμενα ενότητας</vt:lpstr>
      <vt:lpstr>Χρήση Διατάξεων</vt:lpstr>
      <vt:lpstr>Συστήματα Τηλεκπαίδευσης</vt:lpstr>
      <vt:lpstr>Βελτίωση Μετάδοσης Γνώσης</vt:lpstr>
      <vt:lpstr>Γειτνίαση (Contiguity Principle )</vt:lpstr>
      <vt:lpstr>Συνάφεια - Συνοχή (Coherence Principle)</vt:lpstr>
      <vt:lpstr>Συνάφεια - Συνοχή (Coherence Principle)</vt:lpstr>
      <vt:lpstr>Χρήση Αφήγησης αντί Κειμένου (Modality Principle)</vt:lpstr>
      <vt:lpstr>Χρήση Αφήγησης αντί Κειμένου Εξήγηση</vt:lpstr>
      <vt:lpstr>Χρήση Αφήγησης αντί Κειμένου Εξαιρέσεις</vt:lpstr>
      <vt:lpstr>Αποφυγή Πλεονάζοντος Κειμένου (Redundancy Principle)</vt:lpstr>
      <vt:lpstr>Αποφυγή Πλεονάζοντος Κειμένου Εξαιρέσεις </vt:lpstr>
      <vt:lpstr>Εξατομίκευση (Personalization Principle)</vt:lpstr>
      <vt:lpstr>Μορφές Εξατομίκευσης </vt:lpstr>
      <vt:lpstr>Βιβλιογραφία</vt:lpstr>
      <vt:lpstr>Σημείωμα Αναφοράς</vt:lpstr>
      <vt:lpstr>Σημείωμα Αδειοδότησης</vt:lpstr>
      <vt:lpstr>Διαφάνεια 23</vt:lpstr>
      <vt:lpstr>Διαφάνεια 24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User</cp:lastModifiedBy>
  <cp:revision>88</cp:revision>
  <dcterms:created xsi:type="dcterms:W3CDTF">2015-04-14T16:45:01Z</dcterms:created>
  <dcterms:modified xsi:type="dcterms:W3CDTF">2015-11-22T11:39:04Z</dcterms:modified>
</cp:coreProperties>
</file>