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306" r:id="rId14"/>
    <p:sldId id="305" r:id="rId15"/>
    <p:sldId id="304" r:id="rId16"/>
    <p:sldId id="299" r:id="rId17"/>
    <p:sldId id="298" r:id="rId18"/>
    <p:sldId id="297" r:id="rId19"/>
    <p:sldId id="312" r:id="rId20"/>
    <p:sldId id="311" r:id="rId21"/>
    <p:sldId id="310" r:id="rId22"/>
    <p:sldId id="314" r:id="rId23"/>
    <p:sldId id="290" r:id="rId24"/>
    <p:sldId id="291" r:id="rId25"/>
    <p:sldId id="292" r:id="rId26"/>
    <p:sldId id="293" r:id="rId27"/>
    <p:sldId id="294" r:id="rId28"/>
    <p:sldId id="295" r:id="rId29"/>
    <p:sldId id="280" r:id="rId30"/>
  </p:sldIdLst>
  <p:sldSz cx="9144000" cy="5715000" type="screen16x1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8" autoAdjust="0"/>
    <p:restoredTop sz="99309" autoAdjust="0"/>
  </p:normalViewPr>
  <p:slideViewPr>
    <p:cSldViewPr>
      <p:cViewPr>
        <p:scale>
          <a:sx n="106" d="100"/>
          <a:sy n="106" d="100"/>
        </p:scale>
        <p:origin x="-222" y="17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b="1" dirty="0" smtClean="0"/>
              <a:t>Το Λογιστικό Σύστημα – Εξαίρεση Διπλογραφικού Συστήματος</a:t>
            </a:r>
            <a:endParaRPr lang="el-GR" sz="2800"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a:bodyPr>
          <a:lstStyle/>
          <a:p>
            <a:pPr algn="just">
              <a:buNone/>
            </a:pPr>
            <a:r>
              <a:rPr lang="el-GR" sz="2600" dirty="0" smtClean="0"/>
              <a:t>α) Τα πάσης φύσεως έσοδα διακεκριμένα σε έσοδα από πώληση εμπορευμάτων, από πώληση προϊόντων, από παροχή υπηρεσιών, και λοιπά έσοδα.</a:t>
            </a:r>
            <a:endParaRPr lang="en-US" sz="2600" dirty="0" smtClean="0"/>
          </a:p>
          <a:p>
            <a:pPr algn="just">
              <a:buNone/>
            </a:pPr>
            <a:r>
              <a:rPr lang="el-GR" sz="2600" dirty="0" smtClean="0"/>
              <a:t>β) Τα πάσης φύσεως κέρδη. </a:t>
            </a:r>
            <a:endParaRPr lang="en-US" sz="2600" dirty="0" smtClean="0"/>
          </a:p>
          <a:p>
            <a:pPr algn="just">
              <a:buNone/>
            </a:pPr>
            <a:r>
              <a:rPr lang="el-GR" sz="2600" dirty="0" smtClean="0"/>
              <a:t>γ) Τις πάσης φύσεως αγορές περιουσιακών στοιχείων, διακεκριμένα σε αγορές εμπορευμάτων, πρώτων ή βοηθητικών υλών και υλικών, παγίων, και αγορές λοιπών περιουσιακών στοιχείων. </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a:bodyPr>
          <a:lstStyle/>
          <a:p>
            <a:pPr algn="just">
              <a:buNone/>
            </a:pPr>
            <a:r>
              <a:rPr lang="el-GR" sz="2600" dirty="0" smtClean="0"/>
              <a:t>δ) Τα πάσης φύσεως έξοδα, διακεκριμένα σε αμοιβές προσωπικού συμπεριλαμβανομένων εισφορών σε ασφαλιστικούς οργανισμούς, έξοδα από τη λήψη λοιπών υπηρεσιών, και λοιπά έξοδα. </a:t>
            </a:r>
            <a:endParaRPr lang="en-US" sz="2600" dirty="0" smtClean="0"/>
          </a:p>
          <a:p>
            <a:pPr algn="just">
              <a:buNone/>
            </a:pPr>
            <a:r>
              <a:rPr lang="el-GR" sz="2600" dirty="0" smtClean="0"/>
              <a:t>ε) Τις πάσης φύσεως ζημίες. 	</a:t>
            </a:r>
            <a:endParaRPr lang="en-US" sz="2600" dirty="0" smtClean="0"/>
          </a:p>
          <a:p>
            <a:pPr algn="just">
              <a:buNone/>
            </a:pPr>
            <a:r>
              <a:rPr lang="el-GR" sz="2600" dirty="0" smtClean="0"/>
              <a:t>στ) Τους πάσης φύσεως φόρους και τέλη, ξεχωριστά κατ’ είδος.</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ΕΡΜΗΝΕΙΑ ΠΟΛ 1003</a:t>
            </a:r>
            <a:endParaRPr lang="en-US" dirty="0" smtClean="0"/>
          </a:p>
          <a:p>
            <a:pPr marL="0" algn="just">
              <a:buNone/>
            </a:pPr>
            <a:r>
              <a:rPr lang="el-GR" b="1" dirty="0" smtClean="0"/>
              <a:t> 3.12.1</a:t>
            </a:r>
            <a:r>
              <a:rPr lang="el-GR" dirty="0" smtClean="0"/>
              <a:t> Η παράγραφος αυτή παρέχει τη δυνατότητα στην οντότητα που, σύμφωνα με το νόμο αυτό, έχει το δικαίωμα να συντάσσει μόνο Κατάσταση αποτελεσμάτων απαλλασσόμενη από την υποχρέωση σύνταξης και Ισολογισμού (δηλαδή η οντότητα της παραγράφου 11), να χρησιμοποιεί ένα κατάλληλο απλογραφικό λογιστικό σύστημα για να παρακολουθεί τα στοιχεία της κατάστασης αποτελεσμάτων (βιβλία εσόδων-εξόδων). Σημειώνεται ότι η οντότητα αυτή δύνανται να χρησιμοποιεί προαιρετικά ένα διπλογραφικό σύστημα, αντί απλογραφικού, χωρίς ωστόσο εκ του λόγου αυτού (προαιρετική χρήση διπλογραφικού συστήματος) να υποχρεούται να συντάσσει και ισολογισμό (συντάσσει μόνο κατάσταση αποτελεσμάτων).</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Autofit/>
          </a:bodyPr>
          <a:lstStyle/>
          <a:p>
            <a:pPr marL="0" algn="just">
              <a:buNone/>
            </a:pPr>
            <a:r>
              <a:rPr lang="el-GR" sz="2700" dirty="0" smtClean="0"/>
              <a:t>3.12.2 Εξυπακούεται ότι η καταχώρηση των συναλλαγών και γεγονότων στο απλογραφικό σύστημα γίνεται κατά τα οριζόμενα στο άρθρο 5, με τάξη, πληρότητα και ορθότητα. Ιδιαίτερα, καταχωρείται η ημερομηνία έκδοσης ή λήψης του σχετικού παραστατικού της συναλλαγής ή του γεγονότος, με σύστημα που διασφαλίζει τη μοναδική σύνδεση, προς κάθε κατεύθυνση, μεταξύ συναλλαγής/γεγονότος – παραστατικού – εγγραφής (καταχώρηση).</a:t>
            </a:r>
            <a:endParaRPr lang="en-US" sz="2700" dirty="0" smtClean="0"/>
          </a:p>
          <a:p>
            <a:pPr marL="0" algn="just">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a:bodyPr>
          <a:lstStyle/>
          <a:p>
            <a:pPr marL="0">
              <a:buNone/>
            </a:pPr>
            <a:r>
              <a:rPr lang="el-GR" sz="2700" dirty="0" smtClean="0"/>
              <a:t>3.12.3 Όπου άλλοι νόμοι χρησιμοποιούν τους όρους «Απλοποιημένα Λογιστικά Πρότυπα» ή «Βιβλία Εσόδων-Εξόδων» ή «Βιβλία Β’ Κατηγορίας» ή «Απλογραφικά βιβλία», είναι προφανές ότι αναφέρονται στο απλογραφικό λογιστικό σύστημα της παραγράφου 12 του άρθρου 3.</a:t>
            </a:r>
            <a:endParaRPr lang="en-US" sz="2700" dirty="0" smtClean="0"/>
          </a:p>
          <a:p>
            <a:pPr>
              <a:buNone/>
            </a:pPr>
            <a:endParaRPr lang="en-US" sz="27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3.12.4 Η διάκριση των διαφόρων εσόδων σε κατηγορίες (υποπαράγραφος 12α), είναι σημαντική ως πληροφορία της διοίκησης αλλά εξυπηρετεί και ελεγκτικούς σκοπούς. Η ομαδοποίηση των πωλήσεων δύναται να γίνεται και από το πληροφοριακό σύστημα της επιχείρησης, ή με οποιοδήποτε πρόσφορο τρόπο, χωρίς να απαιτείται ιδιαίτερη καταχώρηση, ανά παραστατικό και ανά κατηγορία εσόδου. Σημειώνεται ότι σε κάθε περίπτωση το λογιστικό σύστημα της οντότητας πρέπει να καλύπτει τις απαιτήσεις της νομοθεσίας περί Φ.Π.Α ή άλλης νομοθεσίας.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buNone/>
            </a:pPr>
            <a:r>
              <a:rPr lang="el-GR" dirty="0" smtClean="0"/>
              <a:t>3.12.5 Οίκοθεν νοείται ότι καταχωρούνται αφαιρετικά των εσόδων τα σχετικά μειωτικά στοιχεία αυτών (εκπτώσεις, επιστροφές, κλπ).</a:t>
            </a:r>
            <a:endParaRPr lang="en-US" dirty="0" smtClean="0"/>
          </a:p>
          <a:p>
            <a:pPr marL="0">
              <a:buNone/>
            </a:pPr>
            <a:r>
              <a:rPr lang="el-GR" dirty="0" smtClean="0"/>
              <a:t> 3.12.6 Συνήθεις κατηγορίες κερδών είναι τα κέρδη από πώληση ενσώματων ή άυλων παγίων στοιχείων ή χρηματοοικονομικών στοιχείων, συναλλαγματικές διαφορές, κλπ.</a:t>
            </a:r>
            <a:endParaRPr lang="en-US" dirty="0" smtClean="0"/>
          </a:p>
          <a:p>
            <a:pPr marL="0">
              <a:buNone/>
            </a:pPr>
            <a:r>
              <a:rPr lang="el-GR" dirty="0" smtClean="0"/>
              <a:t> 3.12.7 Συνήθεις κατηγορίες ζημιών είναι οι ζημιές από πώληση ή καταστροφή ή απομείωση ενσώματων ή άυλων παγίων στοιχείων, ή από πώληση ή απομείωση χρηματοοικονομικών στοιχείων, συναλλαγματικές διαφορές, κλπ.</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3.12.8 Τα κονδύλια του στοιχείου (στ) αναφέρονται στα προς απόδοση (όπου συντρέχει περίπτωση) ποσά (π.χ. Φ.Π.Α, δημοτικοί φόροι, διάφορα τέλη, κλπ.). Σημειώνεται ότι τα σχετικά ποσά δύναται να προκύπτουν συγκεντρωτικά, ως ποσοστό της βάσης υπολογισμού τους (π.χ. ως ποσοστό επί των πωλήσεων) με μία εγγραφή για την περίοδο που αφορούν.</a:t>
            </a:r>
            <a:endParaRPr lang="en-US" dirty="0" smtClean="0"/>
          </a:p>
          <a:p>
            <a:pPr marL="0" algn="just">
              <a:buNone/>
            </a:pPr>
            <a:r>
              <a:rPr lang="el-GR" dirty="0" smtClean="0"/>
              <a:t>3.12.9 Συνοπτικά, απλογραφικό λογιστικό σύστημα εφαρμόζουν οι πολύ μικρές οντότητες της παρ. 2γ του άρθρου 1 που δεν συντάσσουν ισολογισμό. Ενδεικτικά:</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a:bodyPr>
          <a:lstStyle/>
          <a:p>
            <a:pPr algn="just">
              <a:buNone/>
            </a:pPr>
            <a:r>
              <a:rPr lang="el-GR" sz="2600" dirty="0" smtClean="0"/>
              <a:t>α) Οι ομόρρυθμες εταιρείες, οι ετερόρρυθμες εταιρείες, οι ατομικές επιχειρήσεις, οι αστικές εταιρείες κερδοσκοπικού ή μη χαρακτήρα, οι κοινωνίες αστικού δικαίου, οι δικηγορικές εταιρίες, οι κοινοπραξίες, καθώς και οποιαδήποτε άλλη οντότητα του ιδιωτικού τομέα, που αποκτά εισόδημα από επιχειρηματική δραστηριότητα, με κύκλο εργασιών μέχρι και 1.500.000 ευρώ (οντότητες της παραγράφου 2(γ) του άρθρου 1 του Ν. 4308/2014).</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a:xfrm>
            <a:off x="457200" y="1333500"/>
            <a:ext cx="8229600" cy="4188296"/>
          </a:xfrm>
        </p:spPr>
        <p:txBody>
          <a:bodyPr>
            <a:normAutofit fontScale="70000" lnSpcReduction="20000"/>
          </a:bodyPr>
          <a:lstStyle/>
          <a:p>
            <a:pPr algn="just">
              <a:buNone/>
            </a:pPr>
            <a:r>
              <a:rPr lang="el-GR" dirty="0" smtClean="0"/>
              <a:t>β) Ο πωλητής (εμπορία) υγρών καυσίμων (ΟΕ, ΕΕ, ατομική επιχείρηση) με κύκλο εργασιών μέχρι και 8.000.000 ευρώ. Διευκρινίζεται ότι η εμπορία υγραερίου εμπίπτει στη δραστηριότητα των πρατηρίων υγρών καυσίμων, δεδομένου ότι το υγραέριο διατίθεται ως καύσιμο από τα εν λόγω πρατήρια με τον ίδιο τρόπο όπως η βενζίνη και το πετρέλαιο κίνησης. Συνεπώς, συνυπολογίζονται στο όριο των 8.000.000 ευρώ από πωλήσεις υγρών καυσίμων (κίνησης – θέρμανσης) και οι πωλήσεις υγραερίου. Διευκρινίζεται επίσης ότι τα προαναφερόμενα όρια ισχύουν γενικά για την οντότητα, συνεπώς, όποιος διατηρεί και άλλο κλάδο πώλησης αγαθών ή παροχής υπηρεσιών, δηλαδή ασκεί και άλλες δραστηριότητες, για την ένταξη σε κατηγορία βιβλίων λαμβάνεται το σύνολο του κύκλου εργασιών από όλες τις δραστηριότητες.</a:t>
            </a:r>
            <a:endParaRPr lang="en-US"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a:t>
            </a:r>
            <a:r>
              <a:rPr lang="el-GR" sz="2800" b="1" dirty="0" smtClean="0"/>
              <a:t>5: Το Λογιστικό Σύστημα – Εξαίρεση Διπλογραφικού Συστήματος</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85000" lnSpcReduction="10000"/>
          </a:bodyPr>
          <a:lstStyle/>
          <a:p>
            <a:pPr algn="just">
              <a:buNone/>
            </a:pPr>
            <a:r>
              <a:rPr lang="el-GR" dirty="0" smtClean="0"/>
              <a:t>γ) Τα μη κερδοσκοπικά Ν.Π.Ι.Δ. (σωματεία, σύλλογοι, ενώσεις προσώπων κ.λπ.), εφόσον αποκτούν εισόδημα από επιχειρηματική δραστηριότητα, με κύκλο εργασιών μέχρι και 1.500.000 ευρώ.</a:t>
            </a:r>
            <a:endParaRPr lang="en-US" dirty="0" smtClean="0"/>
          </a:p>
          <a:p>
            <a:pPr>
              <a:buNone/>
            </a:pPr>
            <a:r>
              <a:rPr lang="el-GR" dirty="0" smtClean="0"/>
              <a:t> </a:t>
            </a:r>
            <a:endParaRPr lang="en-US" dirty="0" smtClean="0"/>
          </a:p>
          <a:p>
            <a:pPr algn="just">
              <a:buNone/>
            </a:pPr>
            <a:r>
              <a:rPr lang="el-GR" dirty="0" smtClean="0"/>
              <a:t>δ) Ειδικώς, οι παρακάτω οντότητες οι οποίες σύμφωνα με τις διατάξεις της παραγράφου 13 του άρθρου 30 του παρόντος νόμου συντάσσουν μόνο συνοπτική κατάσταση αποτελεσμάτων, ανεξαρτήτως μεγέθους: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lgn="just">
              <a:buNone/>
            </a:pPr>
            <a:r>
              <a:rPr lang="el-GR" dirty="0" smtClean="0"/>
              <a:t>δ1) Οι αλλοδαπές επιχειρήσεις που εγκαθίστανται στην Ελλάδα με βάση του νόμους 89/1967 (ΦΕΚ Α’ 132) και 378/1968 (ΦΕΚ Α’ 82), όπως επίσης και κάθε επιχείρηση που έχει υπαχθεί στους ίδιους νόμους. Οίκοθεν νοείται ότι οποιαδήποτε αναφορά στον Α.Ν. 89/1967 καταλαμβάνει και το Ν. 27/1975 (ΦΕΚ Α 77), όπως άλλωστε προκύπτει και από τη διάταξη του άρθρου 34 του Ν. 3427/2005 (ΦΕΚ Α 312).</a:t>
            </a:r>
            <a:endParaRPr lang="en-US" dirty="0" smtClean="0"/>
          </a:p>
          <a:p>
            <a:pPr algn="just">
              <a:buNone/>
            </a:pPr>
            <a:r>
              <a:rPr lang="el-GR" dirty="0" smtClean="0"/>
              <a:t>δ2) Τα υποκαταστήματα των αλλοδαπών αεροπορικών επιχειρήσεων που λειτουργούν στην Ελλάδα, εφόσον, σύμφωνα με την ισχύουσα φορολογική νομοθεσία, απαλλάσσονται από φόρο εισοδήματος.</a:t>
            </a:r>
            <a:endParaRPr lang="en-US" dirty="0" smtClean="0"/>
          </a:p>
          <a:p>
            <a:pPr>
              <a:buNone/>
            </a:pPr>
            <a:r>
              <a:rPr lang="el-GR" dirty="0" smtClean="0"/>
              <a:t>δ3) Ο εκμεταλλευτής πλοίου δεύτερης κατηγορίας του άρθρου 3 του Ν. 27/1975.</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3.12.10 Σημειώνεται ότι οι ατομικές επιχειρήσεις, οι οποίες με τις διατάξεις του Κ.Φ.Α.Σ. απαλλάσσονταν από τη τήρηση βιβλίων και την έκδοση στοιχείων λιανικής λόγω ύψους ακαθαρίστων εσόδων της προηγούμενης διαχειριστικής περιόδου (όριο 5.000 ευρώ), εφεξής απαλλάσσονται μόνο από την τήρηση λογιστικών βιβλίων, σύμφωνα με απόφαση του Γενικού Γραμματέα Δημοσίων Εσόδων. Οι οντότητες αυτές υποχρεούνται, για σκοπούς φορολογίας εισοδήματος, σε έκδοση στοιχείων λιανικής, χωρίς ωστόσο να απαιτείται η χρήση φορολογικού ηλεκτρονικού μηχανισμού.</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Το λογιστικό σύστημα δίνει την δυνατότητα σε μικρές και πολύ μικρές οντότητες να εξαιρεθούν από την υποχρέωση που έχουν να τηρούν διπλογραφικό λογιστικό σύστημα. Στην ενότητα αυτή θα αναλύσουμε αυτές τις περιπτώσεις.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a:bodyPr>
          <a:lstStyle/>
          <a:p>
            <a:pPr marL="0" algn="just">
              <a:buNone/>
            </a:pPr>
            <a:r>
              <a:rPr lang="el-GR" sz="2600" b="1" dirty="0" smtClean="0"/>
              <a:t>11.</a:t>
            </a:r>
            <a:r>
              <a:rPr lang="el-GR" sz="2600" dirty="0" smtClean="0"/>
              <a:t> Η οντότητα της παραγράφου 2.γ του άρθρου 1 που εμπίπτει στην κατηγορία των πολύ μικρών οντοτήτων και επιλέγει, σύμφωνα με τον παρόντα νόμο, να καταρτίσει χρηματοοικονομικές καταστάσεις της παραγράφου 8 του άρθρου 16 δύναται, να μην τηρήσει τα αρχεία της παραγράφου 2 του παρόντος άρθρου. </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ΕΡΜΗΝΕΙΑ ΠΟΛ 1003</a:t>
            </a:r>
            <a:endParaRPr lang="en-US" dirty="0" smtClean="0"/>
          </a:p>
          <a:p>
            <a:pPr marL="0" algn="just">
              <a:buNone/>
            </a:pPr>
            <a:r>
              <a:rPr lang="el-GR" dirty="0" smtClean="0"/>
              <a:t> </a:t>
            </a:r>
            <a:r>
              <a:rPr lang="el-GR" b="1" dirty="0" smtClean="0"/>
              <a:t>3.11.1</a:t>
            </a:r>
            <a:r>
              <a:rPr lang="el-GR" dirty="0" smtClean="0"/>
              <a:t> Η διάταξη ορίζει ότι η πολύ μικρή οντότητα (καθαρός κύκλος εργασιών μέχρι 1.500.000 ευρώ) της παραγράφου 2(γ) του άρθρου 1 (ετερόρρυθμη εταιρεία, ομόρρυθμη εταιρεία, ατομική επιχείρηση, κλπ), η οποία σύμφωνα με το νόμο επιλέγει να συντάξει μόνο (συνοπτική) Κατάσταση Αποτελεσμάτων του υποδείγματος Β.6, δύναται να μην παρακολουθεί (απαλλαγή) τα στοιχεία ισολογισμού και μεταβολές αυτών (όπως αναφέρεται στην παράγραφο 2 του παρόντος άρθρου), αλλά μόνο τα στοιχεία της κατάστασης αποτελεσμάτων που περιγράφονται στην παράγραφο 1 του παρόντος άρθρου</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Autofit/>
          </a:bodyPr>
          <a:lstStyle/>
          <a:p>
            <a:pPr marL="0" algn="just">
              <a:buNone/>
            </a:pPr>
            <a:r>
              <a:rPr lang="el-GR" sz="2600" dirty="0" smtClean="0"/>
              <a:t>Την ίδια δυνατότητα έχει και η οντότητα της παραγράφου 11 του άρθρου 30 (πρατήρια καυσίμων και πωλητές πετρελαίου θέρμανσης με καθαρό κύκλο εργασιών μέχρι 8.000.000 ευρώ). </a:t>
            </a:r>
            <a:endParaRPr lang="en-US" sz="2600" dirty="0" smtClean="0"/>
          </a:p>
          <a:p>
            <a:pPr marL="0" algn="just">
              <a:buNone/>
            </a:pPr>
            <a:r>
              <a:rPr lang="el-GR" sz="2600" dirty="0" smtClean="0"/>
              <a:t> </a:t>
            </a:r>
            <a:endParaRPr lang="en-US" sz="2600" dirty="0" smtClean="0"/>
          </a:p>
          <a:p>
            <a:pPr marL="0" algn="just">
              <a:buNone/>
            </a:pPr>
            <a:r>
              <a:rPr lang="el-GR" sz="2600" dirty="0" smtClean="0"/>
              <a:t>Σημειώνεται ότι οι οντότητες αυτές υπόκεινται στις ρυθμίσεις του άρθρου 4 του παρόντος νόμου και έχουν υποχρέωση τήρησης ορισμένων αρχείων, από τα αναφερόμενα σε εκείνο το άρθρο.</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Λογιστικό Σύστημα – Εξαίρεση Διπλογραφικού </a:t>
            </a:r>
            <a:r>
              <a:rPr lang="el-GR" sz="3600" dirty="0" smtClean="0"/>
              <a:t>Συστήματος</a:t>
            </a:r>
            <a:endParaRPr lang="en-US" sz="3600" dirty="0"/>
          </a:p>
        </p:txBody>
      </p:sp>
      <p:sp>
        <p:nvSpPr>
          <p:cNvPr id="3" name="2 - Θέση περιεχομένου"/>
          <p:cNvSpPr>
            <a:spLocks noGrp="1"/>
          </p:cNvSpPr>
          <p:nvPr>
            <p:ph idx="1"/>
          </p:nvPr>
        </p:nvSpPr>
        <p:spPr/>
        <p:txBody>
          <a:bodyPr>
            <a:normAutofit/>
          </a:bodyPr>
          <a:lstStyle/>
          <a:p>
            <a:pPr algn="just">
              <a:buNone/>
            </a:pPr>
            <a:r>
              <a:rPr lang="el-GR" sz="2800" b="1" dirty="0" smtClean="0"/>
              <a:t>12.</a:t>
            </a:r>
            <a:r>
              <a:rPr lang="el-GR" sz="2800" dirty="0" smtClean="0"/>
              <a:t> Όταν, σύμφωνα με τις ρυθμίσεις αυτού του νόμου, η οντότητα δεν συντάσσει ισολογισμό, δύναται, αντί του λογιστικού συστήματος της παραγράφου 10, να χρησιμοποιεί ένα κατάλληλο απλογραφικό λογιστικό σύστημα για την παρακολούθηση των στοιχείων της παραγράφου 1 του παρόντος άρθρου, τα οποία συμπεριλαμβάνουν: </a:t>
            </a:r>
            <a:endParaRPr lang="en-US" sz="2800" dirty="0" smtClean="0"/>
          </a:p>
          <a:p>
            <a:pPr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1344</TotalTime>
  <Words>1596</Words>
  <Application>Microsoft Office PowerPoint</Application>
  <PresentationFormat>Προβολή στην οθόνη (16:10)</PresentationFormat>
  <Paragraphs>134</Paragraphs>
  <Slides>29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Το Λογιστικό Σύστημα – Εξαίρεση Διπλογραφικού Συστήματος</vt:lpstr>
      <vt:lpstr>Βιβλιογραφία</vt:lpstr>
      <vt:lpstr>Σημείωμα Αναφοράς</vt:lpstr>
      <vt:lpstr>Σημείωμα Αδειοδότησης</vt:lpstr>
      <vt:lpstr>Διαφάνεια 26</vt:lpstr>
      <vt:lpstr>Διαφάνεια 27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201</cp:revision>
  <dcterms:created xsi:type="dcterms:W3CDTF">2012-09-06T09:03:05Z</dcterms:created>
  <dcterms:modified xsi:type="dcterms:W3CDTF">2015-11-24T15:15:30Z</dcterms:modified>
</cp:coreProperties>
</file>