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commentAuthors.xml" ContentType="application/vnd.openxmlformats-officedocument.presentationml.commentAuthors+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tags/tag1.xml" ContentType="application/vnd.openxmlformats-officedocument.presentationml.tags+xml"/>
  <Override PartName="/ppt/slideLayouts/slideLayout1.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1"/>
  </p:notesMasterIdLst>
  <p:handoutMasterIdLst>
    <p:handoutMasterId r:id="rId32"/>
  </p:handoutMasterIdLst>
  <p:sldIdLst>
    <p:sldId id="256" r:id="rId2"/>
    <p:sldId id="289" r:id="rId3"/>
    <p:sldId id="257" r:id="rId4"/>
    <p:sldId id="259" r:id="rId5"/>
    <p:sldId id="261" r:id="rId6"/>
    <p:sldId id="303" r:id="rId7"/>
    <p:sldId id="302" r:id="rId8"/>
    <p:sldId id="301" r:id="rId9"/>
    <p:sldId id="300" r:id="rId10"/>
    <p:sldId id="309" r:id="rId11"/>
    <p:sldId id="308" r:id="rId12"/>
    <p:sldId id="307" r:id="rId13"/>
    <p:sldId id="306" r:id="rId14"/>
    <p:sldId id="305" r:id="rId15"/>
    <p:sldId id="304" r:id="rId16"/>
    <p:sldId id="299" r:id="rId17"/>
    <p:sldId id="298" r:id="rId18"/>
    <p:sldId id="297" r:id="rId19"/>
    <p:sldId id="312" r:id="rId20"/>
    <p:sldId id="311" r:id="rId21"/>
    <p:sldId id="310" r:id="rId22"/>
    <p:sldId id="314" r:id="rId23"/>
    <p:sldId id="290" r:id="rId24"/>
    <p:sldId id="291" r:id="rId25"/>
    <p:sldId id="292" r:id="rId26"/>
    <p:sldId id="293" r:id="rId27"/>
    <p:sldId id="294" r:id="rId28"/>
    <p:sldId id="295" r:id="rId29"/>
    <p:sldId id="280" r:id="rId30"/>
  </p:sldIdLst>
  <p:sldSz cx="9144000" cy="5715000" type="screen16x10"/>
  <p:notesSz cx="6858000" cy="9144000"/>
  <p:custDataLst>
    <p:tags r:id="rId33"/>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598" autoAdjust="0"/>
    <p:restoredTop sz="99309" autoAdjust="0"/>
  </p:normalViewPr>
  <p:slideViewPr>
    <p:cSldViewPr>
      <p:cViewPr>
        <p:scale>
          <a:sx n="106" d="100"/>
          <a:sy n="106" d="100"/>
        </p:scale>
        <p:origin x="-222" y="174"/>
      </p:cViewPr>
      <p:guideLst>
        <p:guide orient="horz" pos="1800"/>
        <p:guide pos="2880"/>
      </p:guideLst>
    </p:cSldViewPr>
  </p:slideViewPr>
  <p:outlineViewPr>
    <p:cViewPr>
      <p:scale>
        <a:sx n="33" d="100"/>
        <a:sy n="33" d="100"/>
      </p:scale>
      <p:origin x="0" y="0"/>
    </p:cViewPr>
  </p:outlineViewPr>
  <p:notesTextViewPr>
    <p:cViewPr>
      <p:scale>
        <a:sx n="1" d="1"/>
        <a:sy n="1" d="1"/>
      </p:scale>
      <p:origin x="0" y="0"/>
    </p:cViewPr>
  </p:notesTextViewPr>
  <p:notesViewPr>
    <p:cSldViewPr showGuides="1">
      <p:cViewPr varScale="1">
        <p:scale>
          <a:sx n="85" d="100"/>
          <a:sy n="85" d="100"/>
        </p:scale>
        <p:origin x="-3150" y="-90"/>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gs" Target="tags/tag1.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handoutMaster" Target="handoutMasters/handoutMaster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Θέση ημερομηνίας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F76FD7C3-D6B9-42BB-A7A4-7D449DB9A6E2}" type="datetimeFigureOut">
              <a:rPr lang="en-GB" smtClean="0"/>
              <a:pPr/>
              <a:t>24/11/2015</a:t>
            </a:fld>
            <a:endParaRPr lang="en-GB"/>
          </a:p>
        </p:txBody>
      </p:sp>
      <p:sp>
        <p:nvSpPr>
          <p:cNvPr id="4" name="Θέση υποσέλιδου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5" name="Θέση αριθμού διαφάνειας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FF6BA1F4-DDF4-4058-8933-5F04CCBA71D1}" type="slidenum">
              <a:rPr lang="en-GB" smtClean="0"/>
              <a:pPr/>
              <a:t>‹#›</a:t>
            </a:fld>
            <a:endParaRPr lang="en-GB"/>
          </a:p>
        </p:txBody>
      </p:sp>
    </p:spTree>
    <p:extLst>
      <p:ext uri="{BB962C8B-B14F-4D97-AF65-F5344CB8AC3E}">
        <p14:creationId xmlns:p14="http://schemas.microsoft.com/office/powerpoint/2010/main" xmlns="" val="31753628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pPr/>
              <a:t>24/11/2015</a:t>
            </a:fld>
            <a:endParaRPr lang="el-GR"/>
          </a:p>
        </p:txBody>
      </p:sp>
      <p:sp>
        <p:nvSpPr>
          <p:cNvPr id="4" name="Θέση εικόνας διαφάνειας 3"/>
          <p:cNvSpPr>
            <a:spLocks noGrp="1" noRot="1" noChangeAspect="1"/>
          </p:cNvSpPr>
          <p:nvPr>
            <p:ph type="sldImg" idx="2"/>
          </p:nvPr>
        </p:nvSpPr>
        <p:spPr>
          <a:xfrm>
            <a:off x="685800" y="685800"/>
            <a:ext cx="54864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pPr/>
              <a:t>‹#›</a:t>
            </a:fld>
            <a:endParaRPr lang="el-GR"/>
          </a:p>
        </p:txBody>
      </p:sp>
    </p:spTree>
    <p:extLst>
      <p:ext uri="{BB962C8B-B14F-4D97-AF65-F5344CB8AC3E}">
        <p14:creationId xmlns:p14="http://schemas.microsoft.com/office/powerpoint/2010/main" xmlns=""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a:t>
            </a:fld>
            <a:endParaRPr lang="el-GR"/>
          </a:p>
        </p:txBody>
      </p:sp>
    </p:spTree>
    <p:extLst>
      <p:ext uri="{BB962C8B-B14F-4D97-AF65-F5344CB8AC3E}">
        <p14:creationId xmlns:p14="http://schemas.microsoft.com/office/powerpoint/2010/main" xmlns=""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27</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28</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29</a:t>
            </a:fld>
            <a:endParaRPr lang="el-GR"/>
          </a:p>
        </p:txBody>
      </p:sp>
    </p:spTree>
    <p:extLst>
      <p:ext uri="{BB962C8B-B14F-4D97-AF65-F5344CB8AC3E}">
        <p14:creationId xmlns:p14="http://schemas.microsoft.com/office/powerpoint/2010/main" xmlns="" val="3017940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a:t>
            </a:fld>
            <a:endParaRPr lang="el-GR"/>
          </a:p>
        </p:txBody>
      </p:sp>
    </p:spTree>
    <p:extLst>
      <p:ext uri="{BB962C8B-B14F-4D97-AF65-F5344CB8AC3E}">
        <p14:creationId xmlns:p14="http://schemas.microsoft.com/office/powerpoint/2010/main" xmlns="" val="39928127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a:t>
            </a:fld>
            <a:endParaRPr lang="el-GR" dirty="0"/>
          </a:p>
        </p:txBody>
      </p:sp>
    </p:spTree>
    <p:extLst>
      <p:ext uri="{BB962C8B-B14F-4D97-AF65-F5344CB8AC3E}">
        <p14:creationId xmlns:p14="http://schemas.microsoft.com/office/powerpoint/2010/main" xmlns="" val="31421763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4</a:t>
            </a:fld>
            <a:endParaRPr lang="el-GR" dirty="0"/>
          </a:p>
        </p:txBody>
      </p:sp>
    </p:spTree>
    <p:extLst>
      <p:ext uri="{BB962C8B-B14F-4D97-AF65-F5344CB8AC3E}">
        <p14:creationId xmlns:p14="http://schemas.microsoft.com/office/powerpoint/2010/main" xmlns="" val="25330233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5</a:t>
            </a:fld>
            <a:endParaRPr lang="el-GR" dirty="0"/>
          </a:p>
        </p:txBody>
      </p:sp>
    </p:spTree>
    <p:extLst>
      <p:ext uri="{BB962C8B-B14F-4D97-AF65-F5344CB8AC3E}">
        <p14:creationId xmlns:p14="http://schemas.microsoft.com/office/powerpoint/2010/main" xmlns="" val="41568307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23</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24</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25</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26</a:t>
            </a:fld>
            <a:endParaRPr lang="el-GR"/>
          </a:p>
        </p:txBody>
      </p:sp>
    </p:spTree>
    <p:extLst>
      <p:ext uri="{BB962C8B-B14F-4D97-AF65-F5344CB8AC3E}">
        <p14:creationId xmlns:p14="http://schemas.microsoft.com/office/powerpoint/2010/main" xmlns="" val="36499802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1775355"/>
            <a:ext cx="7772400" cy="1225021"/>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238500"/>
            <a:ext cx="7776864" cy="14605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xmlns=""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xmlns=""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28865"/>
            <a:ext cx="2057400" cy="4876271"/>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28865"/>
            <a:ext cx="6019800" cy="4876271"/>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xmlns=""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dirty="0"/>
          </a:p>
        </p:txBody>
      </p:sp>
      <p:sp>
        <p:nvSpPr>
          <p:cNvPr id="5" name="Ορθογώνιο 4"/>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7" name="TextBox 6"/>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8" name="Εικόνα 7"/>
          <p:cNvPicPr>
            <a:picLocks noChangeAspect="1"/>
          </p:cNvPicPr>
          <p:nvPr userDrawn="1"/>
        </p:nvPicPr>
        <p:blipFill>
          <a:blip r:embed="rId2" cstate="print"/>
          <a:stretch>
            <a:fillRect/>
          </a:stretch>
        </p:blipFill>
        <p:spPr>
          <a:xfrm>
            <a:off x="38062" y="-14"/>
            <a:ext cx="213458" cy="324000"/>
          </a:xfrm>
          <a:prstGeom prst="rect">
            <a:avLst/>
          </a:prstGeom>
        </p:spPr>
      </p:pic>
      <p:pic>
        <p:nvPicPr>
          <p:cNvPr id="9" name="Εικόνα 8"/>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3672417"/>
            <a:ext cx="7772400" cy="1135063"/>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422261"/>
            <a:ext cx="7772400" cy="1250156"/>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pic>
        <p:nvPicPr>
          <p:cNvPr id="8" name="Εικόνα 7"/>
          <p:cNvPicPr>
            <a:picLocks noChangeAspect="1"/>
          </p:cNvPicPr>
          <p:nvPr userDrawn="1"/>
        </p:nvPicPr>
        <p:blipFill>
          <a:blip r:embed="rId2" cstate="print"/>
          <a:stretch>
            <a:fillRect/>
          </a:stretch>
        </p:blipFill>
        <p:spPr>
          <a:xfrm>
            <a:off x="3464680" y="913284"/>
            <a:ext cx="2214640" cy="1031492"/>
          </a:xfrm>
          <a:prstGeom prst="rect">
            <a:avLst/>
          </a:prstGeom>
        </p:spPr>
      </p:pic>
    </p:spTree>
    <p:extLst>
      <p:ext uri="{BB962C8B-B14F-4D97-AF65-F5344CB8AC3E}">
        <p14:creationId xmlns:p14="http://schemas.microsoft.com/office/powerpoint/2010/main" xmlns=""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11" name="Ορθογώνιο 10"/>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2" name="TextBox 11"/>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3" name="Εικόνα 12"/>
          <p:cNvPicPr>
            <a:picLocks noChangeAspect="1"/>
          </p:cNvPicPr>
          <p:nvPr userDrawn="1"/>
        </p:nvPicPr>
        <p:blipFill>
          <a:blip r:embed="rId2" cstate="print"/>
          <a:stretch>
            <a:fillRect/>
          </a:stretch>
        </p:blipFill>
        <p:spPr>
          <a:xfrm>
            <a:off x="38062" y="-14"/>
            <a:ext cx="213458" cy="324000"/>
          </a:xfrm>
          <a:prstGeom prst="rect">
            <a:avLst/>
          </a:prstGeom>
        </p:spPr>
      </p:pic>
      <p:pic>
        <p:nvPicPr>
          <p:cNvPr id="14" name="Εικόνα 13"/>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311878"/>
            <a:ext cx="4040188"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1845013"/>
            <a:ext cx="4040188" cy="323273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6" y="1311878"/>
            <a:ext cx="4041775"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6" y="1845013"/>
            <a:ext cx="4041775" cy="323273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pPr/>
              <a:t>‹#›</a:t>
            </a:fld>
            <a:endParaRPr lang="el-GR"/>
          </a:p>
        </p:txBody>
      </p:sp>
      <p:sp>
        <p:nvSpPr>
          <p:cNvPr id="13" name="Ορθογώνιο 12"/>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4" name="TextBox 13"/>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5" name="Εικόνα 14"/>
          <p:cNvPicPr>
            <a:picLocks noChangeAspect="1"/>
          </p:cNvPicPr>
          <p:nvPr userDrawn="1"/>
        </p:nvPicPr>
        <p:blipFill>
          <a:blip r:embed="rId2" cstate="print"/>
          <a:stretch>
            <a:fillRect/>
          </a:stretch>
        </p:blipFill>
        <p:spPr>
          <a:xfrm>
            <a:off x="38062" y="-14"/>
            <a:ext cx="213458" cy="324000"/>
          </a:xfrm>
          <a:prstGeom prst="rect">
            <a:avLst/>
          </a:prstGeom>
        </p:spPr>
      </p:pic>
      <p:pic>
        <p:nvPicPr>
          <p:cNvPr id="16" name="Εικόνα 15"/>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pPr/>
              <a:t>‹#›</a:t>
            </a:fld>
            <a:endParaRPr lang="el-GR"/>
          </a:p>
        </p:txBody>
      </p:sp>
      <p:sp>
        <p:nvSpPr>
          <p:cNvPr id="9" name="Ορθογώνιο 8"/>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0" name="TextBox 9"/>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1" name="Εικόνα 10"/>
          <p:cNvPicPr>
            <a:picLocks noChangeAspect="1"/>
          </p:cNvPicPr>
          <p:nvPr userDrawn="1"/>
        </p:nvPicPr>
        <p:blipFill>
          <a:blip r:embed="rId2" cstate="print"/>
          <a:stretch>
            <a:fillRect/>
          </a:stretch>
        </p:blipFill>
        <p:spPr>
          <a:xfrm>
            <a:off x="38062" y="-14"/>
            <a:ext cx="213458" cy="324000"/>
          </a:xfrm>
          <a:prstGeom prst="rect">
            <a:avLst/>
          </a:prstGeom>
        </p:spPr>
      </p:pic>
      <p:pic>
        <p:nvPicPr>
          <p:cNvPr id="12" name="Εικόνα 11"/>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pPr/>
              <a:t>‹#›</a:t>
            </a:fld>
            <a:endParaRPr lang="el-GR"/>
          </a:p>
        </p:txBody>
      </p:sp>
      <p:sp>
        <p:nvSpPr>
          <p:cNvPr id="8" name="Ορθογώνιο 7"/>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9" name="TextBox 8"/>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0" name="Εικόνα 9"/>
          <p:cNvPicPr>
            <a:picLocks noChangeAspect="1"/>
          </p:cNvPicPr>
          <p:nvPr userDrawn="1"/>
        </p:nvPicPr>
        <p:blipFill>
          <a:blip r:embed="rId2" cstate="print"/>
          <a:stretch>
            <a:fillRect/>
          </a:stretch>
        </p:blipFill>
        <p:spPr>
          <a:xfrm>
            <a:off x="38062" y="-14"/>
            <a:ext cx="213458" cy="324000"/>
          </a:xfrm>
          <a:prstGeom prst="rect">
            <a:avLst/>
          </a:prstGeom>
        </p:spPr>
      </p:pic>
      <p:pic>
        <p:nvPicPr>
          <p:cNvPr id="11" name="Εικόνα 10"/>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297327"/>
            <a:ext cx="5111750" cy="384042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1" y="1297327"/>
            <a:ext cx="3008313" cy="3840427"/>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6" name="Τίτλος 1"/>
          <p:cNvSpPr>
            <a:spLocks noGrp="1"/>
          </p:cNvSpPr>
          <p:nvPr>
            <p:ph type="title"/>
          </p:nvPr>
        </p:nvSpPr>
        <p:spPr>
          <a:xfrm>
            <a:off x="457200" y="228000"/>
            <a:ext cx="8229600" cy="9540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
        <p:nvSpPr>
          <p:cNvPr id="12" name="Ορθογώνιο 11"/>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3" name="TextBox 12"/>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4" name="Εικόνα 13"/>
          <p:cNvPicPr>
            <a:picLocks noChangeAspect="1"/>
          </p:cNvPicPr>
          <p:nvPr userDrawn="1"/>
        </p:nvPicPr>
        <p:blipFill>
          <a:blip r:embed="rId2" cstate="print"/>
          <a:stretch>
            <a:fillRect/>
          </a:stretch>
        </p:blipFill>
        <p:spPr>
          <a:xfrm>
            <a:off x="38062" y="-14"/>
            <a:ext cx="213458" cy="324000"/>
          </a:xfrm>
          <a:prstGeom prst="rect">
            <a:avLst/>
          </a:prstGeom>
        </p:spPr>
      </p:pic>
      <p:pic>
        <p:nvPicPr>
          <p:cNvPr id="15" name="Εικόνα 14"/>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297327"/>
            <a:ext cx="5486400" cy="288032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4297660"/>
            <a:ext cx="5486400" cy="845840"/>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9" name="Τίτλος 1"/>
          <p:cNvSpPr>
            <a:spLocks noGrp="1"/>
          </p:cNvSpPr>
          <p:nvPr>
            <p:ph type="title"/>
          </p:nvPr>
        </p:nvSpPr>
        <p:spPr>
          <a:xfrm>
            <a:off x="457200" y="228000"/>
            <a:ext cx="8229600" cy="9540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
        <p:nvSpPr>
          <p:cNvPr id="12" name="Ορθογώνιο 11"/>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3" name="TextBox 12"/>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4" name="Εικόνα 13"/>
          <p:cNvPicPr>
            <a:picLocks noChangeAspect="1"/>
          </p:cNvPicPr>
          <p:nvPr userDrawn="1"/>
        </p:nvPicPr>
        <p:blipFill>
          <a:blip r:embed="rId2" cstate="print"/>
          <a:stretch>
            <a:fillRect/>
          </a:stretch>
        </p:blipFill>
        <p:spPr>
          <a:xfrm>
            <a:off x="38062" y="-14"/>
            <a:ext cx="213458" cy="324000"/>
          </a:xfrm>
          <a:prstGeom prst="rect">
            <a:avLst/>
          </a:prstGeom>
        </p:spPr>
      </p:pic>
      <p:pic>
        <p:nvPicPr>
          <p:cNvPr id="15" name="Εικόνα 14"/>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28865"/>
            <a:ext cx="8229600" cy="9525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333500"/>
            <a:ext cx="8229600" cy="3771636"/>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5296959"/>
            <a:ext cx="2133600" cy="304271"/>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
        <p:nvSpPr>
          <p:cNvPr id="9" name="Θέση αριθμού διαφάνειας 3"/>
          <p:cNvSpPr txBox="1">
            <a:spLocks/>
          </p:cNvSpPr>
          <p:nvPr userDrawn="1"/>
        </p:nvSpPr>
        <p:spPr bwMode="auto">
          <a:xfrm>
            <a:off x="8729256" y="5466151"/>
            <a:ext cx="333105" cy="304271"/>
          </a:xfrm>
          <a:prstGeom prst="rect">
            <a:avLst/>
          </a:prstGeom>
          <a:noFill/>
          <a:ln>
            <a:miter lim="800000"/>
            <a:headEnd/>
            <a:tailEnd/>
          </a:ln>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6C6787FC-6543-471B-A41A-5AEEC386B628}" type="slidenum">
              <a:rPr lang="el-GR" altLang="el-GR" sz="1600" smtClean="0">
                <a:solidFill>
                  <a:schemeClr val="bg1"/>
                </a:solidFill>
              </a:rPr>
              <a:pPr algn="r"/>
              <a:t>‹#›</a:t>
            </a:fld>
            <a:endParaRPr lang="el-GR" altLang="el-GR" sz="1600" dirty="0" smtClean="0">
              <a:solidFill>
                <a:schemeClr val="bg1"/>
              </a:solidFill>
            </a:endParaRPr>
          </a:p>
        </p:txBody>
      </p:sp>
    </p:spTree>
    <p:extLst>
      <p:ext uri="{BB962C8B-B14F-4D97-AF65-F5344CB8AC3E}">
        <p14:creationId xmlns:p14="http://schemas.microsoft.com/office/powerpoint/2010/main" xmlns=""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hyperlink" Target="http://oc-web.ioa.teiep.gr/OpenClass/courses/LOGO125/" TargetMode="External"/><Relationship Id="rId4" Type="http://schemas.openxmlformats.org/officeDocument/2006/relationships/image" Target="../media/image2.jpeg"/></Relationships>
</file>

<file path=ppt/slides/_rels/slide25.xml.rels><?xml version="1.0" encoding="UTF-8" standalone="yes"?>
<Relationships xmlns="http://schemas.openxmlformats.org/package/2006/relationships"><Relationship Id="rId3" Type="http://schemas.openxmlformats.org/officeDocument/2006/relationships/hyperlink" Target="http://creativecommons.org/licenses/by-nc-nd/4.0/deed.el"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2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2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noAutofit/>
          </a:bodyPr>
          <a:lstStyle/>
          <a:p>
            <a:r>
              <a:rPr lang="el-GR" sz="4000" dirty="0" smtClean="0"/>
              <a:t>Μηχανογραφημένη Λογιστική Ι</a:t>
            </a:r>
            <a:r>
              <a:rPr lang="en-US" sz="4000" dirty="0" smtClean="0"/>
              <a:t>I</a:t>
            </a:r>
            <a:endParaRPr lang="el-GR" sz="4000" dirty="0"/>
          </a:p>
        </p:txBody>
      </p:sp>
      <p:sp>
        <p:nvSpPr>
          <p:cNvPr id="3" name="Υπότιτλος 2"/>
          <p:cNvSpPr>
            <a:spLocks noGrp="1"/>
          </p:cNvSpPr>
          <p:nvPr>
            <p:ph type="subTitle" idx="1"/>
          </p:nvPr>
        </p:nvSpPr>
        <p:spPr>
          <a:xfrm>
            <a:off x="683568" y="2897167"/>
            <a:ext cx="7776864" cy="1460500"/>
          </a:xfrm>
        </p:spPr>
        <p:txBody>
          <a:bodyPr>
            <a:noAutofit/>
          </a:bodyPr>
          <a:lstStyle/>
          <a:p>
            <a:r>
              <a:rPr lang="el-GR" sz="2800" b="1" dirty="0" smtClean="0"/>
              <a:t>Το Λογιστικό Σύστημα – Εξαίρεση Διπλογραφικού Συστήματος</a:t>
            </a:r>
            <a:endParaRPr lang="el-GR" sz="2800" dirty="0" smtClean="0"/>
          </a:p>
          <a:p>
            <a:r>
              <a:rPr lang="el-GR" sz="2800" dirty="0" smtClean="0"/>
              <a:t>Χύτης Ευάγγελος</a:t>
            </a:r>
          </a:p>
        </p:txBody>
      </p:sp>
      <p:pic>
        <p:nvPicPr>
          <p:cNvPr id="4" name="7 - Εικόνα" descr="Λογότυπο για Άδειες χρήσης Creative Commons BY-NC-ND"/>
          <p:cNvPicPr>
            <a:picLocks noChangeAspect="1"/>
          </p:cNvPicPr>
          <p:nvPr/>
        </p:nvPicPr>
        <p:blipFill>
          <a:blip r:embed="rId3" cstate="print"/>
          <a:stretch>
            <a:fillRect/>
          </a:stretch>
        </p:blipFill>
        <p:spPr>
          <a:xfrm>
            <a:off x="2080878" y="4856613"/>
            <a:ext cx="1581685" cy="461161"/>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srcRect/>
          <a:stretch>
            <a:fillRect/>
          </a:stretch>
        </p:blipFill>
        <p:spPr bwMode="auto">
          <a:xfrm>
            <a:off x="3591139" y="4659746"/>
            <a:ext cx="4310289" cy="854894"/>
          </a:xfrm>
          <a:prstGeom prst="rect">
            <a:avLst/>
          </a:prstGeom>
          <a:noFill/>
        </p:spPr>
      </p:pic>
      <p:grpSp>
        <p:nvGrpSpPr>
          <p:cNvPr id="10" name="Ομάδα 9"/>
          <p:cNvGrpSpPr/>
          <p:nvPr/>
        </p:nvGrpSpPr>
        <p:grpSpPr>
          <a:xfrm>
            <a:off x="642158" y="210000"/>
            <a:ext cx="4217874" cy="1147333"/>
            <a:chOff x="642158" y="252000"/>
            <a:chExt cx="4217874" cy="1376800"/>
          </a:xfrm>
        </p:grpSpPr>
        <p:pic>
          <p:nvPicPr>
            <p:cNvPr id="8" name="Εικόνα 7"/>
            <p:cNvPicPr>
              <a:picLocks noChangeAspect="1"/>
            </p:cNvPicPr>
            <p:nvPr/>
          </p:nvPicPr>
          <p:blipFill rotWithShape="1">
            <a:blip r:embed="rId5" cstate="print"/>
            <a:srcRect t="-11106" b="11106"/>
            <a:stretch/>
          </p:blipFill>
          <p:spPr>
            <a:xfrm>
              <a:off x="642158" y="252000"/>
              <a:ext cx="905506" cy="1374430"/>
            </a:xfrm>
            <a:prstGeom prst="rect">
              <a:avLst/>
            </a:prstGeom>
          </p:spPr>
        </p:pic>
        <p:sp>
          <p:nvSpPr>
            <p:cNvPr id="9" name="TextBox 8"/>
            <p:cNvSpPr txBox="1"/>
            <p:nvPr/>
          </p:nvSpPr>
          <p:spPr>
            <a:xfrm>
              <a:off x="1619672" y="404664"/>
              <a:ext cx="3240360" cy="1224136"/>
            </a:xfrm>
            <a:prstGeom prst="rect">
              <a:avLst/>
            </a:prstGeom>
          </p:spPr>
          <p:txBody>
            <a:bodyPr vert="horz" wrap="square" lIns="91440" tIns="45720" rIns="91440" bIns="45720" rtlCol="0" anchor="ctr">
              <a:noAutofit/>
            </a:bodyPr>
            <a:lstStyle/>
            <a:p>
              <a:pPr>
                <a:lnSpc>
                  <a:spcPts val="2600"/>
                </a:lnSpc>
              </a:pPr>
              <a:r>
                <a:rPr lang="el-GR" sz="2000" dirty="0" smtClean="0"/>
                <a:t>Ελληνική Δημοκρατία</a:t>
              </a:r>
            </a:p>
            <a:p>
              <a:pPr>
                <a:lnSpc>
                  <a:spcPts val="2600"/>
                </a:lnSpc>
              </a:pPr>
              <a:r>
                <a:rPr lang="el-GR" sz="2000" dirty="0" smtClean="0"/>
                <a:t>Τεχνολογικό Εκπαιδευτικό Ίδρυμα Ηπείρου</a:t>
              </a:r>
              <a:endParaRPr lang="en-GB" sz="2000" dirty="0" smtClean="0"/>
            </a:p>
          </p:txBody>
        </p:sp>
      </p:grpSp>
    </p:spTree>
    <p:extLst>
      <p:ext uri="{BB962C8B-B14F-4D97-AF65-F5344CB8AC3E}">
        <p14:creationId xmlns:p14="http://schemas.microsoft.com/office/powerpoint/2010/main" xmlns=""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r>
              <a:rPr lang="el-GR" sz="3600" dirty="0" smtClean="0"/>
              <a:t>Το Λογιστικό Σύστημα – Εξαίρεση Διπλογραφικού </a:t>
            </a:r>
            <a:r>
              <a:rPr lang="el-GR" sz="3600" dirty="0" smtClean="0"/>
              <a:t>Συστήματος</a:t>
            </a:r>
            <a:endParaRPr lang="en-US" sz="3600" dirty="0"/>
          </a:p>
        </p:txBody>
      </p:sp>
      <p:sp>
        <p:nvSpPr>
          <p:cNvPr id="3" name="2 - Θέση περιεχομένου"/>
          <p:cNvSpPr>
            <a:spLocks noGrp="1"/>
          </p:cNvSpPr>
          <p:nvPr>
            <p:ph idx="1"/>
          </p:nvPr>
        </p:nvSpPr>
        <p:spPr/>
        <p:txBody>
          <a:bodyPr>
            <a:normAutofit/>
          </a:bodyPr>
          <a:lstStyle/>
          <a:p>
            <a:pPr algn="just">
              <a:buNone/>
            </a:pPr>
            <a:r>
              <a:rPr lang="el-GR" sz="2600" dirty="0" smtClean="0"/>
              <a:t>α) Τα πάσης φύσεως έσοδα διακεκριμένα σε έσοδα από πώληση εμπορευμάτων, από πώληση προϊόντων, από παροχή υπηρεσιών, και λοιπά έσοδα.</a:t>
            </a:r>
            <a:endParaRPr lang="en-US" sz="2600" dirty="0" smtClean="0"/>
          </a:p>
          <a:p>
            <a:pPr algn="just">
              <a:buNone/>
            </a:pPr>
            <a:r>
              <a:rPr lang="el-GR" sz="2600" dirty="0" smtClean="0"/>
              <a:t>β) Τα πάσης φύσεως κέρδη. </a:t>
            </a:r>
            <a:endParaRPr lang="en-US" sz="2600" dirty="0" smtClean="0"/>
          </a:p>
          <a:p>
            <a:pPr algn="just">
              <a:buNone/>
            </a:pPr>
            <a:r>
              <a:rPr lang="el-GR" sz="2600" dirty="0" smtClean="0"/>
              <a:t>γ) Τις πάσης φύσεως αγορές περιουσιακών στοιχείων, διακεκριμένα σε αγορές εμπορευμάτων, πρώτων ή βοηθητικών υλών και υλικών, παγίων, και αγορές λοιπών περιουσιακών στοιχείων. </a:t>
            </a:r>
            <a:endParaRPr lang="en-US" sz="2600" dirty="0" smtClean="0"/>
          </a:p>
          <a:p>
            <a:pPr algn="just">
              <a:buNone/>
            </a:pPr>
            <a:endParaRPr lang="en-US" sz="2600"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10</a:t>
            </a:fld>
            <a:endParaRPr lang="el-G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r>
              <a:rPr lang="el-GR" sz="3600" dirty="0" smtClean="0"/>
              <a:t>Το Λογιστικό Σύστημα – Εξαίρεση Διπλογραφικού </a:t>
            </a:r>
            <a:r>
              <a:rPr lang="el-GR" sz="3600" dirty="0" smtClean="0"/>
              <a:t>Συστήματος</a:t>
            </a:r>
            <a:endParaRPr lang="en-US" sz="3600" dirty="0"/>
          </a:p>
        </p:txBody>
      </p:sp>
      <p:sp>
        <p:nvSpPr>
          <p:cNvPr id="3" name="2 - Θέση περιεχομένου"/>
          <p:cNvSpPr>
            <a:spLocks noGrp="1"/>
          </p:cNvSpPr>
          <p:nvPr>
            <p:ph idx="1"/>
          </p:nvPr>
        </p:nvSpPr>
        <p:spPr/>
        <p:txBody>
          <a:bodyPr>
            <a:normAutofit/>
          </a:bodyPr>
          <a:lstStyle/>
          <a:p>
            <a:pPr algn="just">
              <a:buNone/>
            </a:pPr>
            <a:r>
              <a:rPr lang="el-GR" sz="2600" dirty="0" smtClean="0"/>
              <a:t>δ) Τα πάσης φύσεως έξοδα, διακεκριμένα σε αμοιβές προσωπικού συμπεριλαμβανομένων εισφορών σε ασφαλιστικούς οργανισμούς, έξοδα από τη λήψη λοιπών υπηρεσιών, και λοιπά έξοδα. </a:t>
            </a:r>
            <a:endParaRPr lang="en-US" sz="2600" dirty="0" smtClean="0"/>
          </a:p>
          <a:p>
            <a:pPr algn="just">
              <a:buNone/>
            </a:pPr>
            <a:r>
              <a:rPr lang="el-GR" sz="2600" dirty="0" smtClean="0"/>
              <a:t>ε) Τις πάσης φύσεως ζημίες. 	</a:t>
            </a:r>
            <a:endParaRPr lang="en-US" sz="2600" dirty="0" smtClean="0"/>
          </a:p>
          <a:p>
            <a:pPr algn="just">
              <a:buNone/>
            </a:pPr>
            <a:r>
              <a:rPr lang="el-GR" sz="2600" dirty="0" smtClean="0"/>
              <a:t>στ) Τους πάσης φύσεως φόρους και τέλη, ξεχωριστά κατ’ είδος.</a:t>
            </a:r>
            <a:endParaRPr lang="en-US" sz="2600" dirty="0" smtClean="0"/>
          </a:p>
          <a:p>
            <a:pPr algn="just">
              <a:buNone/>
            </a:pPr>
            <a:endParaRPr lang="en-US" sz="2600"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11</a:t>
            </a:fld>
            <a:endParaRPr lang="el-G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r>
              <a:rPr lang="el-GR" sz="3600" dirty="0" smtClean="0"/>
              <a:t>Το Λογιστικό Σύστημα – Εξαίρεση Διπλογραφικού </a:t>
            </a:r>
            <a:r>
              <a:rPr lang="el-GR" sz="3600" dirty="0" smtClean="0"/>
              <a:t>Συστήματος</a:t>
            </a:r>
            <a:endParaRPr lang="en-US" sz="3600" dirty="0"/>
          </a:p>
        </p:txBody>
      </p:sp>
      <p:sp>
        <p:nvSpPr>
          <p:cNvPr id="3" name="2 - Θέση περιεχομένου"/>
          <p:cNvSpPr>
            <a:spLocks noGrp="1"/>
          </p:cNvSpPr>
          <p:nvPr>
            <p:ph idx="1"/>
          </p:nvPr>
        </p:nvSpPr>
        <p:spPr/>
        <p:txBody>
          <a:bodyPr>
            <a:normAutofit fontScale="70000" lnSpcReduction="20000"/>
          </a:bodyPr>
          <a:lstStyle/>
          <a:p>
            <a:pPr>
              <a:buNone/>
            </a:pPr>
            <a:r>
              <a:rPr lang="el-GR" b="1" dirty="0" smtClean="0"/>
              <a:t>ΕΡΜΗΝΕΙΑ ΠΟΛ 1003</a:t>
            </a:r>
            <a:endParaRPr lang="en-US" dirty="0" smtClean="0"/>
          </a:p>
          <a:p>
            <a:pPr marL="0" algn="just">
              <a:buNone/>
            </a:pPr>
            <a:r>
              <a:rPr lang="el-GR" b="1" dirty="0" smtClean="0"/>
              <a:t> 3.12.1</a:t>
            </a:r>
            <a:r>
              <a:rPr lang="el-GR" dirty="0" smtClean="0"/>
              <a:t> Η παράγραφος αυτή παρέχει τη δυνατότητα στην οντότητα που, σύμφωνα με το νόμο αυτό, έχει το δικαίωμα να συντάσσει μόνο Κατάσταση αποτελεσμάτων απαλλασσόμενη από την υποχρέωση σύνταξης και Ισολογισμού (δηλαδή η οντότητα της παραγράφου 11), να χρησιμοποιεί ένα κατάλληλο απλογραφικό λογιστικό σύστημα για να παρακολουθεί τα στοιχεία της κατάστασης αποτελεσμάτων (βιβλία εσόδων-εξόδων). Σημειώνεται ότι η οντότητα αυτή δύνανται να χρησιμοποιεί προαιρετικά ένα διπλογραφικό σύστημα, αντί απλογραφικού, χωρίς ωστόσο εκ του λόγου αυτού (προαιρετική χρήση διπλογραφικού συστήματος) να υποχρεούται να συντάσσει και ισολογισμό (συντάσσει μόνο κατάσταση αποτελεσμάτων).</a:t>
            </a:r>
            <a:endParaRPr lang="en-US" dirty="0" smtClean="0"/>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12</a:t>
            </a:fld>
            <a:endParaRPr lang="el-G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r>
              <a:rPr lang="el-GR" sz="3600" dirty="0" smtClean="0"/>
              <a:t>Το Λογιστικό Σύστημα – Εξαίρεση Διπλογραφικού </a:t>
            </a:r>
            <a:r>
              <a:rPr lang="el-GR" sz="3600" dirty="0" smtClean="0"/>
              <a:t>Συστήματος</a:t>
            </a:r>
            <a:endParaRPr lang="en-US" sz="3600" dirty="0"/>
          </a:p>
        </p:txBody>
      </p:sp>
      <p:sp>
        <p:nvSpPr>
          <p:cNvPr id="3" name="2 - Θέση περιεχομένου"/>
          <p:cNvSpPr>
            <a:spLocks noGrp="1"/>
          </p:cNvSpPr>
          <p:nvPr>
            <p:ph idx="1"/>
          </p:nvPr>
        </p:nvSpPr>
        <p:spPr/>
        <p:txBody>
          <a:bodyPr>
            <a:noAutofit/>
          </a:bodyPr>
          <a:lstStyle/>
          <a:p>
            <a:pPr marL="0" algn="just">
              <a:buNone/>
            </a:pPr>
            <a:r>
              <a:rPr lang="el-GR" sz="2700" dirty="0" smtClean="0"/>
              <a:t>3.12.2 Εξυπακούεται ότι η καταχώρηση των συναλλαγών και γεγονότων στο απλογραφικό σύστημα γίνεται κατά τα οριζόμενα στο άρθρο 5, με τάξη, πληρότητα και ορθότητα. Ιδιαίτερα, καταχωρείται η ημερομηνία έκδοσης ή λήψης του σχετικού παραστατικού της συναλλαγής ή του γεγονότος, με σύστημα που διασφαλίζει τη μοναδική σύνδεση, προς κάθε κατεύθυνση, μεταξύ συναλλαγής/γεγονότος – παραστατικού – εγγραφής (καταχώρηση).</a:t>
            </a:r>
            <a:endParaRPr lang="en-US" sz="2700" dirty="0" smtClean="0"/>
          </a:p>
          <a:p>
            <a:pPr marL="0" algn="just">
              <a:buNone/>
            </a:pPr>
            <a:endParaRPr lang="en-US" sz="2700"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13</a:t>
            </a:fld>
            <a:endParaRPr lang="el-G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r>
              <a:rPr lang="el-GR" sz="3600" dirty="0" smtClean="0"/>
              <a:t>Το Λογιστικό Σύστημα – Εξαίρεση Διπλογραφικού </a:t>
            </a:r>
            <a:r>
              <a:rPr lang="el-GR" sz="3600" dirty="0" smtClean="0"/>
              <a:t>Συστήματος</a:t>
            </a:r>
            <a:endParaRPr lang="en-US" sz="3600" dirty="0"/>
          </a:p>
        </p:txBody>
      </p:sp>
      <p:sp>
        <p:nvSpPr>
          <p:cNvPr id="3" name="2 - Θέση περιεχομένου"/>
          <p:cNvSpPr>
            <a:spLocks noGrp="1"/>
          </p:cNvSpPr>
          <p:nvPr>
            <p:ph idx="1"/>
          </p:nvPr>
        </p:nvSpPr>
        <p:spPr/>
        <p:txBody>
          <a:bodyPr>
            <a:normAutofit/>
          </a:bodyPr>
          <a:lstStyle/>
          <a:p>
            <a:pPr marL="0">
              <a:buNone/>
            </a:pPr>
            <a:r>
              <a:rPr lang="el-GR" sz="2700" dirty="0" smtClean="0"/>
              <a:t>3.12.3 Όπου άλλοι νόμοι χρησιμοποιούν τους όρους «Απλοποιημένα Λογιστικά Πρότυπα» ή «Βιβλία Εσόδων-Εξόδων» ή «Βιβλία Β’ Κατηγορίας» ή «Απλογραφικά βιβλία», είναι προφανές ότι αναφέρονται στο απλογραφικό λογιστικό σύστημα της παραγράφου 12 του άρθρου 3.</a:t>
            </a:r>
            <a:endParaRPr lang="en-US" sz="2700" dirty="0" smtClean="0"/>
          </a:p>
          <a:p>
            <a:pPr>
              <a:buNone/>
            </a:pPr>
            <a:endParaRPr lang="en-US" sz="2700"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14</a:t>
            </a:fld>
            <a:endParaRPr lang="el-G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r>
              <a:rPr lang="el-GR" sz="3600" dirty="0" smtClean="0"/>
              <a:t>Το Λογιστικό Σύστημα – Εξαίρεση Διπλογραφικού </a:t>
            </a:r>
            <a:r>
              <a:rPr lang="el-GR" sz="3600" dirty="0" smtClean="0"/>
              <a:t>Συστήματος</a:t>
            </a:r>
            <a:endParaRPr lang="en-US" sz="3600" dirty="0"/>
          </a:p>
        </p:txBody>
      </p:sp>
      <p:sp>
        <p:nvSpPr>
          <p:cNvPr id="3" name="2 - Θέση περιεχομένου"/>
          <p:cNvSpPr>
            <a:spLocks noGrp="1"/>
          </p:cNvSpPr>
          <p:nvPr>
            <p:ph idx="1"/>
          </p:nvPr>
        </p:nvSpPr>
        <p:spPr/>
        <p:txBody>
          <a:bodyPr>
            <a:normAutofit fontScale="85000" lnSpcReduction="20000"/>
          </a:bodyPr>
          <a:lstStyle/>
          <a:p>
            <a:pPr marL="0" algn="just">
              <a:buNone/>
            </a:pPr>
            <a:r>
              <a:rPr lang="el-GR" dirty="0" smtClean="0"/>
              <a:t>3.12.4 Η διάκριση των διαφόρων εσόδων σε κατηγορίες (υποπαράγραφος 12α), είναι σημαντική ως πληροφορία της διοίκησης αλλά εξυπηρετεί και ελεγκτικούς σκοπούς. Η ομαδοποίηση των πωλήσεων δύναται να γίνεται και από το πληροφοριακό σύστημα της επιχείρησης, ή με οποιοδήποτε πρόσφορο τρόπο, χωρίς να απαιτείται ιδιαίτερη καταχώρηση, ανά παραστατικό και ανά κατηγορία εσόδου. Σημειώνεται ότι σε κάθε περίπτωση το λογιστικό σύστημα της οντότητας πρέπει να καλύπτει τις απαιτήσεις της νομοθεσίας περί Φ.Π.Α ή άλλης νομοθεσίας.</a:t>
            </a:r>
            <a:endParaRPr lang="en-US" dirty="0" smtClean="0"/>
          </a:p>
          <a:p>
            <a:pPr marL="0" algn="just">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15</a:t>
            </a:fld>
            <a:endParaRPr lang="el-G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r>
              <a:rPr lang="el-GR" sz="3600" dirty="0" smtClean="0"/>
              <a:t>Το Λογιστικό Σύστημα – Εξαίρεση Διπλογραφικού </a:t>
            </a:r>
            <a:r>
              <a:rPr lang="el-GR" sz="3600" dirty="0" smtClean="0"/>
              <a:t>Συστήματος</a:t>
            </a:r>
            <a:endParaRPr lang="en-US" sz="3600" dirty="0"/>
          </a:p>
        </p:txBody>
      </p:sp>
      <p:sp>
        <p:nvSpPr>
          <p:cNvPr id="3" name="2 - Θέση περιεχομένου"/>
          <p:cNvSpPr>
            <a:spLocks noGrp="1"/>
          </p:cNvSpPr>
          <p:nvPr>
            <p:ph idx="1"/>
          </p:nvPr>
        </p:nvSpPr>
        <p:spPr/>
        <p:txBody>
          <a:bodyPr>
            <a:normAutofit fontScale="70000" lnSpcReduction="20000"/>
          </a:bodyPr>
          <a:lstStyle/>
          <a:p>
            <a:pPr marL="0">
              <a:buNone/>
            </a:pPr>
            <a:r>
              <a:rPr lang="el-GR" dirty="0" smtClean="0"/>
              <a:t>3.12.5 Οίκοθεν νοείται ότι καταχωρούνται αφαιρετικά των εσόδων τα σχετικά μειωτικά στοιχεία αυτών (εκπτώσεις, επιστροφές, κλπ).</a:t>
            </a:r>
            <a:endParaRPr lang="en-US" dirty="0" smtClean="0"/>
          </a:p>
          <a:p>
            <a:pPr marL="0">
              <a:buNone/>
            </a:pPr>
            <a:r>
              <a:rPr lang="el-GR" dirty="0" smtClean="0"/>
              <a:t> 3.12.6 Συνήθεις κατηγορίες κερδών είναι τα κέρδη από πώληση ενσώματων ή άυλων παγίων στοιχείων ή χρηματοοικονομικών στοιχείων, συναλλαγματικές διαφορές, κλπ.</a:t>
            </a:r>
            <a:endParaRPr lang="en-US" dirty="0" smtClean="0"/>
          </a:p>
          <a:p>
            <a:pPr marL="0">
              <a:buNone/>
            </a:pPr>
            <a:r>
              <a:rPr lang="el-GR" dirty="0" smtClean="0"/>
              <a:t> 3.12.7 Συνήθεις κατηγορίες ζημιών είναι οι ζημιές από πώληση ή καταστροφή ή απομείωση ενσώματων ή άυλων παγίων στοιχείων, ή από πώληση ή απομείωση χρηματοοικονομικών στοιχείων, συναλλαγματικές διαφορές, κλπ.</a:t>
            </a:r>
            <a:endParaRPr lang="en-US" dirty="0" smtClean="0"/>
          </a:p>
          <a:p>
            <a:pPr marL="0">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16</a:t>
            </a:fld>
            <a:endParaRPr lang="el-G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r>
              <a:rPr lang="el-GR" sz="3600" dirty="0" smtClean="0"/>
              <a:t>Το Λογιστικό Σύστημα – Εξαίρεση Διπλογραφικού </a:t>
            </a:r>
            <a:r>
              <a:rPr lang="el-GR" sz="3600" dirty="0" smtClean="0"/>
              <a:t>Συστήματος</a:t>
            </a:r>
            <a:endParaRPr lang="en-US" sz="3600" dirty="0"/>
          </a:p>
        </p:txBody>
      </p:sp>
      <p:sp>
        <p:nvSpPr>
          <p:cNvPr id="3" name="2 - Θέση περιεχομένου"/>
          <p:cNvSpPr>
            <a:spLocks noGrp="1"/>
          </p:cNvSpPr>
          <p:nvPr>
            <p:ph idx="1"/>
          </p:nvPr>
        </p:nvSpPr>
        <p:spPr/>
        <p:txBody>
          <a:bodyPr>
            <a:normAutofit fontScale="85000" lnSpcReduction="20000"/>
          </a:bodyPr>
          <a:lstStyle/>
          <a:p>
            <a:pPr marL="0" algn="just">
              <a:buNone/>
            </a:pPr>
            <a:r>
              <a:rPr lang="el-GR" dirty="0" smtClean="0"/>
              <a:t>3.12.8 Τα κονδύλια του στοιχείου (στ) αναφέρονται στα προς απόδοση (όπου συντρέχει περίπτωση) ποσά (π.χ. Φ.Π.Α, δημοτικοί φόροι, διάφορα τέλη, κλπ.). Σημειώνεται ότι τα σχετικά ποσά δύναται να προκύπτουν συγκεντρωτικά, ως ποσοστό της βάσης υπολογισμού τους (π.χ. ως ποσοστό επί των πωλήσεων) με μία εγγραφή για την περίοδο που αφορούν.</a:t>
            </a:r>
            <a:endParaRPr lang="en-US" dirty="0" smtClean="0"/>
          </a:p>
          <a:p>
            <a:pPr marL="0" algn="just">
              <a:buNone/>
            </a:pPr>
            <a:r>
              <a:rPr lang="el-GR" dirty="0" smtClean="0"/>
              <a:t>3.12.9 Συνοπτικά, απλογραφικό λογιστικό σύστημα εφαρμόζουν οι πολύ μικρές οντότητες της παρ. 2γ του άρθρου 1 που δεν συντάσσουν ισολογισμό. Ενδεικτικά:</a:t>
            </a:r>
            <a:endParaRPr lang="en-US" dirty="0" smtClean="0"/>
          </a:p>
          <a:p>
            <a:pPr marL="0" algn="just">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17</a:t>
            </a:fld>
            <a:endParaRPr lang="el-GR"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r>
              <a:rPr lang="el-GR" sz="3600" dirty="0" smtClean="0"/>
              <a:t>Το Λογιστικό Σύστημα – Εξαίρεση Διπλογραφικού </a:t>
            </a:r>
            <a:r>
              <a:rPr lang="el-GR" sz="3600" dirty="0" smtClean="0"/>
              <a:t>Συστήματος</a:t>
            </a:r>
            <a:endParaRPr lang="en-US" sz="3600" dirty="0"/>
          </a:p>
        </p:txBody>
      </p:sp>
      <p:sp>
        <p:nvSpPr>
          <p:cNvPr id="3" name="2 - Θέση περιεχομένου"/>
          <p:cNvSpPr>
            <a:spLocks noGrp="1"/>
          </p:cNvSpPr>
          <p:nvPr>
            <p:ph idx="1"/>
          </p:nvPr>
        </p:nvSpPr>
        <p:spPr/>
        <p:txBody>
          <a:bodyPr>
            <a:normAutofit/>
          </a:bodyPr>
          <a:lstStyle/>
          <a:p>
            <a:pPr algn="just">
              <a:buNone/>
            </a:pPr>
            <a:r>
              <a:rPr lang="el-GR" sz="2600" dirty="0" smtClean="0"/>
              <a:t>α) Οι ομόρρυθμες εταιρείες, οι ετερόρρυθμες εταιρείες, οι ατομικές επιχειρήσεις, οι αστικές εταιρείες κερδοσκοπικού ή μη χαρακτήρα, οι κοινωνίες αστικού δικαίου, οι δικηγορικές εταιρίες, οι κοινοπραξίες, καθώς και οποιαδήποτε άλλη οντότητα του ιδιωτικού τομέα, που αποκτά εισόδημα από επιχειρηματική δραστηριότητα, με κύκλο εργασιών μέχρι και 1.500.000 ευρώ (οντότητες της παραγράφου 2(γ) του άρθρου 1 του Ν. 4308/2014).</a:t>
            </a:r>
            <a:endParaRPr lang="en-US" sz="2600" dirty="0" smtClean="0"/>
          </a:p>
          <a:p>
            <a:pPr algn="just">
              <a:buNone/>
            </a:pPr>
            <a:endParaRPr lang="en-US" sz="2600"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18</a:t>
            </a:fld>
            <a:endParaRPr lang="el-G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r>
              <a:rPr lang="el-GR" sz="3600" dirty="0" smtClean="0"/>
              <a:t>Το Λογιστικό Σύστημα – Εξαίρεση Διπλογραφικού </a:t>
            </a:r>
            <a:r>
              <a:rPr lang="el-GR" sz="3600" dirty="0" smtClean="0"/>
              <a:t>Συστήματος</a:t>
            </a:r>
            <a:endParaRPr lang="en-US" sz="3600" dirty="0"/>
          </a:p>
        </p:txBody>
      </p:sp>
      <p:sp>
        <p:nvSpPr>
          <p:cNvPr id="3" name="2 - Θέση περιεχομένου"/>
          <p:cNvSpPr>
            <a:spLocks noGrp="1"/>
          </p:cNvSpPr>
          <p:nvPr>
            <p:ph idx="1"/>
          </p:nvPr>
        </p:nvSpPr>
        <p:spPr>
          <a:xfrm>
            <a:off x="457200" y="1333500"/>
            <a:ext cx="8229600" cy="4188296"/>
          </a:xfrm>
        </p:spPr>
        <p:txBody>
          <a:bodyPr>
            <a:normAutofit fontScale="70000" lnSpcReduction="20000"/>
          </a:bodyPr>
          <a:lstStyle/>
          <a:p>
            <a:pPr algn="just">
              <a:buNone/>
            </a:pPr>
            <a:r>
              <a:rPr lang="el-GR" dirty="0" smtClean="0"/>
              <a:t>β) Ο πωλητής (εμπορία) υγρών καυσίμων (ΟΕ, ΕΕ, ατομική επιχείρηση) με κύκλο εργασιών μέχρι και 8.000.000 ευρώ. Διευκρινίζεται ότι η εμπορία υγραερίου εμπίπτει στη δραστηριότητα των πρατηρίων υγρών καυσίμων, δεδομένου ότι το υγραέριο διατίθεται ως καύσιμο από τα εν λόγω πρατήρια με τον ίδιο τρόπο όπως η βενζίνη και το πετρέλαιο κίνησης. Συνεπώς, συνυπολογίζονται στο όριο των 8.000.000 ευρώ από πωλήσεις υγρών καυσίμων (κίνησης – θέρμανσης) και οι πωλήσεις υγραερίου. Διευκρινίζεται επίσης ότι τα προαναφερόμενα όρια ισχύουν γενικά για την οντότητα, συνεπώς, όποιος διατηρεί και άλλο κλάδο πώλησης αγαθών ή παροχής υπηρεσιών, δηλαδή ασκεί και άλλες δραστηριότητες, για την ένταξη σε κατηγορία βιβλίων λαμβάνεται το σύνολο του κύκλου εργασιών από όλες τις δραστηριότητες.</a:t>
            </a:r>
            <a:endParaRPr lang="en-US" dirty="0" smtClean="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19</a:t>
            </a:fld>
            <a:endParaRPr lang="el-G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Υπότιτλος 2"/>
          <p:cNvSpPr>
            <a:spLocks noGrp="1"/>
          </p:cNvSpPr>
          <p:nvPr>
            <p:ph type="subTitle" idx="1"/>
          </p:nvPr>
        </p:nvSpPr>
        <p:spPr>
          <a:xfrm>
            <a:off x="683568" y="1345332"/>
            <a:ext cx="7776864" cy="2702345"/>
          </a:xfrm>
        </p:spPr>
        <p:txBody>
          <a:bodyPr>
            <a:noAutofit/>
          </a:bodyPr>
          <a:lstStyle/>
          <a:p>
            <a:pPr algn="l"/>
            <a:r>
              <a:rPr lang="el-GR" sz="2800" dirty="0" smtClean="0"/>
              <a:t>Λογιστικής και Χρηματοοικονομικής</a:t>
            </a:r>
          </a:p>
          <a:p>
            <a:pPr algn="l"/>
            <a:r>
              <a:rPr lang="el-GR" sz="2800" b="1" dirty="0" smtClean="0"/>
              <a:t>Μηχανογραφημένη Λογιστική </a:t>
            </a:r>
            <a:r>
              <a:rPr lang="en-US" sz="2800" b="1" dirty="0" smtClean="0"/>
              <a:t>I</a:t>
            </a:r>
            <a:r>
              <a:rPr lang="el-GR" sz="2800" b="1" dirty="0" smtClean="0"/>
              <a:t>Ι</a:t>
            </a:r>
          </a:p>
          <a:p>
            <a:pPr algn="l"/>
            <a:r>
              <a:rPr lang="el-GR" sz="2800" b="1" dirty="0" smtClean="0"/>
              <a:t>Ενότητα </a:t>
            </a:r>
            <a:r>
              <a:rPr lang="el-GR" sz="2800" b="1" dirty="0" smtClean="0"/>
              <a:t>5: Το Λογιστικό Σύστημα – Εξαίρεση Διπλογραφικού Συστήματος</a:t>
            </a:r>
            <a:endParaRPr lang="en-US" sz="2800" dirty="0" smtClean="0"/>
          </a:p>
          <a:p>
            <a:pPr algn="l"/>
            <a:r>
              <a:rPr lang="el-GR" sz="2800" dirty="0" smtClean="0"/>
              <a:t>Χύτης Ευάγγελος</a:t>
            </a:r>
          </a:p>
          <a:p>
            <a:pPr algn="l">
              <a:lnSpc>
                <a:spcPts val="2600"/>
              </a:lnSpc>
            </a:pPr>
            <a:r>
              <a:rPr lang="el-GR" sz="2400" dirty="0" smtClean="0"/>
              <a:t>Πρέβεζα, 2015</a:t>
            </a:r>
          </a:p>
        </p:txBody>
      </p:sp>
      <p:pic>
        <p:nvPicPr>
          <p:cNvPr id="4" name="7 - Εικόνα" descr="Λογότυπο για Άδειες χρήσης Creative Commons BY-NC-ND"/>
          <p:cNvPicPr>
            <a:picLocks noChangeAspect="1"/>
          </p:cNvPicPr>
          <p:nvPr/>
        </p:nvPicPr>
        <p:blipFill>
          <a:blip r:embed="rId3" cstate="print"/>
          <a:stretch>
            <a:fillRect/>
          </a:stretch>
        </p:blipFill>
        <p:spPr>
          <a:xfrm>
            <a:off x="2080878" y="4856613"/>
            <a:ext cx="1581685" cy="461161"/>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srcRect/>
          <a:stretch>
            <a:fillRect/>
          </a:stretch>
        </p:blipFill>
        <p:spPr bwMode="auto">
          <a:xfrm>
            <a:off x="3591139" y="4659746"/>
            <a:ext cx="4310289" cy="854894"/>
          </a:xfrm>
          <a:prstGeom prst="rect">
            <a:avLst/>
          </a:prstGeom>
          <a:noFill/>
        </p:spPr>
      </p:pic>
      <p:sp>
        <p:nvSpPr>
          <p:cNvPr id="10" name="Τίτλος 1"/>
          <p:cNvSpPr txBox="1">
            <a:spLocks/>
          </p:cNvSpPr>
          <p:nvPr/>
        </p:nvSpPr>
        <p:spPr>
          <a:xfrm>
            <a:off x="0" y="3547"/>
            <a:ext cx="7452320" cy="1023697"/>
          </a:xfrm>
          <a:prstGeom prst="rect">
            <a:avLst/>
          </a:prstGeom>
          <a:solidFill>
            <a:schemeClr val="accent2"/>
          </a:solidFill>
        </p:spPr>
        <p:txBody>
          <a:bodyPr vert="horz" lIns="91440" tIns="45720" rIns="91440" bIns="45720" rtlCol="0" anchor="ctr">
            <a:normAutofit/>
          </a:bodyPr>
          <a:lstStyle>
            <a:lvl1pPr algn="ctr" defTabSz="914400" rtl="0" eaLnBrk="1" latinLnBrk="0" hangingPunct="1">
              <a:spcBef>
                <a:spcPct val="0"/>
              </a:spcBef>
              <a:buNone/>
              <a:defRPr sz="4400" b="1" kern="1200">
                <a:solidFill>
                  <a:schemeClr val="tx1"/>
                </a:solidFill>
                <a:latin typeface="+mj-lt"/>
                <a:ea typeface="+mj-ea"/>
                <a:cs typeface="+mj-cs"/>
              </a:defRPr>
            </a:lvl1pPr>
          </a:lstStyle>
          <a:p>
            <a:r>
              <a:rPr lang="el-GR" sz="2400" dirty="0" smtClean="0">
                <a:solidFill>
                  <a:schemeClr val="bg1"/>
                </a:solidFill>
              </a:rPr>
              <a:t>Ανοιχτά Ακαδημαϊκά Μαθήματα στο ΤΕΙ Ηπείρου</a:t>
            </a:r>
            <a:endParaRPr lang="el-GR" sz="2400" dirty="0">
              <a:solidFill>
                <a:schemeClr val="bg1"/>
              </a:solidFill>
            </a:endParaRPr>
          </a:p>
        </p:txBody>
      </p:sp>
      <p:pic>
        <p:nvPicPr>
          <p:cNvPr id="11" name="Εικόνα 10"/>
          <p:cNvPicPr>
            <a:picLocks noChangeAspect="1"/>
          </p:cNvPicPr>
          <p:nvPr/>
        </p:nvPicPr>
        <p:blipFill>
          <a:blip r:embed="rId5" cstate="print"/>
          <a:stretch>
            <a:fillRect/>
          </a:stretch>
        </p:blipFill>
        <p:spPr>
          <a:xfrm>
            <a:off x="6948264" y="3547"/>
            <a:ext cx="2214640" cy="1031492"/>
          </a:xfrm>
          <a:prstGeom prst="rect">
            <a:avLst/>
          </a:prstGeom>
        </p:spPr>
      </p:pic>
    </p:spTree>
    <p:extLst>
      <p:ext uri="{BB962C8B-B14F-4D97-AF65-F5344CB8AC3E}">
        <p14:creationId xmlns:p14="http://schemas.microsoft.com/office/powerpoint/2010/main" xmlns="" val="238567132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r>
              <a:rPr lang="el-GR" sz="3600" dirty="0" smtClean="0"/>
              <a:t>Το Λογιστικό Σύστημα – Εξαίρεση Διπλογραφικού </a:t>
            </a:r>
            <a:r>
              <a:rPr lang="el-GR" sz="3600" dirty="0" smtClean="0"/>
              <a:t>Συστήματος</a:t>
            </a:r>
            <a:endParaRPr lang="en-US" sz="3600" dirty="0"/>
          </a:p>
        </p:txBody>
      </p:sp>
      <p:sp>
        <p:nvSpPr>
          <p:cNvPr id="3" name="2 - Θέση περιεχομένου"/>
          <p:cNvSpPr>
            <a:spLocks noGrp="1"/>
          </p:cNvSpPr>
          <p:nvPr>
            <p:ph idx="1"/>
          </p:nvPr>
        </p:nvSpPr>
        <p:spPr/>
        <p:txBody>
          <a:bodyPr>
            <a:normAutofit fontScale="85000" lnSpcReduction="10000"/>
          </a:bodyPr>
          <a:lstStyle/>
          <a:p>
            <a:pPr algn="just">
              <a:buNone/>
            </a:pPr>
            <a:r>
              <a:rPr lang="el-GR" dirty="0" smtClean="0"/>
              <a:t>γ) Τα μη κερδοσκοπικά Ν.Π.Ι.Δ. (σωματεία, σύλλογοι, ενώσεις προσώπων κ.λπ.), εφόσον αποκτούν εισόδημα από επιχειρηματική δραστηριότητα, με κύκλο εργασιών μέχρι και 1.500.000 ευρώ.</a:t>
            </a:r>
            <a:endParaRPr lang="en-US" dirty="0" smtClean="0"/>
          </a:p>
          <a:p>
            <a:pPr>
              <a:buNone/>
            </a:pPr>
            <a:r>
              <a:rPr lang="el-GR" dirty="0" smtClean="0"/>
              <a:t> </a:t>
            </a:r>
            <a:endParaRPr lang="en-US" dirty="0" smtClean="0"/>
          </a:p>
          <a:p>
            <a:pPr algn="just">
              <a:buNone/>
            </a:pPr>
            <a:r>
              <a:rPr lang="el-GR" dirty="0" smtClean="0"/>
              <a:t>δ) Ειδικώς, οι παρακάτω οντότητες οι οποίες σύμφωνα με τις διατάξεις της παραγράφου 13 του άρθρου 30 του παρόντος νόμου συντάσσουν μόνο συνοπτική κατάσταση αποτελεσμάτων, ανεξαρτήτως μεγέθους:</a:t>
            </a:r>
            <a:endParaRPr lang="en-US" dirty="0" smtClean="0"/>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20</a:t>
            </a:fld>
            <a:endParaRPr lang="el-GR"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r>
              <a:rPr lang="el-GR" sz="3600" dirty="0" smtClean="0"/>
              <a:t>Το Λογιστικό Σύστημα – Εξαίρεση Διπλογραφικού </a:t>
            </a:r>
            <a:r>
              <a:rPr lang="el-GR" sz="3600" dirty="0" smtClean="0"/>
              <a:t>Συστήματος</a:t>
            </a:r>
            <a:endParaRPr lang="en-US" sz="3600" dirty="0"/>
          </a:p>
        </p:txBody>
      </p:sp>
      <p:sp>
        <p:nvSpPr>
          <p:cNvPr id="3" name="2 - Θέση περιεχομένου"/>
          <p:cNvSpPr>
            <a:spLocks noGrp="1"/>
          </p:cNvSpPr>
          <p:nvPr>
            <p:ph idx="1"/>
          </p:nvPr>
        </p:nvSpPr>
        <p:spPr/>
        <p:txBody>
          <a:bodyPr>
            <a:normAutofit fontScale="70000" lnSpcReduction="20000"/>
          </a:bodyPr>
          <a:lstStyle/>
          <a:p>
            <a:pPr algn="just">
              <a:buNone/>
            </a:pPr>
            <a:r>
              <a:rPr lang="el-GR" dirty="0" smtClean="0"/>
              <a:t>δ1) Οι αλλοδαπές επιχειρήσεις που εγκαθίστανται στην Ελλάδα με βάση του νόμους 89/1967 (ΦΕΚ Α’ 132) και 378/1968 (ΦΕΚ Α’ 82), όπως επίσης και κάθε επιχείρηση που έχει υπαχθεί στους ίδιους νόμους. Οίκοθεν νοείται ότι οποιαδήποτε αναφορά στον Α.Ν. 89/1967 καταλαμβάνει και το Ν. 27/1975 (ΦΕΚ Α 77), όπως άλλωστε προκύπτει και από τη διάταξη του άρθρου 34 του Ν. 3427/2005 (ΦΕΚ Α 312).</a:t>
            </a:r>
            <a:endParaRPr lang="en-US" dirty="0" smtClean="0"/>
          </a:p>
          <a:p>
            <a:pPr algn="just">
              <a:buNone/>
            </a:pPr>
            <a:r>
              <a:rPr lang="el-GR" dirty="0" smtClean="0"/>
              <a:t>δ2) Τα υποκαταστήματα των αλλοδαπών αεροπορικών επιχειρήσεων που λειτουργούν στην Ελλάδα, εφόσον, σύμφωνα με την ισχύουσα φορολογική νομοθεσία, απαλλάσσονται από φόρο εισοδήματος.</a:t>
            </a:r>
            <a:endParaRPr lang="en-US" dirty="0" smtClean="0"/>
          </a:p>
          <a:p>
            <a:pPr>
              <a:buNone/>
            </a:pPr>
            <a:r>
              <a:rPr lang="el-GR" dirty="0" smtClean="0"/>
              <a:t>δ3) Ο εκμεταλλευτής πλοίου δεύτερης κατηγορίας του άρθρου 3 του Ν. 27/1975.</a:t>
            </a:r>
            <a:endParaRPr lang="en-US" dirty="0" smtClean="0"/>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21</a:t>
            </a:fld>
            <a:endParaRPr lang="el-GR"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r>
              <a:rPr lang="el-GR" sz="3600" dirty="0" smtClean="0"/>
              <a:t>Το Λογιστικό Σύστημα – Εξαίρεση Διπλογραφικού </a:t>
            </a:r>
            <a:r>
              <a:rPr lang="el-GR" sz="3600" dirty="0" smtClean="0"/>
              <a:t>Συστήματος</a:t>
            </a:r>
            <a:endParaRPr lang="en-US" sz="3600" dirty="0"/>
          </a:p>
        </p:txBody>
      </p:sp>
      <p:sp>
        <p:nvSpPr>
          <p:cNvPr id="3" name="2 - Θέση περιεχομένου"/>
          <p:cNvSpPr>
            <a:spLocks noGrp="1"/>
          </p:cNvSpPr>
          <p:nvPr>
            <p:ph idx="1"/>
          </p:nvPr>
        </p:nvSpPr>
        <p:spPr/>
        <p:txBody>
          <a:bodyPr>
            <a:normAutofit fontScale="77500" lnSpcReduction="20000"/>
          </a:bodyPr>
          <a:lstStyle/>
          <a:p>
            <a:pPr algn="just">
              <a:buNone/>
            </a:pPr>
            <a:r>
              <a:rPr lang="el-GR" dirty="0" smtClean="0"/>
              <a:t>3.12.10 Σημειώνεται ότι οι ατομικές επιχειρήσεις, οι οποίες με τις διατάξεις του Κ.Φ.Α.Σ. απαλλάσσονταν από τη τήρηση βιβλίων και την έκδοση στοιχείων λιανικής λόγω ύψους ακαθαρίστων εσόδων της προηγούμενης διαχειριστικής περιόδου (όριο 5.000 ευρώ), εφεξής απαλλάσσονται μόνο από την τήρηση λογιστικών βιβλίων, σύμφωνα με απόφαση του Γενικού Γραμματέα Δημοσίων Εσόδων. Οι οντότητες αυτές υποχρεούνται, για σκοπούς φορολογίας εισοδήματος, σε έκδοση στοιχείων λιανικής, χωρίς ωστόσο να απαιτείται η χρήση φορολογικού ηλεκτρονικού μηχανισμού.</a:t>
            </a:r>
            <a:endParaRPr lang="en-US" dirty="0" smtClean="0"/>
          </a:p>
          <a:p>
            <a:pPr algn="just">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22</a:t>
            </a:fld>
            <a:endParaRPr lang="el-GR"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Βιβλιογραφία</a:t>
            </a:r>
            <a:endParaRPr lang="el-GR" dirty="0"/>
          </a:p>
        </p:txBody>
      </p:sp>
      <p:sp>
        <p:nvSpPr>
          <p:cNvPr id="3" name="Θέση περιεχομένου 2"/>
          <p:cNvSpPr>
            <a:spLocks noGrp="1"/>
          </p:cNvSpPr>
          <p:nvPr>
            <p:ph idx="1"/>
          </p:nvPr>
        </p:nvSpPr>
        <p:spPr>
          <a:xfrm>
            <a:off x="437785" y="1300518"/>
            <a:ext cx="8240150" cy="3852804"/>
          </a:xfrm>
        </p:spPr>
        <p:txBody>
          <a:bodyPr>
            <a:noAutofit/>
          </a:bodyPr>
          <a:lstStyle/>
          <a:p>
            <a:pPr marL="447675" indent="-447675" algn="just">
              <a:lnSpc>
                <a:spcPts val="2065"/>
              </a:lnSpc>
              <a:spcBef>
                <a:spcPts val="0"/>
              </a:spcBef>
              <a:buClr>
                <a:srgbClr val="000000"/>
              </a:buClr>
              <a:buSzPts val="1200"/>
              <a:buNone/>
            </a:pPr>
            <a:r>
              <a:rPr lang="el-GR" sz="1400" dirty="0" err="1" smtClean="0">
                <a:ea typeface="Arial Unicode MS"/>
                <a:cs typeface="Times New Roman" pitchFamily="18" charset="0"/>
              </a:rPr>
              <a:t>Καραγιώργος</a:t>
            </a:r>
            <a:r>
              <a:rPr lang="el-GR" sz="1400" dirty="0" smtClean="0">
                <a:ea typeface="Arial Unicode MS"/>
                <a:cs typeface="Times New Roman" pitchFamily="18" charset="0"/>
              </a:rPr>
              <a:t> Π. – Πετρίδης Α. (2010), Μηχανογραφημένη Λογιστική, εκδότης: Αφοί </a:t>
            </a:r>
            <a:r>
              <a:rPr lang="el-GR" sz="1400" dirty="0" err="1" smtClean="0">
                <a:ea typeface="Arial Unicode MS"/>
                <a:cs typeface="Times New Roman" pitchFamily="18" charset="0"/>
              </a:rPr>
              <a:t>Θ.Καραγιώργου</a:t>
            </a:r>
            <a:r>
              <a:rPr lang="el-GR" sz="1400" dirty="0" smtClean="0">
                <a:ea typeface="Arial Unicode MS"/>
                <a:cs typeface="Times New Roman" pitchFamily="18" charset="0"/>
              </a:rPr>
              <a:t> Ο.Ε.</a:t>
            </a:r>
          </a:p>
          <a:p>
            <a:pPr marL="447675" indent="-447675" algn="just">
              <a:lnSpc>
                <a:spcPts val="2065"/>
              </a:lnSpc>
              <a:spcBef>
                <a:spcPts val="0"/>
              </a:spcBef>
              <a:buClr>
                <a:srgbClr val="000000"/>
              </a:buClr>
              <a:buSzPts val="1200"/>
              <a:buNone/>
            </a:pPr>
            <a:r>
              <a:rPr lang="el-GR" sz="1400" dirty="0" err="1" smtClean="0">
                <a:ea typeface="Arial Unicode MS"/>
                <a:cs typeface="Times New Roman" pitchFamily="18" charset="0"/>
              </a:rPr>
              <a:t>Πολλάλης</a:t>
            </a:r>
            <a:r>
              <a:rPr lang="el-GR" sz="1400" dirty="0" smtClean="0">
                <a:ea typeface="Arial Unicode MS"/>
                <a:cs typeface="Times New Roman" pitchFamily="18" charset="0"/>
              </a:rPr>
              <a:t> Ι., </a:t>
            </a:r>
            <a:r>
              <a:rPr lang="el-GR" sz="1400" dirty="0" err="1" smtClean="0">
                <a:ea typeface="Arial Unicode MS"/>
                <a:cs typeface="Times New Roman" pitchFamily="18" charset="0"/>
              </a:rPr>
              <a:t>Βοζίκης</a:t>
            </a:r>
            <a:r>
              <a:rPr lang="el-GR" sz="1400" dirty="0" smtClean="0">
                <a:ea typeface="Arial Unicode MS"/>
                <a:cs typeface="Times New Roman" pitchFamily="18" charset="0"/>
              </a:rPr>
              <a:t> Α. (2009), Πληροφορικά Συστήματα Διαχείρισης Επιχειρησιακών Πόρων: Στρατηγικές και Εφαρμογές, εκδότης: </a:t>
            </a:r>
            <a:r>
              <a:rPr lang="en-US" sz="1400" dirty="0" smtClean="0">
                <a:ea typeface="Arial Unicode MS"/>
                <a:cs typeface="Times New Roman" pitchFamily="18" charset="0"/>
              </a:rPr>
              <a:t>UTOPIA </a:t>
            </a:r>
            <a:r>
              <a:rPr lang="el-GR" sz="1400" dirty="0" smtClean="0">
                <a:ea typeface="Arial Unicode MS"/>
                <a:cs typeface="Times New Roman" pitchFamily="18" charset="0"/>
              </a:rPr>
              <a:t>Εκδόσεις ΕΠΕ</a:t>
            </a:r>
          </a:p>
          <a:p>
            <a:pPr marL="447675" indent="-447675" algn="just">
              <a:lnSpc>
                <a:spcPts val="2065"/>
              </a:lnSpc>
              <a:spcBef>
                <a:spcPts val="0"/>
              </a:spcBef>
              <a:buClr>
                <a:srgbClr val="000000"/>
              </a:buClr>
              <a:buSzPts val="1200"/>
              <a:buNone/>
            </a:pPr>
            <a:r>
              <a:rPr lang="el-GR" sz="1400" dirty="0" err="1" smtClean="0">
                <a:ea typeface="Arial Unicode MS"/>
                <a:cs typeface="Times New Roman" pitchFamily="18" charset="0"/>
              </a:rPr>
              <a:t>Βενιέρης</a:t>
            </a:r>
            <a:r>
              <a:rPr lang="el-GR" sz="1400" dirty="0" smtClean="0">
                <a:ea typeface="Arial Unicode MS"/>
                <a:cs typeface="Times New Roman" pitchFamily="18" charset="0"/>
              </a:rPr>
              <a:t> Γ., </a:t>
            </a:r>
            <a:r>
              <a:rPr lang="el-GR" sz="1400" dirty="0" err="1" smtClean="0">
                <a:ea typeface="Arial Unicode MS"/>
                <a:cs typeface="Times New Roman" pitchFamily="18" charset="0"/>
              </a:rPr>
              <a:t>Κοέν</a:t>
            </a:r>
            <a:r>
              <a:rPr lang="el-GR" sz="1400" dirty="0" smtClean="0">
                <a:ea typeface="Arial Unicode MS"/>
                <a:cs typeface="Times New Roman" pitchFamily="18" charset="0"/>
              </a:rPr>
              <a:t> Σ., </a:t>
            </a:r>
            <a:r>
              <a:rPr lang="el-GR" sz="1400" dirty="0" err="1" smtClean="0">
                <a:ea typeface="Arial Unicode MS"/>
                <a:cs typeface="Times New Roman" pitchFamily="18" charset="0"/>
              </a:rPr>
              <a:t>Βλήσμος</a:t>
            </a:r>
            <a:r>
              <a:rPr lang="el-GR" sz="1400" dirty="0" smtClean="0">
                <a:ea typeface="Arial Unicode MS"/>
                <a:cs typeface="Times New Roman" pitchFamily="18" charset="0"/>
              </a:rPr>
              <a:t> Ο. (2015), Λογιστικά Πληροφοριακά Συστήματα, εκδότης: Εταιρεία Αξιοποίησης και Διαχείρισης της περιουσίας του Οικονομικού Πανεπιστημίου Αθηνών Α.Ε.</a:t>
            </a:r>
            <a:endParaRPr lang="el-GR" sz="1400" dirty="0">
              <a:ea typeface="Arial Unicode MS"/>
              <a:cs typeface="Times New Roman" pitchFamily="18" charset="0"/>
            </a:endParaRPr>
          </a:p>
        </p:txBody>
      </p:sp>
    </p:spTree>
    <p:extLst>
      <p:ext uri="{BB962C8B-B14F-4D97-AF65-F5344CB8AC3E}">
        <p14:creationId xmlns:p14="http://schemas.microsoft.com/office/powerpoint/2010/main" xmlns="" val="419138827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pic>
        <p:nvPicPr>
          <p:cNvPr id="8" name="Εικόνα 7"/>
          <p:cNvPicPr>
            <a:picLocks noChangeAspect="1"/>
          </p:cNvPicPr>
          <p:nvPr/>
        </p:nvPicPr>
        <p:blipFill>
          <a:blip r:embed="rId3" cstate="print"/>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pPr/>
              <a:t>24</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8103873" y="5406242"/>
            <a:ext cx="364880" cy="317287"/>
          </a:xfrm>
          <a:prstGeom prst="rect">
            <a:avLst/>
          </a:prstGeom>
        </p:spPr>
      </p:pic>
      <p:sp>
        <p:nvSpPr>
          <p:cNvPr id="14" name="Τίτλος 1"/>
          <p:cNvSpPr>
            <a:spLocks noGrp="1"/>
          </p:cNvSpPr>
          <p:nvPr>
            <p:ph type="title"/>
          </p:nvPr>
        </p:nvSpPr>
        <p:spPr>
          <a:xfrm>
            <a:off x="453327" y="1"/>
            <a:ext cx="8062025" cy="1007390"/>
          </a:xfrm>
        </p:spPr>
        <p:txBody>
          <a:bodyPr/>
          <a:lstStyle/>
          <a:p>
            <a:r>
              <a:rPr lang="el-GR" dirty="0"/>
              <a:t>Σημείωμα </a:t>
            </a:r>
            <a:r>
              <a:rPr lang="el-GR" dirty="0" smtClean="0"/>
              <a:t>Αναφοράς</a:t>
            </a:r>
            <a:endParaRPr lang="el-GR" dirty="0"/>
          </a:p>
        </p:txBody>
      </p:sp>
      <p:sp>
        <p:nvSpPr>
          <p:cNvPr id="2" name="Rectangle 1"/>
          <p:cNvSpPr/>
          <p:nvPr/>
        </p:nvSpPr>
        <p:spPr>
          <a:xfrm>
            <a:off x="348176" y="2259034"/>
            <a:ext cx="7938137" cy="1200327"/>
          </a:xfrm>
          <a:prstGeom prst="rect">
            <a:avLst/>
          </a:prstGeom>
        </p:spPr>
        <p:txBody>
          <a:bodyPr wrap="square" lIns="91436" tIns="45719" rIns="91436" bIns="45719">
            <a:spAutoFit/>
          </a:bodyPr>
          <a:lstStyle/>
          <a:p>
            <a:pPr algn="just"/>
            <a:r>
              <a:rPr lang="el-GR" sz="2400" dirty="0" smtClean="0">
                <a:solidFill>
                  <a:schemeClr val="bg1">
                    <a:lumMod val="50000"/>
                  </a:schemeClr>
                </a:solidFill>
              </a:rPr>
              <a:t>Χύτης Ε. (2015) Μηχανογραφημένη Λογιστική </a:t>
            </a:r>
            <a:r>
              <a:rPr lang="en-US" sz="2400" dirty="0" smtClean="0">
                <a:solidFill>
                  <a:schemeClr val="bg1">
                    <a:lumMod val="50000"/>
                  </a:schemeClr>
                </a:solidFill>
              </a:rPr>
              <a:t>I</a:t>
            </a:r>
            <a:r>
              <a:rPr lang="el-GR" sz="2400" dirty="0" smtClean="0">
                <a:solidFill>
                  <a:schemeClr val="bg1">
                    <a:lumMod val="50000"/>
                  </a:schemeClr>
                </a:solidFill>
              </a:rPr>
              <a:t>Ι. ΤΕΙ Ηπείρου. Διαθέσιμο από:</a:t>
            </a:r>
          </a:p>
          <a:p>
            <a:pPr algn="just"/>
            <a:r>
              <a:rPr lang="en-US" sz="2400" dirty="0" smtClean="0">
                <a:solidFill>
                  <a:schemeClr val="bg1">
                    <a:lumMod val="50000"/>
                  </a:schemeClr>
                </a:solidFill>
                <a:hlinkClick r:id="rId5"/>
              </a:rPr>
              <a:t>http://oc-web.ioa.teiep.gr/OpenClass/courses/LOGO125/</a:t>
            </a:r>
            <a:endParaRPr lang="el-GR" sz="2400" dirty="0" smtClean="0">
              <a:solidFill>
                <a:schemeClr val="bg1">
                  <a:lumMod val="50000"/>
                </a:schemeClr>
              </a:solidFill>
            </a:endParaRPr>
          </a:p>
        </p:txBody>
      </p:sp>
    </p:spTree>
    <p:extLst>
      <p:ext uri="{BB962C8B-B14F-4D97-AF65-F5344CB8AC3E}">
        <p14:creationId xmlns:p14="http://schemas.microsoft.com/office/powerpoint/2010/main" xmlns="" val="244422071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Τίτλος 1"/>
          <p:cNvSpPr>
            <a:spLocks noGrp="1"/>
          </p:cNvSpPr>
          <p:nvPr>
            <p:ph type="title"/>
          </p:nvPr>
        </p:nvSpPr>
        <p:spPr>
          <a:xfrm>
            <a:off x="453327" y="1"/>
            <a:ext cx="8062025" cy="1007390"/>
          </a:xfrm>
        </p:spPr>
        <p:txBody>
          <a:bodyPr>
            <a:normAutofit/>
          </a:bodyPr>
          <a:lstStyle/>
          <a:p>
            <a:r>
              <a:rPr lang="el-GR" dirty="0"/>
              <a:t>Σημείωμα </a:t>
            </a:r>
            <a:r>
              <a:rPr lang="el-GR" dirty="0" err="1"/>
              <a:t>Αδειοδότησης</a:t>
            </a:r>
            <a:endParaRPr lang="el-GR" dirty="0"/>
          </a:p>
        </p:txBody>
      </p:sp>
      <p:sp>
        <p:nvSpPr>
          <p:cNvPr id="2" name="Rectangle 1"/>
          <p:cNvSpPr/>
          <p:nvPr/>
        </p:nvSpPr>
        <p:spPr>
          <a:xfrm>
            <a:off x="434604" y="1253192"/>
            <a:ext cx="8425932" cy="1938990"/>
          </a:xfrm>
          <a:prstGeom prst="rect">
            <a:avLst/>
          </a:prstGeom>
        </p:spPr>
        <p:txBody>
          <a:bodyPr wrap="square" lIns="91436" tIns="45719" rIns="91436" bIns="45719">
            <a:spAutoFit/>
          </a:bodyPr>
          <a:lstStyle/>
          <a:p>
            <a:pPr algn="just"/>
            <a:r>
              <a:rPr lang="el-GR" sz="2000" dirty="0">
                <a:solidFill>
                  <a:schemeClr val="bg1">
                    <a:lumMod val="50000"/>
                  </a:schemeClr>
                </a:solidFill>
              </a:rPr>
              <a:t>Το</a:t>
            </a:r>
            <a:r>
              <a:rPr lang="en-US" sz="2000" dirty="0">
                <a:solidFill>
                  <a:schemeClr val="bg1">
                    <a:lumMod val="50000"/>
                  </a:schemeClr>
                </a:solidFill>
              </a:rPr>
              <a:t> </a:t>
            </a:r>
            <a:r>
              <a:rPr lang="el-GR" sz="2000" dirty="0">
                <a:solidFill>
                  <a:schemeClr val="bg1">
                    <a:lumMod val="50000"/>
                  </a:schemeClr>
                </a:solidFill>
              </a:rPr>
              <a:t>παρόν υλικό διατίθεται με τους όρους της άδειας χρήσης </a:t>
            </a:r>
            <a:r>
              <a:rPr lang="el-GR" sz="2000" dirty="0" err="1">
                <a:solidFill>
                  <a:schemeClr val="bg1">
                    <a:lumMod val="50000"/>
                  </a:schemeClr>
                </a:solidFill>
              </a:rPr>
              <a:t>Creative</a:t>
            </a:r>
            <a:r>
              <a:rPr lang="en-US" sz="2000" dirty="0">
                <a:solidFill>
                  <a:schemeClr val="bg1">
                    <a:lumMod val="50000"/>
                  </a:schemeClr>
                </a:solidFill>
              </a:rPr>
              <a:t> </a:t>
            </a:r>
            <a:r>
              <a:rPr lang="el-GR" sz="2000" dirty="0" err="1">
                <a:solidFill>
                  <a:schemeClr val="bg1">
                    <a:lumMod val="50000"/>
                  </a:schemeClr>
                </a:solidFill>
              </a:rPr>
              <a:t>Commons</a:t>
            </a:r>
            <a:r>
              <a:rPr lang="en-US" sz="2000" dirty="0">
                <a:solidFill>
                  <a:schemeClr val="bg1">
                    <a:lumMod val="50000"/>
                  </a:schemeClr>
                </a:solidFill>
              </a:rPr>
              <a:t> </a:t>
            </a:r>
            <a:r>
              <a:rPr lang="el-GR" sz="2000" dirty="0">
                <a:solidFill>
                  <a:schemeClr val="bg1">
                    <a:lumMod val="50000"/>
                  </a:schemeClr>
                </a:solidFill>
              </a:rPr>
              <a:t>Αναφορά Δημιουργού-Μη Εμπορική Χρήση-Όχι Παράγωγα Έργα 4.0 Διεθνές [1] ή </a:t>
            </a:r>
            <a:r>
              <a:rPr lang="el-GR" sz="2000" dirty="0" smtClean="0">
                <a:solidFill>
                  <a:schemeClr val="bg1">
                    <a:lumMod val="50000"/>
                  </a:schemeClr>
                </a:solidFill>
              </a:rPr>
              <a:t>μεταγενέστερη.</a:t>
            </a:r>
            <a:r>
              <a:rPr lang="en-US" sz="2000" dirty="0" smtClean="0">
                <a:solidFill>
                  <a:schemeClr val="bg1">
                    <a:lumMod val="50000"/>
                  </a:schemeClr>
                </a:solidFill>
              </a:rPr>
              <a:t> </a:t>
            </a:r>
            <a:r>
              <a:rPr lang="el-GR" sz="2000" dirty="0">
                <a:solidFill>
                  <a:schemeClr val="bg1">
                    <a:lumMod val="50000"/>
                  </a:schemeClr>
                </a:solidFill>
              </a:rPr>
              <a:t>Εξαιρούνται</a:t>
            </a:r>
            <a:r>
              <a:rPr lang="en-US" sz="2000" dirty="0">
                <a:solidFill>
                  <a:schemeClr val="bg1">
                    <a:lumMod val="50000"/>
                  </a:schemeClr>
                </a:solidFill>
              </a:rPr>
              <a:t> </a:t>
            </a:r>
            <a:r>
              <a:rPr lang="el-GR" sz="2000" dirty="0">
                <a:solidFill>
                  <a:schemeClr val="bg1">
                    <a:lumMod val="50000"/>
                  </a:schemeClr>
                </a:solidFill>
              </a:rPr>
              <a:t>τα αυτοτελή έργα τρίτων π.χ. φωτογραφίες,</a:t>
            </a:r>
            <a:r>
              <a:rPr lang="en-US" sz="2000" dirty="0">
                <a:solidFill>
                  <a:schemeClr val="bg1">
                    <a:lumMod val="50000"/>
                  </a:schemeClr>
                </a:solidFill>
              </a:rPr>
              <a:t> </a:t>
            </a:r>
            <a:r>
              <a:rPr lang="el-GR" sz="2000" dirty="0">
                <a:solidFill>
                  <a:schemeClr val="bg1">
                    <a:lumMod val="50000"/>
                  </a:schemeClr>
                </a:solidFill>
              </a:rPr>
              <a:t>Διαγράμματα</a:t>
            </a:r>
            <a:r>
              <a:rPr lang="en-US" sz="2000" dirty="0">
                <a:solidFill>
                  <a:schemeClr val="bg1">
                    <a:lumMod val="50000"/>
                  </a:schemeClr>
                </a:solidFill>
              </a:rPr>
              <a:t> </a:t>
            </a:r>
            <a:r>
              <a:rPr lang="el-GR" sz="2000" dirty="0" err="1">
                <a:solidFill>
                  <a:schemeClr val="bg1">
                    <a:lumMod val="50000"/>
                  </a:schemeClr>
                </a:solidFill>
              </a:rPr>
              <a:t>κ.λ.π</a:t>
            </a:r>
            <a:r>
              <a:rPr lang="el-GR" sz="2000" dirty="0">
                <a:solidFill>
                  <a:schemeClr val="bg1">
                    <a:lumMod val="50000"/>
                  </a:schemeClr>
                </a:solidFill>
              </a:rPr>
              <a:t>.,</a:t>
            </a:r>
            <a:r>
              <a:rPr lang="en-US" sz="2000" dirty="0">
                <a:solidFill>
                  <a:schemeClr val="bg1">
                    <a:lumMod val="50000"/>
                  </a:schemeClr>
                </a:solidFill>
              </a:rPr>
              <a:t> </a:t>
            </a:r>
            <a:r>
              <a:rPr lang="el-GR" sz="2000" dirty="0">
                <a:solidFill>
                  <a:schemeClr val="bg1">
                    <a:lumMod val="50000"/>
                  </a:schemeClr>
                </a:solidFill>
              </a:rPr>
              <a:t>τα</a:t>
            </a:r>
            <a:r>
              <a:rPr lang="en-US" sz="2000" dirty="0">
                <a:solidFill>
                  <a:schemeClr val="bg1">
                    <a:lumMod val="50000"/>
                  </a:schemeClr>
                </a:solidFill>
              </a:rPr>
              <a:t> </a:t>
            </a:r>
            <a:r>
              <a:rPr lang="el-GR" sz="2000" dirty="0">
                <a:solidFill>
                  <a:schemeClr val="bg1">
                    <a:lumMod val="50000"/>
                  </a:schemeClr>
                </a:solidFill>
              </a:rPr>
              <a:t>οποία εμπεριέχονται σε αυτό και τα οποία</a:t>
            </a:r>
            <a:r>
              <a:rPr lang="en-US" sz="2000" dirty="0">
                <a:solidFill>
                  <a:schemeClr val="bg1">
                    <a:lumMod val="50000"/>
                  </a:schemeClr>
                </a:solidFill>
              </a:rPr>
              <a:t> </a:t>
            </a:r>
            <a:r>
              <a:rPr lang="el-GR" sz="2000" dirty="0">
                <a:solidFill>
                  <a:schemeClr val="bg1">
                    <a:lumMod val="50000"/>
                  </a:schemeClr>
                </a:solidFill>
              </a:rPr>
              <a:t>αναφέρονται μαζί με τους όρους χρήσης τους στο «Σημείωμα Χρήσης</a:t>
            </a:r>
            <a:r>
              <a:rPr lang="en-US" sz="2000" dirty="0">
                <a:solidFill>
                  <a:schemeClr val="bg1">
                    <a:lumMod val="50000"/>
                  </a:schemeClr>
                </a:solidFill>
              </a:rPr>
              <a:t> </a:t>
            </a:r>
            <a:r>
              <a:rPr lang="el-GR" sz="2000" dirty="0">
                <a:solidFill>
                  <a:schemeClr val="bg1">
                    <a:lumMod val="50000"/>
                  </a:schemeClr>
                </a:solidFill>
              </a:rPr>
              <a:t>Έργων</a:t>
            </a:r>
            <a:r>
              <a:rPr lang="en-US" sz="2000" dirty="0">
                <a:solidFill>
                  <a:schemeClr val="bg1">
                    <a:lumMod val="50000"/>
                  </a:schemeClr>
                </a:solidFill>
              </a:rPr>
              <a:t> </a:t>
            </a:r>
            <a:r>
              <a:rPr lang="el-GR" sz="2000" dirty="0">
                <a:solidFill>
                  <a:schemeClr val="bg1">
                    <a:lumMod val="50000"/>
                  </a:schemeClr>
                </a:solidFill>
              </a:rPr>
              <a:t>Τρίτων». </a:t>
            </a:r>
          </a:p>
        </p:txBody>
      </p:sp>
      <p:sp>
        <p:nvSpPr>
          <p:cNvPr id="12" name="Rectangle 11"/>
          <p:cNvSpPr/>
          <p:nvPr/>
        </p:nvSpPr>
        <p:spPr>
          <a:xfrm>
            <a:off x="740223" y="5010467"/>
            <a:ext cx="6568081" cy="369330"/>
          </a:xfrm>
          <a:prstGeom prst="rect">
            <a:avLst/>
          </a:prstGeom>
        </p:spPr>
        <p:txBody>
          <a:bodyPr wrap="square" lIns="91436" tIns="45719" rIns="91436" bIns="45719">
            <a:spAutoFit/>
          </a:bodyPr>
          <a:lstStyle/>
          <a:p>
            <a:pPr algn="ctr"/>
            <a:r>
              <a:rPr lang="en-US" dirty="0">
                <a:hlinkClick r:id="rId3"/>
              </a:rPr>
              <a:t>http://</a:t>
            </a:r>
            <a:r>
              <a:rPr lang="en-US" dirty="0" smtClean="0">
                <a:hlinkClick r:id="rId3"/>
              </a:rPr>
              <a:t>creativecommons.org/licenses/by-nc-nd/4.0/deed.el</a:t>
            </a:r>
            <a:r>
              <a:rPr lang="el-GR" dirty="0" smtClean="0"/>
              <a:t> </a:t>
            </a:r>
          </a:p>
        </p:txBody>
      </p:sp>
      <p:sp>
        <p:nvSpPr>
          <p:cNvPr id="3" name="Rectangle 2"/>
          <p:cNvSpPr/>
          <p:nvPr/>
        </p:nvSpPr>
        <p:spPr>
          <a:xfrm>
            <a:off x="590667" y="4950343"/>
            <a:ext cx="657544" cy="492440"/>
          </a:xfrm>
          <a:prstGeom prst="rect">
            <a:avLst/>
          </a:prstGeom>
        </p:spPr>
        <p:txBody>
          <a:bodyPr wrap="none" lIns="91436" tIns="45719" rIns="91436" bIns="45719">
            <a:spAutoFit/>
          </a:bodyPr>
          <a:lstStyle/>
          <a:p>
            <a:r>
              <a:rPr lang="el-GR" sz="2600" dirty="0">
                <a:solidFill>
                  <a:prstClr val="white">
                    <a:lumMod val="50000"/>
                  </a:prstClr>
                </a:solidFill>
              </a:rPr>
              <a:t>[1] </a:t>
            </a:r>
            <a:endParaRPr lang="en-US" dirty="0"/>
          </a:p>
        </p:txBody>
      </p:sp>
      <p:sp>
        <p:nvSpPr>
          <p:cNvPr id="4" name="Rectangle 3"/>
          <p:cNvSpPr/>
          <p:nvPr/>
        </p:nvSpPr>
        <p:spPr>
          <a:xfrm>
            <a:off x="434604" y="3865352"/>
            <a:ext cx="8329920" cy="707884"/>
          </a:xfrm>
          <a:prstGeom prst="rect">
            <a:avLst/>
          </a:prstGeom>
        </p:spPr>
        <p:txBody>
          <a:bodyPr wrap="square" lIns="91436" tIns="45719" rIns="91436" bIns="45719">
            <a:spAutoFit/>
          </a:bodyPr>
          <a:lstStyle/>
          <a:p>
            <a:pPr algn="just"/>
            <a:r>
              <a:rPr lang="el-GR" sz="2000" dirty="0">
                <a:solidFill>
                  <a:schemeClr val="bg1">
                    <a:lumMod val="50000"/>
                  </a:schemeClr>
                </a:solidFill>
              </a:rPr>
              <a:t>Ο δικαιούχος μπορεί να </a:t>
            </a:r>
            <a:r>
              <a:rPr lang="el-GR" sz="2000" dirty="0" smtClean="0">
                <a:solidFill>
                  <a:schemeClr val="bg1">
                    <a:lumMod val="50000"/>
                  </a:schemeClr>
                </a:solidFill>
              </a:rPr>
              <a:t>παρέχει </a:t>
            </a:r>
            <a:r>
              <a:rPr lang="el-GR" sz="2000" dirty="0">
                <a:solidFill>
                  <a:schemeClr val="bg1">
                    <a:lumMod val="50000"/>
                  </a:schemeClr>
                </a:solidFill>
              </a:rPr>
              <a:t>στον </a:t>
            </a:r>
            <a:r>
              <a:rPr lang="el-GR" sz="2000" dirty="0" err="1">
                <a:solidFill>
                  <a:schemeClr val="bg1">
                    <a:lumMod val="50000"/>
                  </a:schemeClr>
                </a:solidFill>
              </a:rPr>
              <a:t>αδειοδόχο</a:t>
            </a:r>
            <a:r>
              <a:rPr lang="en-US" sz="2000" dirty="0">
                <a:solidFill>
                  <a:schemeClr val="bg1">
                    <a:lumMod val="50000"/>
                  </a:schemeClr>
                </a:solidFill>
              </a:rPr>
              <a:t> </a:t>
            </a:r>
            <a:r>
              <a:rPr lang="el-GR" sz="2000" dirty="0">
                <a:solidFill>
                  <a:schemeClr val="bg1">
                    <a:lumMod val="50000"/>
                  </a:schemeClr>
                </a:solidFill>
              </a:rPr>
              <a:t>ξεχωριστή άδεια να </a:t>
            </a:r>
            <a:r>
              <a:rPr lang="en-US" sz="2000" dirty="0">
                <a:solidFill>
                  <a:schemeClr val="bg1">
                    <a:lumMod val="50000"/>
                  </a:schemeClr>
                </a:solidFill>
              </a:rPr>
              <a:t> </a:t>
            </a:r>
            <a:r>
              <a:rPr lang="el-GR" sz="2000" dirty="0">
                <a:solidFill>
                  <a:schemeClr val="bg1">
                    <a:lumMod val="50000"/>
                  </a:schemeClr>
                </a:solidFill>
              </a:rPr>
              <a:t>χρησιμοποιεί το έργο για εμπορική χρήση, εφόσον αυτό του </a:t>
            </a:r>
            <a:r>
              <a:rPr lang="en-US" sz="2000" dirty="0">
                <a:solidFill>
                  <a:schemeClr val="bg1">
                    <a:lumMod val="50000"/>
                  </a:schemeClr>
                </a:solidFill>
              </a:rPr>
              <a:t> </a:t>
            </a:r>
            <a:r>
              <a:rPr lang="el-GR" sz="2000" dirty="0">
                <a:solidFill>
                  <a:schemeClr val="bg1">
                    <a:lumMod val="50000"/>
                  </a:schemeClr>
                </a:solidFill>
              </a:rPr>
              <a:t>ζητηθεί.</a:t>
            </a:r>
          </a:p>
        </p:txBody>
      </p:sp>
      <p:pic>
        <p:nvPicPr>
          <p:cNvPr id="13" name="7 - Εικόνα" descr="Λογότυπο για Άδειες χρήσης Creative Commons BY-NC-ND"/>
          <p:cNvPicPr>
            <a:picLocks noChangeAspect="1"/>
          </p:cNvPicPr>
          <p:nvPr/>
        </p:nvPicPr>
        <p:blipFill>
          <a:blip r:embed="rId4" cstate="print"/>
          <a:stretch>
            <a:fillRect/>
          </a:stretch>
        </p:blipFill>
        <p:spPr>
          <a:xfrm>
            <a:off x="3856727" y="3217540"/>
            <a:ext cx="1581685" cy="461161"/>
          </a:xfrm>
          <a:prstGeom prst="rect">
            <a:avLst/>
          </a:prstGeom>
        </p:spPr>
      </p:pic>
    </p:spTree>
    <p:extLst>
      <p:ext uri="{BB962C8B-B14F-4D97-AF65-F5344CB8AC3E}">
        <p14:creationId xmlns:p14="http://schemas.microsoft.com/office/powerpoint/2010/main" xmlns="" val="109771431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1619672" y="1756275"/>
            <a:ext cx="5876239" cy="938716"/>
          </a:xfrm>
          <a:prstGeom prst="rect">
            <a:avLst/>
          </a:prstGeom>
        </p:spPr>
        <p:txBody>
          <a:bodyPr wrap="square" lIns="91436" tIns="45719" rIns="91436" bIns="45719">
            <a:spAutoFit/>
          </a:bodyPr>
          <a:lstStyle/>
          <a:p>
            <a:pPr algn="ctr"/>
            <a:r>
              <a:rPr lang="el-GR" sz="5500" b="1" dirty="0"/>
              <a:t>Τέλος Ενότητας</a:t>
            </a:r>
          </a:p>
        </p:txBody>
      </p:sp>
      <p:sp>
        <p:nvSpPr>
          <p:cNvPr id="13" name="Rectangle 12"/>
          <p:cNvSpPr/>
          <p:nvPr/>
        </p:nvSpPr>
        <p:spPr>
          <a:xfrm>
            <a:off x="1547664" y="3325078"/>
            <a:ext cx="7156721" cy="984883"/>
          </a:xfrm>
          <a:prstGeom prst="rect">
            <a:avLst/>
          </a:prstGeom>
        </p:spPr>
        <p:txBody>
          <a:bodyPr wrap="square" lIns="91436" tIns="45719" rIns="91436" bIns="45719">
            <a:spAutoFit/>
          </a:bodyPr>
          <a:lstStyle/>
          <a:p>
            <a:pPr algn="r"/>
            <a:r>
              <a:rPr lang="el-GR" sz="2900" b="1" dirty="0" smtClean="0"/>
              <a:t>Επεξεργασία: Βαφειάδης Νικόλαος</a:t>
            </a:r>
            <a:endParaRPr lang="el-GR" sz="2900" b="1" dirty="0"/>
          </a:p>
          <a:p>
            <a:pPr algn="r"/>
            <a:r>
              <a:rPr lang="el-GR" sz="2900" dirty="0" smtClean="0"/>
              <a:t>Πρέβεζα, 2015</a:t>
            </a:r>
            <a:endParaRPr lang="el-GR" sz="2900" dirty="0"/>
          </a:p>
        </p:txBody>
      </p:sp>
      <p:pic>
        <p:nvPicPr>
          <p:cNvPr id="1027" name="Picture 3"/>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18101" y="4423057"/>
            <a:ext cx="3255169" cy="86386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4" name="7 - Εικόνα" descr="Λογότυπο για Άδειες χρήσης Creative Commons"/>
          <p:cNvPicPr>
            <a:picLocks noChangeAspect="1"/>
          </p:cNvPicPr>
          <p:nvPr/>
        </p:nvPicPr>
        <p:blipFill>
          <a:blip r:embed="rId4" cstate="print"/>
          <a:stretch>
            <a:fillRect/>
          </a:stretch>
        </p:blipFill>
        <p:spPr>
          <a:xfrm>
            <a:off x="7122700" y="4630237"/>
            <a:ext cx="1581685" cy="461161"/>
          </a:xfrm>
          <a:prstGeom prst="rect">
            <a:avLst/>
          </a:prstGeom>
        </p:spPr>
      </p:pic>
    </p:spTree>
    <p:extLst>
      <p:ext uri="{BB962C8B-B14F-4D97-AF65-F5344CB8AC3E}">
        <p14:creationId xmlns:p14="http://schemas.microsoft.com/office/powerpoint/2010/main" xmlns="" val="281792097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pic>
        <p:nvPicPr>
          <p:cNvPr id="8" name="Εικόνα 7"/>
          <p:cNvPicPr>
            <a:picLocks noChangeAspect="1"/>
          </p:cNvPicPr>
          <p:nvPr/>
        </p:nvPicPr>
        <p:blipFill>
          <a:blip r:embed="rId3" cstate="print"/>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pPr/>
              <a:t>27</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8103873" y="5406242"/>
            <a:ext cx="364880" cy="317287"/>
          </a:xfrm>
          <a:prstGeom prst="rect">
            <a:avLst/>
          </a:prstGeom>
        </p:spPr>
      </p:pic>
      <p:sp>
        <p:nvSpPr>
          <p:cNvPr id="15" name="Rectangle 14"/>
          <p:cNvSpPr/>
          <p:nvPr/>
        </p:nvSpPr>
        <p:spPr>
          <a:xfrm>
            <a:off x="2317212" y="2411595"/>
            <a:ext cx="4572000" cy="938716"/>
          </a:xfrm>
          <a:prstGeom prst="rect">
            <a:avLst/>
          </a:prstGeom>
        </p:spPr>
        <p:txBody>
          <a:bodyPr lIns="91436" tIns="45719" rIns="91436" bIns="45719">
            <a:spAutoFit/>
          </a:bodyPr>
          <a:lstStyle/>
          <a:p>
            <a:pPr algn="ctr"/>
            <a:r>
              <a:rPr lang="el-GR" sz="5500" b="1" dirty="0"/>
              <a:t>Σημειώματα</a:t>
            </a:r>
          </a:p>
        </p:txBody>
      </p:sp>
      <p:sp>
        <p:nvSpPr>
          <p:cNvPr id="2" name="Title 1"/>
          <p:cNvSpPr>
            <a:spLocks noGrp="1"/>
          </p:cNvSpPr>
          <p:nvPr>
            <p:ph type="title"/>
          </p:nvPr>
        </p:nvSpPr>
        <p:spPr/>
        <p:txBody>
          <a:bodyPr/>
          <a:lstStyle/>
          <a:p>
            <a:endParaRPr lang="en-US"/>
          </a:p>
        </p:txBody>
      </p:sp>
    </p:spTree>
    <p:extLst>
      <p:ext uri="{BB962C8B-B14F-4D97-AF65-F5344CB8AC3E}">
        <p14:creationId xmlns:p14="http://schemas.microsoft.com/office/powerpoint/2010/main" xmlns="" val="410973921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pic>
        <p:nvPicPr>
          <p:cNvPr id="8" name="Εικόνα 7"/>
          <p:cNvPicPr>
            <a:picLocks noChangeAspect="1"/>
          </p:cNvPicPr>
          <p:nvPr/>
        </p:nvPicPr>
        <p:blipFill>
          <a:blip r:embed="rId3" cstate="print"/>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pPr/>
              <a:t>28</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8103873" y="5406242"/>
            <a:ext cx="364880" cy="317287"/>
          </a:xfrm>
          <a:prstGeom prst="rect">
            <a:avLst/>
          </a:prstGeom>
        </p:spPr>
      </p:pic>
      <p:sp>
        <p:nvSpPr>
          <p:cNvPr id="14" name="Τίτλος 1"/>
          <p:cNvSpPr>
            <a:spLocks noGrp="1"/>
          </p:cNvSpPr>
          <p:nvPr>
            <p:ph type="title"/>
          </p:nvPr>
        </p:nvSpPr>
        <p:spPr>
          <a:xfrm>
            <a:off x="453327" y="1"/>
            <a:ext cx="8062025" cy="1007390"/>
          </a:xfrm>
        </p:spPr>
        <p:txBody>
          <a:bodyPr>
            <a:normAutofit/>
          </a:bodyPr>
          <a:lstStyle/>
          <a:p>
            <a:r>
              <a:rPr lang="el-GR" dirty="0" smtClean="0"/>
              <a:t>Διατήρηση Σημειωμάτων</a:t>
            </a:r>
            <a:endParaRPr lang="el-GR" dirty="0"/>
          </a:p>
        </p:txBody>
      </p:sp>
      <p:sp>
        <p:nvSpPr>
          <p:cNvPr id="168" name="Rectangle 167"/>
          <p:cNvSpPr/>
          <p:nvPr/>
        </p:nvSpPr>
        <p:spPr>
          <a:xfrm>
            <a:off x="618101" y="1587284"/>
            <a:ext cx="7765365" cy="4093426"/>
          </a:xfrm>
          <a:prstGeom prst="rect">
            <a:avLst/>
          </a:prstGeom>
        </p:spPr>
        <p:txBody>
          <a:bodyPr wrap="square" lIns="91436" tIns="45719" rIns="91436" bIns="45719">
            <a:spAutoFit/>
          </a:bodyPr>
          <a:lstStyle/>
          <a:p>
            <a:pPr algn="just"/>
            <a:r>
              <a:rPr lang="el-GR" sz="2600" dirty="0">
                <a:solidFill>
                  <a:schemeClr val="bg1">
                    <a:lumMod val="50000"/>
                  </a:schemeClr>
                </a:solidFill>
              </a:rPr>
              <a:t>Οποιαδήποτε  αναπαραγωγή ή διασκευή του υλικού θα πρέπει  να συμπεριλαμβάνει:</a:t>
            </a:r>
          </a:p>
          <a:p>
            <a:pPr algn="just"/>
            <a:endParaRPr lang="el-GR" sz="2600" dirty="0">
              <a:solidFill>
                <a:schemeClr val="bg1">
                  <a:lumMod val="50000"/>
                </a:schemeClr>
              </a:solidFill>
            </a:endParaRPr>
          </a:p>
          <a:p>
            <a:pPr marL="342886" indent="-342886" algn="just">
              <a:buFont typeface="Arial" pitchFamily="34" charset="0"/>
              <a:buChar char="•"/>
            </a:pPr>
            <a:r>
              <a:rPr lang="el-GR" sz="2600" dirty="0">
                <a:solidFill>
                  <a:schemeClr val="bg1">
                    <a:lumMod val="50000"/>
                  </a:schemeClr>
                </a:solidFill>
              </a:rPr>
              <a:t>το Σημείωμα Αναφοράς</a:t>
            </a:r>
          </a:p>
          <a:p>
            <a:pPr marL="342886" indent="-342886" algn="just">
              <a:buFont typeface="Arial" pitchFamily="34" charset="0"/>
              <a:buChar char="•"/>
            </a:pPr>
            <a:r>
              <a:rPr lang="el-GR" sz="2600" dirty="0">
                <a:solidFill>
                  <a:schemeClr val="bg1">
                    <a:lumMod val="50000"/>
                  </a:schemeClr>
                </a:solidFill>
              </a:rPr>
              <a:t>το  Σημείωμα </a:t>
            </a:r>
            <a:r>
              <a:rPr lang="el-GR" sz="2600" dirty="0" err="1">
                <a:solidFill>
                  <a:schemeClr val="bg1">
                    <a:lumMod val="50000"/>
                  </a:schemeClr>
                </a:solidFill>
              </a:rPr>
              <a:t>Αδειοδότησης</a:t>
            </a:r>
            <a:endParaRPr lang="el-GR" sz="2600" dirty="0">
              <a:solidFill>
                <a:schemeClr val="bg1">
                  <a:lumMod val="50000"/>
                </a:schemeClr>
              </a:solidFill>
            </a:endParaRPr>
          </a:p>
          <a:p>
            <a:pPr marL="342886" indent="-342886" algn="just">
              <a:buFont typeface="Arial" pitchFamily="34" charset="0"/>
              <a:buChar char="•"/>
            </a:pPr>
            <a:r>
              <a:rPr lang="el-GR" sz="2600" dirty="0">
                <a:solidFill>
                  <a:schemeClr val="bg1">
                    <a:lumMod val="50000"/>
                  </a:schemeClr>
                </a:solidFill>
              </a:rPr>
              <a:t>τη Δήλωση Διατήρησης Σημειωμάτων</a:t>
            </a:r>
          </a:p>
          <a:p>
            <a:pPr marL="342886" indent="-342886" algn="just">
              <a:buFont typeface="Arial" pitchFamily="34" charset="0"/>
              <a:buChar char="•"/>
            </a:pPr>
            <a:r>
              <a:rPr lang="el-GR" sz="2600" dirty="0">
                <a:solidFill>
                  <a:schemeClr val="bg1">
                    <a:lumMod val="50000"/>
                  </a:schemeClr>
                </a:solidFill>
              </a:rPr>
              <a:t>το Σημείωμα Χρήσης Έργων Τρίτων (εφόσον υπάρχει) </a:t>
            </a:r>
          </a:p>
          <a:p>
            <a:pPr algn="just"/>
            <a:endParaRPr lang="el-GR" sz="2600" dirty="0">
              <a:solidFill>
                <a:schemeClr val="bg1">
                  <a:lumMod val="50000"/>
                </a:schemeClr>
              </a:solidFill>
            </a:endParaRPr>
          </a:p>
          <a:p>
            <a:pPr algn="just"/>
            <a:r>
              <a:rPr lang="el-GR" sz="2600" dirty="0">
                <a:solidFill>
                  <a:schemeClr val="bg1">
                    <a:lumMod val="50000"/>
                  </a:schemeClr>
                </a:solidFill>
              </a:rPr>
              <a:t>μαζί με τους συνοδευόμενους </a:t>
            </a:r>
            <a:r>
              <a:rPr lang="el-GR" sz="2600" dirty="0" err="1">
                <a:solidFill>
                  <a:schemeClr val="bg1">
                    <a:lumMod val="50000"/>
                  </a:schemeClr>
                </a:solidFill>
              </a:rPr>
              <a:t>υπερσυνδέσμους</a:t>
            </a:r>
            <a:r>
              <a:rPr lang="el-GR" sz="2600" dirty="0">
                <a:solidFill>
                  <a:schemeClr val="bg1">
                    <a:lumMod val="50000"/>
                  </a:schemeClr>
                </a:solidFill>
              </a:rPr>
              <a:t>.</a:t>
            </a:r>
          </a:p>
        </p:txBody>
      </p:sp>
    </p:spTree>
    <p:extLst>
      <p:ext uri="{BB962C8B-B14F-4D97-AF65-F5344CB8AC3E}">
        <p14:creationId xmlns:p14="http://schemas.microsoft.com/office/powerpoint/2010/main" xmlns="" val="57699791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dirty="0" smtClean="0"/>
              <a:t>Τέλος Ενότητας</a:t>
            </a:r>
            <a:endParaRPr lang="el-GR" dirty="0"/>
          </a:p>
        </p:txBody>
      </p:sp>
      <p:sp>
        <p:nvSpPr>
          <p:cNvPr id="8" name="Υπότιτλος 7"/>
          <p:cNvSpPr>
            <a:spLocks noGrp="1"/>
          </p:cNvSpPr>
          <p:nvPr>
            <p:ph type="subTitle" idx="1"/>
          </p:nvPr>
        </p:nvSpPr>
        <p:spPr/>
        <p:txBody>
          <a:bodyPr/>
          <a:lstStyle/>
          <a:p>
            <a:endParaRPr lang="el-GR" dirty="0"/>
          </a:p>
        </p:txBody>
      </p:sp>
      <p:pic>
        <p:nvPicPr>
          <p:cNvPr id="9" name="7 - Εικόνα" descr="Λογότυπο για Άδειες χρήσης Creative Commons"/>
          <p:cNvPicPr>
            <a:picLocks noChangeAspect="1"/>
          </p:cNvPicPr>
          <p:nvPr/>
        </p:nvPicPr>
        <p:blipFill>
          <a:blip r:embed="rId3" cstate="print"/>
          <a:stretch>
            <a:fillRect/>
          </a:stretch>
        </p:blipFill>
        <p:spPr>
          <a:xfrm>
            <a:off x="2080878" y="4856613"/>
            <a:ext cx="1581685" cy="461161"/>
          </a:xfrm>
          <a:prstGeom prst="rect">
            <a:avLst/>
          </a:prstGeom>
        </p:spPr>
      </p:pic>
      <p:pic>
        <p:nvPicPr>
          <p:cNvPr id="10" name="Picture 3" descr="Λογότυπο Επιχειρησιακού Προγράμματος Εκπαίδευση και Δια βίου Μάθηση"/>
          <p:cNvPicPr>
            <a:picLocks noChangeAspect="1" noChangeArrowheads="1"/>
          </p:cNvPicPr>
          <p:nvPr/>
        </p:nvPicPr>
        <p:blipFill>
          <a:blip r:embed="rId4" cstate="print"/>
          <a:srcRect/>
          <a:stretch>
            <a:fillRect/>
          </a:stretch>
        </p:blipFill>
        <p:spPr bwMode="auto">
          <a:xfrm>
            <a:off x="3662562" y="4777713"/>
            <a:ext cx="3240360" cy="642687"/>
          </a:xfrm>
          <a:prstGeom prst="rect">
            <a:avLst/>
          </a:prstGeom>
          <a:noFill/>
        </p:spPr>
      </p:pic>
    </p:spTree>
    <p:extLst>
      <p:ext uri="{BB962C8B-B14F-4D97-AF65-F5344CB8AC3E}">
        <p14:creationId xmlns:p14="http://schemas.microsoft.com/office/powerpoint/2010/main" xmlns="" val="2128020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smtClean="0"/>
              <a:t>Άδειες Χρήσης</a:t>
            </a:r>
            <a:endParaRPr lang="el-GR" dirty="0"/>
          </a:p>
        </p:txBody>
      </p:sp>
      <p:sp>
        <p:nvSpPr>
          <p:cNvPr id="9" name="Subtitle 8"/>
          <p:cNvSpPr>
            <a:spLocks noGrp="1"/>
          </p:cNvSpPr>
          <p:nvPr>
            <p:ph idx="1"/>
          </p:nvPr>
        </p:nvSpPr>
        <p:spPr/>
        <p:txBody>
          <a:bodyPr>
            <a:normAutofit/>
          </a:bodyPr>
          <a:lstStyle/>
          <a:p>
            <a:r>
              <a:rPr lang="el-GR" sz="2800" dirty="0"/>
              <a:t>Το παρόν εκπαιδευτικό υλικό υπόκειται σε άδειες χρήσης </a:t>
            </a:r>
            <a:r>
              <a:rPr lang="el-GR" sz="2800" dirty="0" err="1"/>
              <a:t>Creative</a:t>
            </a:r>
            <a:r>
              <a:rPr lang="el-GR" sz="2800" dirty="0"/>
              <a:t> </a:t>
            </a:r>
            <a:r>
              <a:rPr lang="el-GR" sz="2800" dirty="0" err="1"/>
              <a:t>Commons</a:t>
            </a:r>
            <a:r>
              <a:rPr lang="el-GR" sz="2800" dirty="0"/>
              <a:t>. </a:t>
            </a:r>
          </a:p>
          <a:p>
            <a:r>
              <a:rPr lang="el-GR" sz="2800" dirty="0"/>
              <a:t>Για εκπαιδευτικό υλικό, όπως εικόνες, που υπόκειται σε άλλου τύπου άδειας χρήσης, η άδεια χρήσης αναφέρεται ρητώς. </a:t>
            </a:r>
            <a:endParaRPr lang="el-GR" sz="2800" dirty="0" smtClean="0"/>
          </a:p>
        </p:txBody>
      </p:sp>
      <p:pic>
        <p:nvPicPr>
          <p:cNvPr id="5" name="7 - Εικόνα" descr="Λογότυπο για Άδειες χρήσης Creative Commons BY-NC-ND"/>
          <p:cNvPicPr>
            <a:picLocks noChangeAspect="1"/>
          </p:cNvPicPr>
          <p:nvPr/>
        </p:nvPicPr>
        <p:blipFill>
          <a:blip r:embed="rId3" cstate="print"/>
          <a:stretch>
            <a:fillRect/>
          </a:stretch>
        </p:blipFill>
        <p:spPr>
          <a:xfrm>
            <a:off x="3707905" y="4117640"/>
            <a:ext cx="1581685" cy="461161"/>
          </a:xfrm>
          <a:prstGeom prst="rect">
            <a:avLst/>
          </a:prstGeom>
        </p:spPr>
      </p:pic>
      <p:sp>
        <p:nvSpPr>
          <p:cNvPr id="3" name="Θέση αριθμού διαφάνειας 2"/>
          <p:cNvSpPr>
            <a:spLocks noGrp="1"/>
          </p:cNvSpPr>
          <p:nvPr>
            <p:ph type="sldNum" sz="quarter" idx="12"/>
          </p:nvPr>
        </p:nvSpPr>
        <p:spPr/>
        <p:txBody>
          <a:bodyPr/>
          <a:lstStyle/>
          <a:p>
            <a:fld id="{53C4726A-630D-4CB4-B088-BAB00F4188E9}" type="slidenum">
              <a:rPr lang="el-GR" smtClean="0"/>
              <a:pPr/>
              <a:t>3</a:t>
            </a:fld>
            <a:endParaRPr lang="el-GR" dirty="0"/>
          </a:p>
        </p:txBody>
      </p:sp>
    </p:spTree>
    <p:extLst>
      <p:ext uri="{BB962C8B-B14F-4D97-AF65-F5344CB8AC3E}">
        <p14:creationId xmlns:p14="http://schemas.microsoft.com/office/powerpoint/2010/main" xmlns="" val="67298748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117307"/>
            <a:ext cx="8229600" cy="3771636"/>
          </a:xfrm>
        </p:spPr>
        <p:txBody>
          <a:bodyPr>
            <a:noAutofit/>
          </a:bodyPr>
          <a:lstStyle/>
          <a:p>
            <a:pPr marL="342886" indent="-342886" algn="just"/>
            <a:r>
              <a:rPr lang="el-GR" altLang="el-GR" sz="2000" dirty="0"/>
              <a:t>Το έργο υλοποιείται στο πλαίσιο του Επιχειρησιακού Προγράμματος «</a:t>
            </a:r>
            <a:r>
              <a:rPr lang="el-GR" altLang="el-GR" sz="2000" b="1" dirty="0"/>
              <a:t>Εκπαίδευση και Δια Βίου Μάθηση</a:t>
            </a:r>
            <a:r>
              <a:rPr lang="el-GR" altLang="el-GR" sz="2000" dirty="0"/>
              <a:t>» και συγχρηματοδοτείται από την Ευρωπαϊκή Ένωση (Ευρωπαϊκό Κοινωνικό Ταμείο) και από εθνικούς πόρους.</a:t>
            </a:r>
          </a:p>
          <a:p>
            <a:pPr marL="342886" indent="-342886" algn="just"/>
            <a:r>
              <a:rPr lang="el-GR" altLang="el-GR" sz="2000" dirty="0"/>
              <a:t>Το έργο «</a:t>
            </a:r>
            <a:r>
              <a:rPr lang="el-GR" altLang="el-GR" sz="2000" b="1" dirty="0"/>
              <a:t>Ανοικτά Ακαδημαϊκά Μαθήματα στο TEI Ηπείρου</a:t>
            </a:r>
            <a:r>
              <a:rPr lang="el-GR" altLang="el-GR" sz="2000" dirty="0"/>
              <a:t>» έχει χρηματοδοτήσει μόνο τη αναδιαμόρφωση του εκπαιδευτικού υλικού.</a:t>
            </a:r>
          </a:p>
          <a:p>
            <a:pPr marL="342886" indent="-342886" algn="just"/>
            <a:r>
              <a:rPr lang="el-GR" altLang="el-GR" sz="2000" dirty="0"/>
              <a:t>Το παρόν εκπαιδευτικό υλικό έχει αναπτυχθεί στα πλαίσια του εκπαιδευτικού έργου του διδάσκοντα.</a:t>
            </a:r>
          </a:p>
        </p:txBody>
      </p:sp>
      <p:pic>
        <p:nvPicPr>
          <p:cNvPr id="5" name="Picture 3" descr="Λογότυπο Επιχειρησιακού Προγράμματος Εκπαίδευση και Δια βίου Μάθηση"/>
          <p:cNvPicPr>
            <a:picLocks noChangeAspect="1" noChangeArrowheads="1"/>
          </p:cNvPicPr>
          <p:nvPr/>
        </p:nvPicPr>
        <p:blipFill>
          <a:blip r:embed="rId3" cstate="print"/>
          <a:srcRect/>
          <a:stretch>
            <a:fillRect/>
          </a:stretch>
        </p:blipFill>
        <p:spPr bwMode="auto">
          <a:xfrm>
            <a:off x="1332312" y="4212553"/>
            <a:ext cx="6480048" cy="1285240"/>
          </a:xfrm>
          <a:prstGeom prst="rect">
            <a:avLst/>
          </a:prstGeom>
          <a:noFill/>
        </p:spPr>
      </p:pic>
    </p:spTree>
    <p:extLst>
      <p:ext uri="{BB962C8B-B14F-4D97-AF65-F5344CB8AC3E}">
        <p14:creationId xmlns:p14="http://schemas.microsoft.com/office/powerpoint/2010/main" xmlns="" val="162866154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Σκοποί  ενότητας</a:t>
            </a:r>
            <a:endParaRPr lang="el-GR" dirty="0"/>
          </a:p>
        </p:txBody>
      </p:sp>
      <p:sp>
        <p:nvSpPr>
          <p:cNvPr id="3" name="Content Placeholder 2"/>
          <p:cNvSpPr>
            <a:spLocks noGrp="1"/>
          </p:cNvSpPr>
          <p:nvPr>
            <p:ph idx="1"/>
          </p:nvPr>
        </p:nvSpPr>
        <p:spPr/>
        <p:txBody>
          <a:bodyPr/>
          <a:lstStyle/>
          <a:p>
            <a:pPr marL="0" algn="just">
              <a:buNone/>
            </a:pPr>
            <a:r>
              <a:rPr lang="el-GR" dirty="0" smtClean="0"/>
              <a:t>Το λογιστικό σύστημα δίνει την δυνατότητα σε μικρές και πολύ μικρές οντότητες να εξαιρεθούν από την υποχρέωση που έχουν να τηρούν διπλογραφικό λογιστικό σύστημα. Στην ενότητα αυτή θα αναλύσουμε αυτές τις περιπτώσεις.</a:t>
            </a:r>
            <a:endParaRPr lang="el-GR" dirty="0"/>
          </a:p>
        </p:txBody>
      </p:sp>
      <p:sp>
        <p:nvSpPr>
          <p:cNvPr id="6" name="Slide Number Placeholder 5"/>
          <p:cNvSpPr>
            <a:spLocks noGrp="1"/>
          </p:cNvSpPr>
          <p:nvPr>
            <p:ph type="sldNum" sz="quarter" idx="12"/>
          </p:nvPr>
        </p:nvSpPr>
        <p:spPr/>
        <p:txBody>
          <a:bodyPr/>
          <a:lstStyle/>
          <a:p>
            <a:fld id="{95390251-5B84-4D2F-A9C7-1C62C4738B3F}" type="slidenum">
              <a:rPr lang="el-GR" smtClean="0"/>
              <a:pPr/>
              <a:t>5</a:t>
            </a:fld>
            <a:endParaRPr lang="el-GR" dirty="0"/>
          </a:p>
        </p:txBody>
      </p:sp>
    </p:spTree>
    <p:extLst>
      <p:ext uri="{BB962C8B-B14F-4D97-AF65-F5344CB8AC3E}">
        <p14:creationId xmlns:p14="http://schemas.microsoft.com/office/powerpoint/2010/main" xmlns="" val="206149746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r>
              <a:rPr lang="el-GR" sz="3600" dirty="0" smtClean="0"/>
              <a:t>Το Λογιστικό Σύστημα – Εξαίρεση Διπλογραφικού </a:t>
            </a:r>
            <a:r>
              <a:rPr lang="el-GR" sz="3600" dirty="0" smtClean="0"/>
              <a:t>Συστήματος</a:t>
            </a:r>
            <a:endParaRPr lang="en-US" sz="3600" dirty="0"/>
          </a:p>
        </p:txBody>
      </p:sp>
      <p:sp>
        <p:nvSpPr>
          <p:cNvPr id="3" name="2 - Θέση περιεχομένου"/>
          <p:cNvSpPr>
            <a:spLocks noGrp="1"/>
          </p:cNvSpPr>
          <p:nvPr>
            <p:ph idx="1"/>
          </p:nvPr>
        </p:nvSpPr>
        <p:spPr/>
        <p:txBody>
          <a:bodyPr>
            <a:normAutofit/>
          </a:bodyPr>
          <a:lstStyle/>
          <a:p>
            <a:pPr marL="0" algn="just">
              <a:buNone/>
            </a:pPr>
            <a:r>
              <a:rPr lang="el-GR" sz="2600" b="1" dirty="0" smtClean="0"/>
              <a:t>11.</a:t>
            </a:r>
            <a:r>
              <a:rPr lang="el-GR" sz="2600" dirty="0" smtClean="0"/>
              <a:t> Η οντότητα της παραγράφου 2.γ του άρθρου 1 που εμπίπτει στην κατηγορία των πολύ μικρών οντοτήτων και επιλέγει, σύμφωνα με τον παρόντα νόμο, να καταρτίσει χρηματοοικονομικές καταστάσεις της παραγράφου 8 του άρθρου 16 δύναται, να μην τηρήσει τα αρχεία της παραγράφου 2 του παρόντος άρθρου. </a:t>
            </a:r>
            <a:endParaRPr lang="en-US" sz="2600" dirty="0" smtClean="0"/>
          </a:p>
          <a:p>
            <a:pPr marL="0" algn="just">
              <a:buNone/>
            </a:pPr>
            <a:endParaRPr lang="en-US" sz="2600"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6</a:t>
            </a:fld>
            <a:endParaRPr lang="el-G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r>
              <a:rPr lang="el-GR" sz="3600" dirty="0" smtClean="0"/>
              <a:t>Το Λογιστικό Σύστημα – Εξαίρεση Διπλογραφικού </a:t>
            </a:r>
            <a:r>
              <a:rPr lang="el-GR" sz="3600" dirty="0" smtClean="0"/>
              <a:t>Συστήματος</a:t>
            </a:r>
            <a:endParaRPr lang="en-US" sz="3600" dirty="0"/>
          </a:p>
        </p:txBody>
      </p:sp>
      <p:sp>
        <p:nvSpPr>
          <p:cNvPr id="3" name="2 - Θέση περιεχομένου"/>
          <p:cNvSpPr>
            <a:spLocks noGrp="1"/>
          </p:cNvSpPr>
          <p:nvPr>
            <p:ph idx="1"/>
          </p:nvPr>
        </p:nvSpPr>
        <p:spPr/>
        <p:txBody>
          <a:bodyPr>
            <a:normAutofit fontScale="70000" lnSpcReduction="20000"/>
          </a:bodyPr>
          <a:lstStyle/>
          <a:p>
            <a:pPr>
              <a:buNone/>
            </a:pPr>
            <a:r>
              <a:rPr lang="el-GR" b="1" dirty="0" smtClean="0"/>
              <a:t>ΕΡΜΗΝΕΙΑ ΠΟΛ 1003</a:t>
            </a:r>
            <a:endParaRPr lang="en-US" dirty="0" smtClean="0"/>
          </a:p>
          <a:p>
            <a:pPr marL="0" algn="just">
              <a:buNone/>
            </a:pPr>
            <a:r>
              <a:rPr lang="el-GR" dirty="0" smtClean="0"/>
              <a:t> </a:t>
            </a:r>
            <a:r>
              <a:rPr lang="el-GR" b="1" dirty="0" smtClean="0"/>
              <a:t>3.11.1</a:t>
            </a:r>
            <a:r>
              <a:rPr lang="el-GR" dirty="0" smtClean="0"/>
              <a:t> Η διάταξη ορίζει ότι η πολύ μικρή οντότητα (καθαρός κύκλος εργασιών μέχρι 1.500.000 ευρώ) της παραγράφου 2(γ) του άρθρου 1 (ετερόρρυθμη εταιρεία, ομόρρυθμη εταιρεία, ατομική επιχείρηση, κλπ), η οποία σύμφωνα με το νόμο επιλέγει να συντάξει μόνο (συνοπτική) Κατάσταση Αποτελεσμάτων του υποδείγματος Β.6, δύναται να μην παρακολουθεί (απαλλαγή) τα στοιχεία ισολογισμού και μεταβολές αυτών (όπως αναφέρεται στην παράγραφο 2 του παρόντος άρθρου), αλλά μόνο τα στοιχεία της κατάστασης αποτελεσμάτων που περιγράφονται στην παράγραφο 1 του παρόντος άρθρου</a:t>
            </a: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7</a:t>
            </a:fld>
            <a:endParaRPr lang="el-G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r>
              <a:rPr lang="el-GR" sz="3600" dirty="0" smtClean="0"/>
              <a:t>Το Λογιστικό Σύστημα – Εξαίρεση Διπλογραφικού </a:t>
            </a:r>
            <a:r>
              <a:rPr lang="el-GR" sz="3600" dirty="0" smtClean="0"/>
              <a:t>Συστήματος</a:t>
            </a:r>
            <a:endParaRPr lang="en-US" sz="3600" dirty="0"/>
          </a:p>
        </p:txBody>
      </p:sp>
      <p:sp>
        <p:nvSpPr>
          <p:cNvPr id="3" name="2 - Θέση περιεχομένου"/>
          <p:cNvSpPr>
            <a:spLocks noGrp="1"/>
          </p:cNvSpPr>
          <p:nvPr>
            <p:ph idx="1"/>
          </p:nvPr>
        </p:nvSpPr>
        <p:spPr/>
        <p:txBody>
          <a:bodyPr>
            <a:noAutofit/>
          </a:bodyPr>
          <a:lstStyle/>
          <a:p>
            <a:pPr marL="0" algn="just">
              <a:buNone/>
            </a:pPr>
            <a:r>
              <a:rPr lang="el-GR" sz="2600" dirty="0" smtClean="0"/>
              <a:t>Την ίδια δυνατότητα έχει και η οντότητα της παραγράφου 11 του άρθρου 30 (πρατήρια καυσίμων και πωλητές πετρελαίου θέρμανσης με καθαρό κύκλο εργασιών μέχρι 8.000.000 ευρώ). </a:t>
            </a:r>
            <a:endParaRPr lang="en-US" sz="2600" dirty="0" smtClean="0"/>
          </a:p>
          <a:p>
            <a:pPr marL="0" algn="just">
              <a:buNone/>
            </a:pPr>
            <a:r>
              <a:rPr lang="el-GR" sz="2600" dirty="0" smtClean="0"/>
              <a:t> </a:t>
            </a:r>
            <a:endParaRPr lang="en-US" sz="2600" dirty="0" smtClean="0"/>
          </a:p>
          <a:p>
            <a:pPr marL="0" algn="just">
              <a:buNone/>
            </a:pPr>
            <a:r>
              <a:rPr lang="el-GR" sz="2600" dirty="0" smtClean="0"/>
              <a:t>Σημειώνεται ότι οι οντότητες αυτές υπόκεινται στις ρυθμίσεις του άρθρου 4 του παρόντος νόμου και έχουν υποχρέωση τήρησης ορισμένων αρχείων, από τα αναφερόμενα σε εκείνο το άρθρο.</a:t>
            </a:r>
            <a:endParaRPr lang="en-US" sz="2600" dirty="0" smtClean="0"/>
          </a:p>
          <a:p>
            <a:pPr marL="0" algn="just">
              <a:buNone/>
            </a:pPr>
            <a:endParaRPr lang="en-US" sz="2600"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8</a:t>
            </a:fld>
            <a:endParaRPr lang="el-G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r>
              <a:rPr lang="el-GR" sz="3600" dirty="0" smtClean="0"/>
              <a:t>Το Λογιστικό Σύστημα – Εξαίρεση Διπλογραφικού </a:t>
            </a:r>
            <a:r>
              <a:rPr lang="el-GR" sz="3600" dirty="0" smtClean="0"/>
              <a:t>Συστήματος</a:t>
            </a:r>
            <a:endParaRPr lang="en-US" sz="3600" dirty="0"/>
          </a:p>
        </p:txBody>
      </p:sp>
      <p:sp>
        <p:nvSpPr>
          <p:cNvPr id="3" name="2 - Θέση περιεχομένου"/>
          <p:cNvSpPr>
            <a:spLocks noGrp="1"/>
          </p:cNvSpPr>
          <p:nvPr>
            <p:ph idx="1"/>
          </p:nvPr>
        </p:nvSpPr>
        <p:spPr/>
        <p:txBody>
          <a:bodyPr>
            <a:normAutofit/>
          </a:bodyPr>
          <a:lstStyle/>
          <a:p>
            <a:pPr algn="just">
              <a:buNone/>
            </a:pPr>
            <a:r>
              <a:rPr lang="el-GR" sz="2800" b="1" dirty="0" smtClean="0"/>
              <a:t>12.</a:t>
            </a:r>
            <a:r>
              <a:rPr lang="el-GR" sz="2800" dirty="0" smtClean="0"/>
              <a:t> Όταν, σύμφωνα με τις ρυθμίσεις αυτού του νόμου, η οντότητα δεν συντάσσει ισολογισμό, δύναται, αντί του λογιστικού συστήματος της παραγράφου 10, να χρησιμοποιεί ένα κατάλληλο απλογραφικό λογιστικό σύστημα για την παρακολούθηση των στοιχείων της παραγράφου 1 του παρόντος άρθρου, τα οποία συμπεριλαμβάνουν: </a:t>
            </a:r>
            <a:endParaRPr lang="en-US" sz="2800" dirty="0" smtClean="0"/>
          </a:p>
          <a:p>
            <a:pPr algn="just">
              <a:buNone/>
            </a:pPr>
            <a:endParaRPr lang="en-US" sz="2800"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9</a:t>
            </a:fld>
            <a:endParaRPr lang="el-GR" dirty="0"/>
          </a:p>
        </p:txBody>
      </p:sp>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0"/>
  <p:tag name="MMPROD_UIDATA" val="&lt;database version=&quot;7.0&quot;&gt;&lt;object type=&quot;1&quot; unique_id=&quot;10001&quot;&gt;&lt;object type=&quot;2&quot; unique_id=&quot;10086&quot;&gt;&lt;object type=&quot;3&quot; unique_id=&quot;10087&quot;&gt;&lt;property id=&quot;20148&quot; value=&quot;5&quot;/&gt;&lt;property id=&quot;20300&quot; value=&quot;Slide 1 - &amp;quot;Τίτλος Μαθήματος&amp;quot;&quot;/&gt;&lt;property id=&quot;20307&quot; value=&quot;256&quot;/&gt;&lt;/object&gt;&lt;object type=&quot;3&quot; unique_id=&quot;10088&quot;&gt;&lt;property id=&quot;20148&quot; value=&quot;5&quot;/&gt;&lt;property id=&quot;20300&quot; value=&quot;Slide 2&quot;/&gt;&lt;property id=&quot;20307&quot; value=&quot;289&quot;/&gt;&lt;/object&gt;&lt;object type=&quot;3&quot; unique_id=&quot;10089&quot;&gt;&lt;property id=&quot;20148&quot; value=&quot;5&quot;/&gt;&lt;property id=&quot;20300&quot; value=&quot;Slide 3 - &amp;quot;Άδειες Χρήσης&amp;quot;&quot;/&gt;&lt;property id=&quot;20307&quot; value=&quot;257&quot;/&gt;&lt;/object&gt;&lt;object type=&quot;3&quot; unique_id=&quot;10090&quot;&gt;&lt;property id=&quot;20148&quot; value=&quot;5&quot;/&gt;&lt;property id=&quot;20300&quot; value=&quot;Slide 4 - &amp;quot;Χρηματοδότηση&amp;quot;&quot;/&gt;&lt;property id=&quot;20307&quot; value=&quot;259&quot;/&gt;&lt;/object&gt;&lt;object type=&quot;3&quot; unique_id=&quot;10091&quot;&gt;&lt;property id=&quot;20148&quot; value=&quot;5&quot;/&gt;&lt;property id=&quot;20300&quot; value=&quot;Slide 5 - &amp;quot;Σκοποί  ενότητας&amp;quot;&quot;/&gt;&lt;property id=&quot;20307&quot; value=&quot;261&quot;/&gt;&lt;/object&gt;&lt;object type=&quot;3&quot; unique_id=&quot;10092&quot;&gt;&lt;property id=&quot;20148&quot; value=&quot;5&quot;/&gt;&lt;property id=&quot;20300&quot; value=&quot;Slide 6 - &amp;quot;Περιεχόμενα ενότητας&amp;quot;&quot;/&gt;&lt;property id=&quot;20307&quot; value=&quot;262&quot;/&gt;&lt;/object&gt;&lt;object type=&quot;3&quot; unique_id=&quot;10093&quot;&gt;&lt;property id=&quot;20148&quot; value=&quot;5&quot;/&gt;&lt;property id=&quot;20300&quot; value=&quot;Slide 7 - &amp;quot;Χρήση Διατάξεων&amp;quot;&quot;/&gt;&lt;property id=&quot;20307&quot; value=&quot;264&quot;/&gt;&lt;/object&gt;&lt;object type=&quot;3&quot; unique_id=&quot;10094&quot;&gt;&lt;property id=&quot;20148&quot; value=&quot;5&quot;/&gt;&lt;property id=&quot;20300&quot; value=&quot;Slide 8 - &amp;quot;Διαφάνεια Τίτλου&amp;quot;&quot;/&gt;&lt;property id=&quot;20307&quot; value=&quot;266&quot;/&gt;&lt;/object&gt;&lt;object type=&quot;3&quot; unique_id=&quot;10095&quot;&gt;&lt;property id=&quot;20148&quot; value=&quot;5&quot;/&gt;&lt;property id=&quot;20300&quot; value=&quot;Slide 9 - &amp;quot;Τίτλος και περιεχόμενο 1&amp;quot;&quot;/&gt;&lt;property id=&quot;20307&quot; value=&quot;265&quot;/&gt;&lt;/object&gt;&lt;object type=&quot;3&quot; unique_id=&quot;10096&quot;&gt;&lt;property id=&quot;20148&quot; value=&quot;5&quot;/&gt;&lt;property id=&quot;20300&quot; value=&quot;Slide 10 - &amp;quot;Τίτλος και περιεχόμενο 2&amp;quot;&quot;/&gt;&lt;property id=&quot;20307&quot; value=&quot;274&quot;/&gt;&lt;/object&gt;&lt;object type=&quot;3&quot; unique_id=&quot;10097&quot;&gt;&lt;property id=&quot;20148&quot; value=&quot;5&quot;/&gt;&lt;property id=&quot;20300&quot; value=&quot;Slide 11 - &amp;quot;Κεφαλίδα Ενότητας&amp;quot;&quot;/&gt;&lt;property id=&quot;20307&quot; value=&quot;267&quot;/&gt;&lt;/object&gt;&lt;object type=&quot;3&quot; unique_id=&quot;10098&quot;&gt;&lt;property id=&quot;20148&quot; value=&quot;5&quot;/&gt;&lt;property id=&quot;20300&quot; value=&quot;Slide 12 - &amp;quot;Δύο περιεχόμενα 1 &amp;quot;&quot;/&gt;&lt;property id=&quot;20307&quot; value=&quot;288&quot;/&gt;&lt;/object&gt;&lt;object type=&quot;3&quot; unique_id=&quot;10099&quot;&gt;&lt;property id=&quot;20148&quot; value=&quot;5&quot;/&gt;&lt;property id=&quot;20300&quot; value=&quot;Slide 13 - &amp;quot;Δύο περιεχόμενα 2 &amp;quot;&quot;/&gt;&lt;property id=&quot;20307&quot; value=&quot;277&quot;/&gt;&lt;/object&gt;&lt;object type=&quot;3&quot; unique_id=&quot;10100&quot;&gt;&lt;property id=&quot;20148&quot; value=&quot;5&quot;/&gt;&lt;property id=&quot;20300&quot; value=&quot;Slide 14 - &amp;quot;Σύγκριση 1&amp;quot;&quot;/&gt;&lt;property id=&quot;20307&quot; value=&quot;269&quot;/&gt;&lt;/object&gt;&lt;object type=&quot;3&quot; unique_id=&quot;10101&quot;&gt;&lt;property id=&quot;20148&quot; value=&quot;5&quot;/&gt;&lt;property id=&quot;20300&quot; value=&quot;Slide 15 - &amp;quot;Σύγκριση 2&amp;quot;&quot;/&gt;&lt;property id=&quot;20307&quot; value=&quot;278&quot;/&gt;&lt;/object&gt;&lt;object type=&quot;3&quot; unique_id=&quot;10102&quot;&gt;&lt;property id=&quot;20148&quot; value=&quot;5&quot;/&gt;&lt;property id=&quot;20300&quot; value=&quot;Slide 16 - &amp;quot;Μόνο Τίτλος&amp;quot;&quot;/&gt;&lt;property id=&quot;20307&quot; value=&quot;270&quot;/&gt;&lt;/object&gt;&lt;object type=&quot;3&quot; unique_id=&quot;10103&quot;&gt;&lt;property id=&quot;20148&quot; value=&quot;5&quot;/&gt;&lt;property id=&quot;20300&quot; value=&quot;Slide 17 - &amp;quot;Περιεχόμενο με λεζάντα 1&amp;quot;&quot;/&gt;&lt;property id=&quot;20307&quot; value=&quot;272&quot;/&gt;&lt;/object&gt;&lt;object type=&quot;3&quot; unique_id=&quot;10104&quot;&gt;&lt;property id=&quot;20148&quot; value=&quot;5&quot;/&gt;&lt;property id=&quot;20300&quot; value=&quot;Slide 18 - &amp;quot;Περιεχόμενο με λεζάντα 2&amp;quot;&quot;/&gt;&lt;property id=&quot;20307&quot; value=&quot;279&quot;/&gt;&lt;/object&gt;&lt;object type=&quot;3&quot; unique_id=&quot;10105&quot;&gt;&lt;property id=&quot;20148&quot; value=&quot;5&quot;/&gt;&lt;property id=&quot;20300&quot; value=&quot;Slide 19 - &amp;quot;Εικόνα με λεζάντα&amp;quot;&quot;/&gt;&lt;property id=&quot;20307&quot; value=&quot;273&quot;/&gt;&lt;/object&gt;&lt;object type=&quot;3&quot; unique_id=&quot;10106&quot;&gt;&lt;property id=&quot;20148&quot; value=&quot;5&quot;/&gt;&lt;property id=&quot;20300&quot; value=&quot;Slide 20 - &amp;quot;Οδηγίες&amp;quot;&quot;/&gt;&lt;property id=&quot;20307&quot; value=&quot;281&quot;/&gt;&lt;/object&gt;&lt;object type=&quot;3&quot; unique_id=&quot;10107&quot;&gt;&lt;property id=&quot;20148&quot; value=&quot;5&quot;/&gt;&lt;property id=&quot;20300&quot; value=&quot;Slide 21 - &amp;quot;Οδηγίες (1 από 4)&amp;quot;&quot;/&gt;&lt;property id=&quot;20307&quot; value=&quot;284&quot;/&gt;&lt;/object&gt;&lt;object type=&quot;3&quot; unique_id=&quot;10108&quot;&gt;&lt;property id=&quot;20148&quot; value=&quot;5&quot;/&gt;&lt;property id=&quot;20300&quot; value=&quot;Slide 22 - &amp;quot;Οδηγίες (2 από 4) &amp;quot;&quot;/&gt;&lt;property id=&quot;20307&quot; value=&quot;282&quot;/&gt;&lt;/object&gt;&lt;object type=&quot;3&quot; unique_id=&quot;10109&quot;&gt;&lt;property id=&quot;20148&quot; value=&quot;5&quot;/&gt;&lt;property id=&quot;20300&quot; value=&quot;Slide 23 - &amp;quot;Οδηγίες (3 από 4)&amp;quot;&quot;/&gt;&lt;property id=&quot;20307&quot; value=&quot;283&quot;/&gt;&lt;/object&gt;&lt;object type=&quot;3&quot; unique_id=&quot;10110&quot;&gt;&lt;property id=&quot;20148&quot; value=&quot;5&quot;/&gt;&lt;property id=&quot;20300&quot; value=&quot;Slide 24 - &amp;quot;Οδηγίες (4 από 4)&amp;quot;&quot;/&gt;&lt;property id=&quot;20307&quot; value=&quot;285&quot;/&gt;&lt;/object&gt;&lt;object type=&quot;3&quot; unique_id=&quot;10111&quot;&gt;&lt;property id=&quot;20148&quot; value=&quot;5&quot;/&gt;&lt;property id=&quot;20300&quot; value=&quot;Slide 25 - &amp;quot;Βασικές Οδηγίες Προσβασιμότητας&amp;quot;&quot;/&gt;&lt;property id=&quot;20307&quot; value=&quot;286&quot;/&gt;&lt;/object&gt;&lt;object type=&quot;3&quot; unique_id=&quot;10112&quot;&gt;&lt;property id=&quot;20148&quot; value=&quot;5&quot;/&gt;&lt;property id=&quot;20300&quot; value=&quot;Slide 32 - &amp;quot;Τέλος Ενότητας&amp;quot;&quot;/&gt;&lt;property id=&quot;20307&quot; value=&quot;280&quot;/&gt;&lt;/object&gt;&lt;object type=&quot;3&quot; unique_id=&quot;10757&quot;&gt;&lt;property id=&quot;20148&quot; value=&quot;5&quot;/&gt;&lt;property id=&quot;20300&quot; value=&quot;Slide 26 - &amp;quot;Βιβλιογραφία&amp;quot;&quot;/&gt;&lt;property id=&quot;20307&quot; value=&quot;290&quot;/&gt;&lt;/object&gt;&lt;object type=&quot;3&quot; unique_id=&quot;10758&quot;&gt;&lt;property id=&quot;20148&quot; value=&quot;5&quot;/&gt;&lt;property id=&quot;20300&quot; value=&quot;Slide 27 - &amp;quot;Σημείωμα Αναφοράς&amp;quot;&quot;/&gt;&lt;property id=&quot;20307&quot; value=&quot;291&quot;/&gt;&lt;/object&gt;&lt;object type=&quot;3&quot; unique_id=&quot;10759&quot;&gt;&lt;property id=&quot;20148&quot; value=&quot;5&quot;/&gt;&lt;property id=&quot;20300&quot; value=&quot;Slide 28 - &amp;quot;Σημείωμα Αδειοδότησης&amp;quot;&quot;/&gt;&lt;property id=&quot;20307&quot; value=&quot;292&quot;/&gt;&lt;/object&gt;&lt;object type=&quot;3&quot; unique_id=&quot;10760&quot;&gt;&lt;property id=&quot;20148&quot; value=&quot;5&quot;/&gt;&lt;property id=&quot;20300&quot; value=&quot;Slide 29&quot;/&gt;&lt;property id=&quot;20307&quot; value=&quot;293&quot;/&gt;&lt;/object&gt;&lt;object type=&quot;3&quot; unique_id=&quot;10761&quot;&gt;&lt;property id=&quot;20148&quot; value=&quot;5&quot;/&gt;&lt;property id=&quot;20300&quot; value=&quot;Slide 30&quot;/&gt;&lt;property id=&quot;20307&quot; value=&quot;294&quot;/&gt;&lt;/object&gt;&lt;object type=&quot;3&quot; unique_id=&quot;10762&quot;&gt;&lt;property id=&quot;20148&quot; value=&quot;5&quot;/&gt;&lt;property id=&quot;20300&quot; value=&quot;Slide 31 - &amp;quot;Διατήρηση Σημειωμάτων&amp;quot;&quot;/&gt;&lt;property id=&quot;20307&quot; value=&quot;295&quot;/&gt;&lt;/object&gt;&lt;/object&gt;&lt;object type=&quot;8&quot; unique_id=&quot;10140&quot;&gt;&lt;/object&gt;&lt;/object&gt;&lt;/database&gt;"/>
  <p:tag name="SECTOMILLISECCONVERTED" val="1"/>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Clarity</Template>
  <TotalTime>1344</TotalTime>
  <Words>1596</Words>
  <Application>Microsoft Office PowerPoint</Application>
  <PresentationFormat>Προβολή στην οθόνη (16:10)</PresentationFormat>
  <Paragraphs>134</Paragraphs>
  <Slides>29</Slides>
  <Notes>12</Notes>
  <HiddenSlides>0</HiddenSlides>
  <MMClips>0</MMClips>
  <ScaleCrop>false</ScaleCrop>
  <HeadingPairs>
    <vt:vector size="4" baseType="variant">
      <vt:variant>
        <vt:lpstr>Θέμα</vt:lpstr>
      </vt:variant>
      <vt:variant>
        <vt:i4>1</vt:i4>
      </vt:variant>
      <vt:variant>
        <vt:lpstr>Τίτλοι διαφανειών</vt:lpstr>
      </vt:variant>
      <vt:variant>
        <vt:i4>29</vt:i4>
      </vt:variant>
    </vt:vector>
  </HeadingPairs>
  <TitlesOfParts>
    <vt:vector size="30" baseType="lpstr">
      <vt:lpstr>Θέμα του Office</vt:lpstr>
      <vt:lpstr>Μηχανογραφημένη Λογιστική ΙI</vt:lpstr>
      <vt:lpstr>Διαφάνεια 2</vt:lpstr>
      <vt:lpstr>Άδειες Χρήσης</vt:lpstr>
      <vt:lpstr>Χρηματοδότηση</vt:lpstr>
      <vt:lpstr>Σκοποί  ενότητας</vt:lpstr>
      <vt:lpstr>Το Λογιστικό Σύστημα – Εξαίρεση Διπλογραφικού Συστήματος</vt:lpstr>
      <vt:lpstr>Το Λογιστικό Σύστημα – Εξαίρεση Διπλογραφικού Συστήματος</vt:lpstr>
      <vt:lpstr>Το Λογιστικό Σύστημα – Εξαίρεση Διπλογραφικού Συστήματος</vt:lpstr>
      <vt:lpstr>Το Λογιστικό Σύστημα – Εξαίρεση Διπλογραφικού Συστήματος</vt:lpstr>
      <vt:lpstr>Το Λογιστικό Σύστημα – Εξαίρεση Διπλογραφικού Συστήματος</vt:lpstr>
      <vt:lpstr>Το Λογιστικό Σύστημα – Εξαίρεση Διπλογραφικού Συστήματος</vt:lpstr>
      <vt:lpstr>Το Λογιστικό Σύστημα – Εξαίρεση Διπλογραφικού Συστήματος</vt:lpstr>
      <vt:lpstr>Το Λογιστικό Σύστημα – Εξαίρεση Διπλογραφικού Συστήματος</vt:lpstr>
      <vt:lpstr>Το Λογιστικό Σύστημα – Εξαίρεση Διπλογραφικού Συστήματος</vt:lpstr>
      <vt:lpstr>Το Λογιστικό Σύστημα – Εξαίρεση Διπλογραφικού Συστήματος</vt:lpstr>
      <vt:lpstr>Το Λογιστικό Σύστημα – Εξαίρεση Διπλογραφικού Συστήματος</vt:lpstr>
      <vt:lpstr>Το Λογιστικό Σύστημα – Εξαίρεση Διπλογραφικού Συστήματος</vt:lpstr>
      <vt:lpstr>Το Λογιστικό Σύστημα – Εξαίρεση Διπλογραφικού Συστήματος</vt:lpstr>
      <vt:lpstr>Το Λογιστικό Σύστημα – Εξαίρεση Διπλογραφικού Συστήματος</vt:lpstr>
      <vt:lpstr>Το Λογιστικό Σύστημα – Εξαίρεση Διπλογραφικού Συστήματος</vt:lpstr>
      <vt:lpstr>Το Λογιστικό Σύστημα – Εξαίρεση Διπλογραφικού Συστήματος</vt:lpstr>
      <vt:lpstr>Το Λογιστικό Σύστημα – Εξαίρεση Διπλογραφικού Συστήματος</vt:lpstr>
      <vt:lpstr>Βιβλιογραφία</vt:lpstr>
      <vt:lpstr>Σημείωμα Αναφοράς</vt:lpstr>
      <vt:lpstr>Σημείωμα Αδειοδότησης</vt:lpstr>
      <vt:lpstr>Διαφάνεια 26</vt:lpstr>
      <vt:lpstr>Διαφάνεια 27</vt:lpstr>
      <vt:lpstr>Διατήρηση Σημειωμάτων</vt:lpstr>
      <vt:lpstr>Τέλος Ενότητας</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Stevy</dc:creator>
  <cp:lastModifiedBy>Afroditi</cp:lastModifiedBy>
  <cp:revision>201</cp:revision>
  <dcterms:created xsi:type="dcterms:W3CDTF">2012-09-06T09:03:05Z</dcterms:created>
  <dcterms:modified xsi:type="dcterms:W3CDTF">2015-11-24T15:15:30Z</dcterms:modified>
</cp:coreProperties>
</file>