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89" r:id="rId3"/>
    <p:sldId id="257" r:id="rId4"/>
    <p:sldId id="259" r:id="rId5"/>
    <p:sldId id="436" r:id="rId6"/>
    <p:sldId id="437" r:id="rId7"/>
    <p:sldId id="438" r:id="rId8"/>
    <p:sldId id="439" r:id="rId9"/>
    <p:sldId id="440" r:id="rId10"/>
    <p:sldId id="441" r:id="rId11"/>
    <p:sldId id="442" r:id="rId12"/>
    <p:sldId id="443" r:id="rId13"/>
    <p:sldId id="444" r:id="rId14"/>
    <p:sldId id="445" r:id="rId15"/>
    <p:sldId id="446" r:id="rId16"/>
    <p:sldId id="447" r:id="rId17"/>
    <p:sldId id="448" r:id="rId18"/>
    <p:sldId id="449" r:id="rId19"/>
    <p:sldId id="450" r:id="rId20"/>
    <p:sldId id="451" r:id="rId21"/>
    <p:sldId id="452" r:id="rId22"/>
    <p:sldId id="453" r:id="rId23"/>
    <p:sldId id="454" r:id="rId24"/>
    <p:sldId id="455" r:id="rId25"/>
    <p:sldId id="456" r:id="rId26"/>
    <p:sldId id="457" r:id="rId27"/>
    <p:sldId id="458" r:id="rId28"/>
    <p:sldId id="391" r:id="rId29"/>
    <p:sldId id="291" r:id="rId30"/>
    <p:sldId id="292" r:id="rId31"/>
    <p:sldId id="293" r:id="rId32"/>
    <p:sldId id="280" r:id="rId33"/>
  </p:sldIdLst>
  <p:sldSz cx="9144000" cy="5715000" type="screen16x10"/>
  <p:notesSz cx="6858000" cy="9144000"/>
  <p:custDataLst>
    <p:tags r:id="rId3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9309" autoAdjust="0"/>
  </p:normalViewPr>
  <p:slideViewPr>
    <p:cSldViewPr>
      <p:cViewPr varScale="1">
        <p:scale>
          <a:sx n="102" d="100"/>
          <a:sy n="102" d="100"/>
        </p:scale>
        <p:origin x="936" y="5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18/09/2015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18/9/2015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6156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9945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3906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12590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980694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9653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9111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52243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3201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5931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9105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194919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24118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40392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3777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70140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13663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15204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16865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01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3494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18013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472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8374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51520" y="-57951"/>
            <a:ext cx="8496944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000" b="1" dirty="0" smtClean="0">
                <a:solidFill>
                  <a:schemeClr val="bg1"/>
                </a:solidFill>
              </a:rPr>
              <a:t>Λειτουργικά</a:t>
            </a:r>
            <a:r>
              <a:rPr lang="el-GR" sz="1000" b="1" baseline="0" dirty="0" smtClean="0">
                <a:solidFill>
                  <a:schemeClr val="bg1"/>
                </a:solidFill>
              </a:rPr>
              <a:t> Συστήματα </a:t>
            </a:r>
            <a:r>
              <a:rPr lang="el-GR" sz="1000" b="1" dirty="0" smtClean="0">
                <a:solidFill>
                  <a:schemeClr val="bg1"/>
                </a:solidFill>
              </a:rPr>
              <a:t>– Ιδεατή Μνήμη (1/2)</a:t>
            </a:r>
            <a:r>
              <a:rPr lang="el-GR" sz="1000" dirty="0" smtClean="0">
                <a:solidFill>
                  <a:schemeClr val="bg1"/>
                </a:solidFill>
              </a:rPr>
              <a:t>, Τμήμα Μηχανικών Πληροφορικής, ΤΕΙ ΗΠΕΙΡΟΥ </a:t>
            </a:r>
            <a:r>
              <a:rPr lang="el-GR" sz="10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10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class.teiep.gr/courses/COMP116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Λειτουργικά Συστήματα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467544" y="2897167"/>
            <a:ext cx="8280920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9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/>
              <a:t>Ιδεατή Μνήμη</a:t>
            </a:r>
            <a:r>
              <a:rPr lang="el-GR" sz="2800" b="1" baseline="-25000" dirty="0"/>
              <a:t>1/2</a:t>
            </a:r>
            <a:endParaRPr lang="el-GR" sz="2800" b="1" baseline="-25000" dirty="0" smtClean="0"/>
          </a:p>
          <a:p>
            <a:endParaRPr lang="el-GR" sz="2800" b="1" dirty="0"/>
          </a:p>
          <a:p>
            <a:r>
              <a:rPr lang="el-GR" sz="2800" dirty="0" smtClean="0"/>
              <a:t>Δημήτριος Λιαροκάπης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3. Λογική οργάνωση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Η κύρια μνήμη σε ένα υπολογιστικό σύστημα </a:t>
            </a:r>
            <a:r>
              <a:rPr lang="el-GR" sz="2400" dirty="0" smtClean="0"/>
              <a:t>οργανώνεται ως </a:t>
            </a:r>
            <a:r>
              <a:rPr lang="el-GR" sz="2400" dirty="0"/>
              <a:t>ένας γραμμικός, μονοδιάστατος χώρος διευθύνσεων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Η </a:t>
            </a:r>
            <a:r>
              <a:rPr lang="el-GR" sz="2400" dirty="0"/>
              <a:t>δευτερεύουσα μνήμη, σε φυσικό επίπεδο, οργανώνεται </a:t>
            </a:r>
            <a:r>
              <a:rPr lang="el-GR" sz="2400" dirty="0" smtClean="0"/>
              <a:t>με παρόμοιο </a:t>
            </a:r>
            <a:r>
              <a:rPr lang="el-GR" sz="2400" dirty="0"/>
              <a:t>τρόπο.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Τα </a:t>
            </a:r>
            <a:r>
              <a:rPr lang="el-GR" sz="2400" dirty="0"/>
              <a:t>προγράμματα οργανώνονται και γράφονται σε </a:t>
            </a:r>
            <a:r>
              <a:rPr lang="el-GR" sz="2400" dirty="0" smtClean="0"/>
              <a:t>ενότητες (</a:t>
            </a:r>
            <a:r>
              <a:rPr lang="el-GR" sz="2400" dirty="0" err="1"/>
              <a:t>modules</a:t>
            </a:r>
            <a:r>
              <a:rPr lang="el-GR" sz="2400" dirty="0"/>
              <a:t>).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ενότητες αυτές γράφονται και μεταφράζονται ανεξάρτητα.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Στις </a:t>
            </a:r>
            <a:r>
              <a:rPr lang="el-GR" sz="2000" dirty="0"/>
              <a:t>ενότητες δίνονται διαφορετικοί βαθμοί προστασίας (</a:t>
            </a:r>
            <a:r>
              <a:rPr lang="el-GR" sz="2000" dirty="0" err="1" smtClean="0"/>
              <a:t>read</a:t>
            </a:r>
            <a:r>
              <a:rPr lang="el-GR" sz="2000" dirty="0" smtClean="0"/>
              <a:t> -</a:t>
            </a:r>
            <a:r>
              <a:rPr lang="el-GR" sz="2000" dirty="0" err="1" smtClean="0"/>
              <a:t>only</a:t>
            </a:r>
            <a:r>
              <a:rPr lang="el-GR" sz="2000" dirty="0" smtClean="0"/>
              <a:t>, </a:t>
            </a:r>
            <a:r>
              <a:rPr lang="el-GR" sz="2000" dirty="0" err="1" smtClean="0"/>
              <a:t>execute-only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Οι </a:t>
            </a:r>
            <a:r>
              <a:rPr lang="el-GR" sz="2000" dirty="0"/>
              <a:t>ενότητες μπορούν να διαμοιράζονται μεταξύ των διεργασιών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29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 err="1"/>
              <a:t>Πολυπρογραμματισμός</a:t>
            </a:r>
            <a:r>
              <a:rPr lang="el-GR" dirty="0"/>
              <a:t> και μνήμη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Το ΛΣ πρέπει να διατηρεί ξεχωριστά τη μνήμη για </a:t>
            </a:r>
            <a:r>
              <a:rPr lang="el-GR" sz="2000" dirty="0" smtClean="0"/>
              <a:t>κάθε διεργασία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Προστασία </a:t>
            </a:r>
            <a:r>
              <a:rPr lang="el-GR" sz="1800" dirty="0"/>
              <a:t>μιας διεργασίας από άλλες που θέλουν να διαβάσουν ή </a:t>
            </a:r>
            <a:r>
              <a:rPr lang="el-GR" sz="1800" dirty="0" smtClean="0"/>
              <a:t>να γράψουν </a:t>
            </a:r>
            <a:r>
              <a:rPr lang="el-GR" sz="1800" dirty="0"/>
              <a:t>στη δική της περιοχή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Προστασία </a:t>
            </a:r>
            <a:r>
              <a:rPr lang="el-GR" sz="1800" dirty="0"/>
              <a:t>μιας διεργασίας από την τροποποίηση της δικής </a:t>
            </a:r>
            <a:r>
              <a:rPr lang="el-GR" sz="1800" dirty="0" smtClean="0"/>
              <a:t>της μνήμης </a:t>
            </a:r>
            <a:r>
              <a:rPr lang="el-GR" sz="1800" dirty="0"/>
              <a:t>με ανεπιθύμητο τρόπο (πχ γράφοντας στο τμήμα κώδικα)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Το </a:t>
            </a:r>
            <a:r>
              <a:rPr lang="el-GR" sz="2000" dirty="0"/>
              <a:t>ΛΣ πρέπει να επιτρέπει σε πολλές διεργασίες να </a:t>
            </a:r>
            <a:r>
              <a:rPr lang="el-GR" sz="2000" dirty="0" smtClean="0"/>
              <a:t>έχουν πρόσβαση </a:t>
            </a:r>
            <a:r>
              <a:rPr lang="el-GR" sz="2000" dirty="0"/>
              <a:t>στην ίδια περιοχή της μνήμης.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Είναι </a:t>
            </a:r>
            <a:r>
              <a:rPr lang="el-GR" sz="1800" dirty="0"/>
              <a:t>προτιμότερο να επιτρέπεται η πρόσβαση σε </a:t>
            </a:r>
            <a:r>
              <a:rPr lang="el-GR" sz="1800" dirty="0" smtClean="0"/>
              <a:t>μια διεργασία </a:t>
            </a:r>
            <a:r>
              <a:rPr lang="el-GR" sz="1800" dirty="0"/>
              <a:t>(</a:t>
            </a:r>
            <a:r>
              <a:rPr lang="el-GR" sz="1800" dirty="0" smtClean="0"/>
              <a:t>σε ένα </a:t>
            </a:r>
            <a:r>
              <a:rPr lang="el-GR" sz="1800" dirty="0"/>
              <a:t>άτομο) στο ίδιο αντίγραφο του προγράμματος από το να </a:t>
            </a:r>
            <a:r>
              <a:rPr lang="el-GR" sz="1800" dirty="0" smtClean="0"/>
              <a:t>υπάρχει ένα </a:t>
            </a:r>
            <a:r>
              <a:rPr lang="el-GR" sz="1800" dirty="0"/>
              <a:t>αντίγραφο για κάθε μια διεργασία.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Για </a:t>
            </a:r>
            <a:r>
              <a:rPr lang="el-GR" sz="2000" dirty="0"/>
              <a:t>να ικανοποιηθούν αυτές οι ανάγκες χρησιμοποιείται </a:t>
            </a:r>
            <a:r>
              <a:rPr lang="el-GR" sz="2000" dirty="0" smtClean="0"/>
              <a:t>ως εργαλείο </a:t>
            </a:r>
            <a:r>
              <a:rPr lang="el-GR" sz="2000" dirty="0"/>
              <a:t>η </a:t>
            </a:r>
            <a:r>
              <a:rPr lang="el-GR" sz="2000" dirty="0" err="1"/>
              <a:t>τμηματοποίηση</a:t>
            </a:r>
            <a:r>
              <a:rPr lang="el-GR" sz="2000" dirty="0"/>
              <a:t> της ιδεατής μνήμης.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39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4. Τμηματοποίηση ιδεατής μνήμης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Δύο </a:t>
            </a:r>
            <a:r>
              <a:rPr lang="el-GR" sz="2000" dirty="0"/>
              <a:t>βασικές τεχνικές που χρησιμοποιεί η </a:t>
            </a:r>
            <a:r>
              <a:rPr lang="el-GR" sz="2000" dirty="0" smtClean="0"/>
              <a:t>ιδεατή μνήμη </a:t>
            </a:r>
            <a:r>
              <a:rPr lang="el-GR" sz="2000" dirty="0"/>
              <a:t>είναι οι ακόλουθες: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Σελιδοποίηση </a:t>
            </a:r>
            <a:r>
              <a:rPr lang="el-GR" sz="2000" dirty="0"/>
              <a:t>(</a:t>
            </a:r>
            <a:r>
              <a:rPr lang="el-GR" sz="2000" dirty="0" err="1"/>
              <a:t>paging</a:t>
            </a:r>
            <a:r>
              <a:rPr lang="el-GR" sz="20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Κατάτμηση </a:t>
            </a:r>
            <a:r>
              <a:rPr lang="el-GR" sz="2000" dirty="0"/>
              <a:t>(</a:t>
            </a:r>
            <a:r>
              <a:rPr lang="el-GR" sz="2000" dirty="0" err="1"/>
              <a:t>segmentation</a:t>
            </a:r>
            <a:r>
              <a:rPr lang="el-GR" sz="2000" dirty="0"/>
              <a:t>)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7811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4.1 Σελιδοποίηση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Η κατάτμηση της μνήμης σε μικρά ίσου μεγέθους </a:t>
            </a:r>
            <a:r>
              <a:rPr lang="el-GR" sz="2000" dirty="0" smtClean="0"/>
              <a:t>τμήματα (</a:t>
            </a:r>
            <a:r>
              <a:rPr lang="el-GR" sz="2000" dirty="0" err="1"/>
              <a:t>blocks</a:t>
            </a:r>
            <a:r>
              <a:rPr lang="el-GR" sz="2000" dirty="0"/>
              <a:t>, </a:t>
            </a:r>
            <a:r>
              <a:rPr lang="el-GR" sz="2000" dirty="0" err="1"/>
              <a:t>chunks</a:t>
            </a:r>
            <a:r>
              <a:rPr lang="el-GR" sz="2000" dirty="0"/>
              <a:t>) και η διαίρεση κάθε διεργασίας σε </a:t>
            </a:r>
            <a:r>
              <a:rPr lang="el-GR" sz="2000" dirty="0" smtClean="0"/>
              <a:t>τμήματα του </a:t>
            </a:r>
            <a:r>
              <a:rPr lang="el-GR" sz="2000" dirty="0"/>
              <a:t>ίδιου μεγέθους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τμήματα μιας διεργασίας λέγονται σελίδες (</a:t>
            </a:r>
            <a:r>
              <a:rPr lang="el-GR" sz="2000" dirty="0" err="1"/>
              <a:t>pages</a:t>
            </a:r>
            <a:r>
              <a:rPr lang="el-GR" sz="2000" dirty="0"/>
              <a:t>) και </a:t>
            </a:r>
            <a:r>
              <a:rPr lang="el-GR" sz="2000" dirty="0" smtClean="0"/>
              <a:t>τα τμήματα </a:t>
            </a:r>
            <a:r>
              <a:rPr lang="el-GR" sz="2000" dirty="0"/>
              <a:t>της μνήμης πλαίσια (</a:t>
            </a:r>
            <a:r>
              <a:rPr lang="el-GR" sz="2000" dirty="0" err="1"/>
              <a:t>frames</a:t>
            </a:r>
            <a:r>
              <a:rPr lang="el-GR" sz="2000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b="1" dirty="0" smtClean="0"/>
              <a:t>Ο </a:t>
            </a:r>
            <a:r>
              <a:rPr lang="el-GR" sz="2000" b="1" dirty="0"/>
              <a:t>εικονικός χώρος διευθύνσεων διαμοιράζεται σε </a:t>
            </a:r>
            <a:r>
              <a:rPr lang="el-GR" sz="2000" b="1" dirty="0" smtClean="0"/>
              <a:t>σελίδες (</a:t>
            </a:r>
            <a:r>
              <a:rPr lang="el-GR" sz="2000" b="1" dirty="0" err="1"/>
              <a:t>pages</a:t>
            </a:r>
            <a:r>
              <a:rPr lang="el-GR" sz="2000" b="1" dirty="0"/>
              <a:t>) </a:t>
            </a:r>
            <a:r>
              <a:rPr lang="el-GR" sz="2000" b="1" dirty="0" smtClean="0"/>
              <a:t>σταθερού </a:t>
            </a:r>
            <a:r>
              <a:rPr lang="el-GR" sz="2000" b="1" dirty="0"/>
              <a:t>μεγέθους, ενώ η φυσική </a:t>
            </a:r>
            <a:r>
              <a:rPr lang="el-GR" sz="2000" b="1" dirty="0" smtClean="0"/>
              <a:t>μνήμη διαμοιράζεται </a:t>
            </a:r>
            <a:r>
              <a:rPr lang="el-GR" sz="2000" b="1" dirty="0"/>
              <a:t>σε πλαίσια σελίδας (</a:t>
            </a:r>
            <a:r>
              <a:rPr lang="el-GR" sz="2000" b="1" dirty="0" err="1"/>
              <a:t>page</a:t>
            </a:r>
            <a:r>
              <a:rPr lang="el-GR" sz="2000" b="1" dirty="0"/>
              <a:t> </a:t>
            </a:r>
            <a:r>
              <a:rPr lang="el-GR" sz="2000" b="1" dirty="0" err="1"/>
              <a:t>frames</a:t>
            </a:r>
            <a:r>
              <a:rPr lang="el-GR" sz="2000" b="1" dirty="0"/>
              <a:t>) (</a:t>
            </a:r>
            <a:r>
              <a:rPr lang="el-GR" sz="2000" b="1" u="sng" dirty="0" smtClean="0"/>
              <a:t>μεγέθους ίδιου </a:t>
            </a:r>
            <a:r>
              <a:rPr lang="el-GR" sz="2000" b="1" u="sng" dirty="0"/>
              <a:t>με τη σελίδα</a:t>
            </a:r>
            <a:r>
              <a:rPr lang="el-GR" sz="2000" b="1" dirty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Μια </a:t>
            </a:r>
            <a:r>
              <a:rPr lang="el-GR" sz="2000" dirty="0"/>
              <a:t>σελίδα μπορεί να τοποθετηθεί σε οποιοδήποτε </a:t>
            </a:r>
            <a:r>
              <a:rPr lang="el-GR" sz="2000" dirty="0" smtClean="0"/>
              <a:t>πλαίσιο σελίδας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Προφανώς</a:t>
            </a:r>
            <a:r>
              <a:rPr lang="el-GR" sz="2000" dirty="0"/>
              <a:t>, το πλήθος των εικονικών σελίδων </a:t>
            </a:r>
            <a:r>
              <a:rPr lang="el-GR" sz="2000" dirty="0" smtClean="0"/>
              <a:t>είναι μεγαλύτερο </a:t>
            </a:r>
            <a:r>
              <a:rPr lang="el-GR" sz="2000" dirty="0"/>
              <a:t>από το πλήθος των πλαισίων σελίδας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2819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Σελίδες και πλαίσια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057300"/>
            <a:ext cx="7366939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Απεικόνιση σελίδων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101196"/>
            <a:ext cx="5472608" cy="449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6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Ιδιότητες σελιδοποίησης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Η σελιδοποίηση είναι ανάλογη με την </a:t>
            </a:r>
            <a:r>
              <a:rPr lang="el-GR" sz="2000" dirty="0" err="1" smtClean="0"/>
              <a:t>τμηματοποίηση</a:t>
            </a:r>
            <a:r>
              <a:rPr lang="el-GR" sz="2000" dirty="0" smtClean="0"/>
              <a:t> σταθερού </a:t>
            </a:r>
            <a:r>
              <a:rPr lang="el-GR" sz="2000" dirty="0"/>
              <a:t>μεγέθους, με τις εξής διαφορές: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τμήματα δεν χρειάζεται να είναι συνεχόμενα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τμήματα είναι αρκετά μικρά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Ένα </a:t>
            </a:r>
            <a:r>
              <a:rPr lang="el-GR" sz="2000" dirty="0"/>
              <a:t>πρόγραμμα μπορεί να απασχολεί περισσότερα από ένα τμήματα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• Η σπατάλη μνήμης οφείλεται στον </a:t>
            </a:r>
            <a:r>
              <a:rPr lang="el-GR" sz="2000" dirty="0" smtClean="0"/>
              <a:t>εσωτερικό κατακερματισμό </a:t>
            </a:r>
            <a:r>
              <a:rPr lang="el-GR" sz="2000" dirty="0"/>
              <a:t>που είναι κλάσμα της τελευταίας </a:t>
            </a:r>
            <a:r>
              <a:rPr lang="el-GR" sz="2000" dirty="0" smtClean="0"/>
              <a:t>σελίδας της </a:t>
            </a:r>
            <a:r>
              <a:rPr lang="el-GR" sz="2000" dirty="0"/>
              <a:t>διεργασίας. Εξωτερικός κατακερματισμός δεν υπάρχει.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08220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Μέγεθος σελίδας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400" dirty="0"/>
              <a:t>Το μέγεθος σελίδας και πλαισίου είναι δύναμη του </a:t>
            </a:r>
            <a:r>
              <a:rPr lang="el-GR" sz="2400" dirty="0" smtClean="0"/>
              <a:t>2 (</a:t>
            </a:r>
            <a:r>
              <a:rPr lang="el-GR" sz="2400" dirty="0"/>
              <a:t>συνήθως μεταξύ 512 </a:t>
            </a:r>
            <a:r>
              <a:rPr lang="el-GR" sz="2400" dirty="0" err="1"/>
              <a:t>bytes</a:t>
            </a:r>
            <a:r>
              <a:rPr lang="el-GR" sz="2400" dirty="0"/>
              <a:t> και 8192 </a:t>
            </a:r>
            <a:r>
              <a:rPr lang="el-GR" sz="2400" dirty="0" err="1"/>
              <a:t>bytes</a:t>
            </a:r>
            <a:r>
              <a:rPr lang="el-GR" sz="24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Πλεονεκτήματα </a:t>
            </a:r>
            <a:r>
              <a:rPr lang="el-GR" sz="2400" dirty="0"/>
              <a:t>μικρής σελίδας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Λιγότερος </a:t>
            </a:r>
            <a:r>
              <a:rPr lang="el-GR" sz="2000" dirty="0"/>
              <a:t>εσωτερικός κατακερματισμός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Καλύτερο </a:t>
            </a:r>
            <a:r>
              <a:rPr lang="el-GR" sz="2000" dirty="0"/>
              <a:t>ταίριασμα για διάφορες δομές δεδομένων και </a:t>
            </a:r>
            <a:r>
              <a:rPr lang="el-GR" sz="2000" dirty="0" smtClean="0"/>
              <a:t>τμήματα κώδικα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Λιγότερο </a:t>
            </a:r>
            <a:r>
              <a:rPr lang="el-GR" sz="2000" dirty="0"/>
              <a:t>μη χρησιμοποιούμενο πρόγραμμα στη 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400" dirty="0" smtClean="0"/>
              <a:t>Μειονεκτήματα </a:t>
            </a:r>
            <a:r>
              <a:rPr lang="el-GR" sz="2400" dirty="0"/>
              <a:t>μικρής σελίδας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Τα </a:t>
            </a:r>
            <a:r>
              <a:rPr lang="el-GR" sz="2000" dirty="0"/>
              <a:t>προγράμματα χρειάζονται πολλές σελίδες και </a:t>
            </a:r>
            <a:r>
              <a:rPr lang="el-GR" sz="2000" dirty="0" smtClean="0"/>
              <a:t>μεγαλύτερους πίνακες </a:t>
            </a:r>
            <a:r>
              <a:rPr lang="el-GR" sz="2000" dirty="0"/>
              <a:t>σελίδων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789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Πίνακας σελίδων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3538736" cy="2100064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Ο πίνακας σελίδων είναι η δομή που διαχειρίζεται </a:t>
            </a:r>
            <a:r>
              <a:rPr lang="el-GR" sz="2000" dirty="0" smtClean="0"/>
              <a:t>την αντιστοιχία </a:t>
            </a:r>
            <a:r>
              <a:rPr lang="el-GR" sz="2000" dirty="0"/>
              <a:t>εικονικών σελίδων σε πλαίσια σελίδων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Περιλαμβάνει </a:t>
            </a:r>
            <a:r>
              <a:rPr lang="el-GR" sz="1600" dirty="0"/>
              <a:t>ένα </a:t>
            </a:r>
            <a:r>
              <a:rPr lang="el-GR" sz="1600" dirty="0" err="1"/>
              <a:t>bit</a:t>
            </a:r>
            <a:r>
              <a:rPr lang="el-GR" sz="1600" dirty="0"/>
              <a:t> παρουσίας που δείχνει αν η εικονική σελίδα </a:t>
            </a:r>
            <a:r>
              <a:rPr lang="el-GR" sz="1600" dirty="0" smtClean="0"/>
              <a:t>έχει φορτωθεί </a:t>
            </a:r>
            <a:r>
              <a:rPr lang="el-GR" sz="1600" dirty="0"/>
              <a:t>στη φυσική μνήμη (0=δεν έχει φορτωθεί, 1=έχει φορτωθεί)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Αν </a:t>
            </a:r>
            <a:r>
              <a:rPr lang="el-GR" sz="1600" dirty="0"/>
              <a:t>το </a:t>
            </a:r>
            <a:r>
              <a:rPr lang="el-GR" sz="1600" dirty="0" err="1"/>
              <a:t>bit</a:t>
            </a:r>
            <a:r>
              <a:rPr lang="el-GR" sz="1600" dirty="0"/>
              <a:t> έχει τιμή 1 τότε περιλαμβάνει τον αριθμό πλαισίου </a:t>
            </a:r>
            <a:r>
              <a:rPr lang="el-GR" sz="1600" dirty="0" smtClean="0"/>
              <a:t>σελίδας όπου </a:t>
            </a:r>
            <a:r>
              <a:rPr lang="el-GR" sz="1600" dirty="0"/>
              <a:t>έχει φορτωθεί η εικονική σελίδα</a:t>
            </a:r>
            <a:endParaRPr lang="el-GR" sz="1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874" y="1500119"/>
            <a:ext cx="5272126" cy="3445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sz="3600" dirty="0"/>
              <a:t>Πολλαπλές διεργασίες στη φυσική μνήμη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984888"/>
            <a:ext cx="6840760" cy="446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2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813690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Μηχανικών Πληροφορικής Τ.Ε</a:t>
            </a:r>
          </a:p>
          <a:p>
            <a:pPr algn="l"/>
            <a:r>
              <a:rPr lang="el-GR" b="1" dirty="0"/>
              <a:t>Λειτουργικά Συστήματα </a:t>
            </a:r>
            <a:endParaRPr lang="el-GR" b="1" dirty="0" smtClean="0"/>
          </a:p>
          <a:p>
            <a:pPr algn="l"/>
            <a:r>
              <a:rPr lang="el-GR" sz="2800" b="1" dirty="0" smtClean="0"/>
              <a:t>Ενότητα 9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b="1" dirty="0" smtClean="0"/>
              <a:t> </a:t>
            </a:r>
            <a:r>
              <a:rPr lang="el-GR" sz="2800" dirty="0"/>
              <a:t>Ιδεατή </a:t>
            </a:r>
            <a:r>
              <a:rPr lang="el-GR" sz="2800" dirty="0" smtClean="0"/>
              <a:t>Μνήμη</a:t>
            </a:r>
            <a:r>
              <a:rPr lang="el-GR" sz="2800" baseline="-25000" dirty="0" smtClean="0"/>
              <a:t>1/2</a:t>
            </a:r>
          </a:p>
          <a:p>
            <a:pPr algn="l"/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Δημήτριος Λιαροκάπης</a:t>
            </a: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Καθηγητής 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Εφαρμογών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Σφάλμα σελίδας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01316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1800" dirty="0"/>
              <a:t>Ορισμένες από τις εικονικές σελίδες δεν αντιστοιχούν </a:t>
            </a:r>
            <a:r>
              <a:rPr lang="el-GR" sz="1800" dirty="0" smtClean="0"/>
              <a:t>σε  κανένα πλαίσιο </a:t>
            </a:r>
            <a:r>
              <a:rPr lang="el-GR" sz="1800" dirty="0"/>
              <a:t>σελίδας. Οι σελίδες αυτές δεν βρίσκονται στη φυσική μνήμη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απαιτηθεί η χρήση μίας σελίδας που δεν έχει φορτωθεί </a:t>
            </a:r>
            <a:r>
              <a:rPr lang="el-GR" sz="1800" dirty="0" smtClean="0"/>
              <a:t>στη φυσική </a:t>
            </a:r>
            <a:r>
              <a:rPr lang="el-GR" sz="1800" dirty="0"/>
              <a:t>μνήμη προκύπτει σφάλμα σελίδας (</a:t>
            </a:r>
            <a:r>
              <a:rPr lang="el-GR" sz="1800" dirty="0" err="1"/>
              <a:t>page</a:t>
            </a:r>
            <a:r>
              <a:rPr lang="el-GR" sz="1800" dirty="0"/>
              <a:t> </a:t>
            </a:r>
            <a:r>
              <a:rPr lang="el-GR" sz="1800" dirty="0" err="1"/>
              <a:t>fault</a:t>
            </a:r>
            <a:r>
              <a:rPr lang="el-GR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Όταν </a:t>
            </a:r>
            <a:r>
              <a:rPr lang="el-GR" sz="1800" dirty="0"/>
              <a:t>προκύψει σφάλμα σελίδας το λειτουργικό σύστημα πρέπει </a:t>
            </a:r>
            <a:r>
              <a:rPr lang="el-GR" sz="1800" dirty="0" smtClean="0"/>
              <a:t>να φορτώσει </a:t>
            </a:r>
            <a:r>
              <a:rPr lang="el-GR" sz="1800" dirty="0"/>
              <a:t>τη σελίδα σε κάποιο πλαίσιο σελίδας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Η </a:t>
            </a:r>
            <a:r>
              <a:rPr lang="el-GR" sz="1800" dirty="0"/>
              <a:t>διεργασία μπλοκάρει μέχρι να ολοκληρωθεί η φόρτωση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Αν </a:t>
            </a:r>
            <a:r>
              <a:rPr lang="el-GR" sz="1800" dirty="0"/>
              <a:t>όλα τα πλαίσια σελίδας είναι γεμάτα τότε κάποιο πρέπει </a:t>
            </a:r>
            <a:r>
              <a:rPr lang="el-GR" sz="1800" dirty="0" smtClean="0"/>
              <a:t>να επιλέγει </a:t>
            </a:r>
            <a:r>
              <a:rPr lang="el-GR" sz="1800" dirty="0"/>
              <a:t>(πώς?) και να ελευθερωθεί για να φορτωθεί η </a:t>
            </a:r>
            <a:r>
              <a:rPr lang="el-GR" sz="1800" dirty="0" smtClean="0"/>
              <a:t>ζητούμενη σελίδα</a:t>
            </a:r>
            <a:endParaRPr lang="el-GR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1800" dirty="0" smtClean="0"/>
              <a:t>Το </a:t>
            </a:r>
            <a:r>
              <a:rPr lang="el-GR" sz="1800" dirty="0"/>
              <a:t>λειτουργικό σύστημα επιλέγει ένα πλαίσιο σελίδας που </a:t>
            </a:r>
            <a:r>
              <a:rPr lang="el-GR" sz="1800" dirty="0" smtClean="0"/>
              <a:t>έχει χρησιμοποιηθεί </a:t>
            </a:r>
            <a:r>
              <a:rPr lang="el-GR" sz="1800" dirty="0"/>
              <a:t>ελάχιστα και το αποθηκεύει στο δίσκο. </a:t>
            </a:r>
            <a:r>
              <a:rPr lang="el-GR" sz="1800" dirty="0" smtClean="0"/>
              <a:t>Προσκομίζει από </a:t>
            </a:r>
            <a:r>
              <a:rPr lang="el-GR" sz="1800" dirty="0"/>
              <a:t>το δίσκο τη ζητούμενη σελίδα τοποθετώντας τη </a:t>
            </a:r>
            <a:r>
              <a:rPr lang="el-GR" sz="1800" dirty="0" smtClean="0"/>
              <a:t>στο ελευθερωμένο </a:t>
            </a:r>
            <a:r>
              <a:rPr lang="el-GR" sz="1800" dirty="0"/>
              <a:t>πλαίσιο σελίδας και ενημερώνει τον πίνακα σελίδων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525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 err="1"/>
              <a:t>Αντιστοίχηση</a:t>
            </a:r>
            <a:r>
              <a:rPr lang="el-GR" sz="3600" dirty="0"/>
              <a:t> εικονικών σε πραγματικές διευθύνσεις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73324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Οι διεργασίες αναφέρονται πάντα σε θέσεις μνήμης στην </a:t>
            </a:r>
            <a:r>
              <a:rPr lang="el-GR" sz="1600" dirty="0" smtClean="0"/>
              <a:t>ιδεατή μνήμη</a:t>
            </a:r>
            <a:endParaRPr lang="el-GR" sz="16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Απαιτείται </a:t>
            </a:r>
            <a:r>
              <a:rPr lang="el-GR" sz="1600" dirty="0"/>
              <a:t>να μετατραπούν σε πραγματικές διευθύνσεις για </a:t>
            </a:r>
            <a:r>
              <a:rPr lang="el-GR" sz="1600" dirty="0" smtClean="0"/>
              <a:t>να προσπελαστεί </a:t>
            </a:r>
            <a:r>
              <a:rPr lang="el-GR" sz="1600" dirty="0"/>
              <a:t>η φυσική μνήμη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Για </a:t>
            </a:r>
            <a:r>
              <a:rPr lang="el-GR" sz="1600" dirty="0"/>
              <a:t>αυτό μεριμνά η MMU (Memory </a:t>
            </a:r>
            <a:r>
              <a:rPr lang="el-GR" sz="1600" dirty="0" err="1"/>
              <a:t>Management</a:t>
            </a:r>
            <a:r>
              <a:rPr lang="el-GR" sz="1600" dirty="0"/>
              <a:t> </a:t>
            </a:r>
            <a:r>
              <a:rPr lang="el-GR" sz="1600" dirty="0" err="1"/>
              <a:t>Unit</a:t>
            </a:r>
            <a:r>
              <a:rPr lang="el-GR" sz="1600" dirty="0"/>
              <a:t>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Διαίρεση </a:t>
            </a:r>
            <a:r>
              <a:rPr lang="el-GR" sz="1600" dirty="0"/>
              <a:t>της εικονικής διεύθυνσης από τη CPU σε δύο τμήματα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Αριθμός </a:t>
            </a:r>
            <a:r>
              <a:rPr lang="el-GR" sz="1600" dirty="0"/>
              <a:t>σελίδας </a:t>
            </a:r>
            <a:r>
              <a:rPr lang="el-GR" sz="1600" dirty="0" smtClean="0"/>
              <a:t>(</a:t>
            </a:r>
            <a:r>
              <a:rPr lang="el-GR" sz="1600" i="1" dirty="0" smtClean="0"/>
              <a:t>p</a:t>
            </a:r>
            <a:r>
              <a:rPr lang="el-GR" sz="1600" dirty="0" smtClean="0"/>
              <a:t>) </a:t>
            </a:r>
            <a:r>
              <a:rPr lang="el-GR" sz="1600" dirty="0"/>
              <a:t>(</a:t>
            </a:r>
            <a:r>
              <a:rPr lang="el-GR" sz="1600" dirty="0" err="1"/>
              <a:t>page</a:t>
            </a:r>
            <a:r>
              <a:rPr lang="el-GR" sz="1600" dirty="0"/>
              <a:t> </a:t>
            </a:r>
            <a:r>
              <a:rPr lang="el-GR" sz="1600" dirty="0" err="1"/>
              <a:t>number</a:t>
            </a:r>
            <a:r>
              <a:rPr lang="el-GR" sz="1600" dirty="0"/>
              <a:t>)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Μετατόπιση </a:t>
            </a:r>
            <a:r>
              <a:rPr lang="el-GR" sz="1600" dirty="0"/>
              <a:t>στη σελίδα </a:t>
            </a:r>
            <a:r>
              <a:rPr lang="el-GR" sz="1600" dirty="0" smtClean="0"/>
              <a:t>(</a:t>
            </a:r>
            <a:r>
              <a:rPr lang="el-GR" sz="1600" i="1" dirty="0" smtClean="0"/>
              <a:t>d</a:t>
            </a:r>
            <a:r>
              <a:rPr lang="el-GR" sz="1600" dirty="0" smtClean="0"/>
              <a:t>) </a:t>
            </a:r>
            <a:r>
              <a:rPr lang="el-GR" sz="1600" dirty="0"/>
              <a:t>(</a:t>
            </a:r>
            <a:r>
              <a:rPr lang="el-GR" sz="1600" dirty="0" err="1"/>
              <a:t>offset</a:t>
            </a:r>
            <a:r>
              <a:rPr lang="el-GR" sz="1600" dirty="0"/>
              <a:t>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• Αριθμός σελίδας </a:t>
            </a:r>
            <a:r>
              <a:rPr lang="el-GR" sz="1600" dirty="0" smtClean="0"/>
              <a:t>(</a:t>
            </a:r>
            <a:r>
              <a:rPr lang="el-GR" sz="1600" i="1" dirty="0" smtClean="0"/>
              <a:t>p</a:t>
            </a:r>
            <a:r>
              <a:rPr lang="el-GR" sz="1600" dirty="0" smtClean="0"/>
              <a:t>)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Δείκτης </a:t>
            </a:r>
            <a:r>
              <a:rPr lang="el-GR" sz="1600" dirty="0"/>
              <a:t>στον πίνακα σελίδων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Ο </a:t>
            </a:r>
            <a:r>
              <a:rPr lang="el-GR" sz="1600" dirty="0"/>
              <a:t>πίνακας σελίδων περιέχει τη διεύθυνση βάσης της σελίδας στη </a:t>
            </a:r>
            <a:r>
              <a:rPr lang="el-GR" sz="1600" dirty="0" smtClean="0"/>
              <a:t>φυσική μνήμη </a:t>
            </a:r>
            <a:r>
              <a:rPr lang="el-GR" sz="1600" dirty="0"/>
              <a:t>(δηλαδή τη διεύθυνση του πλαισίου σελίδας)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• Μετατόπιση στη σελίδα </a:t>
            </a:r>
            <a:r>
              <a:rPr lang="el-GR" sz="1600" dirty="0" smtClean="0"/>
              <a:t>(</a:t>
            </a:r>
            <a:r>
              <a:rPr lang="el-GR" sz="1600" i="1" dirty="0" smtClean="0"/>
              <a:t>d</a:t>
            </a:r>
            <a:r>
              <a:rPr lang="el-GR" sz="1600" dirty="0" smtClean="0"/>
              <a:t>)</a:t>
            </a:r>
            <a:endParaRPr lang="el-GR" sz="16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 smtClean="0"/>
              <a:t>Προστίθεται </a:t>
            </a:r>
            <a:r>
              <a:rPr lang="el-GR" sz="1600" dirty="0"/>
              <a:t>στη διεύθυνση βάσης για να βρεθεί η πραγματική </a:t>
            </a:r>
            <a:r>
              <a:rPr lang="el-GR" sz="1600" dirty="0" smtClean="0"/>
              <a:t>διεύθυνση στη </a:t>
            </a:r>
            <a:r>
              <a:rPr lang="el-GR" sz="1600" dirty="0"/>
              <a:t>φυσική μνήμη</a:t>
            </a:r>
            <a:endParaRPr lang="el-GR" sz="16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345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Αρχιτεκτονική μετάφρασης της διεύθυνσης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005138"/>
            <a:ext cx="6912768" cy="440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10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4.2 Κατάτμηση (</a:t>
            </a:r>
            <a:r>
              <a:rPr lang="en-US" dirty="0"/>
              <a:t>segmentation)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73324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Κατάτμηση είναι ο τρόπος οργάνωσης της ιδεατής μνήμης </a:t>
            </a:r>
            <a:r>
              <a:rPr lang="el-GR" sz="2000" dirty="0" smtClean="0"/>
              <a:t>σε τμήματα</a:t>
            </a:r>
            <a:r>
              <a:rPr lang="el-GR" sz="2000" dirty="0"/>
              <a:t>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Ένα </a:t>
            </a:r>
            <a:r>
              <a:rPr lang="el-GR" sz="1800" dirty="0"/>
              <a:t>τμήμα (</a:t>
            </a:r>
            <a:r>
              <a:rPr lang="el-GR" sz="1800" dirty="0" err="1"/>
              <a:t>segment</a:t>
            </a:r>
            <a:r>
              <a:rPr lang="el-GR" sz="1800" dirty="0"/>
              <a:t>) είναι ένα μεταβλητού μεγέθους </a:t>
            </a:r>
            <a:r>
              <a:rPr lang="el-GR" sz="1800" dirty="0" smtClean="0"/>
              <a:t>σύνολο συνεχόμενων </a:t>
            </a:r>
            <a:r>
              <a:rPr lang="el-GR" sz="1800" dirty="0"/>
              <a:t>διευθύνσεων μνήμης στον ιδεατό χώρο </a:t>
            </a:r>
            <a:r>
              <a:rPr lang="el-GR" sz="1800" dirty="0" smtClean="0"/>
              <a:t>διευθύνσεων μιας </a:t>
            </a:r>
            <a:r>
              <a:rPr lang="el-GR" sz="1800" dirty="0"/>
              <a:t>διεργασίας που οργανώνεται και διαχειρίζεται από το ΛΣ ως </a:t>
            </a:r>
            <a:r>
              <a:rPr lang="el-GR" sz="1800" dirty="0" smtClean="0"/>
              <a:t>μια ενιαία </a:t>
            </a:r>
            <a:r>
              <a:rPr lang="el-GR" sz="1800" dirty="0"/>
              <a:t>μονάδα.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Τα </a:t>
            </a:r>
            <a:r>
              <a:rPr lang="el-GR" sz="1800" dirty="0"/>
              <a:t>τμήματα δεν είναι ίσα και η κατάτμηση είναι παρόμοια με </a:t>
            </a:r>
            <a:r>
              <a:rPr lang="el-GR" sz="1800" dirty="0" smtClean="0"/>
              <a:t>τη δυναμική </a:t>
            </a:r>
            <a:r>
              <a:rPr lang="el-GR" sz="1800" dirty="0" err="1"/>
              <a:t>τμηματοποίηση</a:t>
            </a:r>
            <a:r>
              <a:rPr lang="el-GR" sz="1800" dirty="0"/>
              <a:t>. Μειώνεται ο εσωτερικός κατακερματισμός</a:t>
            </a:r>
            <a:r>
              <a:rPr lang="el-GR" sz="1800" dirty="0" smtClean="0"/>
              <a:t>. </a:t>
            </a:r>
            <a:endParaRPr lang="el-GR" sz="1800" dirty="0"/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Τα </a:t>
            </a:r>
            <a:r>
              <a:rPr lang="el-GR" sz="1800" dirty="0"/>
              <a:t>τμήματα μπορούν να έχουν δυναμικό μέγεθος ώστε </a:t>
            </a:r>
            <a:r>
              <a:rPr lang="el-GR" sz="1800" dirty="0" smtClean="0"/>
              <a:t>να απλοποιείται </a:t>
            </a:r>
            <a:r>
              <a:rPr lang="el-GR" sz="1800" dirty="0"/>
              <a:t>η διαχείριση δυναμικών δομών δεδομένων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Κάθε </a:t>
            </a:r>
            <a:r>
              <a:rPr lang="el-GR" sz="1800" dirty="0"/>
              <a:t>διεργασία διαθέτει ένα ή περισσότερα τμήματα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κατάτμηση :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Επιτρέπει </a:t>
            </a:r>
            <a:r>
              <a:rPr lang="el-GR" sz="1800" dirty="0"/>
              <a:t>στα προγράμματα να τροποποιούνται και να </a:t>
            </a:r>
            <a:r>
              <a:rPr lang="el-GR" sz="1800" dirty="0" smtClean="0"/>
              <a:t>μεταφράζονται εκ </a:t>
            </a:r>
            <a:r>
              <a:rPr lang="el-GR" sz="1800" dirty="0"/>
              <a:t>νέου ανεξάρτητα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800" dirty="0" smtClean="0"/>
              <a:t>Είναι </a:t>
            </a:r>
            <a:r>
              <a:rPr lang="el-GR" sz="1800" dirty="0"/>
              <a:t>κατάλληλη για διαμοίραση και προστασία δεδομένων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729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Διευθύνσεις και κατάτμηση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273324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Κάθε διεύθυνση αποτελείται από δύο μέρη – έναν </a:t>
            </a:r>
            <a:r>
              <a:rPr lang="el-GR" sz="2000" dirty="0" smtClean="0"/>
              <a:t>αριθμό</a:t>
            </a:r>
            <a:r>
              <a:rPr lang="en-US" sz="2000" dirty="0" smtClean="0"/>
              <a:t> </a:t>
            </a:r>
            <a:r>
              <a:rPr lang="el-GR" sz="2000" dirty="0" smtClean="0"/>
              <a:t>τμήματος </a:t>
            </a:r>
            <a:r>
              <a:rPr lang="el-GR" sz="2000" dirty="0"/>
              <a:t>και μια μετατόπιση (</a:t>
            </a:r>
            <a:r>
              <a:rPr lang="el-GR" sz="2000" dirty="0" err="1"/>
              <a:t>offset</a:t>
            </a:r>
            <a:r>
              <a:rPr lang="el-GR" sz="2000" dirty="0"/>
              <a:t>)</a:t>
            </a:r>
            <a:endParaRPr lang="el-GR" sz="18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40" y="1922246"/>
            <a:ext cx="6480720" cy="352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50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4000" dirty="0"/>
              <a:t>Παράδειγμα συστήματος με τμήματα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696" y="1041704"/>
            <a:ext cx="5184576" cy="454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8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dirty="0"/>
              <a:t>Ιδιότητες κατάτμησης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129308"/>
            <a:ext cx="8291264" cy="3828256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Η κατάτμηση είναι φανερή στον προγραμματιστή, </a:t>
            </a:r>
            <a:r>
              <a:rPr lang="el-GR" sz="2000" dirty="0" smtClean="0"/>
              <a:t>σε</a:t>
            </a:r>
            <a:r>
              <a:rPr lang="en-US" sz="2000" dirty="0" smtClean="0"/>
              <a:t> </a:t>
            </a:r>
            <a:r>
              <a:rPr lang="el-GR" sz="2000" dirty="0" smtClean="0"/>
              <a:t>αντίθεση </a:t>
            </a:r>
            <a:r>
              <a:rPr lang="el-GR" sz="2000" dirty="0"/>
              <a:t>με τη σελιδοποίηση, και παρέχεται ως </a:t>
            </a:r>
            <a:r>
              <a:rPr lang="el-GR" sz="2000" dirty="0" smtClean="0"/>
              <a:t>διευκόλυνση</a:t>
            </a:r>
            <a:r>
              <a:rPr lang="en-US" sz="2000" dirty="0" smtClean="0"/>
              <a:t> </a:t>
            </a:r>
            <a:r>
              <a:rPr lang="el-GR" sz="2000" dirty="0" smtClean="0"/>
              <a:t>για </a:t>
            </a:r>
            <a:r>
              <a:rPr lang="el-GR" sz="2000" dirty="0"/>
              <a:t>την οργάνωση προγραμμάτων και δεδομένων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Ο </a:t>
            </a:r>
            <a:r>
              <a:rPr lang="el-GR" sz="2000" dirty="0"/>
              <a:t>προγραμματιστής βλέπει το πρόγραμμα σαν συλλογή </a:t>
            </a:r>
            <a:r>
              <a:rPr lang="el-GR" sz="2000" dirty="0" smtClean="0"/>
              <a:t>από</a:t>
            </a:r>
            <a:r>
              <a:rPr lang="en-US" sz="2000" dirty="0" smtClean="0"/>
              <a:t> </a:t>
            </a:r>
            <a:r>
              <a:rPr lang="el-GR" sz="2000" dirty="0" smtClean="0"/>
              <a:t>τμήματα</a:t>
            </a:r>
            <a:endParaRPr lang="el-GR" sz="2000" dirty="0"/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 smtClean="0"/>
              <a:t>Δεν </a:t>
            </a:r>
            <a:r>
              <a:rPr lang="el-GR" sz="2000" dirty="0"/>
              <a:t>υπάρχει μια απλή συσχέτιση μεταξύ των λογικών και </a:t>
            </a:r>
            <a:r>
              <a:rPr lang="el-GR" sz="2000" dirty="0" smtClean="0"/>
              <a:t>των</a:t>
            </a:r>
            <a:r>
              <a:rPr lang="en-US" sz="2000" dirty="0" smtClean="0"/>
              <a:t> </a:t>
            </a:r>
            <a:r>
              <a:rPr lang="el-GR" sz="2000" dirty="0" smtClean="0"/>
              <a:t>φυσικών </a:t>
            </a:r>
            <a:r>
              <a:rPr lang="el-GR" sz="2000" dirty="0"/>
              <a:t>διευθύνσεων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2000" dirty="0"/>
              <a:t>• Πλεονεκτήματα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– Η εικόνα της μνήμης είναι η εικόνα που έχει ο προγραμματιστής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– Τα τμήματα προστατεύονται μεταξύ τους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– Κάθε τμήμα περιέχει ένα τύπο πληροφορίας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– Η διαμοίραση τμημάτων είναι λογική και εύκολη</a:t>
            </a:r>
          </a:p>
          <a:p>
            <a:pPr lvl="1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l-GR" sz="1600" dirty="0"/>
              <a:t>– Αν όλες οι εντολές είναι σε ένα τμήμα και όλα τα δεδομένα σε άλλο</a:t>
            </a:r>
            <a:r>
              <a:rPr lang="el-GR" sz="1600" dirty="0" smtClean="0"/>
              <a:t>, το </a:t>
            </a:r>
            <a:r>
              <a:rPr lang="el-GR" sz="1600" dirty="0"/>
              <a:t>τμήμα εντολών μπορεί να διαμοιραστεί ελεύθερα σε </a:t>
            </a:r>
            <a:r>
              <a:rPr lang="el-GR" sz="1600" dirty="0" smtClean="0"/>
              <a:t>διαφορετικές διεργασίες </a:t>
            </a:r>
            <a:r>
              <a:rPr lang="el-GR" sz="1600" dirty="0"/>
              <a:t>(κάθε μια με τα δικά της δεδομένα)</a:t>
            </a:r>
            <a:endParaRPr lang="el-GR" sz="1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624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Autofit/>
          </a:bodyPr>
          <a:lstStyle/>
          <a:p>
            <a:r>
              <a:rPr lang="el-GR" sz="3600" dirty="0"/>
              <a:t>Σύγκριση κατάτμησης και σελιδοποίησης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100" y="993230"/>
            <a:ext cx="6841800" cy="46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l-GR" sz="1400" dirty="0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Συστήματα, 8η Έκδοση,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Stallings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William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  <a:p>
            <a:pPr marL="0" indent="0">
              <a:buNone/>
            </a:pP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Λειτουργικά Συστήματα 9η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Εκδ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.,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Abraham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Silberschatz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Peter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Baer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Galvin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, </a:t>
            </a:r>
            <a:r>
              <a:rPr lang="el-GR" sz="1400" dirty="0" err="1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Greg</a:t>
            </a:r>
            <a:r>
              <a:rPr lang="el-GR" sz="1400" dirty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 </a:t>
            </a:r>
            <a:r>
              <a:rPr lang="el-GR" sz="1400" dirty="0" err="1" smtClean="0">
                <a:solidFill>
                  <a:srgbClr val="000000"/>
                </a:solidFill>
                <a:ea typeface="Arial Unicode MS"/>
                <a:cs typeface="Times New Roman" pitchFamily="18" charset="0"/>
              </a:rPr>
              <a:t>Gagne</a:t>
            </a:r>
            <a:endParaRPr lang="el-GR" sz="1400" dirty="0">
              <a:solidFill>
                <a:srgbClr val="000000"/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1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29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8240151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Δημήτριος Λιαροκάπης.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>
                <a:solidFill>
                  <a:schemeClr val="bg1">
                    <a:lumMod val="50000"/>
                  </a:schemeClr>
                </a:solidFill>
              </a:rPr>
              <a:t>Λειτουργικά Συστήματα.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3"/>
              </a:rPr>
              <a:t>://eclass.teiep.gr/courses/COMP116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Creative Commons.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Ευάγγελος Καρβούνης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Ιδεατή </a:t>
            </a:r>
            <a:r>
              <a:rPr lang="el-GR" dirty="0" smtClean="0"/>
              <a:t>Μνήμη</a:t>
            </a:r>
            <a:r>
              <a:rPr lang="el-GR" baseline="-25000" dirty="0"/>
              <a:t>1/2</a:t>
            </a:r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Ιδεατή Μνήμη – Οργάνωση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l-GR" sz="2800" dirty="0"/>
              <a:t>Εισαγωγή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Ιδεατές </a:t>
            </a:r>
            <a:r>
              <a:rPr lang="el-GR" sz="2800" dirty="0"/>
              <a:t>και πραγματικές διευθύνσεις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Λογική </a:t>
            </a:r>
            <a:r>
              <a:rPr lang="el-GR" sz="2800" dirty="0"/>
              <a:t>οργάνωση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2800" dirty="0" smtClean="0"/>
              <a:t>Τμηματοποίηση </a:t>
            </a:r>
            <a:r>
              <a:rPr lang="el-GR" sz="2800" dirty="0"/>
              <a:t>ιδεατής μνήμης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Σελιδοποίηση</a:t>
            </a:r>
            <a:endParaRPr lang="el-GR" dirty="0"/>
          </a:p>
          <a:p>
            <a:pPr marL="914400" lvl="1" indent="-514350">
              <a:buFont typeface="+mj-lt"/>
              <a:buAutoNum type="arabicPeriod"/>
            </a:pPr>
            <a:r>
              <a:rPr lang="el-GR" dirty="0" smtClean="0"/>
              <a:t>Κατάτμηση</a:t>
            </a:r>
            <a:endParaRPr lang="el-GR" sz="24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21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1. Εισαγωγή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000" dirty="0"/>
              <a:t>Η κύρια μνήμη είναι, μετά από το χρόνο χρήσης της CPU, </a:t>
            </a:r>
            <a:r>
              <a:rPr lang="el-GR" sz="2000" dirty="0" smtClean="0"/>
              <a:t>ο δεύτερος </a:t>
            </a:r>
            <a:r>
              <a:rPr lang="el-GR" sz="2000" dirty="0"/>
              <a:t>πιο σημαντικός πόρος σε ένα </a:t>
            </a:r>
            <a:r>
              <a:rPr lang="el-GR" sz="2000" dirty="0" smtClean="0"/>
              <a:t>υπολογιστικό σύστημα</a:t>
            </a:r>
            <a:r>
              <a:rPr lang="el-GR" sz="2000" dirty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Ακόμη </a:t>
            </a:r>
            <a:r>
              <a:rPr lang="el-GR" sz="2000" dirty="0"/>
              <a:t>και με σχετικά μεγάλο μέγεθος η ποσότητα </a:t>
            </a:r>
            <a:r>
              <a:rPr lang="el-GR" sz="2000" dirty="0" smtClean="0"/>
              <a:t>της διαθέσιμης </a:t>
            </a:r>
            <a:r>
              <a:rPr lang="el-GR" sz="2000" dirty="0"/>
              <a:t>κύριας μνήμης συχνά δεν είναι ικανοποιητική.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Η </a:t>
            </a:r>
            <a:r>
              <a:rPr lang="el-GR" sz="2000" dirty="0"/>
              <a:t>λήψη πληροφοριών από τον σκληρό δίσκο αντί της </a:t>
            </a:r>
            <a:r>
              <a:rPr lang="el-GR" sz="2000" dirty="0" smtClean="0"/>
              <a:t>κύριας μνήμης </a:t>
            </a:r>
            <a:r>
              <a:rPr lang="el-GR" sz="2000" dirty="0"/>
              <a:t>καθυστερεί υπέρμετρα το σύστημα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60 </a:t>
            </a:r>
            <a:r>
              <a:rPr lang="el-GR" sz="2000" dirty="0" err="1"/>
              <a:t>ns</a:t>
            </a:r>
            <a:r>
              <a:rPr lang="el-GR" sz="2000" dirty="0"/>
              <a:t> χρόνος προσπέλασης της κύριας μνήμης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smtClean="0"/>
              <a:t>10 </a:t>
            </a:r>
            <a:r>
              <a:rPr lang="el-GR" sz="2000" dirty="0" err="1"/>
              <a:t>ms</a:t>
            </a:r>
            <a:r>
              <a:rPr lang="el-GR" sz="2000" dirty="0"/>
              <a:t> (= 10x106 </a:t>
            </a:r>
            <a:r>
              <a:rPr lang="el-GR" sz="2000" dirty="0" err="1"/>
              <a:t>ns</a:t>
            </a:r>
            <a:r>
              <a:rPr lang="el-GR" sz="2000" dirty="0"/>
              <a:t>) μέσος χρόνος προσπέλασης </a:t>
            </a:r>
            <a:r>
              <a:rPr lang="el-GR" sz="2000" dirty="0" smtClean="0"/>
              <a:t>των σκληρών δίσκων</a:t>
            </a:r>
            <a:endParaRPr lang="el-GR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l-GR" sz="2000" dirty="0" smtClean="0"/>
              <a:t>Πολλές </a:t>
            </a:r>
            <a:r>
              <a:rPr lang="el-GR" sz="2000" dirty="0"/>
              <a:t>διεργασίες πρέπει να συνυπάρχουν στη μνήμη</a:t>
            </a:r>
            <a:endParaRPr lang="el-GR" sz="20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699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Ιδεατή μνήμη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Η διαχείριση μνήμης επιτυγχάνεται μέσω μιας </a:t>
            </a:r>
            <a:r>
              <a:rPr lang="el-GR" sz="2200" dirty="0" smtClean="0"/>
              <a:t>πολύπλοκης σχέσης </a:t>
            </a:r>
            <a:r>
              <a:rPr lang="el-GR" sz="2200" dirty="0"/>
              <a:t>μεταξύ του υλικού μέρους του επεξεργαστή και </a:t>
            </a:r>
            <a:r>
              <a:rPr lang="el-GR" sz="2200" dirty="0" smtClean="0"/>
              <a:t>του λογισμικού </a:t>
            </a:r>
            <a:r>
              <a:rPr lang="el-GR" sz="2200" dirty="0"/>
              <a:t>του Λ.Σ.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Οι </a:t>
            </a:r>
            <a:r>
              <a:rPr lang="el-GR" sz="2200" dirty="0"/>
              <a:t>βασικές τεχνικές διαχείρισης μνήμης ανταγωνίζονται </a:t>
            </a:r>
            <a:r>
              <a:rPr lang="el-GR" sz="2200" dirty="0" smtClean="0"/>
              <a:t>για τη </a:t>
            </a:r>
            <a:r>
              <a:rPr lang="el-GR" sz="2200" dirty="0"/>
              <a:t>δέσμευση περιορισμένου χώρου στην κύρια μνήμη.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λύση της μεγαλύτερης κύριας μνήμης είναι </a:t>
            </a:r>
            <a:r>
              <a:rPr lang="el-GR" sz="2200" dirty="0" smtClean="0"/>
              <a:t>συνήθως απαγορευτικά </a:t>
            </a:r>
            <a:r>
              <a:rPr lang="el-GR" sz="2200" dirty="0"/>
              <a:t>δαπανηρή.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Η </a:t>
            </a:r>
            <a:r>
              <a:rPr lang="el-GR" sz="2200" dirty="0"/>
              <a:t>δεύτερη λύση είναι η δημιουργία της ψευδαίσθησης </a:t>
            </a:r>
            <a:r>
              <a:rPr lang="el-GR" sz="2200" dirty="0" smtClean="0"/>
              <a:t>ότι υπάρχει </a:t>
            </a:r>
            <a:r>
              <a:rPr lang="el-GR" sz="2200" dirty="0"/>
              <a:t>περισσότερη μνήμη από όση είναι </a:t>
            </a:r>
            <a:r>
              <a:rPr lang="el-GR" sz="2200" dirty="0" smtClean="0"/>
              <a:t>εγκατεστημένη και </a:t>
            </a:r>
            <a:r>
              <a:rPr lang="el-GR" sz="2200" dirty="0"/>
              <a:t>αποτελεί τη βασική ιδέα της ιδεατής μνήμης (</a:t>
            </a:r>
            <a:r>
              <a:rPr lang="el-GR" sz="2200" dirty="0" err="1" smtClean="0"/>
              <a:t>virtual</a:t>
            </a:r>
            <a:r>
              <a:rPr lang="el-GR" sz="2200" dirty="0" smtClean="0"/>
              <a:t> memory</a:t>
            </a:r>
            <a:r>
              <a:rPr lang="el-GR" sz="2200" dirty="0"/>
              <a:t>).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8874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 fontScale="90000"/>
          </a:bodyPr>
          <a:lstStyle/>
          <a:p>
            <a:r>
              <a:rPr lang="el-GR" dirty="0"/>
              <a:t>2. Ιδεατές και πραγματικές διευθύνσεις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>
          <a:xfrm>
            <a:off x="457200" y="1333500"/>
            <a:ext cx="8291264" cy="382825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l-GR" sz="2200" dirty="0"/>
              <a:t>Τα συστήματα ιδεατής μνήμης καλύπτουν τις ανάγκες </a:t>
            </a:r>
            <a:r>
              <a:rPr lang="el-GR" sz="2200" dirty="0" smtClean="0"/>
              <a:t>των διεργασιών </a:t>
            </a:r>
            <a:r>
              <a:rPr lang="el-GR" sz="2200" dirty="0"/>
              <a:t>μέσω της ψευδαίσθησης ότι έχουν στη </a:t>
            </a:r>
            <a:r>
              <a:rPr lang="el-GR" sz="2200" dirty="0" smtClean="0"/>
              <a:t>διάθεσή τους </a:t>
            </a:r>
            <a:r>
              <a:rPr lang="el-GR" sz="2200" dirty="0"/>
              <a:t>περισσότερη κύρια μνήμη από όση διαθέτει </a:t>
            </a:r>
            <a:r>
              <a:rPr lang="el-GR" sz="2200" dirty="0" smtClean="0"/>
              <a:t>το υπολογιστικό </a:t>
            </a:r>
            <a:r>
              <a:rPr lang="el-GR" sz="2200" dirty="0"/>
              <a:t>σύστημα. Η ιδεατή μνήμη υλοποιείται </a:t>
            </a:r>
            <a:r>
              <a:rPr lang="el-GR" sz="2200" dirty="0" smtClean="0"/>
              <a:t>στη δευτερεύουσα </a:t>
            </a:r>
            <a:r>
              <a:rPr lang="el-GR" sz="2200" dirty="0"/>
              <a:t>μνήμη.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Έτσι </a:t>
            </a:r>
            <a:r>
              <a:rPr lang="el-GR" sz="2200" dirty="0"/>
              <a:t>υπάρχουν δύο τύποι διευθύνσεων στα </a:t>
            </a:r>
            <a:r>
              <a:rPr lang="el-GR" sz="2200" dirty="0" smtClean="0"/>
              <a:t>συστήματα ιδεατής </a:t>
            </a:r>
            <a:r>
              <a:rPr lang="el-GR" sz="2200" dirty="0"/>
              <a:t>μνήμης 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Αυτές </a:t>
            </a:r>
            <a:r>
              <a:rPr lang="el-GR" sz="1800" dirty="0"/>
              <a:t>στις οποίες αναφέρονται οι διεργασίες (ιδεατές ή </a:t>
            </a:r>
            <a:r>
              <a:rPr lang="el-GR" sz="1800" dirty="0" smtClean="0"/>
              <a:t>εικονικές διευθύνσεις </a:t>
            </a:r>
            <a:r>
              <a:rPr lang="el-GR" sz="1800" dirty="0"/>
              <a:t>– </a:t>
            </a:r>
            <a:r>
              <a:rPr lang="el-GR" sz="1800" dirty="0" err="1"/>
              <a:t>virtual</a:t>
            </a:r>
            <a:r>
              <a:rPr lang="el-GR" sz="1800" dirty="0"/>
              <a:t> </a:t>
            </a:r>
            <a:r>
              <a:rPr lang="el-GR" sz="1800" dirty="0" err="1"/>
              <a:t>addresses</a:t>
            </a:r>
            <a:r>
              <a:rPr lang="el-GR" sz="1800" dirty="0"/>
              <a:t>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1800" dirty="0" smtClean="0"/>
              <a:t>Αυτές </a:t>
            </a:r>
            <a:r>
              <a:rPr lang="el-GR" sz="1800" dirty="0"/>
              <a:t>που είναι διαθέσιμες στην κύρια μνήμη (φυσικές </a:t>
            </a:r>
            <a:r>
              <a:rPr lang="el-GR" sz="1800" dirty="0" smtClean="0"/>
              <a:t>ή πραγματικές </a:t>
            </a:r>
            <a:r>
              <a:rPr lang="el-GR" sz="1800" dirty="0"/>
              <a:t>διευθύνσεις – </a:t>
            </a:r>
            <a:r>
              <a:rPr lang="el-GR" sz="1800" dirty="0" err="1"/>
              <a:t>real</a:t>
            </a:r>
            <a:r>
              <a:rPr lang="el-GR" sz="1800" dirty="0"/>
              <a:t> </a:t>
            </a:r>
            <a:r>
              <a:rPr lang="el-GR" sz="1800" dirty="0" err="1"/>
              <a:t>addresses</a:t>
            </a:r>
            <a:r>
              <a:rPr lang="el-GR" sz="1800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l-GR" sz="2200" dirty="0" smtClean="0"/>
              <a:t>Κάθε </a:t>
            </a:r>
            <a:r>
              <a:rPr lang="el-GR" sz="2200" dirty="0"/>
              <a:t>διεργασία έχει το δικό της εικονικό χώρο διευθύνσεων</a:t>
            </a:r>
            <a:endParaRPr lang="el-GR" sz="2200" i="1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130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179512" y="228865"/>
            <a:ext cx="8784976" cy="952500"/>
          </a:xfrm>
        </p:spPr>
        <p:txBody>
          <a:bodyPr>
            <a:normAutofit/>
          </a:bodyPr>
          <a:lstStyle/>
          <a:p>
            <a:r>
              <a:rPr lang="el-GR" dirty="0"/>
              <a:t>Εικονική και φυσική μνήμη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057300"/>
            <a:ext cx="7056784" cy="413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4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7661</TotalTime>
  <Words>1651</Words>
  <Application>Microsoft Office PowerPoint</Application>
  <PresentationFormat>Προβολή στην οθόνη (16:10)</PresentationFormat>
  <Paragraphs>235</Paragraphs>
  <Slides>32</Slides>
  <Notes>32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8" baseType="lpstr">
      <vt:lpstr>Arial Unicode MS</vt:lpstr>
      <vt:lpstr>Arial</vt:lpstr>
      <vt:lpstr>Calibri</vt:lpstr>
      <vt:lpstr>Times New Roman</vt:lpstr>
      <vt:lpstr>Wingdings</vt:lpstr>
      <vt:lpstr>Θέμα του Office</vt:lpstr>
      <vt:lpstr>Λειτουργικά Συστήματα</vt:lpstr>
      <vt:lpstr>Παρουσίαση του PowerPoint</vt:lpstr>
      <vt:lpstr>Άδειες Χρήσης</vt:lpstr>
      <vt:lpstr>Χρηματοδότηση</vt:lpstr>
      <vt:lpstr>Ιδεατή Μνήμη – Οργάνωση</vt:lpstr>
      <vt:lpstr>1. Εισαγωγή</vt:lpstr>
      <vt:lpstr>Ιδεατή μνήμη</vt:lpstr>
      <vt:lpstr>2. Ιδεατές και πραγματικές διευθύνσεις</vt:lpstr>
      <vt:lpstr>Εικονική και φυσική μνήμη</vt:lpstr>
      <vt:lpstr>3. Λογική οργάνωση</vt:lpstr>
      <vt:lpstr>Πολυπρογραμματισμός και μνήμη</vt:lpstr>
      <vt:lpstr>4. Τμηματοποίηση ιδεατής μνήμης</vt:lpstr>
      <vt:lpstr>4.1 Σελιδοποίηση</vt:lpstr>
      <vt:lpstr>Σελίδες και πλαίσια</vt:lpstr>
      <vt:lpstr>Απεικόνιση σελίδων</vt:lpstr>
      <vt:lpstr>Ιδιότητες σελιδοποίησης</vt:lpstr>
      <vt:lpstr>Μέγεθος σελίδας</vt:lpstr>
      <vt:lpstr>Πίνακας σελίδων</vt:lpstr>
      <vt:lpstr>Πολλαπλές διεργασίες στη φυσική μνήμη</vt:lpstr>
      <vt:lpstr>Σφάλμα σελίδας</vt:lpstr>
      <vt:lpstr>Αντιστοίχηση εικονικών σε πραγματικές διευθύνσεις</vt:lpstr>
      <vt:lpstr>Αρχιτεκτονική μετάφρασης της διεύθυνσης</vt:lpstr>
      <vt:lpstr>4.2 Κατάτμηση (segmentation)</vt:lpstr>
      <vt:lpstr>Διευθύνσεις και κατάτμηση</vt:lpstr>
      <vt:lpstr>Παράδειγμα συστήματος με τμήματα</vt:lpstr>
      <vt:lpstr>Ιδιότητες κατάτμησης</vt:lpstr>
      <vt:lpstr>Σύγκριση κατάτμησης και σελιδοποίησης</vt:lpstr>
      <vt:lpstr>Βιβλιογραφία</vt:lpstr>
      <vt:lpstr>Σημείωμα Αναφοράς</vt:lpstr>
      <vt:lpstr>Σημείωμα Αδειοδότησης</vt:lpstr>
      <vt:lpstr>Παρουσίαση του PowerPoint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Evaggelos Karvounis</cp:lastModifiedBy>
  <cp:revision>380</cp:revision>
  <dcterms:created xsi:type="dcterms:W3CDTF">2012-09-06T09:03:05Z</dcterms:created>
  <dcterms:modified xsi:type="dcterms:W3CDTF">2015-09-18T14:13:12Z</dcterms:modified>
</cp:coreProperties>
</file>