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9" r:id="rId3"/>
    <p:sldId id="257" r:id="rId4"/>
    <p:sldId id="259" r:id="rId5"/>
    <p:sldId id="261" r:id="rId6"/>
    <p:sldId id="321"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22" r:id="rId23"/>
    <p:sldId id="291" r:id="rId24"/>
    <p:sldId id="292" r:id="rId25"/>
    <p:sldId id="293" r:id="rId26"/>
    <p:sldId id="294" r:id="rId27"/>
    <p:sldId id="295" r:id="rId28"/>
    <p:sldId id="280" r:id="rId29"/>
  </p:sldIdLst>
  <p:sldSz cx="9144000" cy="5715000" type="screen16x10"/>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Λογαριασμοί, εξισωτικά μεγέθη και μακροοικονομικά μεγέθη</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600" dirty="0" smtClean="0"/>
              <a:t>Λογαριασμοί, εξισωτικά μεγέθη και μακροοικονομικά μεγέθη</a:t>
            </a:r>
            <a:endParaRPr lang="en-US" sz="3600" dirty="0"/>
          </a:p>
        </p:txBody>
      </p:sp>
      <p:sp>
        <p:nvSpPr>
          <p:cNvPr id="7" name="6 - Θέση περιεχομένου"/>
          <p:cNvSpPr>
            <a:spLocks noGrp="1"/>
          </p:cNvSpPr>
          <p:nvPr>
            <p:ph idx="1"/>
          </p:nvPr>
        </p:nvSpPr>
        <p:spPr/>
        <p:txBody>
          <a:bodyPr>
            <a:normAutofit fontScale="92500" lnSpcReduction="10000"/>
          </a:bodyPr>
          <a:lstStyle/>
          <a:p>
            <a:pPr marL="0" indent="0" algn="just">
              <a:lnSpc>
                <a:spcPct val="70000"/>
              </a:lnSpc>
              <a:buNone/>
            </a:pPr>
            <a:r>
              <a:rPr lang="el-GR" sz="2600" b="1" dirty="0" smtClean="0"/>
              <a:t>Η Αλληλουχία των Λογαριασμών για τη Συνολική Οικονομία</a:t>
            </a:r>
            <a:endParaRPr lang="en-US" sz="2600" b="1" dirty="0" smtClean="0"/>
          </a:p>
          <a:p>
            <a:pPr algn="just">
              <a:lnSpc>
                <a:spcPct val="80000"/>
              </a:lnSpc>
            </a:pPr>
            <a:r>
              <a:rPr lang="el-GR" sz="2400" dirty="0" smtClean="0"/>
              <a:t>Οι τρέχοντες λογαριασμοί αναφέρονται στην παραγωγή, την δημιουργία, διανομή και αναδιανομή του εισοδήματος και τη χρησιμοποίηση του εισοδήματος υπό τη μορφή τελικής κατανάλωσης. </a:t>
            </a:r>
          </a:p>
          <a:p>
            <a:pPr algn="just">
              <a:lnSpc>
                <a:spcPct val="80000"/>
              </a:lnSpc>
            </a:pPr>
            <a:endParaRPr lang="el-GR" sz="2400" dirty="0" smtClean="0"/>
          </a:p>
          <a:p>
            <a:pPr algn="just">
              <a:lnSpc>
                <a:spcPct val="80000"/>
              </a:lnSpc>
            </a:pPr>
            <a:r>
              <a:rPr lang="el-GR" sz="2400" dirty="0" smtClean="0"/>
              <a:t>Οι λογαριασμοί συσσώρευσης αναφέρονται στις μεταβολές των περιουσιακών στοιχείων και υποχρεώσεων και στις μεταβολές της καθαρής θέσης.</a:t>
            </a:r>
          </a:p>
          <a:p>
            <a:pPr algn="just">
              <a:lnSpc>
                <a:spcPct val="80000"/>
              </a:lnSpc>
              <a:buNone/>
            </a:pPr>
            <a:endParaRPr lang="el-GR" sz="2400" dirty="0" smtClean="0"/>
          </a:p>
          <a:p>
            <a:pPr algn="just">
              <a:lnSpc>
                <a:spcPct val="80000"/>
              </a:lnSpc>
            </a:pPr>
            <a:r>
              <a:rPr lang="el-GR" sz="2400" dirty="0" smtClean="0"/>
              <a:t>Οι ισολογισμοί παρουσιάζουν τα αποθέματα των περιουσιακών στοιχείων και υποχρεώσεων και την καθαρή θέση.</a:t>
            </a:r>
            <a:endParaRPr lang="en-US" sz="2400" dirty="0" smtClean="0"/>
          </a:p>
          <a:p>
            <a:pPr marL="0" indent="0" algn="just">
              <a:lnSpc>
                <a:spcPct val="70000"/>
              </a:lnSpc>
              <a:buNone/>
            </a:pPr>
            <a:endParaRPr lang="en-US"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Λογαριασμοί, εξισωτικά μεγέθη και μακροοικονομικά μεγέθη</a:t>
            </a:r>
          </a:p>
        </p:txBody>
      </p:sp>
      <p:sp>
        <p:nvSpPr>
          <p:cNvPr id="5" name="4 - Θέση περιεχομένου"/>
          <p:cNvSpPr>
            <a:spLocks noGrp="1"/>
          </p:cNvSpPr>
          <p:nvPr>
            <p:ph idx="1"/>
          </p:nvPr>
        </p:nvSpPr>
        <p:spPr/>
        <p:txBody>
          <a:bodyPr>
            <a:noAutofit/>
          </a:bodyPr>
          <a:lstStyle/>
          <a:p>
            <a:pPr marL="0" indent="0" algn="just">
              <a:buNone/>
            </a:pPr>
            <a:r>
              <a:rPr lang="el-GR" sz="2800" b="1" dirty="0" smtClean="0"/>
              <a:t>Τα Εξισωτικά Μεγέθη</a:t>
            </a:r>
            <a:endParaRPr lang="en-US" sz="2800" b="1" dirty="0" smtClean="0"/>
          </a:p>
          <a:p>
            <a:pPr algn="just">
              <a:lnSpc>
                <a:spcPct val="80000"/>
              </a:lnSpc>
            </a:pPr>
            <a:r>
              <a:rPr lang="el-GR" sz="2800" dirty="0" smtClean="0"/>
              <a:t>Ένα εξισωτικό μέγεθος είναι ένα λογιστικό κατασκεύασμα το οποίο προκύπτει εάν αφαιρεθεί η συνολική αξία των μεγεθών στο ένα σκέλος  ενός λογαριασμού απάτη συνολική αξία των μεγεθών στο άλλο σκέλος. Το εξισωτικό μέγεθος δεν μπορεί να εκτιμηθεί ανεξάρτητα ,από τα άλλα μεγέθη και, ως παράγωγο μέγεθος που είναι, αντανακλά την εφαρμογή των γενικών λογιστικών κανόνων στα συγκεκριμένα μεγέθη στις δύο πλευρές των λογαριασμών.	</a:t>
            </a:r>
          </a:p>
          <a:p>
            <a:pPr algn="just">
              <a:lnSpc>
                <a:spcPct val="80000"/>
              </a:lnSpc>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Λογαριασμοί, εξισωτικά μεγέθη και μακροοικονομικά μεγέθη</a:t>
            </a:r>
            <a:endParaRPr lang="en-US" sz="3600" dirty="0"/>
          </a:p>
        </p:txBody>
      </p:sp>
      <p:sp>
        <p:nvSpPr>
          <p:cNvPr id="6" name="5 - Θέση περιεχομένου"/>
          <p:cNvSpPr>
            <a:spLocks noGrp="1"/>
          </p:cNvSpPr>
          <p:nvPr>
            <p:ph idx="1"/>
          </p:nvPr>
        </p:nvSpPr>
        <p:spPr/>
        <p:txBody>
          <a:bodyPr>
            <a:normAutofit/>
          </a:bodyPr>
          <a:lstStyle/>
          <a:p>
            <a:pPr algn="just">
              <a:buNone/>
            </a:pPr>
            <a:r>
              <a:rPr lang="el-GR" sz="2800" b="1" dirty="0" smtClean="0"/>
              <a:t>Τα Εξισωτικά Μεγέθη</a:t>
            </a:r>
            <a:endParaRPr lang="en-US" sz="2800" b="1" dirty="0" smtClean="0"/>
          </a:p>
          <a:p>
            <a:pPr algn="just">
              <a:lnSpc>
                <a:spcPct val="80000"/>
              </a:lnSpc>
            </a:pPr>
            <a:r>
              <a:rPr lang="el-GR" sz="2800" dirty="0" smtClean="0"/>
              <a:t>Τα εξισωτικά μεγέθη δεν αποτελούν μόνο επινοήσεις που εισάγονται για να εξασφαλίσουν την ισοσκέλιση των λογαριασμών, αλλά ενσωματώνουν επίσης σημαντική πληροφόρηση και περιλαμβάνουν μερικά από τα σημαντικότερα μεγέθη των λογαριασμών, όπως η προστιθέμενη αξία, το λειτουργικό πλεόνασμα, το διαθέσιμο εισόδημα, η αποταμίευση, ο καθαρός δανεισμός, η καθαρή θέση.</a:t>
            </a:r>
          </a:p>
          <a:p>
            <a:pPr marL="0" indent="0" algn="just">
              <a:buNone/>
            </a:pPr>
            <a:endParaRPr lang="en-US" sz="2800" dirty="0" smtClean="0"/>
          </a:p>
          <a:p>
            <a:pPr algn="just">
              <a:buNone/>
            </a:pPr>
            <a:endParaRPr lang="en-US" sz="2800"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Λογαριασμοί, εξισωτικά μεγέθη και μακροοικονομικά μεγέθη</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gn="just">
              <a:lnSpc>
                <a:spcPct val="70000"/>
              </a:lnSpc>
              <a:buNone/>
            </a:pPr>
            <a:r>
              <a:rPr lang="el-GR" sz="2800" b="1" dirty="0" smtClean="0"/>
              <a:t>Τα Μακροοικονομικά Μεγέθη</a:t>
            </a:r>
            <a:endParaRPr lang="en-US" sz="2800" b="1" dirty="0" smtClean="0"/>
          </a:p>
          <a:p>
            <a:pPr algn="just">
              <a:lnSpc>
                <a:spcPct val="80000"/>
              </a:lnSpc>
            </a:pPr>
            <a:r>
              <a:rPr lang="el-GR" sz="2400" dirty="0" smtClean="0"/>
              <a:t>Τα μακροοικονομικά μεγέθη είναι σύνθετες αξίες οι οποίες μετρούν το αποτέλεσμα της δραστηριότητας της συνολικής οικονομίας όπως  το προϊόν, την προστιθέμενη αξία, το διαθέσιμο εισόδημα, την τελική κατανάλωση, τις επενδύσεις κ.τ.λ.</a:t>
            </a:r>
          </a:p>
          <a:p>
            <a:pPr algn="just">
              <a:lnSpc>
                <a:spcPct val="80000"/>
              </a:lnSpc>
            </a:pPr>
            <a:r>
              <a:rPr lang="el-GR" sz="2400" dirty="0" smtClean="0"/>
              <a:t>Μπορούν να διακριθούν δύο τύποι μακροοικονομικών μεγεθών:</a:t>
            </a:r>
          </a:p>
          <a:p>
            <a:pPr algn="just">
              <a:lnSpc>
                <a:spcPct val="80000"/>
              </a:lnSpc>
              <a:buNone/>
            </a:pPr>
            <a:r>
              <a:rPr lang="el-GR" sz="2400" dirty="0" smtClean="0"/>
              <a:t>α) Τα μεγέθη που αναφέρονται κατ' ευθείαν σε συναλλαγές στο σύστημα των λογαριασμών όπως είναι το προϊόν αγαθών και υπηρεσιών, η πραγματική τελική κατανάλωση, οι ακαθάριστες επενδύσεις παγίου κεφαλαίου κ.τ.λ..</a:t>
            </a:r>
          </a:p>
          <a:p>
            <a:pPr algn="just">
              <a:lnSpc>
                <a:spcPct val="80000"/>
              </a:lnSpc>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5536" y="265212"/>
            <a:ext cx="8229600" cy="952500"/>
          </a:xfrm>
        </p:spPr>
        <p:txBody>
          <a:bodyPr>
            <a:normAutofit fontScale="90000"/>
          </a:bodyPr>
          <a:lstStyle/>
          <a:p>
            <a:r>
              <a:rPr lang="el-GR" sz="4000" dirty="0" smtClean="0"/>
              <a:t>Λογαριασμοί, εξισωτικά μεγέθη και μακροοικονομικά μεγέθη</a:t>
            </a:r>
            <a:endParaRPr lang="el-GR" sz="4000" dirty="0"/>
          </a:p>
        </p:txBody>
      </p:sp>
      <p:sp>
        <p:nvSpPr>
          <p:cNvPr id="12" name="Content Placeholder 11"/>
          <p:cNvSpPr>
            <a:spLocks noGrp="1"/>
          </p:cNvSpPr>
          <p:nvPr>
            <p:ph idx="1"/>
          </p:nvPr>
        </p:nvSpPr>
        <p:spPr>
          <a:xfrm>
            <a:off x="755576" y="1345332"/>
            <a:ext cx="7715200" cy="3853611"/>
          </a:xfrm>
        </p:spPr>
        <p:txBody>
          <a:bodyPr>
            <a:noAutofit/>
          </a:bodyPr>
          <a:lstStyle/>
          <a:p>
            <a:pPr algn="just">
              <a:lnSpc>
                <a:spcPct val="70000"/>
              </a:lnSpc>
              <a:buNone/>
            </a:pPr>
            <a:r>
              <a:rPr lang="el-GR" sz="2800" b="1" dirty="0" smtClean="0"/>
              <a:t>Τα Μακροοικονομικά Μεγέθη</a:t>
            </a:r>
            <a:endParaRPr lang="en-US" sz="2800" b="1" dirty="0" smtClean="0"/>
          </a:p>
          <a:p>
            <a:pPr algn="just">
              <a:lnSpc>
                <a:spcPct val="80000"/>
              </a:lnSpc>
              <a:buNone/>
            </a:pPr>
            <a:r>
              <a:rPr lang="el-GR" sz="2400" dirty="0" smtClean="0"/>
              <a:t>β) Τα μεγέθη που αντιπροσωπεύουν εξισωτικά μεγέθη, όπως το ακαθάριστο εγχώριο προϊόν σε τιμές αγοράς, το λειτουργικό πλεόνασμα, το εθνικό εισόδημα, το εθνικό διαθέσιμο εισόδημα, οι αποταμιεύσεις, το ισοζύγιο εξωτερικών πληρωμών, η καθαρή θέση του συνόλου της οικονομίας.</a:t>
            </a:r>
          </a:p>
          <a:p>
            <a:pPr algn="just">
              <a:lnSpc>
                <a:spcPct val="80000"/>
              </a:lnSpc>
              <a:buNone/>
            </a:pPr>
            <a:endParaRPr lang="el-GR" sz="2400" dirty="0" smtClean="0"/>
          </a:p>
          <a:p>
            <a:pPr algn="just">
              <a:lnSpc>
                <a:spcPct val="80000"/>
              </a:lnSpc>
            </a:pPr>
            <a:r>
              <a:rPr lang="el-GR" sz="2400" dirty="0" smtClean="0"/>
              <a:t>Εκφράζονται και σε κατά κεφαλή βάση, όπως είναι το κατά κεφαλή ΑΕΠ, το κατά κεφαλή εθνικό εισόδημα, η κατά κεφαλή τελική κατανάλωση των νοικοκυριών.</a:t>
            </a:r>
          </a:p>
          <a:p>
            <a:pPr algn="just">
              <a:lnSpc>
                <a:spcPct val="70000"/>
              </a:lnSpc>
              <a:buNone/>
            </a:pPr>
            <a:r>
              <a:rPr lang="el-GR" sz="2400" b="1" dirty="0" smtClean="0"/>
              <a:t> </a:t>
            </a:r>
            <a:endParaRPr lang="el-GR" sz="2400" dirty="0" smtClean="0"/>
          </a:p>
          <a:p>
            <a:pPr algn="just">
              <a:lnSpc>
                <a:spcPct val="70000"/>
              </a:lnSpc>
              <a:buNone/>
            </a:pPr>
            <a:r>
              <a:rPr lang="el-GR" sz="2800" b="1" dirty="0" smtClean="0"/>
              <a:t> </a:t>
            </a:r>
            <a:endParaRPr lang="el-GR" sz="2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8229600" cy="952500"/>
          </a:xfrm>
        </p:spPr>
        <p:txBody>
          <a:bodyPr>
            <a:normAutofit fontScale="90000"/>
          </a:bodyPr>
          <a:lstStyle/>
          <a:p>
            <a:r>
              <a:rPr lang="el-GR" sz="4000" dirty="0" smtClean="0"/>
              <a:t>Λογαριασμοί, εξισωτικά μεγέθη και μακροοικονομικά μεγέθη</a:t>
            </a:r>
            <a:endParaRPr lang="el-GR" sz="4000" dirty="0"/>
          </a:p>
        </p:txBody>
      </p:sp>
      <p:sp>
        <p:nvSpPr>
          <p:cNvPr id="3" name="Content Placeholder 2"/>
          <p:cNvSpPr>
            <a:spLocks noGrp="1"/>
          </p:cNvSpPr>
          <p:nvPr>
            <p:ph idx="1"/>
          </p:nvPr>
        </p:nvSpPr>
        <p:spPr>
          <a:xfrm>
            <a:off x="467544" y="1201316"/>
            <a:ext cx="8229600" cy="3771636"/>
          </a:xfrm>
        </p:spPr>
        <p:txBody>
          <a:bodyPr>
            <a:noAutofit/>
          </a:bodyPr>
          <a:lstStyle/>
          <a:p>
            <a:pPr algn="just">
              <a:buNone/>
            </a:pPr>
            <a:r>
              <a:rPr lang="el-GR" sz="2800" b="1" dirty="0" smtClean="0"/>
              <a:t>Το Πλαίσιο Εισροών – Εκροών</a:t>
            </a:r>
            <a:endParaRPr lang="en-US" sz="2800" b="1" dirty="0" smtClean="0"/>
          </a:p>
          <a:p>
            <a:pPr algn="just">
              <a:lnSpc>
                <a:spcPct val="80000"/>
              </a:lnSpc>
            </a:pPr>
            <a:r>
              <a:rPr lang="el-GR" sz="2200" dirty="0" smtClean="0"/>
              <a:t>Το πλαίσιο εισροών - εκροών αποτελείται από πίνακες προσφοράς και χρήσεως κατά βιομηχανία, από πίνακες που συνδέουν τους πίνακες προσφοράς και χρήσεως με τους λογαριασμούς των τομέων και συμμετρικούς πίνακες εισροών - εκροών κατά ομοιογενείς κλάδους οικονομικής δραστηριότητας.</a:t>
            </a:r>
          </a:p>
          <a:p>
            <a:pPr algn="just">
              <a:lnSpc>
                <a:spcPct val="80000"/>
              </a:lnSpc>
            </a:pPr>
            <a:r>
              <a:rPr lang="el-GR" sz="2200" dirty="0" smtClean="0"/>
              <a:t>Οι πίνακες Π και Χ δείχνουν πώς το προϊόν των βιομηχανιών διασπάται κατά τύπο προϊόντων και πως η εγχώρια και εισαγόμενη προσφορά αγαθών και υπηρεσιών κατανέμεται μεταξύ των διαφόρων ενδιάμεσων ή τελικών χρήσεων, και των εξαγωγών. </a:t>
            </a:r>
          </a:p>
          <a:p>
            <a:pPr algn="just">
              <a:lnSpc>
                <a:spcPct val="80000"/>
              </a:lnSpc>
              <a:buNone/>
            </a:pPr>
            <a:endParaRPr lang="el-GR" sz="2000" dirty="0" smtClean="0"/>
          </a:p>
          <a:p>
            <a:pPr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7220"/>
            <a:ext cx="8229600" cy="952500"/>
          </a:xfrm>
        </p:spPr>
        <p:txBody>
          <a:bodyPr>
            <a:normAutofit fontScale="90000"/>
          </a:bodyPr>
          <a:lstStyle/>
          <a:p>
            <a:r>
              <a:rPr lang="el-GR" sz="4000" dirty="0" smtClean="0"/>
              <a:t>Λογαριασμοί, εξισωτικά μεγέθη και μακροοικονομικά μεγέθη</a:t>
            </a:r>
          </a:p>
        </p:txBody>
      </p:sp>
      <p:sp>
        <p:nvSpPr>
          <p:cNvPr id="3" name="Content Placeholder 2"/>
          <p:cNvSpPr>
            <a:spLocks noGrp="1"/>
          </p:cNvSpPr>
          <p:nvPr>
            <p:ph idx="1"/>
          </p:nvPr>
        </p:nvSpPr>
        <p:spPr>
          <a:xfrm>
            <a:off x="467544" y="1417340"/>
            <a:ext cx="8229600" cy="3771636"/>
          </a:xfrm>
        </p:spPr>
        <p:txBody>
          <a:bodyPr>
            <a:noAutofit/>
          </a:bodyPr>
          <a:lstStyle/>
          <a:p>
            <a:pPr algn="just">
              <a:lnSpc>
                <a:spcPct val="70000"/>
              </a:lnSpc>
              <a:buNone/>
            </a:pPr>
            <a:r>
              <a:rPr lang="el-GR" sz="2000" b="1" dirty="0" smtClean="0"/>
              <a:t>Το Πλαίσιο Εισροών – Εκροών</a:t>
            </a:r>
            <a:endParaRPr lang="en-US" sz="2000" b="1" dirty="0" smtClean="0"/>
          </a:p>
          <a:p>
            <a:pPr algn="just">
              <a:lnSpc>
                <a:spcPct val="80000"/>
              </a:lnSpc>
            </a:pPr>
            <a:r>
              <a:rPr lang="el-GR" sz="2200" dirty="0" smtClean="0"/>
              <a:t>Οι πίνακες προσφοράς και χρήσεως αποτελούν το συντονιστικό πλαίσιο για όλους τους πίνακες κατά βιομηχανία και (ή) προϊόν, που περιλαμβάνει στατιστικά στοιχεία για αριθμό απασχολούμενων, ακαθάριστες επενδύσεις παγίου κεφαλαίου, απόθεμα πάγιων περιουσιακών στοιχείων, λεπτομερείς δείκτες τιμών. </a:t>
            </a:r>
          </a:p>
          <a:p>
            <a:pPr algn="just">
              <a:lnSpc>
                <a:spcPct val="80000"/>
              </a:lnSpc>
            </a:pPr>
            <a:r>
              <a:rPr lang="el-GR" sz="2200" dirty="0" smtClean="0"/>
              <a:t>Στους πίνακες γίνεται λεπτομερής περιγραφή της διάρθρωσης τους κόστους, του δημιουργούμενου εισοδήματος, της απασχόλησης, της παραγωγικότητας της εργασίας, της εντάσεως του κεφαλαίου.</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95536" y="337220"/>
            <a:ext cx="8229600" cy="952500"/>
          </a:xfrm>
        </p:spPr>
        <p:txBody>
          <a:bodyPr>
            <a:normAutofit fontScale="90000"/>
          </a:bodyPr>
          <a:lstStyle/>
          <a:p>
            <a:r>
              <a:rPr lang="el-GR" sz="4000" dirty="0" smtClean="0"/>
              <a:t>Λογαριασμοί, εξισωτικά μεγέθη και μακροοικονομικά μεγέθη</a:t>
            </a:r>
          </a:p>
        </p:txBody>
      </p:sp>
      <p:sp>
        <p:nvSpPr>
          <p:cNvPr id="7" name="6 - Θέση περιεχομένου"/>
          <p:cNvSpPr>
            <a:spLocks noGrp="1"/>
          </p:cNvSpPr>
          <p:nvPr>
            <p:ph idx="1"/>
          </p:nvPr>
        </p:nvSpPr>
        <p:spPr/>
        <p:txBody>
          <a:bodyPr>
            <a:noAutofit/>
          </a:bodyPr>
          <a:lstStyle/>
          <a:p>
            <a:pPr algn="just">
              <a:buNone/>
            </a:pPr>
            <a:r>
              <a:rPr lang="el-GR" sz="2800" b="1" dirty="0" smtClean="0"/>
              <a:t>Τα Όρια της Εθνικής Οικονομίας</a:t>
            </a:r>
            <a:endParaRPr lang="en-US" sz="2800" b="1" dirty="0" smtClean="0"/>
          </a:p>
          <a:p>
            <a:pPr marL="530225" indent="-530225" algn="just">
              <a:lnSpc>
                <a:spcPct val="90000"/>
              </a:lnSpc>
              <a:buSzPct val="130000"/>
            </a:pPr>
            <a:r>
              <a:rPr lang="el-GR" sz="2200" dirty="0" smtClean="0"/>
              <a:t>Οι μονάδες, ανεξάρτητα από το αν είναι θεσμικές ή τοπικές ΜΟΔ ή μονάδες ομοιογενούς παραγωγής, οι οποίες συνιστούν την οικονομία μιας χώρας και των οποίων καταχωρούνται οι συναλλαγές στο</a:t>
            </a:r>
            <a:r>
              <a:rPr lang="el-GR" sz="2200" i="1" dirty="0" smtClean="0"/>
              <a:t> </a:t>
            </a:r>
            <a:r>
              <a:rPr lang="el-GR" sz="2200" dirty="0" smtClean="0"/>
              <a:t>ΕΣΛ, είναι εκείνες που έχουν το κέντρο του οικονομικού τους ενδιαφέροντος στην οικονομική επικράτεια της χώρας. </a:t>
            </a:r>
          </a:p>
          <a:p>
            <a:pPr marL="530225" indent="-530225" algn="just">
              <a:lnSpc>
                <a:spcPct val="90000"/>
              </a:lnSpc>
              <a:buSzPct val="130000"/>
            </a:pPr>
            <a:r>
              <a:rPr lang="el-GR" sz="2200" dirty="0" smtClean="0"/>
              <a:t>Αυτές οι μονάδες, γνωστές ως μονάδες μόνιμης εγκατάστασης μπορεί να έχουν ή να μην έχουν την εθνικότητα της χώρας, μπορεί να είναι ή να μην είναι νομικές οντότητες, και μπορεί να είναι ή να μην είναι παρούσες στην οικονομική επικράτεια κατά τον χρόνο που πραγματοποιείται μία συναλλαγή.</a:t>
            </a:r>
            <a:endParaRPr lang="el-GR" sz="2200" b="1" i="1" u="sng" dirty="0" smtClean="0"/>
          </a:p>
          <a:p>
            <a:pPr algn="just">
              <a:buNone/>
            </a:pPr>
            <a:endParaRPr lang="el-GR" sz="28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95536" y="409228"/>
            <a:ext cx="8229600" cy="952500"/>
          </a:xfrm>
        </p:spPr>
        <p:txBody>
          <a:bodyPr>
            <a:normAutofit fontScale="90000"/>
          </a:bodyPr>
          <a:lstStyle/>
          <a:p>
            <a:r>
              <a:rPr lang="el-GR" sz="4000" dirty="0" smtClean="0"/>
              <a:t>Λογαριασμοί, εξισωτικά μεγέθη και μακροοικονομικά μεγέθη</a:t>
            </a:r>
            <a:endParaRPr lang="en-US" sz="4000" dirty="0"/>
          </a:p>
        </p:txBody>
      </p:sp>
      <p:sp>
        <p:nvSpPr>
          <p:cNvPr id="33" name="32 - Θέση περιεχομένου"/>
          <p:cNvSpPr>
            <a:spLocks noGrp="1"/>
          </p:cNvSpPr>
          <p:nvPr>
            <p:ph idx="1"/>
          </p:nvPr>
        </p:nvSpPr>
        <p:spPr>
          <a:xfrm>
            <a:off x="467544" y="1526704"/>
            <a:ext cx="8229600" cy="4188296"/>
          </a:xfrm>
        </p:spPr>
        <p:txBody>
          <a:bodyPr>
            <a:noAutofit/>
          </a:bodyPr>
          <a:lstStyle/>
          <a:p>
            <a:pPr>
              <a:lnSpc>
                <a:spcPct val="70000"/>
              </a:lnSpc>
              <a:buNone/>
            </a:pPr>
            <a:r>
              <a:rPr lang="el-GR" sz="2600" b="1" dirty="0" smtClean="0"/>
              <a:t>Η Έννοια της οικονομικής επικράτειας</a:t>
            </a:r>
            <a:endParaRPr lang="en-US" sz="2600" b="1" dirty="0" smtClean="0"/>
          </a:p>
          <a:p>
            <a:pPr marL="354013" indent="-354013">
              <a:lnSpc>
                <a:spcPct val="80000"/>
              </a:lnSpc>
              <a:buSzPct val="130000"/>
            </a:pPr>
            <a:r>
              <a:rPr lang="el-GR" sz="2000" dirty="0" smtClean="0"/>
              <a:t>Ο όρος οικονομική επικράτεια περιλαμβάνει τα εξής στοιχεία:</a:t>
            </a:r>
          </a:p>
          <a:p>
            <a:pPr marL="354013" indent="-354013">
              <a:lnSpc>
                <a:spcPct val="80000"/>
              </a:lnSpc>
              <a:buSzPct val="130000"/>
            </a:pPr>
            <a:endParaRPr lang="el-GR" sz="2000" dirty="0" smtClean="0"/>
          </a:p>
          <a:p>
            <a:pPr marL="354013" indent="-354013">
              <a:lnSpc>
                <a:spcPct val="80000"/>
              </a:lnSpc>
              <a:buSzPct val="130000"/>
            </a:pPr>
            <a:r>
              <a:rPr lang="el-GR" sz="2000" dirty="0" smtClean="0"/>
              <a:t>Τη γεωγραφική επικράτεια που διοικείται από μία κυβέρνηση.</a:t>
            </a:r>
          </a:p>
          <a:p>
            <a:pPr marL="354013" indent="-354013">
              <a:lnSpc>
                <a:spcPct val="80000"/>
              </a:lnSpc>
              <a:buSzPct val="130000"/>
            </a:pPr>
            <a:endParaRPr lang="el-GR" sz="2000" dirty="0" smtClean="0"/>
          </a:p>
          <a:p>
            <a:pPr marL="354013" indent="-354013">
              <a:lnSpc>
                <a:spcPct val="80000"/>
              </a:lnSpc>
              <a:buSzPct val="130000"/>
            </a:pPr>
            <a:r>
              <a:rPr lang="el-GR" sz="2000" dirty="0" smtClean="0"/>
              <a:t>Οι ζώνες ελεύθερων συναλλαγών.</a:t>
            </a:r>
          </a:p>
          <a:p>
            <a:pPr marL="354013" indent="-354013">
              <a:lnSpc>
                <a:spcPct val="80000"/>
              </a:lnSpc>
              <a:buSzPct val="130000"/>
            </a:pPr>
            <a:endParaRPr lang="el-GR" sz="2000" dirty="0" smtClean="0"/>
          </a:p>
          <a:p>
            <a:pPr marL="354013" indent="-354013">
              <a:lnSpc>
                <a:spcPct val="80000"/>
              </a:lnSpc>
              <a:buSzPct val="130000"/>
            </a:pPr>
            <a:r>
              <a:rPr lang="el-GR" sz="2000" dirty="0" smtClean="0"/>
              <a:t>Ο εθνικός εναέριος χώρος, τα χωρικά ύδατα, η υφαλοκρηπίδα που προεκτείνεται σε διεθνή ύδατα.</a:t>
            </a:r>
          </a:p>
          <a:p>
            <a:pPr marL="354013" indent="-354013">
              <a:lnSpc>
                <a:spcPct val="80000"/>
              </a:lnSpc>
              <a:buSzPct val="130000"/>
            </a:pPr>
            <a:endParaRPr lang="el-GR" sz="2000" dirty="0" smtClean="0"/>
          </a:p>
          <a:p>
            <a:pPr marL="354013" indent="-354013">
              <a:lnSpc>
                <a:spcPct val="80000"/>
              </a:lnSpc>
              <a:buSzPct val="130000"/>
            </a:pPr>
            <a:endParaRPr lang="el-GR" sz="2000" dirty="0" smtClean="0"/>
          </a:p>
          <a:p>
            <a:pPr>
              <a:lnSpc>
                <a:spcPct val="70000"/>
              </a:lnSpc>
              <a:buNone/>
            </a:pPr>
            <a:endParaRPr lang="el-GR"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9228"/>
            <a:ext cx="8229600" cy="952500"/>
          </a:xfrm>
        </p:spPr>
        <p:txBody>
          <a:bodyPr>
            <a:normAutofit fontScale="90000"/>
          </a:bodyPr>
          <a:lstStyle/>
          <a:p>
            <a:r>
              <a:rPr lang="el-GR" sz="4000" dirty="0" smtClean="0"/>
              <a:t>Λογαριασμοί, εξισωτικά μεγέθη και μακροοικονομικά μεγέθη</a:t>
            </a:r>
          </a:p>
        </p:txBody>
      </p:sp>
      <p:sp>
        <p:nvSpPr>
          <p:cNvPr id="3" name="2 - Θέση περιεχομένου"/>
          <p:cNvSpPr>
            <a:spLocks noGrp="1"/>
          </p:cNvSpPr>
          <p:nvPr>
            <p:ph idx="1"/>
          </p:nvPr>
        </p:nvSpPr>
        <p:spPr>
          <a:xfrm>
            <a:off x="395536" y="1633364"/>
            <a:ext cx="8229600" cy="4081636"/>
          </a:xfrm>
        </p:spPr>
        <p:txBody>
          <a:bodyPr>
            <a:noAutofit/>
          </a:bodyPr>
          <a:lstStyle/>
          <a:p>
            <a:pPr>
              <a:lnSpc>
                <a:spcPct val="70000"/>
              </a:lnSpc>
              <a:buNone/>
            </a:pPr>
            <a:r>
              <a:rPr lang="el-GR" sz="2600" b="1" dirty="0" smtClean="0"/>
              <a:t>Η Έννοια της οικονομικής επικράτειας</a:t>
            </a:r>
            <a:endParaRPr lang="en-US" sz="2600" b="1" dirty="0" smtClean="0"/>
          </a:p>
          <a:p>
            <a:pPr marL="354013" indent="-354013" algn="just">
              <a:lnSpc>
                <a:spcPct val="80000"/>
              </a:lnSpc>
              <a:buSzPct val="130000"/>
            </a:pPr>
            <a:r>
              <a:rPr lang="el-GR" sz="2200" dirty="0" smtClean="0"/>
              <a:t>Εδαφικοί θύλακες έξω από τη γεωγραφική επικράτεια (πρεσβείες, προξενεία, στρατιωτικές βάσεις, επιστημονικές βάσεις κ.τ.λ</a:t>
            </a:r>
            <a:r>
              <a:rPr lang="el-GR" sz="2200" dirty="0" smtClean="0"/>
              <a:t>.).</a:t>
            </a:r>
            <a:endParaRPr lang="el-GR" sz="2200" dirty="0" smtClean="0"/>
          </a:p>
          <a:p>
            <a:pPr marL="354013" indent="-354013" algn="just">
              <a:lnSpc>
                <a:spcPct val="80000"/>
              </a:lnSpc>
              <a:buSzPct val="130000"/>
            </a:pPr>
            <a:r>
              <a:rPr lang="el-GR" sz="2200" dirty="0" smtClean="0"/>
              <a:t>Κοιτάσματα πετρελαίου, φυσικού αερίου </a:t>
            </a:r>
            <a:r>
              <a:rPr lang="el-GR" sz="2200" dirty="0" err="1" smtClean="0"/>
              <a:t>κ.λ.π</a:t>
            </a:r>
            <a:r>
              <a:rPr lang="el-GR" sz="2200" dirty="0" smtClean="0"/>
              <a:t>. σε διεθνή ύδατα πέρα από την υφαλοκρηπίδα της χώρας</a:t>
            </a:r>
            <a:r>
              <a:rPr lang="el-GR" sz="2200" dirty="0" smtClean="0"/>
              <a:t>.</a:t>
            </a:r>
            <a:endParaRPr lang="el-GR" sz="2200" dirty="0" smtClean="0"/>
          </a:p>
          <a:p>
            <a:pPr marL="354013" indent="-354013" algn="just">
              <a:lnSpc>
                <a:spcPct val="80000"/>
              </a:lnSpc>
              <a:buSzPct val="130000"/>
            </a:pPr>
            <a:r>
              <a:rPr lang="el-GR" sz="2200" dirty="0" smtClean="0"/>
              <a:t>Δεν περιλαμβάνονται στην οικονομική επικράτεια οι υπερεθνικοί θύλακες, (πρεσβείες, προξενεία, στρατιωτικές βάσεις, κ.τ.λ.)..</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4:Λογαριασμοί</a:t>
            </a:r>
            <a:r>
              <a:rPr lang="el-GR" sz="2800" b="1" dirty="0" smtClean="0"/>
              <a:t>, εξισωτικά μεγέθη και μακροοικονομικά μεγέθη</a:t>
            </a:r>
            <a:endParaRPr lang="en-US" sz="2800" b="1"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5212"/>
            <a:ext cx="8229600" cy="952500"/>
          </a:xfrm>
        </p:spPr>
        <p:txBody>
          <a:bodyPr>
            <a:normAutofit fontScale="90000"/>
          </a:bodyPr>
          <a:lstStyle/>
          <a:p>
            <a:r>
              <a:rPr lang="el-GR" sz="4000" dirty="0" smtClean="0"/>
              <a:t>Λογαριασμοί, εξισωτικά μεγέθη και μακροοικονομικά μεγέθη</a:t>
            </a:r>
          </a:p>
        </p:txBody>
      </p:sp>
      <p:sp>
        <p:nvSpPr>
          <p:cNvPr id="3" name="2 - Θέση περιεχομένου"/>
          <p:cNvSpPr>
            <a:spLocks noGrp="1"/>
          </p:cNvSpPr>
          <p:nvPr>
            <p:ph idx="1"/>
          </p:nvPr>
        </p:nvSpPr>
        <p:spPr>
          <a:xfrm>
            <a:off x="467544" y="1417340"/>
            <a:ext cx="8229600" cy="3972272"/>
          </a:xfrm>
        </p:spPr>
        <p:txBody>
          <a:bodyPr>
            <a:noAutofit/>
          </a:bodyPr>
          <a:lstStyle/>
          <a:p>
            <a:pPr>
              <a:lnSpc>
                <a:spcPct val="70000"/>
              </a:lnSpc>
              <a:buNone/>
            </a:pPr>
            <a:r>
              <a:rPr lang="el-GR" sz="2600" b="1" dirty="0" smtClean="0"/>
              <a:t>Η Έννοια του κέντρου οικονομικού ενδιαφέροντος</a:t>
            </a:r>
            <a:endParaRPr lang="en-US" sz="2600" b="1" dirty="0" smtClean="0"/>
          </a:p>
          <a:p>
            <a:pPr algn="just">
              <a:lnSpc>
                <a:spcPct val="80000"/>
              </a:lnSpc>
              <a:buSzPct val="140000"/>
            </a:pPr>
            <a:r>
              <a:rPr lang="el-GR" sz="2400" dirty="0" smtClean="0"/>
              <a:t>Ο όρος κέντρο οικονομικού ενδιαφέροντος υποδηλώνει ότι υπάρχει κάποιος τόπος μέσα στην οικονομική επικράτεια επί της οποίας (ή από την οποία) μία μονάδα πραγματοποιεί και προτίθεται να εξακολουθήσει να πραγματοποιεί οικονομικές δραστηριότητες και συναλλαγές σε σημαντική κλίμακα, είτε επ' αόριστον είτε για μια συγκεκριμένη μακρά περίοδο τουλάχιστον ενός έτους. </a:t>
            </a:r>
          </a:p>
          <a:p>
            <a:pPr>
              <a:lnSpc>
                <a:spcPct val="80000"/>
              </a:lnSpc>
              <a:buSzPct val="140000"/>
              <a:buNone/>
            </a:pPr>
            <a:endParaRPr lang="el-GR" sz="28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Λογαριασμοί, εξισωτικά μεγέθη και μακροοικονομικά μεγέθη</a:t>
            </a:r>
          </a:p>
        </p:txBody>
      </p:sp>
      <p:sp>
        <p:nvSpPr>
          <p:cNvPr id="3" name="2 - Θέση περιεχομένου"/>
          <p:cNvSpPr>
            <a:spLocks noGrp="1"/>
          </p:cNvSpPr>
          <p:nvPr>
            <p:ph idx="1"/>
          </p:nvPr>
        </p:nvSpPr>
        <p:spPr>
          <a:xfrm>
            <a:off x="467544" y="1394520"/>
            <a:ext cx="8229600" cy="4320480"/>
          </a:xfrm>
        </p:spPr>
        <p:txBody>
          <a:bodyPr>
            <a:normAutofit/>
          </a:bodyPr>
          <a:lstStyle/>
          <a:p>
            <a:pPr>
              <a:lnSpc>
                <a:spcPct val="80000"/>
              </a:lnSpc>
              <a:buSzPct val="140000"/>
              <a:buNone/>
            </a:pPr>
            <a:r>
              <a:rPr lang="el-GR" sz="2600" b="1" dirty="0" smtClean="0"/>
              <a:t>Η Έννοια του κέντρου οικονομικού ενδιαφέροντος</a:t>
            </a:r>
            <a:endParaRPr lang="en-US" sz="2600" dirty="0" smtClean="0"/>
          </a:p>
          <a:p>
            <a:pPr algn="just">
              <a:lnSpc>
                <a:spcPct val="80000"/>
              </a:lnSpc>
              <a:buSzPct val="140000"/>
            </a:pPr>
            <a:r>
              <a:rPr lang="el-GR" sz="2400" dirty="0" smtClean="0"/>
              <a:t>Μία μονάδα η οποία διεξάγει συναλλαγές στην οικονομική επικράτεια αριθμού χωρών εκλαμβάνεται ότι έχει το επίκεντρο του οικονομικού της ενδιαφέροντος σε κάθε μία απ' αυτές. Η κατοχή γης και κτιρίων μέσα στην οικονομική επικράτεια από μόνη της θεωρείται επαρκής για τον ιδιοκτήτη να έχει το επίκεντρο του οικονομικού του ενδιαφέροντος εκεί.</a:t>
            </a:r>
          </a:p>
          <a:p>
            <a:pPr>
              <a:lnSpc>
                <a:spcPct val="70000"/>
              </a:lnSpc>
              <a:buNone/>
            </a:pPr>
            <a:endParaRPr lang="en-US" sz="2400" dirty="0" smtClean="0"/>
          </a:p>
          <a:p>
            <a:pPr>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77500" lnSpcReduction="20000"/>
          </a:bodyPr>
          <a:lstStyle/>
          <a:p>
            <a:pPr marL="0" algn="just">
              <a:buNone/>
            </a:pPr>
            <a:r>
              <a:rPr lang="el-GR" dirty="0" smtClean="0"/>
              <a:t>Τα συνολικά μεγέθη που καταχωρούνται ως εισπράξεις και πληρωμές συνήθως διαφέρουν και για τον λόγο αυτόν πρέπει να εισαχθεί ένα εξισωτικό μέγεθος, ένα λογιστικό κατασκεύασμα όπως π.χ. η προστιθέμενη αξία, μεταξύ των απαιτήσεων και των υποχρεώσεων. Το ΕΣΛ δομείται στην αλληλουχία των λογαριασμών της συνολικής οικονομίας, δηλαδή στους τρέχοντες λογαριασμούς και στους ισολογισμούς. Τα μακροοικονομικά μεγέθη αποτελούν σύνθετες αξίες που μετρούν το αποτέλεσμα της δραστηριότητας της συνολικής οικονομίας που λαμβάνει χώρα στην οικονομική επικράτεια της χώρας. </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Λογαριασμοί, εξισωτικά μεγέθη και μακροοικονομικά μεγέθη</a:t>
            </a:r>
            <a:endParaRPr lang="el-GR" sz="3400" dirty="0"/>
          </a:p>
        </p:txBody>
      </p:sp>
      <p:sp>
        <p:nvSpPr>
          <p:cNvPr id="5" name="Θέση περιεχομένου 4"/>
          <p:cNvSpPr>
            <a:spLocks noGrp="1"/>
          </p:cNvSpPr>
          <p:nvPr>
            <p:ph idx="1"/>
          </p:nvPr>
        </p:nvSpPr>
        <p:spPr>
          <a:xfrm>
            <a:off x="467544" y="1489348"/>
            <a:ext cx="8229600" cy="3987660"/>
          </a:xfrm>
        </p:spPr>
        <p:txBody>
          <a:bodyPr>
            <a:noAutofit/>
          </a:bodyPr>
          <a:lstStyle/>
          <a:p>
            <a:pPr marL="0" indent="0" algn="just">
              <a:lnSpc>
                <a:spcPct val="70000"/>
              </a:lnSpc>
              <a:buNone/>
            </a:pPr>
            <a:r>
              <a:rPr lang="el-GR" sz="2400" dirty="0" smtClean="0"/>
              <a:t>Για τις θεσμικές μονάδες και τις ΜΟΔ ή τις ομάδες μονάδων (θεσμικοί τομείς ή βιομηχανίες), διάφοροι </a:t>
            </a:r>
            <a:r>
              <a:rPr lang="el-GR" sz="2400" dirty="0" err="1" smtClean="0"/>
              <a:t>υπολογαριασμοί</a:t>
            </a:r>
            <a:r>
              <a:rPr lang="el-GR" sz="2400" dirty="0" smtClean="0"/>
              <a:t> καταγράφουν τις συναλλαγές ή άλλες ροές που σχετίζονται με μία συγκεκριμένη πλευρά της οικονομικής ζωής (π.χ. παραγωγή). Μία τέτοια σειρά συναλλαγών συνήθως δεν ισοσκελίζεται: τα συνολικά μεγέθη που καταχωρούνται ως εισπράξεις και πληρωμές συνήθως διαφέρουν.</a:t>
            </a:r>
          </a:p>
          <a:p>
            <a:pPr marL="0" indent="0">
              <a:lnSpc>
                <a:spcPct val="70000"/>
              </a:lnSpc>
              <a:buNone/>
            </a:pPr>
            <a:endParaRPr lang="el-GR" sz="26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Λογαριασμοί, εξισωτικά μεγέθη και μακροοικονομικά μεγέθη</a:t>
            </a:r>
            <a:endParaRPr lang="el-GR" sz="3400" dirty="0"/>
          </a:p>
        </p:txBody>
      </p:sp>
      <p:sp>
        <p:nvSpPr>
          <p:cNvPr id="3" name="Θέση περιεχομένου 2"/>
          <p:cNvSpPr>
            <a:spLocks noGrp="1"/>
          </p:cNvSpPr>
          <p:nvPr>
            <p:ph idx="1"/>
          </p:nvPr>
        </p:nvSpPr>
        <p:spPr>
          <a:xfrm>
            <a:off x="467544" y="1489348"/>
            <a:ext cx="8229600" cy="4392488"/>
          </a:xfrm>
        </p:spPr>
        <p:txBody>
          <a:bodyPr>
            <a:normAutofit/>
          </a:bodyPr>
          <a:lstStyle/>
          <a:p>
            <a:pPr marL="0" indent="0" algn="just">
              <a:lnSpc>
                <a:spcPct val="70000"/>
              </a:lnSpc>
              <a:buNone/>
            </a:pPr>
            <a:r>
              <a:rPr lang="el-GR" sz="2400" dirty="0" smtClean="0"/>
              <a:t>Συνεπώς θα πρέπει να εισαχθεί ένα εξισωτικό μέγεθος. Συνήθως ένα εξισωτικό μέγεθος θα πρέπει να εισαχθεί μεταξύ συνολικών απαιτήσεων και υποχρεώσεων μιας θεσμικής μονάδας ή τομέα. Τα εξισωτικά μεγέθη αυτά καθ' αυτά αποτελούν σημαντικές μετρήσεις οικονομικής αποτελεσματικότητας. Όταν αθροίζονται για το σύνολο της οικονομίας συνιστούν σημαντικά μακροοικονομικά μεγέθη.</a:t>
            </a:r>
          </a:p>
          <a:p>
            <a:pPr>
              <a:buNone/>
            </a:pP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Autofit/>
          </a:bodyPr>
          <a:lstStyle/>
          <a:p>
            <a:r>
              <a:rPr lang="el-GR" sz="3600" dirty="0" smtClean="0"/>
              <a:t>Λογαριασμοί, εξισωτικά μεγέθη και μακροοικονομικά μεγέθη</a:t>
            </a:r>
            <a:endParaRPr lang="en-US" sz="3600" dirty="0"/>
          </a:p>
        </p:txBody>
      </p:sp>
      <p:sp>
        <p:nvSpPr>
          <p:cNvPr id="8" name="7 - Θέση περιεχομένου"/>
          <p:cNvSpPr>
            <a:spLocks noGrp="1"/>
          </p:cNvSpPr>
          <p:nvPr>
            <p:ph idx="1"/>
          </p:nvPr>
        </p:nvSpPr>
        <p:spPr>
          <a:xfrm>
            <a:off x="467544" y="1322512"/>
            <a:ext cx="8229600" cy="4392488"/>
          </a:xfrm>
        </p:spPr>
        <p:txBody>
          <a:bodyPr>
            <a:normAutofit/>
          </a:bodyPr>
          <a:lstStyle/>
          <a:p>
            <a:pPr marL="0" indent="0">
              <a:lnSpc>
                <a:spcPct val="70000"/>
              </a:lnSpc>
              <a:buNone/>
            </a:pPr>
            <a:r>
              <a:rPr lang="el-GR" sz="2600" b="1" dirty="0" smtClean="0"/>
              <a:t>Η Αλληλουχία των Λογαριασμών για τη Συνολική Οικονομία</a:t>
            </a:r>
            <a:endParaRPr lang="en-US" sz="2600" b="1" dirty="0" smtClean="0"/>
          </a:p>
          <a:p>
            <a:pPr>
              <a:lnSpc>
                <a:spcPct val="80000"/>
              </a:lnSpc>
            </a:pPr>
            <a:r>
              <a:rPr lang="el-GR" sz="2800" dirty="0" smtClean="0"/>
              <a:t>Το ΕΣΛ δομείται γύρω από μία σειρά αλληλοσυνδεόμενων λογαριασμών.</a:t>
            </a:r>
          </a:p>
          <a:p>
            <a:pPr>
              <a:lnSpc>
                <a:spcPct val="80000"/>
              </a:lnSpc>
            </a:pPr>
            <a:endParaRPr lang="el-GR" sz="2800" dirty="0" smtClean="0"/>
          </a:p>
          <a:p>
            <a:pPr algn="just">
              <a:lnSpc>
                <a:spcPct val="80000"/>
              </a:lnSpc>
            </a:pPr>
            <a:r>
              <a:rPr lang="el-GR" sz="2800" dirty="0" smtClean="0"/>
              <a:t>Η πλήρης σειρά των λογαριασμών για τις θεσμικές μονάδες και τους θεσμικούς τομείς αποτελείται από τους τρέχοντες λογαριασμούς, τους λογαριασμούς συσσώρευσης και τους ισολογισμούς.</a:t>
            </a:r>
          </a:p>
          <a:p>
            <a:pPr>
              <a:lnSpc>
                <a:spcPct val="80000"/>
              </a:lnSpc>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1674</TotalTime>
  <Words>1620</Words>
  <Application>Microsoft Office PowerPoint</Application>
  <PresentationFormat>Προβολή στην οθόνη (16:10)</PresentationFormat>
  <Paragraphs>165</Paragraphs>
  <Slides>28</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Λογαριασμοί, εξισωτικά μεγέθη και μακροοικονομικά μεγέθη</vt:lpstr>
      <vt:lpstr>Βιβλιογραφία</vt:lpstr>
      <vt:lpstr>Σημείωμα Αναφοράς</vt:lpstr>
      <vt:lpstr>Σημείωμα Αδειοδότησης</vt:lpstr>
      <vt:lpstr>Διαφάνεια 25</vt:lpstr>
      <vt:lpstr>Διαφάνεια 26</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258</cp:revision>
  <dcterms:created xsi:type="dcterms:W3CDTF">2012-09-06T09:03:05Z</dcterms:created>
  <dcterms:modified xsi:type="dcterms:W3CDTF">2015-10-31T18:18:25Z</dcterms:modified>
</cp:coreProperties>
</file>