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89" r:id="rId3"/>
    <p:sldId id="257" r:id="rId4"/>
    <p:sldId id="259" r:id="rId5"/>
    <p:sldId id="261" r:id="rId6"/>
    <p:sldId id="282" r:id="rId7"/>
    <p:sldId id="283" r:id="rId8"/>
    <p:sldId id="285" r:id="rId9"/>
    <p:sldId id="301" r:id="rId10"/>
    <p:sldId id="290" r:id="rId11"/>
    <p:sldId id="302" r:id="rId12"/>
    <p:sldId id="291" r:id="rId13"/>
    <p:sldId id="292" r:id="rId14"/>
    <p:sldId id="293" r:id="rId15"/>
    <p:sldId id="294" r:id="rId16"/>
    <p:sldId id="295" r:id="rId17"/>
    <p:sldId id="280" r:id="rId18"/>
  </p:sldIdLst>
  <p:sldSz cx="9144000" cy="5715000" type="screen16x10"/>
  <p:notesSz cx="6858000" cy="9144000"/>
  <p:custDataLst>
    <p:tags r:id="rId2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6" d="100"/>
          <a:sy n="106" d="100"/>
        </p:scale>
        <p:origin x="-228" y="282"/>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05/11/2015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2404464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3256669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10</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dirty="0" smtClean="0"/>
              <a:t>Ελεγκτική</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600" b="1" dirty="0" smtClean="0"/>
              <a:t>Διεξαγωγή Ελέγχου Επιχείρησης </a:t>
            </a:r>
            <a:r>
              <a:rPr lang="el-GR" sz="3600" b="1" dirty="0" smtClean="0"/>
              <a:t>Γ΄</a:t>
            </a:r>
            <a:endParaRPr lang="en-US" sz="3600" b="1"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fontAlgn="base">
              <a:lnSpc>
                <a:spcPct val="80000"/>
              </a:lnSpc>
              <a:buNone/>
            </a:pPr>
            <a:r>
              <a:rPr lang="el-GR" sz="1400" dirty="0" smtClean="0"/>
              <a:t>ΕΛΛΗΝΙΚΗ</a:t>
            </a:r>
          </a:p>
          <a:p>
            <a:pPr fontAlgn="base">
              <a:lnSpc>
                <a:spcPct val="80000"/>
              </a:lnSpc>
              <a:buNone/>
            </a:pPr>
            <a:r>
              <a:rPr lang="el-GR" sz="1400" dirty="0" err="1" smtClean="0"/>
              <a:t>Αισιοπούλου</a:t>
            </a:r>
            <a:r>
              <a:rPr lang="el-GR" sz="1400" dirty="0" smtClean="0"/>
              <a:t> Κ. (1980) «Το Σύστημα Εσωτερικού Ελέγχου» Αθήνα</a:t>
            </a:r>
          </a:p>
          <a:p>
            <a:pPr fontAlgn="base">
              <a:lnSpc>
                <a:spcPct val="80000"/>
              </a:lnSpc>
              <a:buNone/>
            </a:pPr>
            <a:r>
              <a:rPr lang="el-GR" sz="1400" dirty="0" err="1" smtClean="0"/>
              <a:t>Γρηγοράκου</a:t>
            </a:r>
            <a:r>
              <a:rPr lang="el-GR" sz="1400" dirty="0" smtClean="0"/>
              <a:t> Θ. (1989) «Γενικές Αρχές Ελεγκτικής» Αθήνα</a:t>
            </a:r>
          </a:p>
          <a:p>
            <a:pPr fontAlgn="base">
              <a:lnSpc>
                <a:spcPct val="80000"/>
              </a:lnSpc>
              <a:buNone/>
            </a:pPr>
            <a:r>
              <a:rPr lang="el-GR" sz="1400" dirty="0" smtClean="0"/>
              <a:t>Καζαντζής Χρήστος,  (2006) Ελεγκτική &amp; Εσωτερικός Έλεγχος, Εκδόσεις </a:t>
            </a:r>
            <a:r>
              <a:rPr lang="el-GR" sz="1400" dirty="0" err="1" smtClean="0"/>
              <a:t>Business</a:t>
            </a:r>
            <a:r>
              <a:rPr lang="el-GR" sz="1400" dirty="0" smtClean="0"/>
              <a:t> </a:t>
            </a:r>
            <a:r>
              <a:rPr lang="el-GR" sz="1400" dirty="0" err="1" smtClean="0"/>
              <a:t>plus</a:t>
            </a:r>
            <a:endParaRPr lang="el-GR" sz="1400" dirty="0" smtClean="0"/>
          </a:p>
          <a:p>
            <a:pPr fontAlgn="base">
              <a:lnSpc>
                <a:spcPct val="80000"/>
              </a:lnSpc>
              <a:buNone/>
            </a:pPr>
            <a:r>
              <a:rPr lang="el-GR" sz="1400" dirty="0" err="1" smtClean="0"/>
              <a:t>Κάντζος</a:t>
            </a:r>
            <a:r>
              <a:rPr lang="el-GR" sz="1400" dirty="0" smtClean="0"/>
              <a:t> Κωνσταντίνος, </a:t>
            </a:r>
            <a:r>
              <a:rPr lang="el-GR" sz="1400" dirty="0" err="1" smtClean="0"/>
              <a:t>Χονδράκη</a:t>
            </a:r>
            <a:r>
              <a:rPr lang="el-GR" sz="1400" dirty="0" smtClean="0"/>
              <a:t> Αθηνά (2006)  «Ελεγκτική - Θεωρία και πρακτική» Εκδόσεις </a:t>
            </a:r>
            <a:r>
              <a:rPr lang="el-GR" sz="1400" dirty="0" err="1" smtClean="0"/>
              <a:t>Σταμούλη</a:t>
            </a:r>
            <a:r>
              <a:rPr lang="el-GR" sz="1400" dirty="0" smtClean="0"/>
              <a:t>, Αθήνα</a:t>
            </a:r>
          </a:p>
          <a:p>
            <a:pPr fontAlgn="base">
              <a:lnSpc>
                <a:spcPct val="80000"/>
              </a:lnSpc>
              <a:buNone/>
            </a:pPr>
            <a:r>
              <a:rPr lang="el-GR" sz="1400" dirty="0" err="1" smtClean="0"/>
              <a:t>Κάντζου</a:t>
            </a:r>
            <a:r>
              <a:rPr lang="el-GR" sz="1400" dirty="0" smtClean="0"/>
              <a:t> Κ. (1998) «Ελεγκτική- Θεωρία και Πρακτική» Αθήνα</a:t>
            </a:r>
          </a:p>
          <a:p>
            <a:pPr fontAlgn="base">
              <a:lnSpc>
                <a:spcPct val="80000"/>
              </a:lnSpc>
              <a:buNone/>
            </a:pPr>
            <a:r>
              <a:rPr lang="el-GR" sz="1400" dirty="0" smtClean="0"/>
              <a:t>Καραγιάννη Δ. (1980) «Παραδείγματα εφαρμογής και Ανάλυσης του Γ.Λ.Σ.» Αθήνα</a:t>
            </a:r>
          </a:p>
          <a:p>
            <a:pPr fontAlgn="base">
              <a:lnSpc>
                <a:spcPct val="80000"/>
              </a:lnSpc>
              <a:buNone/>
            </a:pPr>
            <a:r>
              <a:rPr lang="el-GR" sz="1400" dirty="0" err="1" smtClean="0"/>
              <a:t>Καραμάνης</a:t>
            </a:r>
            <a:r>
              <a:rPr lang="el-GR" sz="1400" dirty="0" smtClean="0"/>
              <a:t> Κωνσταντίνος, (2008) «Σύγχρονη Ελεγκτική» Εκδόσεις ΟΠΑ, Αθήνα</a:t>
            </a:r>
          </a:p>
          <a:p>
            <a:pPr fontAlgn="base">
              <a:lnSpc>
                <a:spcPct val="80000"/>
              </a:lnSpc>
              <a:buNone/>
            </a:pPr>
            <a:r>
              <a:rPr lang="el-GR" sz="1400" dirty="0" err="1" smtClean="0"/>
              <a:t>Νεγκάκης</a:t>
            </a:r>
            <a:r>
              <a:rPr lang="el-GR" sz="1400" dirty="0" smtClean="0"/>
              <a:t> Χρ.,</a:t>
            </a:r>
            <a:r>
              <a:rPr lang="en-US" sz="1400" smtClean="0"/>
              <a:t> </a:t>
            </a:r>
            <a:r>
              <a:rPr lang="el-GR" sz="1400" smtClean="0"/>
              <a:t>Ταχυνάκης</a:t>
            </a:r>
            <a:r>
              <a:rPr lang="el-GR" sz="1400" dirty="0" smtClean="0"/>
              <a:t> Παν., (2012)  «Σύγχρονα Θέματα Ελεγκτικής και Εσωτερικού Ελέγχου» , Εκδόσεις Α. Κοντού</a:t>
            </a:r>
          </a:p>
          <a:p>
            <a:pPr fontAlgn="base">
              <a:lnSpc>
                <a:spcPct val="80000"/>
              </a:lnSpc>
              <a:buNone/>
            </a:pPr>
            <a:r>
              <a:rPr lang="el-GR" sz="1400" dirty="0" smtClean="0"/>
              <a:t>Παπά Α. (1990) «Ελεγκτική» Αθήνα</a:t>
            </a:r>
          </a:p>
          <a:p>
            <a:pPr fontAlgn="base">
              <a:lnSpc>
                <a:spcPct val="80000"/>
              </a:lnSpc>
              <a:buNone/>
            </a:pPr>
            <a:r>
              <a:rPr lang="el-GR" sz="1400" dirty="0" smtClean="0"/>
              <a:t>Παπαδάτου Θεοδώρα, (2005) «Εσωτερικός και εξωτερικός έλεγχος ανωνύμων εταιρειών», Εκδόσεις </a:t>
            </a:r>
            <a:r>
              <a:rPr lang="el-GR" sz="1400" dirty="0" err="1" smtClean="0"/>
              <a:t>Σάκουλα</a:t>
            </a:r>
            <a:r>
              <a:rPr lang="el-GR" sz="1400" dirty="0" smtClean="0"/>
              <a:t>, Αθήνα</a:t>
            </a:r>
          </a:p>
          <a:p>
            <a:pPr marL="447675" indent="-447675" algn="just">
              <a:lnSpc>
                <a:spcPct val="80000"/>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8229600" cy="952500"/>
          </a:xfrm>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67544" y="913284"/>
            <a:ext cx="8240150" cy="3852804"/>
          </a:xfrm>
        </p:spPr>
        <p:txBody>
          <a:bodyPr>
            <a:noAutofit/>
          </a:bodyPr>
          <a:lstStyle/>
          <a:p>
            <a:pPr fontAlgn="base">
              <a:lnSpc>
                <a:spcPct val="80000"/>
              </a:lnSpc>
              <a:buNone/>
            </a:pPr>
            <a:r>
              <a:rPr lang="el-GR" sz="1400" dirty="0" smtClean="0"/>
              <a:t>ΕΛΛΗΝΙΚΗ</a:t>
            </a:r>
          </a:p>
          <a:p>
            <a:pPr fontAlgn="base">
              <a:lnSpc>
                <a:spcPct val="80000"/>
              </a:lnSpc>
              <a:buNone/>
            </a:pPr>
            <a:r>
              <a:rPr lang="el-GR" sz="1400" dirty="0" smtClean="0"/>
              <a:t>Παπαδοπούλου Ε. (1982) «Φοροδιαφυγή-</a:t>
            </a:r>
            <a:r>
              <a:rPr lang="el-GR" sz="1400" dirty="0" err="1" smtClean="0"/>
              <a:t>Φορολογικ</a:t>
            </a:r>
            <a:r>
              <a:rPr lang="el-GR" sz="1400" dirty="0" smtClean="0"/>
              <a:t>ή Λογιστική- Ελεγκτική» Αθήνα</a:t>
            </a:r>
          </a:p>
          <a:p>
            <a:pPr fontAlgn="base">
              <a:lnSpc>
                <a:spcPct val="80000"/>
              </a:lnSpc>
              <a:buNone/>
            </a:pPr>
            <a:r>
              <a:rPr lang="el-GR" sz="1400" dirty="0" err="1" smtClean="0"/>
              <a:t>Σακκκέλη</a:t>
            </a:r>
            <a:r>
              <a:rPr lang="el-GR" sz="1400" dirty="0" smtClean="0"/>
              <a:t> Ε. (1987) «Λογιστική και Ελεγκτική των Εμπορικών Τραπεζών» , Εκδόσεις</a:t>
            </a:r>
            <a:r>
              <a:rPr lang="en-US" sz="1400" dirty="0" smtClean="0"/>
              <a:t> </a:t>
            </a:r>
            <a:r>
              <a:rPr lang="el-GR" sz="1400" dirty="0" err="1" smtClean="0"/>
              <a:t>Βρύκους</a:t>
            </a:r>
            <a:r>
              <a:rPr lang="el-GR" sz="1400" dirty="0" smtClean="0"/>
              <a:t>, Αθήνα</a:t>
            </a:r>
          </a:p>
          <a:p>
            <a:pPr fontAlgn="base">
              <a:lnSpc>
                <a:spcPct val="80000"/>
              </a:lnSpc>
              <a:buNone/>
            </a:pPr>
            <a:r>
              <a:rPr lang="el-GR" sz="1400" dirty="0" smtClean="0"/>
              <a:t>Σκόρδου Β. (1987)«Φορολογική Ελεγκτική» Αθήνα</a:t>
            </a:r>
          </a:p>
          <a:p>
            <a:pPr fontAlgn="base">
              <a:lnSpc>
                <a:spcPct val="80000"/>
              </a:lnSpc>
              <a:buNone/>
            </a:pPr>
            <a:r>
              <a:rPr lang="el-GR" sz="1400" dirty="0" smtClean="0"/>
              <a:t>Τερζάκη Γ. (1985) «Φορολογική Ελεγκτική» Αθήνα</a:t>
            </a:r>
          </a:p>
          <a:p>
            <a:pPr fontAlgn="base">
              <a:lnSpc>
                <a:spcPct val="80000"/>
              </a:lnSpc>
              <a:buNone/>
            </a:pPr>
            <a:r>
              <a:rPr lang="el-GR" sz="1400" dirty="0" err="1" smtClean="0"/>
              <a:t>Τσακλάγκανου</a:t>
            </a:r>
            <a:r>
              <a:rPr lang="el-GR" sz="1400" dirty="0" smtClean="0"/>
              <a:t> Α. (1994) «Ελεγκτική» Θεσσαλονίκη</a:t>
            </a:r>
          </a:p>
          <a:p>
            <a:pPr fontAlgn="base">
              <a:lnSpc>
                <a:spcPct val="80000"/>
              </a:lnSpc>
              <a:buNone/>
            </a:pPr>
            <a:r>
              <a:rPr lang="el-GR" sz="1400" dirty="0" smtClean="0"/>
              <a:t>Φίλιου Β. (1984) «Η Κοινωνικοοικονομική Λογιστική» , Εκδόσεις ΚΕΠΕ, Αθήνα</a:t>
            </a:r>
            <a:endParaRPr lang="en-US" sz="1400" dirty="0" smtClean="0"/>
          </a:p>
          <a:p>
            <a:pPr fontAlgn="base">
              <a:lnSpc>
                <a:spcPct val="80000"/>
              </a:lnSpc>
              <a:buNone/>
            </a:pPr>
            <a:r>
              <a:rPr lang="el-GR" sz="1400" dirty="0" smtClean="0"/>
              <a:t>ΞΕΝΗ</a:t>
            </a:r>
          </a:p>
          <a:p>
            <a:pPr fontAlgn="base">
              <a:lnSpc>
                <a:spcPct val="80000"/>
              </a:lnSpc>
              <a:buNone/>
            </a:pPr>
            <a:r>
              <a:rPr lang="el-GR" sz="1400" dirty="0" smtClean="0"/>
              <a:t> </a:t>
            </a:r>
            <a:r>
              <a:rPr lang="en-US" sz="1400" dirty="0" smtClean="0"/>
              <a:t>James van Horne “Fundamentals of Financial Management”  N.Y. 1980</a:t>
            </a:r>
          </a:p>
          <a:p>
            <a:pPr fontAlgn="base">
              <a:lnSpc>
                <a:spcPct val="80000"/>
              </a:lnSpc>
              <a:buNone/>
            </a:pPr>
            <a:r>
              <a:rPr lang="en-US" sz="1400" dirty="0" err="1" smtClean="0"/>
              <a:t>Meigs</a:t>
            </a:r>
            <a:r>
              <a:rPr lang="en-US" sz="1400" dirty="0" smtClean="0"/>
              <a:t> </a:t>
            </a:r>
            <a:r>
              <a:rPr lang="en-US" sz="1400" dirty="0" err="1" smtClean="0"/>
              <a:t>W.,Larsen</a:t>
            </a:r>
            <a:r>
              <a:rPr lang="en-US" sz="1400" dirty="0" smtClean="0"/>
              <a:t> J., </a:t>
            </a:r>
            <a:r>
              <a:rPr lang="en-US" sz="1400" dirty="0" err="1" smtClean="0"/>
              <a:t>Meigs</a:t>
            </a:r>
            <a:r>
              <a:rPr lang="en-US" sz="1400" dirty="0" smtClean="0"/>
              <a:t> R. , “Principles of Auditing” N.Y. 1985</a:t>
            </a:r>
          </a:p>
          <a:p>
            <a:pPr fontAlgn="base">
              <a:lnSpc>
                <a:spcPct val="80000"/>
              </a:lnSpc>
              <a:buNone/>
            </a:pPr>
            <a:r>
              <a:rPr lang="en-US" sz="1400" dirty="0" smtClean="0"/>
              <a:t>Miller m., Bailey L., “GAAS-Guide” N.Y. 1985</a:t>
            </a:r>
          </a:p>
          <a:p>
            <a:pPr fontAlgn="base">
              <a:lnSpc>
                <a:spcPct val="80000"/>
              </a:lnSpc>
              <a:buNone/>
            </a:pPr>
            <a:r>
              <a:rPr lang="en-US" sz="1400" dirty="0" err="1" smtClean="0"/>
              <a:t>Ricchiute</a:t>
            </a:r>
            <a:r>
              <a:rPr lang="en-US" sz="1400" dirty="0" smtClean="0"/>
              <a:t> D., “Auditing” N.Y. 1989</a:t>
            </a:r>
          </a:p>
          <a:p>
            <a:pPr fontAlgn="base">
              <a:lnSpc>
                <a:spcPct val="80000"/>
              </a:lnSpc>
              <a:buNone/>
            </a:pPr>
            <a:r>
              <a:rPr lang="en-US" sz="1400" dirty="0" smtClean="0"/>
              <a:t>Sawyer L.B., “The Practice of Modern Internal Auditing” N.Y. 1973</a:t>
            </a:r>
          </a:p>
          <a:p>
            <a:pPr fontAlgn="base">
              <a:lnSpc>
                <a:spcPct val="80000"/>
              </a:lnSpc>
              <a:buNone/>
            </a:pPr>
            <a:r>
              <a:rPr lang="en-US" sz="1400" dirty="0" smtClean="0"/>
              <a:t>Taylor D., </a:t>
            </a:r>
            <a:r>
              <a:rPr lang="en-US" sz="1400" dirty="0" err="1" smtClean="0"/>
              <a:t>Glezen</a:t>
            </a:r>
            <a:r>
              <a:rPr lang="en-US" sz="1400" dirty="0" smtClean="0"/>
              <a:t> G., “Auditing” N.Y. 1985</a:t>
            </a:r>
          </a:p>
          <a:p>
            <a:pPr fontAlgn="base">
              <a:lnSpc>
                <a:spcPct val="80000"/>
              </a:lnSpc>
              <a:buNone/>
            </a:pPr>
            <a:r>
              <a:rPr lang="en-US" sz="1400" dirty="0" smtClean="0"/>
              <a:t>Wallace W.A. “Auditing” N.Y. 1986</a:t>
            </a:r>
            <a:r>
              <a:rPr lang="el-GR" sz="1400" dirty="0" smtClean="0"/>
              <a:t> </a:t>
            </a:r>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Ελεγκτική.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p>
          <a:p>
            <a:pPr algn="r"/>
            <a:r>
              <a:rPr lang="el-GR" sz="2900" smtClean="0"/>
              <a:t>Πρέβεζα, 2015</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3000" b="1" dirty="0" smtClean="0"/>
              <a:t>Ελεγκτική</a:t>
            </a:r>
          </a:p>
          <a:p>
            <a:pPr algn="l"/>
            <a:r>
              <a:rPr lang="el-GR" sz="2800" b="1" dirty="0" smtClean="0"/>
              <a:t>Ενότητα </a:t>
            </a:r>
            <a:r>
              <a:rPr lang="el-GR" sz="2800" b="1" dirty="0" smtClean="0"/>
              <a:t>13:</a:t>
            </a:r>
            <a:r>
              <a:rPr lang="en-US" sz="2800" dirty="0" smtClean="0"/>
              <a:t> </a:t>
            </a:r>
            <a:r>
              <a:rPr lang="el-GR" sz="2800" dirty="0" smtClean="0"/>
              <a:t>Ιστορική Αναδρομή</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Ο φορολογικός ελεγκτής διεξάγει έλεγχο στους λογαριασμούς ακινήτων, μηχανημάτων και εξοπλισμού, πληρωτέων λογαριασμών, εντόκων υποχρεώσεων και ιδίων κεφαλαίων, εσόδων και δαπανών, έλεγχος μισθοδοσίας και στο τέλος συντάσσει την έκθεση ελέγχου και καταρτίζει έκθεση φορολογικού ελέγχου.</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193204"/>
            <a:ext cx="8229600" cy="952500"/>
          </a:xfrm>
        </p:spPr>
        <p:txBody>
          <a:bodyPr>
            <a:normAutofit fontScale="90000"/>
          </a:bodyPr>
          <a:lstStyle/>
          <a:p>
            <a:r>
              <a:rPr lang="el-GR" sz="3600" dirty="0" smtClean="0"/>
              <a:t>Διεξαγωγή Ελέγχου Επιχείρησης Β΄</a:t>
            </a:r>
            <a:r>
              <a:rPr lang="el-GR" sz="3600" dirty="0" smtClean="0">
                <a:cs typeface="Times New Roman" pitchFamily="18" charset="0"/>
              </a:rPr>
              <a:t/>
            </a:r>
            <a:br>
              <a:rPr lang="el-GR" sz="3600" dirty="0" smtClean="0">
                <a:cs typeface="Times New Roman" pitchFamily="18" charset="0"/>
              </a:rPr>
            </a:br>
            <a:r>
              <a:rPr lang="el-GR" sz="3600" dirty="0" smtClean="0">
                <a:cs typeface="Times New Roman" pitchFamily="18" charset="0"/>
              </a:rPr>
              <a:t>Ο Έλεγχος της Μισθοδοσίας</a:t>
            </a:r>
            <a:endParaRPr lang="el-GR" sz="3600" dirty="0"/>
          </a:p>
        </p:txBody>
      </p:sp>
      <p:sp>
        <p:nvSpPr>
          <p:cNvPr id="12" name="Content Placeholder 11"/>
          <p:cNvSpPr>
            <a:spLocks noGrp="1"/>
          </p:cNvSpPr>
          <p:nvPr>
            <p:ph idx="1"/>
          </p:nvPr>
        </p:nvSpPr>
        <p:spPr>
          <a:xfrm>
            <a:off x="539552" y="1201316"/>
            <a:ext cx="7931224" cy="4213651"/>
          </a:xfrm>
        </p:spPr>
        <p:txBody>
          <a:bodyPr>
            <a:noAutofit/>
          </a:bodyPr>
          <a:lstStyle/>
          <a:p>
            <a:pPr marL="0" indent="0" algn="just">
              <a:lnSpc>
                <a:spcPct val="90000"/>
              </a:lnSpc>
              <a:buNone/>
            </a:pPr>
            <a:r>
              <a:rPr lang="el-GR" sz="2000" b="1" dirty="0" smtClean="0">
                <a:cs typeface="Times New Roman" pitchFamily="18" charset="0"/>
              </a:rPr>
              <a:t>Η  μισθοδοσία στις περισσότερες εταιρείες αποτελεί το σημαντικότερο κονδύλιο των δαπανών εκμεταλλεύσεως </a:t>
            </a:r>
            <a:endParaRPr lang="el-GR" sz="2000" b="1" dirty="0" smtClean="0"/>
          </a:p>
          <a:p>
            <a:pPr marL="0" indent="0" algn="just">
              <a:lnSpc>
                <a:spcPct val="90000"/>
              </a:lnSpc>
              <a:buNone/>
            </a:pPr>
            <a:r>
              <a:rPr lang="el-GR" sz="2000" dirty="0" smtClean="0">
                <a:cs typeface="Times New Roman" pitchFamily="18" charset="0"/>
              </a:rPr>
              <a:t>Οι βασικοί  στόχοι των ελεγκτών κατά την εξέταση της μισθοδοσίας είναι :</a:t>
            </a:r>
          </a:p>
          <a:p>
            <a:pPr marL="0" indent="0" algn="just">
              <a:lnSpc>
                <a:spcPct val="90000"/>
              </a:lnSpc>
              <a:buNone/>
            </a:pPr>
            <a:r>
              <a:rPr lang="el-GR" sz="2000" dirty="0" smtClean="0">
                <a:cs typeface="Times New Roman" pitchFamily="18" charset="0"/>
              </a:rPr>
              <a:t>Ο προσδιορισμός ότι οι εγκεκριμένες καταχωρήσεις και διαδικασίες είναι σχεδιασμένες και εφαρμόζονται κατά τέτοι</a:t>
            </a:r>
            <a:r>
              <a:rPr lang="el-GR" sz="2000" dirty="0" smtClean="0"/>
              <a:t>ο</a:t>
            </a:r>
            <a:r>
              <a:rPr lang="el-GR" sz="2000" dirty="0" smtClean="0">
                <a:cs typeface="Times New Roman" pitchFamily="18" charset="0"/>
              </a:rPr>
              <a:t> τρόπο ώστε να επιτυγχάνεται ικανοποιητικός εσωτερικός έλεγχος </a:t>
            </a:r>
            <a:endParaRPr lang="el-GR" sz="2000" b="1" dirty="0" smtClean="0">
              <a:cs typeface="Times New Roman" pitchFamily="18" charset="0"/>
            </a:endParaRPr>
          </a:p>
          <a:p>
            <a:pPr marL="0" indent="0" algn="just">
              <a:lnSpc>
                <a:spcPct val="90000"/>
              </a:lnSpc>
              <a:buNone/>
            </a:pPr>
            <a:r>
              <a:rPr lang="el-GR" sz="2000" dirty="0" smtClean="0">
                <a:cs typeface="Times New Roman" pitchFamily="18" charset="0"/>
              </a:rPr>
              <a:t>Ο καθορισμός ότι  </a:t>
            </a:r>
            <a:r>
              <a:rPr lang="el-GR" sz="2000" dirty="0" smtClean="0"/>
              <a:t>η επιχείρηση</a:t>
            </a:r>
            <a:r>
              <a:rPr lang="el-GR" sz="2000" dirty="0" smtClean="0">
                <a:cs typeface="Times New Roman" pitchFamily="18" charset="0"/>
              </a:rPr>
              <a:t> έχει συμμορφωθεί με τις κυβερνητικές ρυθμίσεις αναφορικά με τις κρατήσεις για κοινωνική ασφάλιση</a:t>
            </a:r>
            <a:r>
              <a:rPr lang="el-GR" sz="2000" dirty="0" smtClean="0"/>
              <a:t>,</a:t>
            </a:r>
            <a:r>
              <a:rPr lang="el-GR" sz="2000" dirty="0" smtClean="0">
                <a:cs typeface="Times New Roman" pitchFamily="18" charset="0"/>
              </a:rPr>
              <a:t> τη</a:t>
            </a:r>
            <a:r>
              <a:rPr lang="el-GR" sz="2000" dirty="0" smtClean="0"/>
              <a:t>ν</a:t>
            </a:r>
            <a:r>
              <a:rPr lang="el-GR" sz="2000" dirty="0" smtClean="0">
                <a:cs typeface="Times New Roman" pitchFamily="18" charset="0"/>
              </a:rPr>
              <a:t> ανεργία, για αποζημίωση των αποχωρούντων εργατών,  για τις ώρες εργασίας και λοιπές ρυθμίσεις αναφορικά με την απασχόληση </a:t>
            </a:r>
            <a:endParaRPr lang="el-GR" sz="2000" b="1" dirty="0" smtClean="0">
              <a:cs typeface="Times New Roman" pitchFamily="18" charset="0"/>
            </a:endParaRPr>
          </a:p>
          <a:p>
            <a:pPr algn="just">
              <a:buNone/>
            </a:pPr>
            <a:r>
              <a:rPr lang="el-GR" sz="2000" dirty="0" smtClean="0"/>
              <a:t>    </a:t>
            </a:r>
            <a:endParaRPr lang="el-GR" sz="1800" b="1" dirty="0" smtClean="0"/>
          </a:p>
          <a:p>
            <a:pPr algn="just">
              <a:lnSpc>
                <a:spcPct val="60000"/>
              </a:lnSpc>
              <a:buNone/>
              <a:defRPr/>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dirty="0"/>
          </a:p>
        </p:txBody>
      </p:sp>
    </p:spTree>
    <p:extLst>
      <p:ext uri="{BB962C8B-B14F-4D97-AF65-F5344CB8AC3E}">
        <p14:creationId xmlns:p14="http://schemas.microsoft.com/office/powerpoint/2010/main" xmlns="" val="2998921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5212"/>
            <a:ext cx="8229600" cy="952500"/>
          </a:xfrm>
        </p:spPr>
        <p:txBody>
          <a:bodyPr>
            <a:normAutofit fontScale="90000"/>
          </a:bodyPr>
          <a:lstStyle/>
          <a:p>
            <a:r>
              <a:rPr lang="el-GR" sz="4000" dirty="0" smtClean="0"/>
              <a:t>Διεξαγωγή Ελέγχου Επιχείρησης Β΄</a:t>
            </a:r>
            <a:r>
              <a:rPr lang="el-GR" sz="4000" dirty="0" smtClean="0">
                <a:cs typeface="Times New Roman" pitchFamily="18" charset="0"/>
              </a:rPr>
              <a:t/>
            </a:r>
            <a:br>
              <a:rPr lang="el-GR" sz="4000" dirty="0" smtClean="0">
                <a:cs typeface="Times New Roman" pitchFamily="18" charset="0"/>
              </a:rPr>
            </a:br>
            <a:r>
              <a:rPr lang="el-GR" sz="4000" dirty="0" smtClean="0">
                <a:cs typeface="Times New Roman" pitchFamily="18" charset="0"/>
              </a:rPr>
              <a:t>Ο Έλεγχος της Μισθοδοσίας</a:t>
            </a:r>
            <a:endParaRPr lang="el-GR" sz="4000" dirty="0"/>
          </a:p>
        </p:txBody>
      </p:sp>
      <p:sp>
        <p:nvSpPr>
          <p:cNvPr id="3" name="Content Placeholder 2"/>
          <p:cNvSpPr>
            <a:spLocks noGrp="1"/>
          </p:cNvSpPr>
          <p:nvPr>
            <p:ph idx="1"/>
          </p:nvPr>
        </p:nvSpPr>
        <p:spPr>
          <a:xfrm>
            <a:off x="467544" y="1345332"/>
            <a:ext cx="8229600" cy="3771636"/>
          </a:xfrm>
        </p:spPr>
        <p:txBody>
          <a:bodyPr>
            <a:noAutofit/>
          </a:bodyPr>
          <a:lstStyle/>
          <a:p>
            <a:pPr marL="0" indent="0" algn="just">
              <a:lnSpc>
                <a:spcPct val="90000"/>
              </a:lnSpc>
              <a:buNone/>
            </a:pPr>
            <a:r>
              <a:rPr lang="el-GR" sz="2600" dirty="0" smtClean="0">
                <a:cs typeface="Times New Roman" pitchFamily="18" charset="0"/>
              </a:rPr>
              <a:t>Ο καθορισμός ότι η εταιρεία συμμορφώνεται με τους όρους των συλλογικών συμβάσεων σχετικά με τους μισθούς , τις άδειες </a:t>
            </a:r>
            <a:r>
              <a:rPr lang="el-GR" sz="2600" dirty="0" err="1" smtClean="0">
                <a:cs typeface="Times New Roman" pitchFamily="18" charset="0"/>
              </a:rPr>
              <a:t>μετ΄</a:t>
            </a:r>
            <a:r>
              <a:rPr lang="el-GR" sz="2600" dirty="0" smtClean="0">
                <a:cs typeface="Times New Roman" pitchFamily="18" charset="0"/>
              </a:rPr>
              <a:t> αποδοχών  και παρεμφερή θέματα </a:t>
            </a:r>
          </a:p>
          <a:p>
            <a:pPr algn="just">
              <a:buNone/>
            </a:pPr>
            <a:endParaRPr lang="el-GR" sz="2600" b="1" dirty="0" smtClean="0">
              <a:cs typeface="Times New Roman" pitchFamily="18" charset="0"/>
            </a:endParaRPr>
          </a:p>
          <a:p>
            <a:pPr marL="0" indent="0" algn="just">
              <a:lnSpc>
                <a:spcPct val="90000"/>
              </a:lnSpc>
              <a:buNone/>
            </a:pPr>
            <a:r>
              <a:rPr lang="el-GR" sz="2600" dirty="0" smtClean="0">
                <a:cs typeface="Times New Roman" pitchFamily="18" charset="0"/>
              </a:rPr>
              <a:t>Η πρόταση μεθόδων για την απλοποίηση και βελτίωση των διαδικασιών της μισθοδοσίας </a:t>
            </a:r>
            <a:endParaRPr lang="el-GR" sz="2600" b="1" dirty="0" smtClean="0">
              <a:cs typeface="Times New Roman" pitchFamily="18" charset="0"/>
            </a:endParaRPr>
          </a:p>
          <a:p>
            <a:pPr algn="just">
              <a:lnSpc>
                <a:spcPct val="80000"/>
              </a:lnSpc>
              <a:buNone/>
            </a:pPr>
            <a:endParaRPr lang="en-GB" sz="26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7</a:t>
            </a:fld>
            <a:endParaRPr lang="el-GR"/>
          </a:p>
        </p:txBody>
      </p:sp>
    </p:spTree>
    <p:extLst>
      <p:ext uri="{BB962C8B-B14F-4D97-AF65-F5344CB8AC3E}">
        <p14:creationId xmlns:p14="http://schemas.microsoft.com/office/powerpoint/2010/main" xmlns="" val="4076666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normAutofit fontScale="90000"/>
          </a:bodyPr>
          <a:lstStyle/>
          <a:p>
            <a:r>
              <a:rPr lang="el-GR" sz="3800" dirty="0" smtClean="0">
                <a:latin typeface="Times New Roman" charset="0"/>
              </a:rPr>
              <a:t> </a:t>
            </a:r>
            <a:r>
              <a:rPr lang="el-GR" sz="3600" dirty="0" smtClean="0"/>
              <a:t>Διεξαγωγή Ελέγχου Επιχείρησης Β΄</a:t>
            </a:r>
            <a:r>
              <a:rPr lang="el-GR" sz="3600" dirty="0" smtClean="0">
                <a:cs typeface="Times New Roman" pitchFamily="18" charset="0"/>
              </a:rPr>
              <a:t/>
            </a:r>
            <a:br>
              <a:rPr lang="el-GR" sz="3600" dirty="0" smtClean="0">
                <a:cs typeface="Times New Roman" pitchFamily="18" charset="0"/>
              </a:rPr>
            </a:br>
            <a:r>
              <a:rPr lang="el-GR" sz="3600" dirty="0" smtClean="0">
                <a:cs typeface="Times New Roman" pitchFamily="18" charset="0"/>
              </a:rPr>
              <a:t>Η Έκθεση του Ελέγχου</a:t>
            </a:r>
            <a:endParaRPr lang="el-GR" sz="3800" dirty="0"/>
          </a:p>
        </p:txBody>
      </p:sp>
      <p:sp>
        <p:nvSpPr>
          <p:cNvPr id="3" name="Content Placeholder 2"/>
          <p:cNvSpPr>
            <a:spLocks noGrp="1"/>
          </p:cNvSpPr>
          <p:nvPr>
            <p:ph idx="1"/>
          </p:nvPr>
        </p:nvSpPr>
        <p:spPr>
          <a:xfrm>
            <a:off x="457200" y="1117307"/>
            <a:ext cx="8229600" cy="3987829"/>
          </a:xfrm>
        </p:spPr>
        <p:txBody>
          <a:bodyPr>
            <a:noAutofit/>
          </a:bodyPr>
          <a:lstStyle/>
          <a:p>
            <a:pPr marL="0" indent="0">
              <a:lnSpc>
                <a:spcPct val="90000"/>
              </a:lnSpc>
              <a:buNone/>
            </a:pPr>
            <a:r>
              <a:rPr lang="el-GR" sz="2000" b="1" dirty="0" smtClean="0">
                <a:cs typeface="Times New Roman" pitchFamily="18" charset="0"/>
              </a:rPr>
              <a:t>Η ανεξάρτητη γνώμη του ελεγκτή μπορεί να διατυπωθεί είτε σε συνοπτική ή σε εκτενή έκθεση  </a:t>
            </a:r>
            <a:endParaRPr lang="el-GR" sz="2000" b="1" dirty="0" smtClean="0"/>
          </a:p>
          <a:p>
            <a:pPr marL="0" indent="0">
              <a:lnSpc>
                <a:spcPct val="90000"/>
              </a:lnSpc>
              <a:buNone/>
            </a:pPr>
            <a:r>
              <a:rPr lang="el-GR" sz="2000" b="1" dirty="0" smtClean="0">
                <a:cs typeface="Times New Roman" pitchFamily="18" charset="0"/>
              </a:rPr>
              <a:t>Έκφραση γνώμης : </a:t>
            </a:r>
            <a:r>
              <a:rPr lang="el-GR" sz="2000" dirty="0" smtClean="0">
                <a:cs typeface="Times New Roman" pitchFamily="18" charset="0"/>
              </a:rPr>
              <a:t>Οι ελεγκτές μπορούν να εκφράσουν τη γνώμη τους για τις οικονομικές εκθέσεις τ</a:t>
            </a:r>
            <a:r>
              <a:rPr lang="el-GR" sz="2000" dirty="0" smtClean="0"/>
              <a:t>ης επιχείρησης </a:t>
            </a:r>
            <a:r>
              <a:rPr lang="el-GR" sz="2000" dirty="0" smtClean="0">
                <a:cs typeface="Times New Roman" pitchFamily="18" charset="0"/>
              </a:rPr>
              <a:t> κατά τέσσερις βασικούς εναλλακτικούς  τρόπους </a:t>
            </a:r>
            <a:endParaRPr lang="el-GR" sz="2000" b="1" dirty="0" smtClean="0"/>
          </a:p>
          <a:p>
            <a:pPr marL="609600" indent="-609600">
              <a:lnSpc>
                <a:spcPct val="80000"/>
              </a:lnSpc>
              <a:buNone/>
            </a:pPr>
            <a:r>
              <a:rPr lang="el-GR" sz="2000" b="1" dirty="0" smtClean="0">
                <a:cs typeface="Times New Roman" pitchFamily="18" charset="0"/>
              </a:rPr>
              <a:t>1) Ανεπιφύλακτη γνώμη</a:t>
            </a:r>
          </a:p>
          <a:p>
            <a:pPr marL="609600" indent="-609600">
              <a:lnSpc>
                <a:spcPct val="80000"/>
              </a:lnSpc>
              <a:buNone/>
            </a:pPr>
            <a:r>
              <a:rPr lang="el-GR" sz="2000" b="1" dirty="0" smtClean="0"/>
              <a:t>2) </a:t>
            </a:r>
            <a:r>
              <a:rPr lang="el-GR" sz="2000" b="1" dirty="0" smtClean="0">
                <a:cs typeface="Times New Roman" pitchFamily="18" charset="0"/>
              </a:rPr>
              <a:t>Γνώμη με επιφυλάξεις </a:t>
            </a:r>
          </a:p>
          <a:p>
            <a:pPr marL="609600" indent="-609600">
              <a:lnSpc>
                <a:spcPct val="80000"/>
              </a:lnSpc>
              <a:buNone/>
            </a:pPr>
            <a:r>
              <a:rPr lang="el-GR" sz="2000" b="1" dirty="0" smtClean="0"/>
              <a:t>3) </a:t>
            </a:r>
            <a:r>
              <a:rPr lang="el-GR" sz="2000" b="1" dirty="0" smtClean="0">
                <a:cs typeface="Times New Roman" pitchFamily="18" charset="0"/>
              </a:rPr>
              <a:t>Αντίθετη γνώμη </a:t>
            </a:r>
          </a:p>
          <a:p>
            <a:pPr marL="609600" indent="-609600">
              <a:lnSpc>
                <a:spcPct val="80000"/>
              </a:lnSpc>
              <a:buNone/>
            </a:pPr>
            <a:r>
              <a:rPr lang="el-GR" sz="2000" b="1" dirty="0" smtClean="0"/>
              <a:t>4) Ά</a:t>
            </a:r>
            <a:r>
              <a:rPr lang="el-GR" sz="2000" b="1" dirty="0" smtClean="0">
                <a:cs typeface="Times New Roman" pitchFamily="18" charset="0"/>
              </a:rPr>
              <a:t>ρνηση γνώμης</a:t>
            </a:r>
            <a:endParaRPr lang="el-GR" sz="2000" b="1" dirty="0" smtClean="0"/>
          </a:p>
          <a:p>
            <a:pPr marL="514350" indent="-514350">
              <a:buNone/>
            </a:pPr>
            <a:endParaRPr lang="el-GR" sz="12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8</a:t>
            </a:fld>
            <a:endParaRPr lang="el-GR"/>
          </a:p>
        </p:txBody>
      </p:sp>
    </p:spTree>
    <p:extLst>
      <p:ext uri="{BB962C8B-B14F-4D97-AF65-F5344CB8AC3E}">
        <p14:creationId xmlns:p14="http://schemas.microsoft.com/office/powerpoint/2010/main" xmlns="" val="3976956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800" dirty="0" smtClean="0">
                <a:latin typeface="Times New Roman" charset="0"/>
              </a:rPr>
              <a:t> </a:t>
            </a:r>
            <a:r>
              <a:rPr lang="el-GR" dirty="0" smtClean="0"/>
              <a:t>Διεξαγωγή Ελέγχου Επιχείρησης Β΄</a:t>
            </a:r>
            <a:r>
              <a:rPr lang="el-GR" dirty="0" smtClean="0">
                <a:cs typeface="Times New Roman" pitchFamily="18" charset="0"/>
              </a:rPr>
              <a:t/>
            </a:r>
            <a:br>
              <a:rPr lang="el-GR" dirty="0" smtClean="0">
                <a:cs typeface="Times New Roman" pitchFamily="18" charset="0"/>
              </a:rPr>
            </a:br>
            <a:r>
              <a:rPr lang="el-GR" dirty="0" smtClean="0">
                <a:cs typeface="Times New Roman" pitchFamily="18" charset="0"/>
              </a:rPr>
              <a:t>Η Έκθεση του Ελέγχου</a:t>
            </a:r>
            <a:endParaRPr lang="en-US" dirty="0"/>
          </a:p>
        </p:txBody>
      </p:sp>
      <p:sp>
        <p:nvSpPr>
          <p:cNvPr id="3" name="2 - Θέση περιεχομένου"/>
          <p:cNvSpPr>
            <a:spLocks noGrp="1"/>
          </p:cNvSpPr>
          <p:nvPr>
            <p:ph idx="1"/>
          </p:nvPr>
        </p:nvSpPr>
        <p:spPr>
          <a:xfrm>
            <a:off x="467544" y="1273324"/>
            <a:ext cx="8229600" cy="3771636"/>
          </a:xfrm>
        </p:spPr>
        <p:txBody>
          <a:bodyPr>
            <a:noAutofit/>
          </a:bodyPr>
          <a:lstStyle/>
          <a:p>
            <a:pPr marL="609600" indent="-609600">
              <a:lnSpc>
                <a:spcPct val="80000"/>
              </a:lnSpc>
              <a:buNone/>
            </a:pPr>
            <a:r>
              <a:rPr lang="el-GR" sz="2200" dirty="0" smtClean="0"/>
              <a:t>Η </a:t>
            </a:r>
            <a:r>
              <a:rPr lang="el-GR" sz="2200" dirty="0" smtClean="0">
                <a:cs typeface="Times New Roman" pitchFamily="18" charset="0"/>
              </a:rPr>
              <a:t>Κατάρτιση Έκθεσης Φορολογικού Ελέγχου</a:t>
            </a:r>
            <a:r>
              <a:rPr lang="el-GR" sz="2200" dirty="0" smtClean="0"/>
              <a:t> περιλαμβάνει</a:t>
            </a:r>
            <a:r>
              <a:rPr lang="en-US" sz="2200" dirty="0" smtClean="0"/>
              <a:t>:</a:t>
            </a:r>
            <a:r>
              <a:rPr lang="el-GR" sz="2200" dirty="0" smtClean="0"/>
              <a:t> </a:t>
            </a:r>
          </a:p>
          <a:p>
            <a:pPr marL="609600" indent="-609600">
              <a:lnSpc>
                <a:spcPct val="80000"/>
              </a:lnSpc>
              <a:buNone/>
            </a:pPr>
            <a:r>
              <a:rPr lang="el-GR" sz="2200" dirty="0" smtClean="0"/>
              <a:t>1) </a:t>
            </a:r>
            <a:r>
              <a:rPr lang="el-GR" sz="2200" dirty="0" smtClean="0">
                <a:cs typeface="Times New Roman" pitchFamily="18" charset="0"/>
              </a:rPr>
              <a:t>Γενικά </a:t>
            </a:r>
            <a:r>
              <a:rPr lang="el-GR" sz="2200" dirty="0" smtClean="0"/>
              <a:t>Στοιχεία της επιχείρησης </a:t>
            </a:r>
          </a:p>
          <a:p>
            <a:pPr marL="609600" indent="-609600">
              <a:lnSpc>
                <a:spcPct val="80000"/>
              </a:lnSpc>
              <a:buNone/>
            </a:pPr>
            <a:r>
              <a:rPr lang="el-GR" sz="2200" dirty="0" smtClean="0"/>
              <a:t>2) </a:t>
            </a:r>
            <a:r>
              <a:rPr lang="el-GR" sz="2200" dirty="0" smtClean="0">
                <a:cs typeface="Times New Roman" pitchFamily="18" charset="0"/>
              </a:rPr>
              <a:t>Τηρούμενα Βιβλία και</a:t>
            </a:r>
            <a:r>
              <a:rPr lang="el-GR" sz="2200" dirty="0" smtClean="0"/>
              <a:t> </a:t>
            </a:r>
            <a:r>
              <a:rPr lang="el-GR" sz="2200" dirty="0" smtClean="0">
                <a:cs typeface="Times New Roman" pitchFamily="18" charset="0"/>
              </a:rPr>
              <a:t>Στοιχεία</a:t>
            </a:r>
            <a:r>
              <a:rPr lang="el-GR" sz="2200" dirty="0" smtClean="0"/>
              <a:t> </a:t>
            </a:r>
            <a:r>
              <a:rPr lang="el-GR" sz="2200" dirty="0" smtClean="0">
                <a:cs typeface="Times New Roman" pitchFamily="18" charset="0"/>
              </a:rPr>
              <a:t>  </a:t>
            </a:r>
          </a:p>
          <a:p>
            <a:pPr marL="609600" indent="-609600">
              <a:lnSpc>
                <a:spcPct val="80000"/>
              </a:lnSpc>
              <a:buNone/>
            </a:pPr>
            <a:r>
              <a:rPr lang="el-GR" sz="2200" dirty="0" smtClean="0"/>
              <a:t>3)</a:t>
            </a:r>
            <a:r>
              <a:rPr lang="el-GR" sz="2200" dirty="0" smtClean="0">
                <a:cs typeface="Times New Roman" pitchFamily="18" charset="0"/>
              </a:rPr>
              <a:t>  Υπάρχοντα</a:t>
            </a:r>
            <a:r>
              <a:rPr lang="el-GR" sz="2200" dirty="0" smtClean="0"/>
              <a:t>   </a:t>
            </a:r>
            <a:r>
              <a:rPr lang="el-GR" sz="2200" dirty="0" smtClean="0">
                <a:cs typeface="Times New Roman" pitchFamily="18" charset="0"/>
              </a:rPr>
              <a:t>Στοιχεία στο Τμήμα Κ.Β.Σ.</a:t>
            </a:r>
            <a:r>
              <a:rPr lang="el-GR" sz="2200" dirty="0" smtClean="0"/>
              <a:t> </a:t>
            </a:r>
          </a:p>
          <a:p>
            <a:pPr marL="609600" indent="-609600">
              <a:lnSpc>
                <a:spcPct val="80000"/>
              </a:lnSpc>
              <a:buNone/>
            </a:pPr>
            <a:r>
              <a:rPr lang="el-GR" sz="2200" dirty="0" smtClean="0"/>
              <a:t>4)</a:t>
            </a:r>
            <a:r>
              <a:rPr lang="el-GR" sz="2200" dirty="0" smtClean="0">
                <a:cs typeface="Times New Roman" pitchFamily="18" charset="0"/>
              </a:rPr>
              <a:t>  Αποτελέσματα από τα Βιβλία</a:t>
            </a:r>
            <a:r>
              <a:rPr lang="el-GR" sz="2200" dirty="0" smtClean="0"/>
              <a:t>, </a:t>
            </a:r>
          </a:p>
          <a:p>
            <a:pPr marL="609600" indent="-609600">
              <a:lnSpc>
                <a:spcPct val="80000"/>
              </a:lnSpc>
              <a:buNone/>
            </a:pPr>
            <a:r>
              <a:rPr lang="el-GR" sz="2200" dirty="0" smtClean="0"/>
              <a:t>5)</a:t>
            </a:r>
            <a:r>
              <a:rPr lang="el-GR" sz="2200" dirty="0" smtClean="0">
                <a:cs typeface="Times New Roman" pitchFamily="18" charset="0"/>
              </a:rPr>
              <a:t>  Λογιστικές διαφορές</a:t>
            </a:r>
            <a:r>
              <a:rPr lang="el-GR" sz="2200" dirty="0" smtClean="0"/>
              <a:t> </a:t>
            </a:r>
          </a:p>
          <a:p>
            <a:pPr marL="609600" indent="-609600">
              <a:lnSpc>
                <a:spcPct val="80000"/>
              </a:lnSpc>
              <a:buNone/>
            </a:pPr>
            <a:r>
              <a:rPr lang="el-GR" sz="2200" dirty="0" smtClean="0"/>
              <a:t>6) </a:t>
            </a:r>
            <a:r>
              <a:rPr lang="el-GR" sz="2200" dirty="0" smtClean="0">
                <a:cs typeface="Times New Roman" pitchFamily="18" charset="0"/>
              </a:rPr>
              <a:t>Παρατηρήσεις Ελέγχου</a:t>
            </a:r>
            <a:r>
              <a:rPr lang="el-GR" sz="2200" dirty="0" smtClean="0"/>
              <a:t> </a:t>
            </a:r>
          </a:p>
          <a:p>
            <a:pPr marL="609600" indent="-609600">
              <a:lnSpc>
                <a:spcPct val="80000"/>
              </a:lnSpc>
              <a:buNone/>
            </a:pPr>
            <a:r>
              <a:rPr lang="el-GR" sz="2200" dirty="0" smtClean="0"/>
              <a:t>7) </a:t>
            </a:r>
            <a:r>
              <a:rPr lang="el-GR" sz="2200" dirty="0" err="1" smtClean="0">
                <a:cs typeface="Times New Roman" pitchFamily="18" charset="0"/>
              </a:rPr>
              <a:t>Εξωλογιστικός</a:t>
            </a:r>
            <a:r>
              <a:rPr lang="el-GR" sz="2200" dirty="0" smtClean="0"/>
              <a:t> </a:t>
            </a:r>
            <a:r>
              <a:rPr lang="el-GR" sz="2200" dirty="0" smtClean="0">
                <a:cs typeface="Times New Roman" pitchFamily="18" charset="0"/>
              </a:rPr>
              <a:t>Προσδιορισμός Αποτελεσμάτων</a:t>
            </a:r>
            <a:r>
              <a:rPr lang="el-GR" sz="2200" dirty="0" smtClean="0"/>
              <a:t> </a:t>
            </a:r>
          </a:p>
          <a:p>
            <a:pPr marL="609600" indent="-609600">
              <a:lnSpc>
                <a:spcPct val="80000"/>
              </a:lnSpc>
              <a:buNone/>
            </a:pPr>
            <a:r>
              <a:rPr lang="el-GR" sz="2200" dirty="0" smtClean="0"/>
              <a:t>8) </a:t>
            </a:r>
            <a:r>
              <a:rPr lang="el-GR" sz="2200" dirty="0" smtClean="0">
                <a:cs typeface="Times New Roman" pitchFamily="18" charset="0"/>
              </a:rPr>
              <a:t>Διανομή Καθαρών Κερδών</a:t>
            </a:r>
            <a:r>
              <a:rPr lang="el-GR" sz="2200" dirty="0" smtClean="0"/>
              <a:t> </a:t>
            </a:r>
          </a:p>
          <a:p>
            <a:pPr marL="609600" indent="-609600">
              <a:lnSpc>
                <a:spcPct val="80000"/>
              </a:lnSpc>
              <a:buNone/>
            </a:pPr>
            <a:r>
              <a:rPr lang="el-GR" sz="2200" dirty="0" smtClean="0"/>
              <a:t>9) </a:t>
            </a:r>
            <a:r>
              <a:rPr lang="el-GR" sz="2200" dirty="0" smtClean="0">
                <a:cs typeface="Times New Roman" pitchFamily="18" charset="0"/>
              </a:rPr>
              <a:t>Εκθέσεις</a:t>
            </a:r>
            <a:r>
              <a:rPr lang="el-GR" sz="2200" dirty="0" smtClean="0"/>
              <a:t> </a:t>
            </a:r>
            <a:r>
              <a:rPr lang="el-GR" sz="2200" dirty="0" smtClean="0">
                <a:cs typeface="Times New Roman" pitchFamily="18" charset="0"/>
              </a:rPr>
              <a:t>Ελέγχου – Στοιχεία που συνυποβάλλονται</a:t>
            </a:r>
            <a:r>
              <a:rPr lang="el-GR" sz="2200" dirty="0" smtClean="0"/>
              <a:t> </a:t>
            </a:r>
          </a:p>
          <a:p>
            <a:pPr>
              <a:buNone/>
            </a:pPr>
            <a:endParaRPr lang="en-US" sz="2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1316</TotalTime>
  <Words>646</Words>
  <Application>Microsoft Office PowerPoint</Application>
  <PresentationFormat>Προβολή στην οθόνη (16:10)</PresentationFormat>
  <Paragraphs>130</Paragraphs>
  <Slides>17</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Θέμα του Office</vt:lpstr>
      <vt:lpstr>Ελεγκτική</vt:lpstr>
      <vt:lpstr>Διαφάνεια 2</vt:lpstr>
      <vt:lpstr>Άδειες Χρήσης</vt:lpstr>
      <vt:lpstr>Χρηματοδότηση</vt:lpstr>
      <vt:lpstr>Σκοποί  ενότητας</vt:lpstr>
      <vt:lpstr>Διεξαγωγή Ελέγχου Επιχείρησης Β΄ Ο Έλεγχος της Μισθοδοσίας</vt:lpstr>
      <vt:lpstr>Διεξαγωγή Ελέγχου Επιχείρησης Β΄ Ο Έλεγχος της Μισθοδοσίας</vt:lpstr>
      <vt:lpstr> Διεξαγωγή Ελέγχου Επιχείρησης Β΄ Η Έκθεση του Ελέγχου</vt:lpstr>
      <vt:lpstr> Διεξαγωγή Ελέγχου Επιχείρησης Β΄ Η Έκθεση του Ελέγχου</vt:lpstr>
      <vt:lpstr>Βιβλιογραφία</vt:lpstr>
      <vt:lpstr>Βιβλιογραφία</vt:lpstr>
      <vt:lpstr>Σημείωμα Αναφοράς</vt:lpstr>
      <vt:lpstr>Σημείωμα Αδειοδότησης</vt:lpstr>
      <vt:lpstr>Διαφάνεια 14</vt:lpstr>
      <vt:lpstr>Διαφάνεια 15</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185</cp:revision>
  <dcterms:created xsi:type="dcterms:W3CDTF">2012-09-06T09:03:05Z</dcterms:created>
  <dcterms:modified xsi:type="dcterms:W3CDTF">2015-11-05T18:38:38Z</dcterms:modified>
</cp:coreProperties>
</file>