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7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52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13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63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83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42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97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92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07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930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39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–Ισορροπία αγοράς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n-US" sz="2800" smtClean="0"/>
              <a:t>7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Ισορροπία αγοράς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ΙΣΟΡΡΟΠΙΑ ΣΤΗΝ ΑΓΟΡΑ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smtClean="0"/>
              <a:t>Τιµή </a:t>
            </a:r>
            <a:r>
              <a:rPr lang="el-GR" b="1"/>
              <a:t>Ισορροπίας: η τιµή που εξισορροπεί την προσφερόµενη ποσότητα µε τη ζητούµενη.</a:t>
            </a:r>
          </a:p>
          <a:p>
            <a:pPr algn="just"/>
            <a:r>
              <a:rPr lang="el-GR" b="1" smtClean="0"/>
              <a:t>Ποσότητα Ισορροπίας</a:t>
            </a:r>
            <a:r>
              <a:rPr lang="el-GR" b="1"/>
              <a:t>: η προσφερόµενη ποσότητα και η ζητούµενη ποσότητα στην τιµή ισορροπίας.</a:t>
            </a:r>
          </a:p>
          <a:p>
            <a:pPr algn="just"/>
            <a:r>
              <a:rPr lang="el-GR" b="1" smtClean="0"/>
              <a:t>Νόµος </a:t>
            </a:r>
            <a:r>
              <a:rPr lang="el-GR" b="1"/>
              <a:t>Προσφοράς και Ζήτησης: η τιµή κάθε αγαθού προσαρµόζεται έως ότου αποκατασταθεί η ισορροπία   µεταξύ   της   προσφερόµενης   και   της ζητούµενης ποσότητας αυτού του </a:t>
            </a:r>
            <a:r>
              <a:rPr lang="el-GR" b="1" smtClean="0"/>
              <a:t>αγαθού.</a:t>
            </a:r>
            <a:endParaRPr lang="el-GR" b="1"/>
          </a:p>
          <a:p>
            <a:pPr marL="0" indent="0" algn="just">
              <a:buNone/>
            </a:pPr>
            <a:r>
              <a:rPr lang="el-GR" b="1" smtClean="0"/>
              <a:t> </a:t>
            </a:r>
            <a:endParaRPr lang="el-GR" b="1"/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ΔΙΑΚΡΙΣΕΙΣ ΙΣΟΡΡΟΠΙΑΣ: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/>
              <a:t> Α. Στατική και </a:t>
            </a:r>
            <a:r>
              <a:rPr lang="el-GR" b="1" smtClean="0"/>
              <a:t>Δυναµική: </a:t>
            </a:r>
          </a:p>
          <a:p>
            <a:pPr marL="0" indent="0" algn="just">
              <a:buNone/>
            </a:pPr>
            <a:r>
              <a:rPr lang="el-GR" b="1"/>
              <a:t>•	Στατική ισορροπία: εξετάζουµε την κατάσταση ισορροπίας της οικονοµίας σε µια δεδοµένη χρονική στιγµή, χωρίς να λαµβάνουµε υπόψη µας τον παράγοντα χρόνο.</a:t>
            </a:r>
          </a:p>
          <a:p>
            <a:pPr marL="0" indent="0" algn="just">
              <a:buNone/>
            </a:pPr>
            <a:r>
              <a:rPr lang="el-GR" b="1"/>
              <a:t>•	Δυναµική ισορροπία: παρακολουθούµε τη διαδικασία εξέλιξης των µεταβλητών του συστήµατος στη διάρκεια του χρόνου.</a:t>
            </a:r>
          </a:p>
          <a:p>
            <a:pPr marL="0" indent="0" algn="just">
              <a:buNone/>
            </a:pPr>
            <a:endParaRPr lang="el-GR" b="1" smtClean="0"/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1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ΔΙΑΚΡΙΣΕΙΣ ΙΣΟΡΡΟΠΙΑΣ: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/>
              <a:t>Συγκριτική στατική: εξετάζουµε δύο θέσεις </a:t>
            </a:r>
            <a:r>
              <a:rPr lang="el-GR" b="1" smtClean="0"/>
              <a:t>ισορροπίας σε </a:t>
            </a:r>
            <a:r>
              <a:rPr lang="el-GR" b="1"/>
              <a:t>διαφορετικές χρονικές </a:t>
            </a:r>
            <a:r>
              <a:rPr lang="el-GR" b="1" smtClean="0"/>
              <a:t>περιόδους, προκειµένου να παρακολουθήσουµε </a:t>
            </a:r>
            <a:r>
              <a:rPr lang="el-GR" b="1"/>
              <a:t>τον τρόπο συµπεριφοράς </a:t>
            </a:r>
            <a:r>
              <a:rPr lang="el-GR" b="1" smtClean="0"/>
              <a:t>των µεταβλητών </a:t>
            </a:r>
            <a:r>
              <a:rPr lang="el-GR" b="1"/>
              <a:t>στο σύστηµα. Πρόκειται για </a:t>
            </a:r>
            <a:r>
              <a:rPr lang="el-GR" b="1" smtClean="0"/>
              <a:t>µια ενδιάµεση </a:t>
            </a:r>
            <a:r>
              <a:rPr lang="el-GR" b="1"/>
              <a:t>περίπτωση στατικής και δυναµικής ανάλυσης της ισορροπίας του </a:t>
            </a:r>
            <a:r>
              <a:rPr lang="el-GR" b="1" smtClean="0"/>
              <a:t>συστήµατος.</a:t>
            </a:r>
            <a:endParaRPr lang="el-GR" b="1"/>
          </a:p>
          <a:p>
            <a:pPr marL="0" indent="0" algn="just">
              <a:buNone/>
            </a:pPr>
            <a:endParaRPr lang="el-GR" b="1" smtClean="0"/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3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ΔΙΑΚΡΙΣΕΙΣ ΙΣΟΡΡΟΠΙΑΣ: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/>
              <a:t>B. </a:t>
            </a:r>
            <a:r>
              <a:rPr lang="el-GR" b="1"/>
              <a:t>Γενική και </a:t>
            </a:r>
            <a:r>
              <a:rPr lang="el-GR" b="1" smtClean="0"/>
              <a:t>Μερική:</a:t>
            </a:r>
          </a:p>
          <a:p>
            <a:pPr algn="just"/>
            <a:r>
              <a:rPr lang="el-GR" b="1"/>
              <a:t>Γενική Ισορροπία: εξετάζουµε ταυτόχρονα όλες της µεταβλητές που απαρτίζουν το οικονοµικό σύστηµα.</a:t>
            </a:r>
          </a:p>
          <a:p>
            <a:pPr algn="just"/>
            <a:r>
              <a:rPr lang="el-GR" b="1" smtClean="0"/>
              <a:t> </a:t>
            </a:r>
            <a:r>
              <a:rPr lang="el-GR" b="1"/>
              <a:t>Μερική	</a:t>
            </a:r>
            <a:r>
              <a:rPr lang="el-GR" b="1" smtClean="0"/>
              <a:t>Ισορροπία: εξετάζουµε µέρος </a:t>
            </a:r>
            <a:r>
              <a:rPr lang="el-GR" b="1"/>
              <a:t>των µεταβλητών, θεωρώντας ότι οι υπόλοιπες µεταβλητές παραµένουν σταθερές (ceteris paribus).</a:t>
            </a:r>
          </a:p>
          <a:p>
            <a:pPr marL="0" indent="0" algn="just">
              <a:buNone/>
            </a:pPr>
            <a:endParaRPr lang="el-GR" b="1"/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3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ΔΙΑΚΡΙΣΕΙΣ ΙΣΟΡΡΟΠΙΑΣ: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/>
              <a:t>Γ. Ευσταθής και Ασταθής</a:t>
            </a:r>
          </a:p>
          <a:p>
            <a:pPr marL="0" indent="0" algn="just">
              <a:buNone/>
            </a:pPr>
            <a:r>
              <a:rPr lang="el-GR" b="1"/>
              <a:t>•	Ευσταθής Ισορροπία: η τιµή ισορροπίας επανέρχεται,	παρότι	προσωρινά διαταράχθηκε εξαιτίας της  µεταβολής κάποιου από τους παράγοντες που προσδιορίζουν την προσφορά ή τη ζήτηση.</a:t>
            </a:r>
          </a:p>
          <a:p>
            <a:pPr marL="0" indent="0" algn="just">
              <a:buNone/>
            </a:pPr>
            <a:r>
              <a:rPr lang="el-GR" b="1"/>
              <a:t>•	Ασταθής Ισορροπία: η τιµή ισορροπίας δεν επανέρχεται µετά την µεταβολή της, εξαιτίας της µετατόπισης κάποιου από τους παράγοντες που προσδιορίζουν την προσφορά ή τη ζήτηση. Επικρατεί νέα τιµή ισορροπίας στην αγορά.</a:t>
            </a:r>
          </a:p>
          <a:p>
            <a:pPr marL="0" indent="0" algn="just">
              <a:buNone/>
            </a:pPr>
            <a:endParaRPr lang="el-GR" b="1"/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4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4036" y="3279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/>
              <a:t>ΠΡΟΣΔΙΟΡΙΣΜΟΣ P ΚΑΙ Q ΙΣΟΡΡΟΠΙΑΣ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363272" cy="4729707"/>
          </a:xfrm>
        </p:spPr>
        <p:txBody>
          <a:bodyPr>
            <a:normAutofit/>
          </a:bodyPr>
          <a:lstStyle/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16323"/>
            <a:ext cx="7940233" cy="4804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9919" y="5416564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4036" y="3279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/>
              <a:t>ΠΡΟΣΔΙΟΡΙΣΜΟΣ P ΚΑΙ Q ΙΣΟΡΡΟΠΙΑΣ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776545"/>
            <a:ext cx="7307940" cy="4729162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89919" y="5416564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4036" y="3279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/>
              <a:t>ΠΡΟΣΔΙΟΡΙΣΜΟΣ P ΚΑΙ Q ΙΣΟΡΡΟΠΙΑΣ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96436" cy="4116288"/>
          </a:xfrm>
        </p:spPr>
        <p:txBody>
          <a:bodyPr>
            <a:normAutofit fontScale="70000" lnSpcReduction="20000"/>
          </a:bodyPr>
          <a:lstStyle/>
          <a:p>
            <a:r>
              <a:rPr lang="el-GR" sz="3600"/>
              <a:t>Συνάρτηση ποσότητας-τιµής:</a:t>
            </a:r>
          </a:p>
          <a:p>
            <a:r>
              <a:rPr lang="el-GR" sz="3600" smtClean="0"/>
              <a:t>Q=f(P</a:t>
            </a:r>
            <a:r>
              <a:rPr lang="el-GR" sz="3600"/>
              <a:t>)</a:t>
            </a:r>
          </a:p>
          <a:p>
            <a:r>
              <a:rPr lang="el-GR" sz="3600"/>
              <a:t>Q= εξαρτηµένη µεταβλητή, Ρ= ανεξάρτητη µεταβλητή</a:t>
            </a:r>
          </a:p>
          <a:p>
            <a:r>
              <a:rPr lang="el-GR" sz="3600"/>
              <a:t>Συνάρτηση  ζήτησης:</a:t>
            </a:r>
          </a:p>
          <a:p>
            <a:r>
              <a:rPr lang="el-GR" sz="3600"/>
              <a:t>(εάν η καµπύλη ζήτησης έχει κανονική µορφή)</a:t>
            </a:r>
          </a:p>
          <a:p>
            <a:r>
              <a:rPr lang="el-GR" sz="3600" smtClean="0"/>
              <a:t>QD </a:t>
            </a:r>
            <a:r>
              <a:rPr lang="el-GR" sz="3600"/>
              <a:t>= α - Βp</a:t>
            </a:r>
          </a:p>
          <a:p>
            <a:r>
              <a:rPr lang="el-GR" sz="3600"/>
              <a:t>α= σταθερά στον κάθετο άξονα, Β= κλίση καµπύλης</a:t>
            </a:r>
          </a:p>
          <a:p>
            <a:r>
              <a:rPr lang="el-GR" sz="3600"/>
              <a:t>ζήτησης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4036" y="3279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/>
              <a:t>ΠΡΟΣΔΙΟΡΙΣΜΟΣ P ΚΑΙ Q ΙΣΟΡΡΟΠΙΑΣ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/>
              <a:t>Συνάρτηση  προσφοράς:</a:t>
            </a:r>
          </a:p>
          <a:p>
            <a:pPr marL="0" indent="0">
              <a:buNone/>
            </a:pPr>
            <a:r>
              <a:rPr lang="el-GR"/>
              <a:t>(εάν η καµπύλη προσφοράς έχει κανονική µορφή)</a:t>
            </a:r>
          </a:p>
          <a:p>
            <a:r>
              <a:rPr lang="el-GR"/>
              <a:t>	Qs = C + Dp</a:t>
            </a:r>
          </a:p>
          <a:p>
            <a:r>
              <a:rPr lang="el-GR"/>
              <a:t>c= σταθερά στον κάθετο άξονα, D= κλίση </a:t>
            </a:r>
            <a:r>
              <a:rPr lang="el-GR" smtClean="0"/>
              <a:t>καµπύλης</a:t>
            </a:r>
            <a:r>
              <a:rPr lang="en-US" smtClean="0"/>
              <a:t> </a:t>
            </a:r>
            <a:r>
              <a:rPr lang="el-GR" smtClean="0"/>
              <a:t>προσφοράς</a:t>
            </a:r>
            <a:endParaRPr lang="el-GR"/>
          </a:p>
          <a:p>
            <a:r>
              <a:rPr lang="el-GR"/>
              <a:t>Συνθήκη ισορροπίας: QD=Qs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5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M.P.</a:t>
            </a:r>
            <a:endParaRPr lang="el-GR" sz="140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7:</a:t>
            </a:r>
            <a:r>
              <a:rPr lang="en-US" sz="2800" smtClean="0"/>
              <a:t> </a:t>
            </a:r>
            <a:r>
              <a:rPr lang="el-GR" sz="2800" smtClean="0"/>
              <a:t>ισορροπία αγοράς 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</a:t>
            </a:r>
            <a:r>
              <a:rPr lang="el-GR" sz="1100">
                <a:solidFill>
                  <a:schemeClr val="bg1"/>
                </a:solidFill>
              </a:rPr>
              <a:t>7</a:t>
            </a:r>
            <a:r>
              <a:rPr lang="el-GR" sz="1100" smtClean="0">
                <a:solidFill>
                  <a:schemeClr val="bg1"/>
                </a:solidFill>
              </a:rPr>
              <a:t>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7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pPr marL="0"/>
            <a:r>
              <a:rPr lang="el-GR" smtClean="0"/>
              <a:t>Ορίζετε και διακρίνετε την ισορροπία στην αγορά.</a:t>
            </a:r>
          </a:p>
          <a:p>
            <a:pPr marL="0"/>
            <a:r>
              <a:rPr lang="el-GR" smtClean="0"/>
              <a:t>Προσδιορίζετε την τιμή και την ποσότητα ισορροπίας. </a:t>
            </a:r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Ισορροπία αγοράς </a:t>
            </a:r>
          </a:p>
          <a:p>
            <a:r>
              <a:rPr lang="el-GR" smtClean="0"/>
              <a:t>Διάκριση αγοράς</a:t>
            </a:r>
          </a:p>
          <a:p>
            <a:r>
              <a:rPr lang="el-GR" smtClean="0"/>
              <a:t>Τιμή και ποσότητα ισορροπίας. </a:t>
            </a:r>
          </a:p>
          <a:p>
            <a:r>
              <a:rPr lang="el-GR" smtClean="0"/>
              <a:t>Υπερβάλλουσα προσφορά και ζήτηση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/>
          </a:bodyPr>
          <a:lstStyle/>
          <a:p>
            <a:r>
              <a:rPr lang="el-GR" sz="4400" smtClean="0"/>
              <a:t>Ενότητα </a:t>
            </a:r>
            <a:r>
              <a:rPr lang="el-GR" sz="4400"/>
              <a:t>7</a:t>
            </a:r>
            <a:r>
              <a:rPr lang="el-GR" sz="4400" smtClean="0"/>
              <a:t> : Ισορροπία αγοράς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ΙΣΟΡΡΟΠΙΑ ΣΤΗΝ ΑΓΟΡΑ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/>
          </a:bodyPr>
          <a:lstStyle/>
          <a:p>
            <a:pPr algn="just"/>
            <a:r>
              <a:rPr lang="el-GR" b="1" smtClean="0"/>
              <a:t>Ισορροπία στην αγορά: έχουµε όταν σε συγκεκριµένη</a:t>
            </a:r>
            <a:r>
              <a:rPr lang="el-GR" b="1"/>
              <a:t>	</a:t>
            </a:r>
            <a:r>
              <a:rPr lang="el-GR" b="1" smtClean="0"/>
              <a:t>τιµή (P) οι</a:t>
            </a:r>
            <a:r>
              <a:rPr lang="el-GR" b="1"/>
              <a:t>	</a:t>
            </a:r>
            <a:r>
              <a:rPr lang="el-GR" b="1" smtClean="0"/>
              <a:t>καταναλωτές μπορούν να αγοράσουν </a:t>
            </a:r>
            <a:r>
              <a:rPr lang="el-GR" b="1"/>
              <a:t>την ποσότητα (Q) που επιθυµούν και </a:t>
            </a:r>
            <a:r>
              <a:rPr lang="el-GR" b="1" smtClean="0"/>
              <a:t>οι παραγωγοί </a:t>
            </a:r>
            <a:r>
              <a:rPr lang="el-GR" b="1"/>
              <a:t>µπορούν να πουλήσουν την </a:t>
            </a:r>
            <a:r>
              <a:rPr lang="el-GR" b="1" smtClean="0"/>
              <a:t>ποσότητα </a:t>
            </a:r>
            <a:r>
              <a:rPr lang="el-GR" b="1"/>
              <a:t>που επιθυµούν να διαθέσουν.</a:t>
            </a:r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733</Words>
  <Application>Microsoft Office PowerPoint</Application>
  <PresentationFormat>On-screen Show (16:10)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7 : Ισορροπία αγοράς</vt:lpstr>
      <vt:lpstr>ΙΣΟΡΡΟΠΙΑ ΣΤΗΝ ΑΓΟΡΑ</vt:lpstr>
      <vt:lpstr>ΙΣΟΡΡΟΠΙΑ ΣΤΗΝ ΑΓΟΡΑ</vt:lpstr>
      <vt:lpstr>ΔΙΑΚΡΙΣΕΙΣ ΙΣΟΡΡΟΠΙΑΣ:</vt:lpstr>
      <vt:lpstr>ΔΙΑΚΡΙΣΕΙΣ ΙΣΟΡΡΟΠΙΑΣ:</vt:lpstr>
      <vt:lpstr>ΔΙΑΚΡΙΣΕΙΣ ΙΣΟΡΡΟΠΙΑΣ:</vt:lpstr>
      <vt:lpstr>ΔΙΑΚΡΙΣΕΙΣ ΙΣΟΡΡΟΠΙΑΣ:</vt:lpstr>
      <vt:lpstr>ΠΡΟΣΔΙΟΡΙΣΜΟΣ P ΚΑΙ Q ΙΣΟΡΡΟΠΙΑΣ</vt:lpstr>
      <vt:lpstr>ΠΡΟΣΔΙΟΡΙΣΜΟΣ P ΚΑΙ Q ΙΣΟΡΡΟΠΙΑΣ</vt:lpstr>
      <vt:lpstr>ΠΡΟΣΔΙΟΡΙΣΜΟΣ P ΚΑΙ Q ΙΣΟΡΡΟΠΙΑΣ</vt:lpstr>
      <vt:lpstr>ΠΡΟΣΔΙΟΡΙΣΜΟΣ P ΚΑΙ Q ΙΣΟΡΡΟΠΙΑΣ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197</cp:revision>
  <dcterms:created xsi:type="dcterms:W3CDTF">2012-09-06T09:03:05Z</dcterms:created>
  <dcterms:modified xsi:type="dcterms:W3CDTF">2015-10-09T13:14:10Z</dcterms:modified>
</cp:coreProperties>
</file>