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267" r:id="rId9"/>
    <p:sldId id="288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290" r:id="rId20"/>
    <p:sldId id="291" r:id="rId21"/>
    <p:sldId id="292" r:id="rId22"/>
    <p:sldId id="293" r:id="rId23"/>
    <p:sldId id="294" r:id="rId24"/>
    <p:sldId id="295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87" autoAdjust="0"/>
    <p:restoredTop sz="84478" autoAdjust="0"/>
  </p:normalViewPr>
  <p:slideViewPr>
    <p:cSldViewPr>
      <p:cViewPr varScale="1">
        <p:scale>
          <a:sx n="90" d="100"/>
          <a:sy n="90" d="100"/>
        </p:scale>
        <p:origin x="1452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21323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56343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18316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54215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8972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79279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00799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9300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13956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8952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smtClean="0">
                <a:solidFill>
                  <a:schemeClr val="bg1"/>
                </a:solidFill>
              </a:rPr>
              <a:t>Μικροοικονομική –Ισορροπία αγοράς</a:t>
            </a:r>
            <a:r>
              <a:rPr lang="el-GR" sz="1000" smtClean="0">
                <a:solidFill>
                  <a:schemeClr val="bg1"/>
                </a:solidFill>
              </a:rPr>
              <a:t>, τμήμα λογιστικής και χρηματοοικονομικής,</a:t>
            </a:r>
            <a:r>
              <a:rPr lang="el-GR" sz="1000" baseline="0" smtClean="0">
                <a:solidFill>
                  <a:schemeClr val="bg1"/>
                </a:solidFill>
              </a:rPr>
              <a:t> </a:t>
            </a:r>
            <a:r>
              <a:rPr lang="el-GR" sz="1000" smtClean="0">
                <a:solidFill>
                  <a:schemeClr val="bg1"/>
                </a:solidFill>
              </a:rPr>
              <a:t>ΤΕΙ </a:t>
            </a:r>
            <a:r>
              <a:rPr lang="el-GR" sz="1000">
                <a:solidFill>
                  <a:schemeClr val="bg1"/>
                </a:solidFill>
              </a:rPr>
              <a:t>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0/" TargetMode="Externa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Μικροοικονομική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</a:t>
            </a:r>
            <a:r>
              <a:rPr lang="en-US" sz="2800" smtClean="0"/>
              <a:t>7 </a:t>
            </a:r>
            <a:r>
              <a:rPr lang="el-GR" sz="2800" smtClean="0"/>
              <a:t>:</a:t>
            </a:r>
            <a:r>
              <a:rPr lang="en-US" sz="2800" smtClean="0"/>
              <a:t> </a:t>
            </a:r>
            <a:r>
              <a:rPr lang="el-GR" sz="2800" b="1" smtClean="0"/>
              <a:t>Ισορροπία αγοράς </a:t>
            </a:r>
            <a:endParaRPr lang="el-GR" sz="2800" b="1"/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/>
              <a:t>ΙΣΟΡΡΟΠΙΑ ΣΤΗΝ ΑΓΟΡΑ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5292"/>
            <a:ext cx="8363272" cy="472970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b="1" smtClean="0"/>
              <a:t>Τιµή </a:t>
            </a:r>
            <a:r>
              <a:rPr lang="el-GR" b="1"/>
              <a:t>Ισορροπίας: η τιµή που εξισορροπεί την προσφερόµενη ποσότητα µε τη ζητούµενη.</a:t>
            </a:r>
          </a:p>
          <a:p>
            <a:pPr algn="just"/>
            <a:r>
              <a:rPr lang="el-GR" b="1" smtClean="0"/>
              <a:t>Ποσότητα Ισορροπίας</a:t>
            </a:r>
            <a:r>
              <a:rPr lang="el-GR" b="1"/>
              <a:t>: η προσφερόµενη ποσότητα και η ζητούµενη ποσότητα στην τιµή ισορροπίας.</a:t>
            </a:r>
          </a:p>
          <a:p>
            <a:pPr algn="just"/>
            <a:r>
              <a:rPr lang="el-GR" b="1" smtClean="0"/>
              <a:t>Νόµος </a:t>
            </a:r>
            <a:r>
              <a:rPr lang="el-GR" b="1"/>
              <a:t>Προσφοράς και Ζήτησης: η τιµή κάθε αγαθού προσαρµόζεται έως ότου αποκατασταθεί η ισορροπία   µεταξύ   της   προσφερόµενης   και   της ζητούµενης ποσότητας αυτού του </a:t>
            </a:r>
            <a:r>
              <a:rPr lang="el-GR" b="1" smtClean="0"/>
              <a:t>αγαθού.</a:t>
            </a:r>
            <a:endParaRPr lang="el-GR" b="1"/>
          </a:p>
          <a:p>
            <a:pPr marL="0" indent="0" algn="just">
              <a:buNone/>
            </a:pPr>
            <a:r>
              <a:rPr lang="el-GR" b="1" smtClean="0"/>
              <a:t> </a:t>
            </a:r>
            <a:endParaRPr lang="el-GR" b="1"/>
          </a:p>
          <a:p>
            <a:pPr algn="just"/>
            <a:endParaRPr lang="el-GR" b="1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060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/>
              <a:t>ΔΙΑΚΡΙΣΕΙΣ ΙΣΟΡΡΟΠΙΑΣ: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5292"/>
            <a:ext cx="8363272" cy="47297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b="1"/>
              <a:t> Α. Στατική και </a:t>
            </a:r>
            <a:r>
              <a:rPr lang="el-GR" b="1" smtClean="0"/>
              <a:t>Δυναµική: </a:t>
            </a:r>
          </a:p>
          <a:p>
            <a:pPr marL="0" indent="0" algn="just">
              <a:buNone/>
            </a:pPr>
            <a:r>
              <a:rPr lang="el-GR" b="1"/>
              <a:t>•	Στατική ισορροπία: εξετάζουµε την κατάσταση ισορροπίας της οικονοµίας σε µια δεδοµένη χρονική στιγµή, χωρίς να λαµβάνουµε υπόψη µας τον παράγοντα χρόνο.</a:t>
            </a:r>
          </a:p>
          <a:p>
            <a:pPr marL="0" indent="0" algn="just">
              <a:buNone/>
            </a:pPr>
            <a:r>
              <a:rPr lang="el-GR" b="1"/>
              <a:t>•	Δυναµική ισορροπία: παρακολουθούµε τη διαδικασία εξέλιξης των µεταβλητών του συστήµατος στη διάρκεια του χρόνου.</a:t>
            </a:r>
          </a:p>
          <a:p>
            <a:pPr marL="0" indent="0" algn="just">
              <a:buNone/>
            </a:pPr>
            <a:endParaRPr lang="el-GR" b="1" smtClean="0"/>
          </a:p>
          <a:p>
            <a:pPr algn="just"/>
            <a:endParaRPr lang="el-GR" b="1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016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/>
              <a:t>ΔΙΑΚΡΙΣΕΙΣ ΙΣΟΡΡΟΠΙΑΣ: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5292"/>
            <a:ext cx="8363272" cy="47297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b="1"/>
              <a:t>Συγκριτική στατική: εξετάζουµε δύο θέσεις </a:t>
            </a:r>
            <a:r>
              <a:rPr lang="el-GR" b="1" smtClean="0"/>
              <a:t>ισορροπίας σε </a:t>
            </a:r>
            <a:r>
              <a:rPr lang="el-GR" b="1"/>
              <a:t>διαφορετικές χρονικές </a:t>
            </a:r>
            <a:r>
              <a:rPr lang="el-GR" b="1" smtClean="0"/>
              <a:t>περιόδους, προκειµένου να παρακολουθήσουµε </a:t>
            </a:r>
            <a:r>
              <a:rPr lang="el-GR" b="1"/>
              <a:t>τον τρόπο συµπεριφοράς </a:t>
            </a:r>
            <a:r>
              <a:rPr lang="el-GR" b="1" smtClean="0"/>
              <a:t>των µεταβλητών </a:t>
            </a:r>
            <a:r>
              <a:rPr lang="el-GR" b="1"/>
              <a:t>στο σύστηµα. Πρόκειται για </a:t>
            </a:r>
            <a:r>
              <a:rPr lang="el-GR" b="1" smtClean="0"/>
              <a:t>µια ενδιάµεση </a:t>
            </a:r>
            <a:r>
              <a:rPr lang="el-GR" b="1"/>
              <a:t>περίπτωση στατικής και δυναµικής ανάλυσης της ισορροπίας του </a:t>
            </a:r>
            <a:r>
              <a:rPr lang="el-GR" b="1" smtClean="0"/>
              <a:t>συστήµατος.</a:t>
            </a:r>
            <a:endParaRPr lang="el-GR" b="1"/>
          </a:p>
          <a:p>
            <a:pPr marL="0" indent="0" algn="just">
              <a:buNone/>
            </a:pPr>
            <a:endParaRPr lang="el-GR" b="1" smtClean="0"/>
          </a:p>
          <a:p>
            <a:pPr algn="just"/>
            <a:endParaRPr lang="el-GR" b="1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832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/>
              <a:t>ΔΙΑΚΡΙΣΕΙΣ ΙΣΟΡΡΟΠΙΑΣ: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5292"/>
            <a:ext cx="8363272" cy="47297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/>
              <a:t>B. </a:t>
            </a:r>
            <a:r>
              <a:rPr lang="el-GR" b="1"/>
              <a:t>Γενική και </a:t>
            </a:r>
            <a:r>
              <a:rPr lang="el-GR" b="1" smtClean="0"/>
              <a:t>Μερική:</a:t>
            </a:r>
          </a:p>
          <a:p>
            <a:pPr algn="just"/>
            <a:r>
              <a:rPr lang="el-GR" b="1"/>
              <a:t>Γενική Ισορροπία: εξετάζουµε ταυτόχρονα όλες της µεταβλητές που απαρτίζουν το οικονοµικό σύστηµα.</a:t>
            </a:r>
          </a:p>
          <a:p>
            <a:pPr algn="just"/>
            <a:r>
              <a:rPr lang="el-GR" b="1" smtClean="0"/>
              <a:t> </a:t>
            </a:r>
            <a:r>
              <a:rPr lang="el-GR" b="1"/>
              <a:t>Μερική	</a:t>
            </a:r>
            <a:r>
              <a:rPr lang="el-GR" b="1" smtClean="0"/>
              <a:t>Ισορροπία: εξετάζουµε µέρος </a:t>
            </a:r>
            <a:r>
              <a:rPr lang="el-GR" b="1"/>
              <a:t>των µεταβλητών, θεωρώντας ότι οι υπόλοιπες µεταβλητές παραµένουν σταθερές (ceteris paribus).</a:t>
            </a:r>
          </a:p>
          <a:p>
            <a:pPr marL="0" indent="0" algn="just">
              <a:buNone/>
            </a:pPr>
            <a:endParaRPr lang="el-GR" b="1"/>
          </a:p>
          <a:p>
            <a:pPr algn="just"/>
            <a:endParaRPr lang="el-GR" b="1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336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/>
              <a:t>ΔΙΑΚΡΙΣΕΙΣ ΙΣΟΡΡΟΠΙΑΣ: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5292"/>
            <a:ext cx="8363272" cy="472970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l-GR" b="1"/>
              <a:t>Γ. Ευσταθής και Ασταθής</a:t>
            </a:r>
          </a:p>
          <a:p>
            <a:pPr marL="0" indent="0" algn="just">
              <a:buNone/>
            </a:pPr>
            <a:r>
              <a:rPr lang="el-GR" b="1"/>
              <a:t>•	Ευσταθής Ισορροπία: η τιµή ισορροπίας επανέρχεται,	παρότι	προσωρινά διαταράχθηκε εξαιτίας της  µεταβολής κάποιου από τους παράγοντες που προσδιορίζουν την προσφορά ή τη ζήτηση.</a:t>
            </a:r>
          </a:p>
          <a:p>
            <a:pPr marL="0" indent="0" algn="just">
              <a:buNone/>
            </a:pPr>
            <a:r>
              <a:rPr lang="el-GR" b="1"/>
              <a:t>•	Ασταθής Ισορροπία: η τιµή ισορροπίας δεν επανέρχεται µετά την µεταβολή της, εξαιτίας της µετατόπισης κάποιου από τους παράγοντες που προσδιορίζουν την προσφορά ή τη ζήτηση. Επικρατεί νέα τιµή ισορροπίας στην αγορά.</a:t>
            </a:r>
          </a:p>
          <a:p>
            <a:pPr marL="0" indent="0" algn="just">
              <a:buNone/>
            </a:pPr>
            <a:endParaRPr lang="el-GR" b="1"/>
          </a:p>
          <a:p>
            <a:pPr algn="just"/>
            <a:endParaRPr lang="el-GR" b="1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244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24036" y="32792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/>
              <a:t>ΠΡΟΣΔΙΟΡΙΣΜΟΣ P ΚΑΙ Q ΙΣΟΡΡΟΠΙΑΣ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5292"/>
            <a:ext cx="8363272" cy="4729707"/>
          </a:xfrm>
        </p:spPr>
        <p:txBody>
          <a:bodyPr>
            <a:normAutofit/>
          </a:bodyPr>
          <a:lstStyle/>
          <a:p>
            <a:pPr algn="just"/>
            <a:endParaRPr lang="el-GR" b="1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816323"/>
            <a:ext cx="7940233" cy="480448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289919" y="5416564"/>
            <a:ext cx="29070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Mankiw &amp; Taylor, 2010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652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24036" y="32792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/>
              <a:t>ΠΡΟΣΔΙΟΡΙΣΜΟΣ P ΚΑΙ Q ΙΣΟΡΡΟΠΙΑΣ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3568" y="776545"/>
            <a:ext cx="7307940" cy="4729162"/>
          </a:xfrm>
          <a:prstGeom prst="rect">
            <a:avLst/>
          </a:prstGeo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3289919" y="5416564"/>
            <a:ext cx="29070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Mankiw &amp; Taylor, 2010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394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24036" y="32792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/>
              <a:t>ΠΡΟΣΔΙΟΡΙΣΜΟΣ P ΚΑΙ Q ΙΣΟΡΡΟΠΙΑΣ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96436" cy="4116288"/>
          </a:xfrm>
        </p:spPr>
        <p:txBody>
          <a:bodyPr>
            <a:normAutofit fontScale="70000" lnSpcReduction="20000"/>
          </a:bodyPr>
          <a:lstStyle/>
          <a:p>
            <a:r>
              <a:rPr lang="el-GR" sz="3600"/>
              <a:t>Συνάρτηση ποσότητας-τιµής:</a:t>
            </a:r>
          </a:p>
          <a:p>
            <a:r>
              <a:rPr lang="el-GR" sz="3600" smtClean="0"/>
              <a:t>Q=f(P</a:t>
            </a:r>
            <a:r>
              <a:rPr lang="el-GR" sz="3600"/>
              <a:t>)</a:t>
            </a:r>
          </a:p>
          <a:p>
            <a:r>
              <a:rPr lang="el-GR" sz="3600"/>
              <a:t>Q= εξαρτηµένη µεταβλητή, Ρ= ανεξάρτητη µεταβλητή</a:t>
            </a:r>
          </a:p>
          <a:p>
            <a:r>
              <a:rPr lang="el-GR" sz="3600"/>
              <a:t>Συνάρτηση  ζήτησης:</a:t>
            </a:r>
          </a:p>
          <a:p>
            <a:r>
              <a:rPr lang="el-GR" sz="3600"/>
              <a:t>(εάν η καµπύλη ζήτησης έχει κανονική µορφή)</a:t>
            </a:r>
          </a:p>
          <a:p>
            <a:r>
              <a:rPr lang="el-GR" sz="3600" smtClean="0"/>
              <a:t>QD </a:t>
            </a:r>
            <a:r>
              <a:rPr lang="el-GR" sz="3600"/>
              <a:t>= α - Βp</a:t>
            </a:r>
          </a:p>
          <a:p>
            <a:r>
              <a:rPr lang="el-GR" sz="3600"/>
              <a:t>α= σταθερά στον κάθετο άξονα, Β= κλίση καµπύλης</a:t>
            </a:r>
          </a:p>
          <a:p>
            <a:r>
              <a:rPr lang="el-GR" sz="3600"/>
              <a:t>ζήτησης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69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24036" y="32792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/>
              <a:t>ΠΡΟΣΔΙΟΡΙΣΜΟΣ P ΚΑΙ Q ΙΣΟΡΡΟΠΙΑΣ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/>
              <a:t>Συνάρτηση  προσφοράς:</a:t>
            </a:r>
          </a:p>
          <a:p>
            <a:pPr marL="0" indent="0">
              <a:buNone/>
            </a:pPr>
            <a:r>
              <a:rPr lang="el-GR"/>
              <a:t>(εάν η καµπύλη προσφοράς έχει κανονική µορφή)</a:t>
            </a:r>
          </a:p>
          <a:p>
            <a:r>
              <a:rPr lang="el-GR"/>
              <a:t>	Qs = C + Dp</a:t>
            </a:r>
          </a:p>
          <a:p>
            <a:r>
              <a:rPr lang="el-GR"/>
              <a:t>c= σταθερά στον κάθετο άξονα, D= κλίση </a:t>
            </a:r>
            <a:r>
              <a:rPr lang="el-GR" smtClean="0"/>
              <a:t>καµπύλης</a:t>
            </a:r>
            <a:r>
              <a:rPr lang="en-US" smtClean="0"/>
              <a:t> </a:t>
            </a:r>
            <a:r>
              <a:rPr lang="el-GR" smtClean="0"/>
              <a:t>προσφοράς</a:t>
            </a:r>
            <a:endParaRPr lang="el-GR"/>
          </a:p>
          <a:p>
            <a:r>
              <a:rPr lang="el-GR"/>
              <a:t>Συνθήκη ισορροπίας: QD=Qs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756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Σύγχρονη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Μικροοικονοµική Ανάλυση (2013), Κιόχος Π., Παπανικολάου Γ. και Κιόχος Α. </a:t>
            </a:r>
            <a:endParaRPr lang="el-GR" sz="140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Αρχές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οικονοµικής θεωρίας (2010), Mankiw G.N. and Taylor M.P.</a:t>
            </a:r>
            <a:endParaRPr lang="el-GR" sz="140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Μικροοικονομική</a:t>
            </a:r>
            <a:endParaRPr lang="el-GR" b="1"/>
          </a:p>
          <a:p>
            <a:pPr algn="l"/>
            <a:r>
              <a:rPr lang="el-GR" sz="2800" b="1" smtClean="0"/>
              <a:t>Ενότητα 7:</a:t>
            </a:r>
            <a:r>
              <a:rPr lang="en-US" sz="2800" smtClean="0"/>
              <a:t> </a:t>
            </a:r>
            <a:r>
              <a:rPr lang="el-GR" sz="2800" smtClean="0"/>
              <a:t>ισορροπία αγοράς </a:t>
            </a:r>
            <a:endParaRPr lang="el-GR" sz="2800"/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45123" y="4908246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>
                <a:solidFill>
                  <a:schemeClr val="bg1"/>
                </a:solidFill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20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8176" y="2259034"/>
            <a:ext cx="7938137" cy="341631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Μικροοικονομική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Καραμάνης, Κ. (2015). Μικροοοικονομική. ΤΕΙ Ηπείρου</a:t>
            </a:r>
            <a:endParaRPr lang="el-GR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διεύθυνση:</a:t>
            </a:r>
          </a:p>
          <a:p>
            <a:pPr lvl="0" algn="just"/>
            <a:r>
              <a:rPr lang="en-US" sz="2400">
                <a:solidFill>
                  <a:prstClr val="white">
                    <a:lumMod val="50000"/>
                  </a:prstClr>
                </a:solidFill>
                <a:hlinkClick r:id="rId5"/>
              </a:rPr>
              <a:t>http://eclass.teiep.gr/OpenClass/courses/ACC140/</a:t>
            </a:r>
            <a:endParaRPr lang="el-GR" sz="2400">
              <a:solidFill>
                <a:prstClr val="white">
                  <a:lumMod val="50000"/>
                </a:prst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5447257"/>
            <a:ext cx="8972930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 smtClean="0">
                <a:solidFill>
                  <a:schemeClr val="bg1"/>
                </a:solidFill>
              </a:rPr>
              <a:t>Μικροοικονομική</a:t>
            </a:r>
            <a:r>
              <a:rPr lang="el-GR" sz="1100" smtClean="0">
                <a:solidFill>
                  <a:schemeClr val="bg1"/>
                </a:solidFill>
              </a:rPr>
              <a:t>, Ενότητα </a:t>
            </a:r>
            <a:r>
              <a:rPr lang="el-GR" sz="1100">
                <a:solidFill>
                  <a:schemeClr val="bg1"/>
                </a:solidFill>
              </a:rPr>
              <a:t>7</a:t>
            </a:r>
            <a:r>
              <a:rPr lang="el-GR" sz="1100" smtClean="0">
                <a:solidFill>
                  <a:schemeClr val="bg1"/>
                </a:solidFill>
              </a:rPr>
              <a:t> ΤΜΗΜΑ ΛΟΓΙΣΤΙΚΗΣ ΚΑΙ ΧΡΗΜΑΤΟΙΚΟΝΟΜΙΚΗΣ , ΤΕΙ ΗΠΕΙΡΟΥ </a:t>
            </a:r>
            <a:r>
              <a:rPr lang="el-GR" sz="1100" b="1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100" b="1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23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086" y="525079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74677"/>
            <a:ext cx="9144000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>
                <a:solidFill>
                  <a:schemeClr val="bg1"/>
                </a:solidFill>
              </a:rPr>
              <a:t>Μικροοικονομική, Ενότητα 7</a:t>
            </a:r>
            <a:r>
              <a:rPr lang="el-GR" sz="1200" b="1" smtClean="0">
                <a:solidFill>
                  <a:schemeClr val="bg1"/>
                </a:solidFill>
              </a:rPr>
              <a:t>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24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350" y="5128276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rmAutofit/>
          </a:bodyPr>
          <a:lstStyle/>
          <a:p>
            <a:pPr marL="0"/>
            <a:r>
              <a:rPr lang="el-GR" smtClean="0"/>
              <a:t>Ολοκληρώνοντας την ενότητα θα πρέπει να είστε σε θέση να :</a:t>
            </a:r>
          </a:p>
          <a:p>
            <a:pPr marL="0"/>
            <a:r>
              <a:rPr lang="el-GR" smtClean="0"/>
              <a:t>Ορίζετε και διακρίνετε την ισορροπία στην αγορά.</a:t>
            </a:r>
          </a:p>
          <a:p>
            <a:pPr marL="0"/>
            <a:r>
              <a:rPr lang="el-GR" smtClean="0"/>
              <a:t>Προσδιορίζετε την τιμή και την ποσότητα ισορροπίας. </a:t>
            </a:r>
          </a:p>
          <a:p>
            <a:pPr marL="0"/>
            <a:endParaRPr lang="el-GR" smtClean="0"/>
          </a:p>
          <a:p>
            <a:pPr marL="0"/>
            <a:endParaRPr lang="el-GR"/>
          </a:p>
          <a:p>
            <a:pPr marL="0"/>
            <a:endParaRPr lang="el-GR" smtClean="0"/>
          </a:p>
          <a:p>
            <a:pPr marL="0"/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Περιεχόμενα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Ισορροπία αγοράς </a:t>
            </a:r>
          </a:p>
          <a:p>
            <a:r>
              <a:rPr lang="el-GR" smtClean="0"/>
              <a:t>Διάκριση αγοράς</a:t>
            </a:r>
          </a:p>
          <a:p>
            <a:r>
              <a:rPr lang="el-GR" smtClean="0"/>
              <a:t>Τιμή και ποσότητα ισορροπίας. </a:t>
            </a:r>
          </a:p>
          <a:p>
            <a:r>
              <a:rPr lang="el-GR" smtClean="0"/>
              <a:t>Υπερβάλλουσα προσφορά και ζήτηση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722312" y="3672417"/>
            <a:ext cx="8314183" cy="1135063"/>
          </a:xfrm>
        </p:spPr>
        <p:txBody>
          <a:bodyPr>
            <a:normAutofit/>
          </a:bodyPr>
          <a:lstStyle/>
          <a:p>
            <a:r>
              <a:rPr lang="el-GR" sz="4400" smtClean="0"/>
              <a:t>Ενότητα </a:t>
            </a:r>
            <a:r>
              <a:rPr lang="el-GR" sz="4400"/>
              <a:t>7</a:t>
            </a:r>
            <a:r>
              <a:rPr lang="el-GR" sz="4400" smtClean="0"/>
              <a:t> : Ισορροπία αγοράς</a:t>
            </a:r>
            <a:endParaRPr lang="el-GR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Μικροοικονομική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/>
              <a:t>ΙΣΟΡΡΟΠΙΑ ΣΤΗΝ ΑΓΟΡΑ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5293"/>
            <a:ext cx="8291264" cy="4311666"/>
          </a:xfrm>
        </p:spPr>
        <p:txBody>
          <a:bodyPr>
            <a:normAutofit/>
          </a:bodyPr>
          <a:lstStyle/>
          <a:p>
            <a:pPr algn="just"/>
            <a:r>
              <a:rPr lang="el-GR" b="1" smtClean="0"/>
              <a:t>Ισορροπία στην αγορά: έχουµε όταν σε συγκεκριµένη</a:t>
            </a:r>
            <a:r>
              <a:rPr lang="el-GR" b="1"/>
              <a:t>	</a:t>
            </a:r>
            <a:r>
              <a:rPr lang="el-GR" b="1" smtClean="0"/>
              <a:t>τιµή (P) οι</a:t>
            </a:r>
            <a:r>
              <a:rPr lang="el-GR" b="1"/>
              <a:t>	</a:t>
            </a:r>
            <a:r>
              <a:rPr lang="el-GR" b="1" smtClean="0"/>
              <a:t>καταναλωτές μπορούν να αγοράσουν </a:t>
            </a:r>
            <a:r>
              <a:rPr lang="el-GR" b="1"/>
              <a:t>την ποσότητα (Q) που επιθυµούν και </a:t>
            </a:r>
            <a:r>
              <a:rPr lang="el-GR" b="1" smtClean="0"/>
              <a:t>οι παραγωγοί </a:t>
            </a:r>
            <a:r>
              <a:rPr lang="el-GR" b="1"/>
              <a:t>µπορούν να πουλήσουν την </a:t>
            </a:r>
            <a:r>
              <a:rPr lang="el-GR" b="1" smtClean="0"/>
              <a:t>ποσότητα </a:t>
            </a:r>
            <a:r>
              <a:rPr lang="el-GR" b="1"/>
              <a:t>που επιθυµούν να διαθέσουν.</a:t>
            </a:r>
          </a:p>
          <a:p>
            <a:pPr algn="just"/>
            <a:endParaRPr lang="el-GR" b="1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1499</TotalTime>
  <Words>733</Words>
  <Application>Microsoft Office PowerPoint</Application>
  <PresentationFormat>On-screen Show (16:10)</PresentationFormat>
  <Paragraphs>149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 Unicode MS</vt:lpstr>
      <vt:lpstr>Arial</vt:lpstr>
      <vt:lpstr>Calibri</vt:lpstr>
      <vt:lpstr>Times New Roman</vt:lpstr>
      <vt:lpstr>Θέμα του Office</vt:lpstr>
      <vt:lpstr>Μικροοικονομική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7 : Ισορροπία αγοράς</vt:lpstr>
      <vt:lpstr>ΙΣΟΡΡΟΠΙΑ ΣΤΗΝ ΑΓΟΡΑ</vt:lpstr>
      <vt:lpstr>ΙΣΟΡΡΟΠΙΑ ΣΤΗΝ ΑΓΟΡΑ</vt:lpstr>
      <vt:lpstr>ΔΙΑΚΡΙΣΕΙΣ ΙΣΟΡΡΟΠΙΑΣ:</vt:lpstr>
      <vt:lpstr>ΔΙΑΚΡΙΣΕΙΣ ΙΣΟΡΡΟΠΙΑΣ:</vt:lpstr>
      <vt:lpstr>ΔΙΑΚΡΙΣΕΙΣ ΙΣΟΡΡΟΠΙΑΣ:</vt:lpstr>
      <vt:lpstr>ΔΙΑΚΡΙΣΕΙΣ ΙΣΟΡΡΟΠΙΑΣ:</vt:lpstr>
      <vt:lpstr>ΠΡΟΣΔΙΟΡΙΣΜΟΣ P ΚΑΙ Q ΙΣΟΡΡΟΠΙΑΣ</vt:lpstr>
      <vt:lpstr>ΠΡΟΣΔΙΟΡΙΣΜΟΣ P ΚΑΙ Q ΙΣΟΡΡΟΠΙΑΣ</vt:lpstr>
      <vt:lpstr>ΠΡΟΣΔΙΟΡΙΣΜΟΣ P ΚΑΙ Q ΙΣΟΡΡΟΠΙΑΣ</vt:lpstr>
      <vt:lpstr>ΠΡΟΣΔΙΟΡΙΣΜΟΣ P ΚΑΙ Q ΙΣΟΡΡΟΠΙΑΣ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197</cp:revision>
  <dcterms:created xsi:type="dcterms:W3CDTF">2012-09-06T09:03:05Z</dcterms:created>
  <dcterms:modified xsi:type="dcterms:W3CDTF">2015-10-09T13:14:10Z</dcterms:modified>
</cp:coreProperties>
</file>