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67" r:id="rId14"/>
    <p:sldId id="270" r:id="rId15"/>
    <p:sldId id="271" r:id="rId16"/>
    <p:sldId id="272" r:id="rId17"/>
    <p:sldId id="275" r:id="rId18"/>
    <p:sldId id="273" r:id="rId19"/>
    <p:sldId id="274" r:id="rId20"/>
    <p:sldId id="276" r:id="rId21"/>
    <p:sldId id="278" r:id="rId22"/>
    <p:sldId id="284" r:id="rId23"/>
    <p:sldId id="285" r:id="rId24"/>
    <p:sldId id="281" r:id="rId25"/>
    <p:sldId id="283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341" autoAdjust="0"/>
  </p:normalViewPr>
  <p:slideViewPr>
    <p:cSldViewPr snapToGrid="0" showGuides="1">
      <p:cViewPr varScale="1">
        <p:scale>
          <a:sx n="58" d="100"/>
          <a:sy n="58" d="100"/>
        </p:scale>
        <p:origin x="119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5268D-63C9-4B19-A9C1-E1FEB7762427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06291-102F-439A-B8C3-7499B935DB8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3758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2011   Καφετζής Δ.&amp;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Συνεργ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 Ιατρικές εκδόσεις  Λίτσας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2010 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Ματσανιώτης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Νικόλαος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Σ.,Καρπάθιος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Θεμιστοκλής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Ε.,Νικολαΐδου</a:t>
            </a:r>
            <a:r>
              <a:rPr lang="el-GR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Καρπαθίου Πολυξένη Ιατρικές εκδόσεις  Λίτσας </a:t>
            </a:r>
          </a:p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06291-102F-439A-B8C3-7499B935DB89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2365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06291-102F-439A-B8C3-7499B935DB89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122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06291-102F-439A-B8C3-7499B935DB89}" type="slidenum">
              <a:rPr lang="el-GR" smtClean="0"/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4067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06291-102F-439A-B8C3-7499B935DB89}" type="slidenum">
              <a:rPr lang="el-GR" smtClean="0"/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103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8812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11550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333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6203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9833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1152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0597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44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3299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01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102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5481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9424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4733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2092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dirty="0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14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B6AD-E1D7-4471-8A44-9D1EBBE1BDEB}" type="datetimeFigureOut">
              <a:rPr lang="el-GR" smtClean="0"/>
              <a:t>25/9/2015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6061EF-B084-4BDD-B853-18F9D4D5FB14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7580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Ασυνήθιστοι τρόποι κληρονομικότητας 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l-GR" altLang="el-GR" dirty="0"/>
              <a:t>Γρίβα Ευαγγελία </a:t>
            </a:r>
          </a:p>
          <a:p>
            <a:pPr>
              <a:defRPr/>
            </a:pPr>
            <a:r>
              <a:rPr lang="el-GR" altLang="el-GR" dirty="0"/>
              <a:t>Παιδίατρος –</a:t>
            </a:r>
            <a:r>
              <a:rPr lang="el-GR" altLang="el-GR" dirty="0" err="1"/>
              <a:t>Νεογνολόγος</a:t>
            </a:r>
            <a:r>
              <a:rPr lang="el-GR" altLang="el-GR" dirty="0"/>
              <a:t> </a:t>
            </a:r>
          </a:p>
          <a:p>
            <a:pPr>
              <a:defRPr/>
            </a:pPr>
            <a:r>
              <a:rPr lang="el-GR" altLang="el-GR" dirty="0"/>
              <a:t>Καθηγήτρια Νοσηλευτικής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721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Αποτύπωση ή μονογονεϊκή </a:t>
            </a:r>
            <a:r>
              <a:rPr lang="el-GR" dirty="0" err="1" smtClean="0"/>
              <a:t>δισωμία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Πρόσφατα έχει αποδειχθεί ότι ορισμένα γονίδια  εκφράζονται ενεργά μόνο αν προέρχονται από γονέα συγκεκριμένου φύλου. Αυτό το φαινόμενο ονομάζεται αποτύπωση</a:t>
            </a:r>
          </a:p>
          <a:p>
            <a:r>
              <a:rPr lang="el-GR" dirty="0" smtClean="0"/>
              <a:t>Παράδειγμα  το σύνδρομο </a:t>
            </a:r>
            <a:r>
              <a:rPr lang="en-US" b="1" dirty="0" smtClean="0"/>
              <a:t>Prader Willi (</a:t>
            </a:r>
            <a:r>
              <a:rPr lang="el-GR" b="1" dirty="0" smtClean="0"/>
              <a:t>Μαθησιακές δυσκολίες, υποτονία, παχυσαρκία)</a:t>
            </a:r>
            <a:endParaRPr lang="en-US" b="1" dirty="0" smtClean="0"/>
          </a:p>
          <a:p>
            <a:pPr marL="0" indent="0">
              <a:buNone/>
            </a:pPr>
            <a:r>
              <a:rPr lang="el-GR" dirty="0" smtClean="0"/>
              <a:t>Το γονίδιο</a:t>
            </a:r>
            <a:r>
              <a:rPr lang="en-US" dirty="0"/>
              <a:t> Prader W</a:t>
            </a:r>
            <a:r>
              <a:rPr lang="en-US" dirty="0" smtClean="0"/>
              <a:t>illi </a:t>
            </a:r>
            <a:r>
              <a:rPr lang="el-GR" dirty="0" smtClean="0"/>
              <a:t>εντοπίζεται στην περιοχή 15</a:t>
            </a:r>
            <a:r>
              <a:rPr lang="en-US" dirty="0" smtClean="0"/>
              <a:t>q11-13 </a:t>
            </a:r>
            <a:r>
              <a:rPr lang="el-GR" dirty="0" smtClean="0"/>
              <a:t>του </a:t>
            </a:r>
            <a:r>
              <a:rPr lang="el-GR" b="1" dirty="0" smtClean="0"/>
              <a:t>χρωμοσώματος </a:t>
            </a:r>
            <a:r>
              <a:rPr lang="en-US" b="1" dirty="0" smtClean="0"/>
              <a:t>15</a:t>
            </a:r>
            <a:r>
              <a:rPr lang="el-GR" b="1" dirty="0"/>
              <a:t> </a:t>
            </a:r>
            <a:r>
              <a:rPr lang="el-GR" dirty="0" smtClean="0"/>
              <a:t>(δηλαδή στις ζώνες 11-13 στο μακρύ σκέλος του χρωμοσώματος 15)</a:t>
            </a:r>
          </a:p>
          <a:p>
            <a:pPr marL="0" indent="0">
              <a:buNone/>
            </a:pPr>
            <a:r>
              <a:rPr lang="el-GR" dirty="0" smtClean="0"/>
              <a:t>Φυσιολογικά μόνο το πατρικό αντίγραφο του γονιδίου </a:t>
            </a:r>
            <a:r>
              <a:rPr lang="en-US" dirty="0"/>
              <a:t>Prader W</a:t>
            </a:r>
            <a:r>
              <a:rPr lang="en-US" dirty="0" smtClean="0"/>
              <a:t>illi</a:t>
            </a:r>
            <a:r>
              <a:rPr lang="el-GR" dirty="0" smtClean="0"/>
              <a:t>  είναι ενεργό.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 </a:t>
            </a:r>
            <a:r>
              <a:rPr lang="el-GR" dirty="0" smtClean="0"/>
              <a:t>αποτυχία μεταβίβασης του ενεργού πατρικού γονιδίου θα δώσει γένεση στο σύνδρομο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6972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>
          <a:xfrm>
            <a:off x="1306286" y="1508166"/>
            <a:ext cx="3716977" cy="342009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Prader Will</a:t>
            </a:r>
            <a:r>
              <a:rPr lang="el-GR" sz="2400" dirty="0" smtClean="0"/>
              <a:t>ι</a:t>
            </a:r>
            <a:br>
              <a:rPr lang="el-GR" sz="2400" dirty="0" smtClean="0"/>
            </a:br>
            <a:r>
              <a:rPr lang="el-GR" sz="2400" dirty="0" smtClean="0"/>
              <a:t>Μαθησιακές δυσκολίες,</a:t>
            </a:r>
            <a:br>
              <a:rPr lang="el-GR" sz="2400" dirty="0" smtClean="0"/>
            </a:br>
            <a:r>
              <a:rPr lang="el-GR" sz="2400" dirty="0" smtClean="0"/>
              <a:t>υποτονία,</a:t>
            </a:r>
            <a:br>
              <a:rPr lang="el-GR" sz="2400" dirty="0" smtClean="0"/>
            </a:br>
            <a:r>
              <a:rPr lang="el-GR" sz="2400" dirty="0" smtClean="0"/>
              <a:t>παχυσαρκία</a:t>
            </a:r>
            <a:br>
              <a:rPr lang="el-GR" sz="2400" dirty="0" smtClean="0"/>
            </a:br>
            <a:r>
              <a:rPr lang="el-GR" sz="2400" dirty="0" smtClean="0"/>
              <a:t>υπογοναδισμός</a:t>
            </a:r>
            <a:br>
              <a:rPr lang="el-GR" sz="2400" dirty="0" smtClean="0"/>
            </a:br>
            <a:endParaRPr lang="el-GR" altLang="el-GR" sz="2400" dirty="0" smtClean="0"/>
          </a:p>
        </p:txBody>
      </p:sp>
      <p:pic>
        <p:nvPicPr>
          <p:cNvPr id="64515" name="Picture 4" descr="Γεν Prader Will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284" y="239201"/>
            <a:ext cx="5474018" cy="6379598"/>
          </a:xfrm>
        </p:spPr>
      </p:pic>
      <p:pic>
        <p:nvPicPr>
          <p:cNvPr id="4" name="Picture 4" descr="Untitled-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97" t="28437" r="2465" b="7794"/>
          <a:stretch/>
        </p:blipFill>
        <p:spPr>
          <a:xfrm>
            <a:off x="2448266" y="4135272"/>
            <a:ext cx="1760561" cy="184244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926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0644" y="2133600"/>
            <a:ext cx="4144488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 smtClean="0"/>
              <a:t>σύνδρομο </a:t>
            </a:r>
            <a:r>
              <a:rPr lang="en-US" b="1" dirty="0" err="1" smtClean="0"/>
              <a:t>Angelman</a:t>
            </a:r>
            <a:r>
              <a:rPr lang="el-GR" b="1" dirty="0" smtClean="0"/>
              <a:t>  </a:t>
            </a:r>
          </a:p>
          <a:p>
            <a:r>
              <a:rPr lang="el-GR" dirty="0" smtClean="0"/>
              <a:t>σοβαρές μαθησιακές δυσκολίες,</a:t>
            </a:r>
          </a:p>
          <a:p>
            <a:r>
              <a:rPr lang="el-GR" dirty="0" smtClean="0"/>
              <a:t>αταξία,</a:t>
            </a:r>
          </a:p>
          <a:p>
            <a:r>
              <a:rPr lang="el-GR" dirty="0" smtClean="0"/>
              <a:t> χαρούμενη προσωπικότητα</a:t>
            </a:r>
          </a:p>
          <a:p>
            <a:r>
              <a:rPr lang="el-GR" dirty="0" smtClean="0"/>
              <a:t>χαρακτηριστικό προσωπείο,</a:t>
            </a:r>
          </a:p>
          <a:p>
            <a:r>
              <a:rPr lang="el-GR" dirty="0" smtClean="0"/>
              <a:t>επιληψία)</a:t>
            </a:r>
            <a:endParaRPr lang="el-GR" dirty="0"/>
          </a:p>
        </p:txBody>
      </p:sp>
      <p:pic>
        <p:nvPicPr>
          <p:cNvPr id="4" name="Picture 4" descr="Γεν Prader  Willi  Angelma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62" t="36741"/>
          <a:stretch/>
        </p:blipFill>
        <p:spPr>
          <a:xfrm>
            <a:off x="5997040" y="1456686"/>
            <a:ext cx="4538890" cy="3944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689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Κατά σύμπτωση το γονίδιο για το </a:t>
            </a:r>
            <a:r>
              <a:rPr lang="el-GR" b="1" dirty="0" smtClean="0"/>
              <a:t>σύνδρομο </a:t>
            </a:r>
            <a:r>
              <a:rPr lang="en-US" b="1" dirty="0" err="1"/>
              <a:t>Angelman</a:t>
            </a:r>
            <a:r>
              <a:rPr lang="el-GR" b="1" dirty="0"/>
              <a:t>  (σοβαρές μαθησιακές δυσκολίες, αταξία, χαρούμενη προσωπικότητα , χαρακτηριστικό προσωπείο, επιληψία</a:t>
            </a:r>
            <a:r>
              <a:rPr lang="el-GR" b="1" dirty="0" smtClean="0"/>
              <a:t>)</a:t>
            </a:r>
            <a:r>
              <a:rPr lang="el-GR" dirty="0" smtClean="0"/>
              <a:t> εντοπίζεται επίσης στην ίδια </a:t>
            </a:r>
            <a:r>
              <a:rPr lang="el-GR" dirty="0" err="1" smtClean="0"/>
              <a:t>χρωμοσωμική</a:t>
            </a:r>
            <a:r>
              <a:rPr lang="el-GR" dirty="0" smtClean="0"/>
              <a:t> περιοχή και υπόκειται επίσης σε αποτύπωση.</a:t>
            </a:r>
          </a:p>
          <a:p>
            <a:r>
              <a:rPr lang="el-GR" dirty="0" smtClean="0"/>
              <a:t>Σε αυτή την περίπτωση </a:t>
            </a:r>
            <a:r>
              <a:rPr lang="el-GR" b="1" dirty="0" smtClean="0"/>
              <a:t>το ενεργό γονίδιο είναι το μητρικό</a:t>
            </a:r>
          </a:p>
          <a:p>
            <a:r>
              <a:rPr lang="el-GR" dirty="0" smtClean="0"/>
              <a:t>Η αποτυχία κληρονομικής μεταβίβασης του μητρικού γονιδίου μπορεί να προκαλέσει το σύνδρομο </a:t>
            </a:r>
            <a:r>
              <a:rPr lang="en-US" dirty="0" err="1" smtClean="0"/>
              <a:t>Angelman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8828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Υπάρχουν δύο κύριοι τρόποι μέσω των οποίων ένα παιδί μπορεί να μη κληρονομήσει το ενεργό γονίδιο</a:t>
            </a: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De novo </a:t>
            </a:r>
            <a:r>
              <a:rPr lang="el-GR" u="sng" dirty="0" smtClean="0"/>
              <a:t>έλλειψη </a:t>
            </a:r>
            <a:r>
              <a:rPr lang="el-GR" dirty="0" smtClean="0"/>
              <a:t>: Τα γονικά χρωμοσώματα είναι φυσιολογικά , και προκύπτει μια έλλειψη ως νέα μετάλλαξη στο παιδί.</a:t>
            </a:r>
            <a:r>
              <a:rPr lang="en-US" dirty="0"/>
              <a:t> </a:t>
            </a:r>
            <a:r>
              <a:rPr lang="el-GR" dirty="0" smtClean="0"/>
              <a:t>(</a:t>
            </a:r>
            <a:r>
              <a:rPr lang="en-US" dirty="0" smtClean="0"/>
              <a:t>Prader </a:t>
            </a:r>
            <a:r>
              <a:rPr lang="en-US" dirty="0"/>
              <a:t>Willi </a:t>
            </a:r>
            <a:r>
              <a:rPr lang="el-GR" dirty="0" smtClean="0"/>
              <a:t> έλλειψη στο πατρικό χρωμόσωμα)</a:t>
            </a:r>
          </a:p>
          <a:p>
            <a:r>
              <a:rPr lang="el-GR" u="sng" dirty="0" smtClean="0"/>
              <a:t>Μονογονεϊκή </a:t>
            </a:r>
            <a:r>
              <a:rPr lang="el-GR" u="sng" dirty="0" err="1" smtClean="0"/>
              <a:t>δισωμία</a:t>
            </a:r>
            <a:r>
              <a:rPr lang="el-GR" dirty="0" smtClean="0"/>
              <a:t>: Αναφέρεται στην περίπτωση που ένα παιδί κληρονομεί και  τα δύο αντίγραφα ενός χρωμοσώματος από έναν γονέα και κανένα από τον άλλο γονέα. ( </a:t>
            </a:r>
            <a:r>
              <a:rPr lang="en-US" dirty="0"/>
              <a:t>P</a:t>
            </a:r>
            <a:r>
              <a:rPr lang="en-US" dirty="0" smtClean="0"/>
              <a:t>rader Willi </a:t>
            </a:r>
            <a:r>
              <a:rPr lang="el-GR" dirty="0" smtClean="0"/>
              <a:t>κανένα πατρικό, σύνδρομο </a:t>
            </a:r>
            <a:r>
              <a:rPr lang="en-US" dirty="0" err="1" smtClean="0"/>
              <a:t>Angelman</a:t>
            </a:r>
            <a:r>
              <a:rPr lang="en-US" dirty="0" smtClean="0"/>
              <a:t> </a:t>
            </a:r>
            <a:r>
              <a:rPr lang="el-GR" dirty="0" smtClean="0"/>
              <a:t>κανένα μητρικό)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467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27582" y="517231"/>
            <a:ext cx="9638659" cy="1280890"/>
          </a:xfrm>
        </p:spPr>
        <p:txBody>
          <a:bodyPr>
            <a:normAutofit/>
          </a:bodyPr>
          <a:lstStyle/>
          <a:p>
            <a:r>
              <a:rPr lang="el-GR" sz="2800" dirty="0" err="1" smtClean="0"/>
              <a:t>Πολυγονιδιακή</a:t>
            </a:r>
            <a:r>
              <a:rPr lang="el-GR" sz="2800" dirty="0" smtClean="0"/>
              <a:t> ή </a:t>
            </a:r>
            <a:r>
              <a:rPr lang="el-GR" sz="2800" dirty="0" err="1" smtClean="0"/>
              <a:t>πολυπαραγοντική</a:t>
            </a:r>
            <a:r>
              <a:rPr lang="el-GR" sz="2800" dirty="0" smtClean="0"/>
              <a:t> κληρονομικότητα 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27583" y="1579419"/>
            <a:ext cx="9540864" cy="51538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Συγγενείς δυσπλασίες</a:t>
            </a:r>
          </a:p>
          <a:p>
            <a:r>
              <a:rPr lang="el-GR" dirty="0" smtClean="0"/>
              <a:t>Ελλείματα νευρικού σωλήνα (ανεγκεφαλία , δισχιδής ράχη)</a:t>
            </a:r>
          </a:p>
          <a:p>
            <a:r>
              <a:rPr lang="el-GR" dirty="0" smtClean="0"/>
              <a:t>Συγγενής καρδιοπάθεια</a:t>
            </a:r>
          </a:p>
          <a:p>
            <a:r>
              <a:rPr lang="el-GR" dirty="0" err="1" smtClean="0"/>
              <a:t>Σχιστία</a:t>
            </a:r>
            <a:r>
              <a:rPr lang="el-GR" dirty="0" smtClean="0"/>
              <a:t> χείλους ή υπερώας</a:t>
            </a:r>
          </a:p>
          <a:p>
            <a:r>
              <a:rPr lang="el-GR" dirty="0" smtClean="0"/>
              <a:t>Πυλωρική στένωση</a:t>
            </a:r>
          </a:p>
          <a:p>
            <a:r>
              <a:rPr lang="el-GR" dirty="0" smtClean="0"/>
              <a:t>Συγγενής δυσπλασία </a:t>
            </a:r>
            <a:r>
              <a:rPr lang="el-GR" dirty="0"/>
              <a:t>ι</a:t>
            </a:r>
            <a:r>
              <a:rPr lang="el-GR" dirty="0" smtClean="0"/>
              <a:t>σχίου</a:t>
            </a:r>
          </a:p>
          <a:p>
            <a:r>
              <a:rPr lang="el-GR" dirty="0" smtClean="0"/>
              <a:t>Στρεβλοποδία</a:t>
            </a:r>
          </a:p>
          <a:p>
            <a:r>
              <a:rPr lang="el-GR" dirty="0" smtClean="0"/>
              <a:t>Υποσπαδίας</a:t>
            </a:r>
          </a:p>
          <a:p>
            <a:pPr marL="0" indent="0">
              <a:buNone/>
            </a:pPr>
            <a:r>
              <a:rPr lang="el-GR" dirty="0" smtClean="0"/>
              <a:t>Ενήλικη ζωή</a:t>
            </a:r>
          </a:p>
          <a:p>
            <a:r>
              <a:rPr lang="el-GR" dirty="0" smtClean="0"/>
              <a:t>Αθηροσκλήρωση  και στεφανιαία νόσος</a:t>
            </a:r>
          </a:p>
          <a:p>
            <a:r>
              <a:rPr lang="el-GR" dirty="0" smtClean="0"/>
              <a:t>Σακχαρώδης διαβήτης</a:t>
            </a:r>
          </a:p>
          <a:p>
            <a:r>
              <a:rPr lang="el-GR" dirty="0" smtClean="0"/>
              <a:t>Άσθμα</a:t>
            </a:r>
          </a:p>
          <a:p>
            <a:r>
              <a:rPr lang="el-GR" dirty="0" smtClean="0"/>
              <a:t>Επιληψία</a:t>
            </a:r>
          </a:p>
          <a:p>
            <a:r>
              <a:rPr lang="el-GR" dirty="0" smtClean="0"/>
              <a:t>Υπέρταση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462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Υπάρχουν πολλές διαταραχές οι οποίες προκύπτουν από την αθροιστική επίδραση αρκετών γονιδίων ( </a:t>
            </a:r>
            <a:r>
              <a:rPr lang="el-GR" dirty="0" err="1" smtClean="0"/>
              <a:t>πολυγονιδιακά</a:t>
            </a:r>
            <a:r>
              <a:rPr lang="el-GR" dirty="0" smtClean="0"/>
              <a:t> ) με ή χωρίς την επίδραση περιβαλλοντικών ή άλλων αγνώστων παραγόντων ( </a:t>
            </a:r>
            <a:r>
              <a:rPr lang="el-GR" dirty="0" err="1" smtClean="0"/>
              <a:t>πολυπαραγοντικά</a:t>
            </a:r>
            <a:r>
              <a:rPr lang="el-GR" dirty="0" smtClean="0"/>
              <a:t>) </a:t>
            </a:r>
          </a:p>
          <a:p>
            <a:r>
              <a:rPr lang="el-GR" dirty="0" smtClean="0"/>
              <a:t>Φυσιολογικά χαρακτηριστικά όπως το ύψος  και η ευφυΐα κληρονομούνται επίσης με αυτόν τον τρόπο</a:t>
            </a:r>
          </a:p>
          <a:p>
            <a:r>
              <a:rPr lang="el-GR" dirty="0" smtClean="0"/>
              <a:t>Οι συγγενείς ενός προσβεβλημένου ατόμου εμφανίζουν αυξημένη επιρρέπεια  και έτσι μεγαλύτερο ποσοστό αυτών θα εκδηλώσει τη νόσο.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675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l-GR" altLang="el-GR" smtClean="0"/>
          </a:p>
        </p:txBody>
      </p:sp>
      <p:pic>
        <p:nvPicPr>
          <p:cNvPr id="70659" name="Picture 4" descr="Γεν  Λαγοχειλος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962025"/>
            <a:ext cx="9144000" cy="5670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032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Ο κίνδυνος επανεμφάνισης μιας </a:t>
            </a:r>
            <a:r>
              <a:rPr lang="el-GR" dirty="0" err="1" smtClean="0"/>
              <a:t>πολυπαραγοντικής</a:t>
            </a:r>
            <a:r>
              <a:rPr lang="el-GR" dirty="0" smtClean="0"/>
              <a:t> διαταραχής στην οικογένεια  είναι συνήθως χαμηλός και είναι πιο σημαντικός σε συγγενείς  πρώτου βαθμού.</a:t>
            </a:r>
          </a:p>
          <a:p>
            <a:pPr marL="0" indent="0">
              <a:buNone/>
            </a:pPr>
            <a:r>
              <a:rPr lang="el-GR" dirty="0" smtClean="0"/>
              <a:t>Οι παράγοντες αύξησης του κινδύνου:</a:t>
            </a:r>
          </a:p>
          <a:p>
            <a:r>
              <a:rPr lang="el-GR" dirty="0" smtClean="0"/>
              <a:t>Η πιο σοβαρή μορφή διαταραχής</a:t>
            </a:r>
          </a:p>
          <a:p>
            <a:r>
              <a:rPr lang="el-GR" dirty="0" smtClean="0"/>
              <a:t>Η πιο στενή σχέση με το προσβεβλημένο άτομο</a:t>
            </a:r>
          </a:p>
          <a:p>
            <a:r>
              <a:rPr lang="el-GR" dirty="0" smtClean="0"/>
              <a:t>Τα πολυάριθμα προσβεβλημένα μέλη της οικογένειας</a:t>
            </a:r>
          </a:p>
          <a:p>
            <a:r>
              <a:rPr lang="el-GR" dirty="0" smtClean="0"/>
              <a:t>Η διαφορά φύλου στην επικράτηση π.χ.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       (νόσος </a:t>
            </a:r>
            <a:r>
              <a:rPr lang="en-US" dirty="0" err="1" smtClean="0"/>
              <a:t>Hirschsprung</a:t>
            </a:r>
            <a:r>
              <a:rPr lang="en-US" dirty="0" smtClean="0"/>
              <a:t>   </a:t>
            </a:r>
            <a:r>
              <a:rPr lang="el-GR" dirty="0" err="1" smtClean="0"/>
              <a:t>άρρενα:θήλεα</a:t>
            </a:r>
            <a:r>
              <a:rPr lang="el-GR" dirty="0" smtClean="0"/>
              <a:t> 3:1 ένα προσβεβλημένο θήλυ θα είχε   μεγαλύτερη γενετική προδιάθεση, έτσι ο κίνδυνος για τα αδέλφια είναι μεγαλύτερος)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865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Σε πολλές </a:t>
            </a:r>
            <a:r>
              <a:rPr lang="el-GR" dirty="0" err="1" smtClean="0"/>
              <a:t>πολυπαραγοντικές</a:t>
            </a:r>
            <a:r>
              <a:rPr lang="el-GR" dirty="0" smtClean="0"/>
              <a:t> διαταραχές οι περιβαλλοντικοί παράγοντες παραμένουν άγνωστοι.</a:t>
            </a:r>
          </a:p>
          <a:p>
            <a:pPr marL="0" indent="0">
              <a:buNone/>
            </a:pPr>
            <a:r>
              <a:rPr lang="el-GR" dirty="0" smtClean="0"/>
              <a:t>Στις έκδηλες εξαιρέσεις περιλαμβάνονται  </a:t>
            </a:r>
          </a:p>
          <a:p>
            <a:r>
              <a:rPr lang="el-GR" dirty="0" smtClean="0"/>
              <a:t>Στην </a:t>
            </a:r>
            <a:r>
              <a:rPr lang="el-GR" u="sng" dirty="0" smtClean="0"/>
              <a:t>αθηροσκλήρωση </a:t>
            </a:r>
            <a:r>
              <a:rPr lang="el-GR" dirty="0" smtClean="0"/>
              <a:t>η διαιτητική  πρόσληψη λίπους και το κάπνισμα</a:t>
            </a:r>
          </a:p>
          <a:p>
            <a:r>
              <a:rPr lang="el-GR" dirty="0" smtClean="0"/>
              <a:t>Στον </a:t>
            </a:r>
            <a:r>
              <a:rPr lang="el-GR" u="sng" dirty="0" err="1" smtClean="0"/>
              <a:t>ινσουλινοεξαρτώμενο</a:t>
            </a:r>
            <a:r>
              <a:rPr lang="el-GR" u="sng" dirty="0" smtClean="0"/>
              <a:t> σακχαρώδη διαβήτη  </a:t>
            </a:r>
            <a:r>
              <a:rPr lang="el-GR" dirty="0" smtClean="0"/>
              <a:t>η ιογενής λοίμωξη</a:t>
            </a:r>
          </a:p>
          <a:p>
            <a:pPr marL="0" indent="0">
              <a:buNone/>
            </a:pPr>
            <a:r>
              <a:rPr lang="el-GR" dirty="0" smtClean="0"/>
              <a:t>Για τις </a:t>
            </a:r>
            <a:r>
              <a:rPr lang="el-GR" u="sng" dirty="0" smtClean="0"/>
              <a:t>διαταραχές του νευρικού σωλήνα </a:t>
            </a:r>
            <a:r>
              <a:rPr lang="el-GR" dirty="0" smtClean="0"/>
              <a:t>ο κίνδυνος επανεμφάνισης στα αδέλφια ελαττώνεται  από περίπου 4 σε 1% ή και λιγότερο αν η μητέρα λαμβάνει </a:t>
            </a:r>
            <a:r>
              <a:rPr lang="el-GR" dirty="0" err="1" smtClean="0"/>
              <a:t>φυλλικό</a:t>
            </a:r>
            <a:r>
              <a:rPr lang="el-GR" dirty="0" smtClean="0"/>
              <a:t> οξύ πριν τη σύλληψη και στα αρχικά στάδια της εγκυμοσύνης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4991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dirty="0" smtClean="0"/>
              <a:t> </a:t>
            </a:r>
            <a:r>
              <a:rPr lang="el-GR" altLang="el-GR" dirty="0" err="1" smtClean="0"/>
              <a:t>Μενδέλειο</a:t>
            </a:r>
            <a:r>
              <a:rPr lang="el-GR" altLang="el-GR" dirty="0" smtClean="0"/>
              <a:t> τρόπο </a:t>
            </a:r>
            <a:r>
              <a:rPr lang="el-GR" altLang="el-GR" dirty="0" err="1"/>
              <a:t>κληρονόμησης</a:t>
            </a:r>
            <a:r>
              <a:rPr lang="el-GR" altLang="el-GR" dirty="0"/>
              <a:t> ακολουθούν και τα νοσήματα που οφείλονται σε </a:t>
            </a:r>
            <a:r>
              <a:rPr lang="el-GR" altLang="el-GR" dirty="0" smtClean="0">
                <a:solidFill>
                  <a:srgbClr val="CC3300"/>
                </a:solidFill>
              </a:rPr>
              <a:t>ασταθείς μεταλλάξεις , οφειλόμενες σε αυξήσεις </a:t>
            </a:r>
            <a:r>
              <a:rPr lang="el-GR" altLang="el-GR" dirty="0">
                <a:solidFill>
                  <a:srgbClr val="CC3300"/>
                </a:solidFill>
              </a:rPr>
              <a:t>του αριθμού των</a:t>
            </a:r>
            <a:r>
              <a:rPr lang="el-GR" altLang="el-GR" dirty="0"/>
              <a:t> </a:t>
            </a:r>
            <a:r>
              <a:rPr lang="el-GR" altLang="el-GR" dirty="0">
                <a:solidFill>
                  <a:srgbClr val="CC3300"/>
                </a:solidFill>
              </a:rPr>
              <a:t>επαναλήψεων </a:t>
            </a:r>
            <a:r>
              <a:rPr lang="el-GR" altLang="el-GR" dirty="0" err="1" smtClean="0">
                <a:solidFill>
                  <a:srgbClr val="CC3300"/>
                </a:solidFill>
              </a:rPr>
              <a:t>τρινουκλεοτιδιων</a:t>
            </a:r>
            <a:r>
              <a:rPr lang="el-GR" altLang="el-GR" dirty="0" smtClean="0"/>
              <a:t>. </a:t>
            </a:r>
            <a:endParaRPr lang="en-US" altLang="el-GR" smtClean="0"/>
          </a:p>
          <a:p>
            <a:pPr marL="0" indent="0">
              <a:buNone/>
            </a:pPr>
            <a:r>
              <a:rPr lang="el-GR" altLang="el-GR" smtClean="0"/>
              <a:t>Οι </a:t>
            </a:r>
            <a:r>
              <a:rPr lang="el-GR" altLang="el-GR" dirty="0" smtClean="0"/>
              <a:t>ασταθείς  </a:t>
            </a:r>
            <a:r>
              <a:rPr lang="el-GR" altLang="el-GR" dirty="0"/>
              <a:t>μεταλλάξεις αναγνωρίστηκαν σχετικά πρόσφατα και βοήθησαν στην κατανόηση ορισμένων γενετικών </a:t>
            </a:r>
            <a:r>
              <a:rPr lang="el-GR" altLang="el-GR" dirty="0">
                <a:solidFill>
                  <a:srgbClr val="CC3300"/>
                </a:solidFill>
              </a:rPr>
              <a:t>νευρολογικών νοσημάτων</a:t>
            </a:r>
            <a:r>
              <a:rPr lang="el-GR" altLang="el-GR" dirty="0"/>
              <a:t> με περίεργο τρόπο </a:t>
            </a:r>
            <a:r>
              <a:rPr lang="el-GR" altLang="el-GR" dirty="0" err="1"/>
              <a:t>κληρονόμησης</a:t>
            </a:r>
            <a:r>
              <a:rPr lang="el-GR" altLang="el-G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244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altLang="el-GR" sz="4000"/>
              <a:t>Γενετικές ανωμαλίες των σωματικών κυττάρων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2060576"/>
            <a:ext cx="7910945" cy="238673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l-GR" altLang="el-GR" sz="2400" b="1" dirty="0" smtClean="0"/>
              <a:t>Μεταλλάξεις που γίνονται σε ειδικά σωματικά κύτταρα και οδηγούν στη </a:t>
            </a:r>
            <a:r>
              <a:rPr lang="el-GR" altLang="el-GR" sz="2400" b="1" u="sng" dirty="0" smtClean="0"/>
              <a:t>δημιουργία όγκων</a:t>
            </a:r>
            <a:r>
              <a:rPr lang="el-GR" altLang="el-GR" sz="2400" dirty="0" smtClean="0"/>
              <a:t> π.χ. μεταλλάξεις σε γονίδια που ελέγχουν την κυτταρική ανάπτυξη</a:t>
            </a:r>
            <a:endParaRPr lang="en-US" altLang="el-GR" sz="2400" dirty="0" smtClean="0"/>
          </a:p>
          <a:p>
            <a:pPr>
              <a:defRPr/>
            </a:pPr>
            <a:r>
              <a:rPr lang="el-GR" altLang="el-GR" sz="2400" dirty="0" smtClean="0"/>
              <a:t>Η γενετική ανωμαλία δεν υπάρχει στους γαμέτες (σπερματοζωάρια και ωάρια)</a:t>
            </a:r>
            <a:endParaRPr lang="en-US" altLang="el-GR" sz="2400" dirty="0" smtClean="0"/>
          </a:p>
          <a:p>
            <a:pPr marL="0" indent="0">
              <a:buNone/>
              <a:defRPr/>
            </a:pPr>
            <a:endParaRPr lang="en-US" altLang="el-GR" sz="2400" dirty="0" smtClean="0"/>
          </a:p>
          <a:p>
            <a:pPr>
              <a:defRPr/>
            </a:pPr>
            <a:endParaRPr lang="el-GR" altLang="el-GR" sz="2400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l-GR" altLang="el-GR" sz="2400" dirty="0" smtClean="0"/>
          </a:p>
        </p:txBody>
      </p:sp>
    </p:spTree>
    <p:extLst>
      <p:ext uri="{BB962C8B-B14F-4D97-AF65-F5344CB8AC3E}">
        <p14:creationId xmlns:p14="http://schemas.microsoft.com/office/powerpoint/2010/main" val="365799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Ανάλυση </a:t>
            </a:r>
            <a:r>
              <a:rPr lang="en-US" dirty="0" smtClean="0"/>
              <a:t>DNA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55273" y="1371600"/>
            <a:ext cx="9149339" cy="45396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l-GR" dirty="0" smtClean="0"/>
              <a:t>Οι περισσότερες από τις δοκιμασίες μοριακού ελέγχου διεξάγονται χρησιμοποιώντας τεχνικές αλυσιδωτής αντίδρασης </a:t>
            </a:r>
            <a:r>
              <a:rPr lang="el-GR" dirty="0" err="1" smtClean="0"/>
              <a:t>πολυμεράσης</a:t>
            </a:r>
            <a:r>
              <a:rPr lang="el-GR" dirty="0" smtClean="0"/>
              <a:t> </a:t>
            </a:r>
            <a:r>
              <a:rPr lang="en-US" dirty="0" smtClean="0"/>
              <a:t>(PCR)</a:t>
            </a:r>
            <a:r>
              <a:rPr lang="el-GR" dirty="0"/>
              <a:t>-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l-GR" dirty="0" smtClean="0"/>
              <a:t>Η κύρια χρησιμότητα της</a:t>
            </a:r>
            <a:r>
              <a:rPr lang="en-US" dirty="0"/>
              <a:t> </a:t>
            </a:r>
            <a:r>
              <a:rPr lang="en-US" dirty="0" smtClean="0"/>
              <a:t>DNA </a:t>
            </a:r>
            <a:r>
              <a:rPr lang="el-GR" dirty="0" smtClean="0"/>
              <a:t>ανάλυσης για τη γενετική καθοδήγηση έγκειται στα κάτωθι:</a:t>
            </a:r>
          </a:p>
          <a:p>
            <a:r>
              <a:rPr lang="el-GR" dirty="0" smtClean="0"/>
              <a:t>Επιβεβαίωση μιας κλινικής διάγνωσης</a:t>
            </a:r>
          </a:p>
          <a:p>
            <a:r>
              <a:rPr lang="el-GR" dirty="0" smtClean="0"/>
              <a:t>Ανίχνευση θηλέων φορέων σε Χ </a:t>
            </a:r>
            <a:r>
              <a:rPr lang="el-GR" dirty="0" err="1" smtClean="0"/>
              <a:t>φιλοσύνδετες</a:t>
            </a:r>
            <a:r>
              <a:rPr lang="el-GR" dirty="0" smtClean="0"/>
              <a:t> διαταραχές π.χ. αιμορροφιλία  Α και Β, μυϊκή δυστροφία </a:t>
            </a:r>
            <a:r>
              <a:rPr lang="en-US" dirty="0" err="1" smtClean="0"/>
              <a:t>Duchenne</a:t>
            </a:r>
            <a:r>
              <a:rPr lang="en-US" dirty="0" smtClean="0"/>
              <a:t>  </a:t>
            </a:r>
            <a:r>
              <a:rPr lang="el-GR" dirty="0" smtClean="0"/>
              <a:t>και  </a:t>
            </a:r>
            <a:r>
              <a:rPr lang="en-US" dirty="0" smtClean="0"/>
              <a:t>Becker</a:t>
            </a:r>
            <a:endParaRPr lang="el-GR" dirty="0" smtClean="0"/>
          </a:p>
          <a:p>
            <a:r>
              <a:rPr lang="el-GR" dirty="0" smtClean="0"/>
              <a:t>Ανίχνευση φορέων σε </a:t>
            </a:r>
            <a:r>
              <a:rPr lang="el-GR" dirty="0" err="1" smtClean="0"/>
              <a:t>αυτοσωματικές</a:t>
            </a:r>
            <a:r>
              <a:rPr lang="el-GR" dirty="0" smtClean="0"/>
              <a:t> υπολειπόμενες διαταραχές π.χ. </a:t>
            </a:r>
            <a:r>
              <a:rPr lang="el-GR" dirty="0" err="1" smtClean="0"/>
              <a:t>ινοκυστική</a:t>
            </a:r>
            <a:r>
              <a:rPr lang="el-GR" dirty="0" smtClean="0"/>
              <a:t> νόσος</a:t>
            </a:r>
          </a:p>
          <a:p>
            <a:r>
              <a:rPr lang="el-GR" dirty="0" err="1" smtClean="0"/>
              <a:t>Προσυμπτωματική</a:t>
            </a:r>
            <a:r>
              <a:rPr lang="el-GR" dirty="0" smtClean="0"/>
              <a:t> διάγνωση σε </a:t>
            </a:r>
            <a:r>
              <a:rPr lang="el-GR" dirty="0" err="1" smtClean="0"/>
              <a:t>αυτοσωματικές</a:t>
            </a:r>
            <a:r>
              <a:rPr lang="el-GR" dirty="0" smtClean="0"/>
              <a:t> </a:t>
            </a:r>
            <a:r>
              <a:rPr lang="el-GR" dirty="0" err="1" smtClean="0"/>
              <a:t>επικρατητικές</a:t>
            </a:r>
            <a:r>
              <a:rPr lang="el-GR" dirty="0" smtClean="0"/>
              <a:t> διαταραχές π.χ. νόσος </a:t>
            </a:r>
            <a:r>
              <a:rPr lang="en-US" dirty="0" smtClean="0"/>
              <a:t>Huntington, </a:t>
            </a:r>
            <a:r>
              <a:rPr lang="el-GR" dirty="0" err="1" smtClean="0"/>
              <a:t>μυοτονική</a:t>
            </a:r>
            <a:r>
              <a:rPr lang="el-GR" dirty="0" smtClean="0"/>
              <a:t> δυστροφία</a:t>
            </a:r>
          </a:p>
          <a:p>
            <a:r>
              <a:rPr lang="el-GR" dirty="0" smtClean="0"/>
              <a:t>Προγεννητική διάγνωση αυξανόμενου αριθμού </a:t>
            </a:r>
            <a:r>
              <a:rPr lang="el-GR" dirty="0" err="1" smtClean="0"/>
              <a:t>Μενδέλειων</a:t>
            </a:r>
            <a:r>
              <a:rPr lang="el-GR" dirty="0" smtClean="0"/>
              <a:t> διαταραχών</a:t>
            </a:r>
            <a:endParaRPr lang="en-US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35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137558" y="0"/>
            <a:ext cx="9367055" cy="795647"/>
          </a:xfrm>
        </p:spPr>
        <p:txBody>
          <a:bodyPr>
            <a:normAutofit fontScale="90000"/>
          </a:bodyPr>
          <a:lstStyle/>
          <a:p>
            <a:r>
              <a:rPr lang="el-GR" sz="2400" dirty="0"/>
              <a:t>Η προγεννητική διάγνωση </a:t>
            </a:r>
            <a:r>
              <a:rPr lang="el-GR" sz="2400" dirty="0" err="1" smtClean="0"/>
              <a:t>Μενδέλειων</a:t>
            </a:r>
            <a:r>
              <a:rPr lang="el-GR" sz="2400" dirty="0" smtClean="0"/>
              <a:t> </a:t>
            </a:r>
            <a:r>
              <a:rPr lang="el-GR" sz="2400" dirty="0"/>
              <a:t>διαταραχών επιτυγχάνεται με :</a:t>
            </a:r>
            <a:r>
              <a:rPr lang="en-US" sz="2400" dirty="0"/>
              <a:t/>
            </a:r>
            <a:br>
              <a:rPr lang="en-US" sz="2400" dirty="0"/>
            </a:br>
            <a:endParaRPr lang="el-GR" sz="2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40676" y="1080654"/>
            <a:ext cx="9663937" cy="53174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 smtClean="0"/>
              <a:t>Ανάλυση μεταλλάξεων</a:t>
            </a:r>
          </a:p>
          <a:p>
            <a:pPr marL="0" indent="0">
              <a:buNone/>
            </a:pPr>
            <a:r>
              <a:rPr lang="el-GR" dirty="0" smtClean="0"/>
              <a:t>Για αυξανόμενο αριθμό νόσων είναι δυνατή η άμεση ανίχνευση και ταυτοποίηση της μετάλλαξης .</a:t>
            </a:r>
          </a:p>
          <a:p>
            <a:pPr marL="0" indent="0">
              <a:buNone/>
            </a:pPr>
            <a:r>
              <a:rPr lang="el-GR" dirty="0" smtClean="0"/>
              <a:t> Έτσι γίνεται </a:t>
            </a:r>
            <a:r>
              <a:rPr lang="el-GR" u="sng" dirty="0" smtClean="0"/>
              <a:t>επιβεβαίωση της διάγνωσης και </a:t>
            </a:r>
            <a:r>
              <a:rPr lang="el-GR" u="sng" dirty="0" err="1" smtClean="0"/>
              <a:t>προσυμπτωματικός</a:t>
            </a:r>
            <a:r>
              <a:rPr lang="el-GR" u="sng" dirty="0" smtClean="0"/>
              <a:t> ή προληπτικός έλεγχος</a:t>
            </a:r>
            <a:endParaRPr lang="en-US" u="sng" dirty="0" smtClean="0"/>
          </a:p>
          <a:p>
            <a:r>
              <a:rPr lang="el-GR" b="1" dirty="0" smtClean="0"/>
              <a:t>Ελλείψεις</a:t>
            </a:r>
            <a:r>
              <a:rPr lang="el-GR" dirty="0" smtClean="0"/>
              <a:t>:</a:t>
            </a:r>
            <a:r>
              <a:rPr lang="en-US" dirty="0"/>
              <a:t>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Οι </a:t>
            </a:r>
            <a:r>
              <a:rPr lang="el-GR" dirty="0"/>
              <a:t>μεταλλάξεις μεγάλων ελλείψεων είναι συνηθισμένες </a:t>
            </a:r>
            <a:r>
              <a:rPr lang="el-GR" dirty="0" smtClean="0"/>
              <a:t>(</a:t>
            </a:r>
            <a:r>
              <a:rPr lang="en-US" dirty="0" smtClean="0"/>
              <a:t> </a:t>
            </a:r>
            <a:r>
              <a:rPr lang="el-GR" dirty="0" smtClean="0"/>
              <a:t>μυϊκή </a:t>
            </a:r>
            <a:r>
              <a:rPr lang="el-GR" dirty="0"/>
              <a:t>δυστροφία </a:t>
            </a:r>
            <a:r>
              <a:rPr lang="el-GR" dirty="0" smtClean="0"/>
              <a:t>	</a:t>
            </a:r>
            <a:r>
              <a:rPr lang="en-US" dirty="0" err="1" smtClean="0"/>
              <a:t>Duchenne</a:t>
            </a:r>
            <a:r>
              <a:rPr lang="el-GR" dirty="0" smtClean="0"/>
              <a:t> </a:t>
            </a:r>
            <a:r>
              <a:rPr lang="el-GR" dirty="0"/>
              <a:t>και</a:t>
            </a:r>
            <a:r>
              <a:rPr lang="en-US" dirty="0"/>
              <a:t> Becker</a:t>
            </a:r>
            <a:r>
              <a:rPr lang="el-GR" dirty="0"/>
              <a:t>, α μεσογειακή αναιμία, ανεπάρκεια της 21 </a:t>
            </a:r>
            <a:r>
              <a:rPr lang="el-GR" dirty="0" err="1"/>
              <a:t>υδροξυλάσης</a:t>
            </a:r>
            <a:r>
              <a:rPr lang="el-GR" dirty="0"/>
              <a:t>)</a:t>
            </a:r>
          </a:p>
          <a:p>
            <a:r>
              <a:rPr lang="el-GR" b="1" dirty="0"/>
              <a:t>Σημειακές μεταλλάξεις και μικρές ελλείψεις </a:t>
            </a:r>
            <a:r>
              <a:rPr lang="el-GR" dirty="0"/>
              <a:t>: 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Αναγνωρίζονται εύκολα εάν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r>
              <a:rPr lang="el-GR" dirty="0"/>
              <a:t>η ίδια μετάλλαξη προκαλεί  όλες τις περιπτώσεις της </a:t>
            </a:r>
            <a:r>
              <a:rPr lang="el-GR" dirty="0" smtClean="0"/>
              <a:t>	διαταραχής </a:t>
            </a:r>
            <a:r>
              <a:rPr lang="el-GR" dirty="0"/>
              <a:t>π.χ. στη δρεπανοκυτταρική αναιμία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 </a:t>
            </a:r>
            <a:r>
              <a:rPr lang="el-GR" dirty="0"/>
              <a:t>Για τις περισσότερες διαταραχές </a:t>
            </a:r>
            <a:r>
              <a:rPr lang="el-GR" dirty="0" smtClean="0"/>
              <a:t>	υπάρχει </a:t>
            </a:r>
            <a:r>
              <a:rPr lang="el-GR" dirty="0"/>
              <a:t>ένα πολύ διαφορετικό φάσμα </a:t>
            </a:r>
            <a:r>
              <a:rPr lang="el-GR" dirty="0" smtClean="0"/>
              <a:t>	μεταλλάξεων</a:t>
            </a:r>
            <a:r>
              <a:rPr lang="el-GR" dirty="0"/>
              <a:t>. 78% των φορέων της </a:t>
            </a:r>
            <a:r>
              <a:rPr lang="el-GR" dirty="0" err="1" smtClean="0"/>
              <a:t>ινοκυστικής</a:t>
            </a:r>
            <a:r>
              <a:rPr lang="el-GR" dirty="0" smtClean="0"/>
              <a:t> </a:t>
            </a:r>
            <a:r>
              <a:rPr lang="el-GR" dirty="0"/>
              <a:t>φέρει τη μετάλλαξη Δ</a:t>
            </a:r>
            <a:r>
              <a:rPr lang="en-US" dirty="0"/>
              <a:t>F</a:t>
            </a:r>
            <a:r>
              <a:rPr lang="el-GR" dirty="0"/>
              <a:t>508 αλλά </a:t>
            </a:r>
            <a:r>
              <a:rPr lang="el-GR" dirty="0" smtClean="0"/>
              <a:t>	έχουν </a:t>
            </a:r>
            <a:r>
              <a:rPr lang="el-GR" dirty="0"/>
              <a:t>ανιχνευτεί πάνω από 400 άλλες </a:t>
            </a:r>
            <a:r>
              <a:rPr lang="el-GR" dirty="0" smtClean="0"/>
              <a:t>μεταλλάξεις</a:t>
            </a:r>
            <a:endParaRPr lang="el-GR" dirty="0"/>
          </a:p>
          <a:p>
            <a:r>
              <a:rPr lang="el-GR" b="1" dirty="0"/>
              <a:t>Μεταλλάξεις επέκτασης </a:t>
            </a:r>
            <a:r>
              <a:rPr lang="el-GR" b="1" dirty="0" err="1"/>
              <a:t>τρινουκλεοτιδικών</a:t>
            </a:r>
            <a:r>
              <a:rPr lang="el-GR" b="1" dirty="0"/>
              <a:t> επαναλήψεων</a:t>
            </a:r>
            <a:r>
              <a:rPr lang="el-GR" dirty="0"/>
              <a:t> </a:t>
            </a:r>
            <a:r>
              <a:rPr lang="el-GR" dirty="0" smtClean="0"/>
              <a:t>: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smtClean="0"/>
              <a:t>Η </a:t>
            </a:r>
            <a:r>
              <a:rPr lang="el-GR" dirty="0"/>
              <a:t>μετάλλαξη σε μία δεδομένη νόσο είναι πάντοτε η ίδια. Η μόνη διαφορά έγκειται στο </a:t>
            </a:r>
            <a:r>
              <a:rPr lang="el-GR" dirty="0" smtClean="0"/>
              <a:t>	μέγεθος </a:t>
            </a:r>
            <a:r>
              <a:rPr lang="el-GR" dirty="0"/>
              <a:t>της επαναληπτικής αλληλουχίας</a:t>
            </a:r>
          </a:p>
          <a:p>
            <a:pPr marL="0" indent="0">
              <a:buNone/>
            </a:pP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46934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sz="1900" b="1" dirty="0" smtClean="0">
                <a:ln w="0"/>
                <a:solidFill>
                  <a:schemeClr val="tx1"/>
                </a:solidFill>
              </a:rPr>
              <a:t>Γενετική σύνδεση  </a:t>
            </a:r>
            <a:endParaRPr lang="en-US" sz="1900" b="1" dirty="0">
              <a:ln w="0"/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l-GR" dirty="0"/>
              <a:t>Εάν δεν είναι διαθέσιμη η ανάλυση μεταλλάξεων μπορεί να χρησιμοποιηθούν                                                          </a:t>
            </a:r>
            <a:r>
              <a:rPr lang="el-GR" b="1" dirty="0"/>
              <a:t>παραλλαγές </a:t>
            </a:r>
            <a:r>
              <a:rPr lang="en-US" b="1" dirty="0"/>
              <a:t>DNA </a:t>
            </a:r>
            <a:r>
              <a:rPr lang="el-GR" b="1" dirty="0"/>
              <a:t>αλληλουχιών  (δείκτες)</a:t>
            </a:r>
            <a:r>
              <a:rPr lang="el-GR" dirty="0"/>
              <a:t> οι  οποίες εντοπίζονται κοντά σε ή εντός του γονιδίου της νόσου για να παρακολουθηθεί η κληρονομικότητα αυτού του γονιδίου σε μία οικογένεια</a:t>
            </a:r>
            <a:r>
              <a:rPr lang="el-GR" dirty="0" smtClean="0"/>
              <a:t>. </a:t>
            </a:r>
            <a:r>
              <a:rPr lang="el-GR" smtClean="0"/>
              <a:t>(μυϊκή δυστροφία </a:t>
            </a:r>
            <a:r>
              <a:rPr lang="en-US" dirty="0" err="1" smtClean="0"/>
              <a:t>Duchenne</a:t>
            </a:r>
            <a:r>
              <a:rPr lang="en-US" dirty="0" smtClean="0"/>
              <a:t>)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99920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/>
              <a:t>Προσυμπτωματικός</a:t>
            </a:r>
            <a:r>
              <a:rPr lang="el-GR" sz="2800" dirty="0"/>
              <a:t> </a:t>
            </a:r>
            <a:r>
              <a:rPr lang="el-GR" sz="2800" dirty="0" smtClean="0"/>
              <a:t>έλεγχος</a:t>
            </a:r>
            <a:r>
              <a:rPr lang="el-GR" sz="2800" dirty="0"/>
              <a:t>:</a:t>
            </a:r>
            <a:r>
              <a:rPr lang="el-GR" sz="2800" dirty="0" smtClean="0"/>
              <a:t> </a:t>
            </a:r>
            <a:r>
              <a:rPr lang="el-GR" sz="2800" dirty="0"/>
              <a:t/>
            </a:r>
            <a:br>
              <a:rPr lang="el-GR" sz="2800" dirty="0"/>
            </a:b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422958" y="2181102"/>
            <a:ext cx="8915400" cy="3777622"/>
          </a:xfrm>
        </p:spPr>
        <p:txBody>
          <a:bodyPr/>
          <a:lstStyle/>
          <a:p>
            <a:r>
              <a:rPr lang="el-GR" dirty="0" smtClean="0"/>
              <a:t>Για πολλές </a:t>
            </a:r>
            <a:r>
              <a:rPr lang="el-GR" dirty="0" err="1" smtClean="0"/>
              <a:t>αυτοσωματικές</a:t>
            </a:r>
            <a:r>
              <a:rPr lang="el-GR" dirty="0" smtClean="0"/>
              <a:t> </a:t>
            </a:r>
            <a:r>
              <a:rPr lang="el-GR" dirty="0" err="1" smtClean="0"/>
              <a:t>επικρατητικές</a:t>
            </a:r>
            <a:r>
              <a:rPr lang="el-GR" dirty="0" smtClean="0"/>
              <a:t> διαταραχές </a:t>
            </a:r>
            <a:r>
              <a:rPr lang="el-GR" dirty="0"/>
              <a:t>η νόσος </a:t>
            </a:r>
            <a:r>
              <a:rPr lang="el-GR" dirty="0" smtClean="0"/>
              <a:t>καθίσταται εμφανής κατά την εφηβεία ή την ενήλικο ζωή π.χ. </a:t>
            </a:r>
            <a:r>
              <a:rPr lang="el-GR" dirty="0" err="1" smtClean="0"/>
              <a:t>μυοτονική</a:t>
            </a:r>
            <a:r>
              <a:rPr lang="el-GR" dirty="0" smtClean="0"/>
              <a:t> δυστροφία, νόσος </a:t>
            </a:r>
            <a:r>
              <a:rPr lang="en-US" dirty="0" smtClean="0"/>
              <a:t>Huntington , </a:t>
            </a:r>
            <a:r>
              <a:rPr lang="el-GR" dirty="0" smtClean="0"/>
              <a:t>η </a:t>
            </a:r>
            <a:r>
              <a:rPr lang="el-GR" dirty="0" err="1" smtClean="0"/>
              <a:t>αυτοσωματική</a:t>
            </a:r>
            <a:r>
              <a:rPr lang="el-GR" dirty="0" smtClean="0"/>
              <a:t> επικρατούσα </a:t>
            </a:r>
            <a:r>
              <a:rPr lang="el-GR" dirty="0" err="1" smtClean="0"/>
              <a:t>πολυκυστική</a:t>
            </a:r>
            <a:r>
              <a:rPr lang="el-GR" dirty="0" smtClean="0"/>
              <a:t> νόσος  νεφρών, </a:t>
            </a:r>
            <a:r>
              <a:rPr lang="el-GR" dirty="0" err="1" smtClean="0"/>
              <a:t>νευροϊνωμάτωση</a:t>
            </a:r>
            <a:r>
              <a:rPr lang="el-GR" dirty="0" smtClean="0"/>
              <a:t>.</a:t>
            </a:r>
          </a:p>
          <a:p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05652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608905" y="647861"/>
            <a:ext cx="8911687" cy="1280890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Γονιδιακή θεραπεία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63581" y="1468581"/>
            <a:ext cx="9602788" cy="4813465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Η γονιδιακή θεραπεία περιλαμβάνει την τεχνική εισαγωγής γονιδίων σε ιστό που προσβάλλεται από τη νόσο έτσι ώστε αυτή να θεραπευτεί . Περιλαμβάνει:</a:t>
            </a:r>
          </a:p>
          <a:p>
            <a:r>
              <a:rPr lang="el-GR" dirty="0" smtClean="0"/>
              <a:t>Ενσωμάτωση του εισαγόμενου γονιδίου στο </a:t>
            </a:r>
            <a:r>
              <a:rPr lang="el-GR" dirty="0" err="1" smtClean="0"/>
              <a:t>χρωμοσωμικό</a:t>
            </a:r>
            <a:r>
              <a:rPr lang="el-GR" dirty="0" smtClean="0"/>
              <a:t>  </a:t>
            </a:r>
            <a:r>
              <a:rPr lang="en-US" dirty="0" smtClean="0"/>
              <a:t>DNA</a:t>
            </a:r>
            <a:r>
              <a:rPr lang="el-GR" dirty="0" smtClean="0"/>
              <a:t> των κυττάρων  δέκτες</a:t>
            </a:r>
          </a:p>
          <a:p>
            <a:r>
              <a:rPr lang="el-GR" dirty="0" smtClean="0"/>
              <a:t>Παροχή στο κατάλληλο ιστό</a:t>
            </a:r>
          </a:p>
          <a:p>
            <a:r>
              <a:rPr lang="el-GR" dirty="0" smtClean="0"/>
              <a:t>Κατάλληλη έκφραση του γονιδίου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Πρόσφατα έχει ξεκινήσει για την αντιμετώπιση</a:t>
            </a:r>
          </a:p>
          <a:p>
            <a:r>
              <a:rPr lang="el-GR" dirty="0" smtClean="0"/>
              <a:t>Της ανεπάρκειας της </a:t>
            </a:r>
            <a:r>
              <a:rPr lang="el-GR" dirty="0" err="1" smtClean="0"/>
              <a:t>δεαμινάσης</a:t>
            </a:r>
            <a:r>
              <a:rPr lang="el-GR" dirty="0" smtClean="0"/>
              <a:t> της </a:t>
            </a:r>
            <a:r>
              <a:rPr lang="el-GR" dirty="0" err="1" smtClean="0"/>
              <a:t>αδενοσίνης</a:t>
            </a:r>
            <a:r>
              <a:rPr lang="el-GR" dirty="0" smtClean="0"/>
              <a:t> ( μια υπολειπόμενη ανοσολογική διαταραχή)</a:t>
            </a:r>
          </a:p>
          <a:p>
            <a:r>
              <a:rPr lang="el-GR" dirty="0" smtClean="0"/>
              <a:t>Του κακοήθους μελανώματος και </a:t>
            </a:r>
          </a:p>
          <a:p>
            <a:r>
              <a:rPr lang="el-GR" dirty="0" smtClean="0"/>
              <a:t>Της </a:t>
            </a:r>
            <a:r>
              <a:rPr lang="el-GR" dirty="0" err="1" smtClean="0"/>
              <a:t>ινοκυστικής</a:t>
            </a:r>
            <a:r>
              <a:rPr lang="el-GR" dirty="0" smtClean="0"/>
              <a:t> νόσου   και έχει αναφερθεί κάποιου βαθμού κλινικό όφελος σε λίγους ασθενείς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845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89211" y="2133599"/>
            <a:ext cx="9250487" cy="4635335"/>
          </a:xfrm>
        </p:spPr>
        <p:txBody>
          <a:bodyPr/>
          <a:lstStyle/>
          <a:p>
            <a:pPr marL="0" indent="0">
              <a:buNone/>
            </a:pPr>
            <a:r>
              <a:rPr lang="el-GR" altLang="el-GR" dirty="0"/>
              <a:t>Οι διαταραχές αυτές είναι</a:t>
            </a:r>
          </a:p>
          <a:p>
            <a:r>
              <a:rPr lang="el-GR" dirty="0"/>
              <a:t>Το Σύνδρομο εύθραυστου Χ (Χ </a:t>
            </a:r>
            <a:r>
              <a:rPr lang="el-GR" dirty="0" err="1"/>
              <a:t>φιλοσύνδετη</a:t>
            </a:r>
            <a:r>
              <a:rPr lang="el-GR" dirty="0"/>
              <a:t> υπολειπόμενη κληρονομικότητα)</a:t>
            </a:r>
          </a:p>
          <a:p>
            <a:r>
              <a:rPr lang="el-GR" dirty="0"/>
              <a:t>η </a:t>
            </a:r>
            <a:r>
              <a:rPr lang="el-GR" dirty="0" err="1"/>
              <a:t>Μυοτονική</a:t>
            </a:r>
            <a:r>
              <a:rPr lang="el-GR" dirty="0"/>
              <a:t> δυστροφία(</a:t>
            </a:r>
            <a:r>
              <a:rPr lang="el-GR" dirty="0" err="1"/>
              <a:t>αυτοσωματική</a:t>
            </a:r>
            <a:r>
              <a:rPr lang="el-GR" dirty="0"/>
              <a:t> </a:t>
            </a:r>
            <a:r>
              <a:rPr lang="el-GR" dirty="0" err="1"/>
              <a:t>επικρατητική</a:t>
            </a:r>
            <a:r>
              <a:rPr lang="el-GR" dirty="0"/>
              <a:t> κληρονομικότητα)</a:t>
            </a:r>
          </a:p>
          <a:p>
            <a:r>
              <a:rPr lang="el-GR" dirty="0"/>
              <a:t>Η Νόσος  </a:t>
            </a:r>
            <a:r>
              <a:rPr lang="en-US" dirty="0"/>
              <a:t>Huntington</a:t>
            </a:r>
            <a:r>
              <a:rPr lang="el-GR" dirty="0"/>
              <a:t>  (</a:t>
            </a:r>
            <a:r>
              <a:rPr lang="el-GR" dirty="0" err="1"/>
              <a:t>αυτοσωματική</a:t>
            </a:r>
            <a:r>
              <a:rPr lang="el-GR" dirty="0"/>
              <a:t> </a:t>
            </a:r>
            <a:r>
              <a:rPr lang="el-GR" dirty="0" err="1"/>
              <a:t>επικρατητική</a:t>
            </a:r>
            <a:r>
              <a:rPr lang="el-GR" dirty="0"/>
              <a:t> κληρονομικότητα)</a:t>
            </a:r>
            <a:endParaRPr lang="en-US" dirty="0"/>
          </a:p>
          <a:p>
            <a:r>
              <a:rPr lang="el-GR" dirty="0"/>
              <a:t>Η Αταξία </a:t>
            </a:r>
            <a:r>
              <a:rPr lang="en-US" dirty="0"/>
              <a:t>Friedreich</a:t>
            </a:r>
            <a:r>
              <a:rPr lang="el-GR" dirty="0"/>
              <a:t>  (</a:t>
            </a:r>
            <a:r>
              <a:rPr lang="el-GR" dirty="0" err="1"/>
              <a:t>αυτοσωματική</a:t>
            </a:r>
            <a:r>
              <a:rPr lang="el-GR" dirty="0"/>
              <a:t> υπολειπόμενη κληρονομικότητα)</a:t>
            </a:r>
            <a:endParaRPr lang="en-US" dirty="0"/>
          </a:p>
          <a:p>
            <a:pPr marL="0" indent="0">
              <a:buNone/>
            </a:pPr>
            <a:r>
              <a:rPr lang="el-GR" dirty="0" smtClean="0"/>
              <a:t>Αυτά τα νοσήματα ακολουθούν διαφορετικούς τρόπους </a:t>
            </a:r>
            <a:r>
              <a:rPr lang="el-GR" dirty="0" err="1" smtClean="0"/>
              <a:t>κληρονόμησης</a:t>
            </a:r>
            <a:r>
              <a:rPr lang="el-GR" dirty="0" smtClean="0"/>
              <a:t> αλλά μοιράζονται  ορισμένες ασυνήθιστες ιδιότητες.</a:t>
            </a:r>
          </a:p>
          <a:p>
            <a:r>
              <a:rPr lang="el-GR" dirty="0" smtClean="0"/>
              <a:t>Η αναμονή των κλινικών σημείων είναι δεδομένη, καθώς </a:t>
            </a:r>
            <a:r>
              <a:rPr lang="el-GR" b="1" dirty="0" smtClean="0"/>
              <a:t>οι διαταραχές καθίστανται μεγαλύτερης βαρύτητας σε επόμενες γενεές</a:t>
            </a:r>
            <a:r>
              <a:rPr lang="el-GR" dirty="0" smtClean="0"/>
              <a:t> μιας οικογένειας και</a:t>
            </a:r>
          </a:p>
          <a:p>
            <a:r>
              <a:rPr lang="el-GR" dirty="0" smtClean="0"/>
              <a:t>Οι νέες μεταλλάξεις είναι ιδιαίτερα σπάνιες</a:t>
            </a:r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727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37666" y="154305"/>
            <a:ext cx="5664810" cy="1280890"/>
          </a:xfrm>
        </p:spPr>
        <p:txBody>
          <a:bodyPr/>
          <a:lstStyle/>
          <a:p>
            <a:r>
              <a:rPr lang="el-GR" dirty="0" smtClean="0"/>
              <a:t>Σύνδρομο εύθραυστου Χ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32195" y="3862168"/>
            <a:ext cx="8915400" cy="2835813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Κλινικά ευρήματα σε άρρενες με σύνδρομο εύθραυστου Χ</a:t>
            </a:r>
          </a:p>
          <a:p>
            <a:r>
              <a:rPr lang="el-GR" dirty="0" smtClean="0"/>
              <a:t>Μέτριας βαρύτητας  μαθησιακές δυσκολίες (</a:t>
            </a:r>
            <a:r>
              <a:rPr lang="en-US" dirty="0" smtClean="0"/>
              <a:t>IQ</a:t>
            </a:r>
            <a:r>
              <a:rPr lang="el-GR" dirty="0" smtClean="0"/>
              <a:t>:</a:t>
            </a:r>
            <a:r>
              <a:rPr lang="en-US" dirty="0" smtClean="0"/>
              <a:t> 20-80 </a:t>
            </a:r>
            <a:r>
              <a:rPr lang="el-GR" dirty="0" smtClean="0"/>
              <a:t>μέση τιμή: 50)</a:t>
            </a:r>
          </a:p>
          <a:p>
            <a:r>
              <a:rPr lang="el-GR" dirty="0" err="1" smtClean="0"/>
              <a:t>Μακροκεφαλία</a:t>
            </a:r>
            <a:endParaRPr lang="el-GR" dirty="0" smtClean="0"/>
          </a:p>
          <a:p>
            <a:r>
              <a:rPr lang="el-GR" dirty="0" smtClean="0"/>
              <a:t>Μεγάλοι </a:t>
            </a:r>
            <a:r>
              <a:rPr lang="el-GR" dirty="0" err="1" smtClean="0"/>
              <a:t>όρχεις</a:t>
            </a:r>
            <a:r>
              <a:rPr lang="el-GR" dirty="0" smtClean="0"/>
              <a:t> ( πιο συνηθισμένο μετά την εφηβεία)</a:t>
            </a:r>
          </a:p>
          <a:p>
            <a:r>
              <a:rPr lang="el-GR" dirty="0" smtClean="0"/>
              <a:t> Τα προσβεβλημένα παιδιά μπορεί να μην έχουν </a:t>
            </a:r>
            <a:r>
              <a:rPr lang="el-GR" dirty="0" err="1" smtClean="0"/>
              <a:t>δυσμορφικό</a:t>
            </a:r>
            <a:r>
              <a:rPr lang="el-GR" dirty="0" smtClean="0"/>
              <a:t> προσωπείο</a:t>
            </a:r>
            <a:endParaRPr lang="el-GR" dirty="0"/>
          </a:p>
        </p:txBody>
      </p:sp>
      <p:pic>
        <p:nvPicPr>
          <p:cNvPr id="4" name="Picture 4" descr="Untitled-1"/>
          <p:cNvPicPr>
            <a:picLocks noChangeAspect="1" noChangeArrowheads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78715" y="154305"/>
            <a:ext cx="2602524" cy="343082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1894596" y="143519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/>
              <a:t>Συχνότητα 1 στους 4000 άρρενες</a:t>
            </a:r>
          </a:p>
          <a:p>
            <a:r>
              <a:rPr lang="el-GR" dirty="0"/>
              <a:t> </a:t>
            </a:r>
          </a:p>
          <a:p>
            <a:r>
              <a:rPr lang="el-GR" dirty="0"/>
              <a:t>Το σύνδρομο εύθραυστου Χ είναι το δεύτερο  συνηθέστερο γενετικό αίτιο σοβαρών μαθησιακών δυσκολιών μετά το σύνδρομο </a:t>
            </a:r>
            <a:r>
              <a:rPr lang="en-US" dirty="0"/>
              <a:t>Down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7555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Grp="1" noChangeArrowheads="1"/>
          </p:cNvSpPr>
          <p:nvPr>
            <p:ph type="title"/>
          </p:nvPr>
        </p:nvSpPr>
        <p:spPr>
          <a:xfrm>
            <a:off x="1466694" y="0"/>
            <a:ext cx="4075977" cy="1280890"/>
          </a:xfrm>
        </p:spPr>
        <p:txBody>
          <a:bodyPr/>
          <a:lstStyle/>
          <a:p>
            <a:pPr>
              <a:defRPr/>
            </a:pPr>
            <a:r>
              <a:rPr lang="el-GR" dirty="0"/>
              <a:t>Σύνδρομο εύθραυστου Χ </a:t>
            </a:r>
            <a:endParaRPr lang="el-GR" altLang="el-GR" dirty="0" smtClean="0"/>
          </a:p>
        </p:txBody>
      </p:sp>
      <p:pic>
        <p:nvPicPr>
          <p:cNvPr id="59395" name="Picture 4" descr="Γεν ευθραυστου Χ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3016" y="1774878"/>
            <a:ext cx="7366659" cy="50377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1252025" y="1280890"/>
            <a:ext cx="35309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Χαρακτηριστική εμφάνιση: </a:t>
            </a:r>
            <a:endParaRPr lang="en-US" sz="2000" dirty="0" smtClean="0"/>
          </a:p>
          <a:p>
            <a:r>
              <a:rPr lang="el-GR" sz="2000" dirty="0" smtClean="0"/>
              <a:t>μακρύ </a:t>
            </a:r>
            <a:r>
              <a:rPr lang="el-GR" sz="2000" dirty="0"/>
              <a:t>πρόσωπο</a:t>
            </a:r>
            <a:r>
              <a:rPr lang="el-GR" sz="2000" dirty="0" smtClean="0"/>
              <a:t>,</a:t>
            </a:r>
            <a:endParaRPr lang="en-US" sz="2000" dirty="0" smtClean="0"/>
          </a:p>
          <a:p>
            <a:r>
              <a:rPr lang="el-GR" sz="2000" dirty="0" smtClean="0"/>
              <a:t> </a:t>
            </a:r>
            <a:r>
              <a:rPr lang="el-GR" sz="2000" dirty="0"/>
              <a:t>μεγάλα προέχοντα αυτιά, προέχουσα κάτω γνάθος και μεγάλο μέτωπο </a:t>
            </a:r>
          </a:p>
        </p:txBody>
      </p:sp>
    </p:spTree>
    <p:extLst>
      <p:ext uri="{BB962C8B-B14F-4D97-AF65-F5344CB8AC3E}">
        <p14:creationId xmlns:p14="http://schemas.microsoft.com/office/powerpoint/2010/main" val="385269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Διαγνώστηκε αρχικά βάσει της εμφάνισης ενός θραύσματος στο άπω άκρο του μακρύ σκέλους του </a:t>
            </a:r>
            <a:r>
              <a:rPr lang="el-GR" dirty="0" err="1" smtClean="0"/>
              <a:t>χρωμοσώματοςΧ</a:t>
            </a:r>
            <a:endParaRPr lang="el-GR" dirty="0" smtClean="0"/>
          </a:p>
          <a:p>
            <a:r>
              <a:rPr lang="el-GR" dirty="0" smtClean="0"/>
              <a:t>Η διάγνωση τώρα τίθεται  μέσω μοριακής ανάλυσης της </a:t>
            </a:r>
            <a:r>
              <a:rPr lang="en-US" dirty="0" smtClean="0"/>
              <a:t>CGG </a:t>
            </a:r>
            <a:r>
              <a:rPr lang="el-GR" dirty="0" err="1" smtClean="0"/>
              <a:t>τρινουκλεοτιδικής</a:t>
            </a:r>
            <a:r>
              <a:rPr lang="el-GR" dirty="0" smtClean="0"/>
              <a:t> επαναληπτικής επέκτασης στο σχετικό γονίδιο</a:t>
            </a:r>
          </a:p>
        </p:txBody>
      </p:sp>
    </p:spTree>
    <p:extLst>
      <p:ext uri="{BB962C8B-B14F-4D97-AF65-F5344CB8AC3E}">
        <p14:creationId xmlns:p14="http://schemas.microsoft.com/office/powerpoint/2010/main" val="382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και κληρονομείται ως Χ </a:t>
            </a:r>
            <a:r>
              <a:rPr lang="el-GR" dirty="0" err="1"/>
              <a:t>φιλοσύνδετη</a:t>
            </a:r>
            <a:r>
              <a:rPr lang="en-US" dirty="0"/>
              <a:t> </a:t>
            </a:r>
            <a:r>
              <a:rPr lang="el-GR" dirty="0"/>
              <a:t>υπολειπόμενη διαταραχή </a:t>
            </a:r>
            <a:endParaRPr lang="el-GR" dirty="0" smtClean="0"/>
          </a:p>
          <a:p>
            <a:r>
              <a:rPr lang="el-GR" dirty="0" smtClean="0"/>
              <a:t>υψηλό </a:t>
            </a:r>
            <a:r>
              <a:rPr lang="el-GR" dirty="0"/>
              <a:t>ποσοστό υποχρεωτικών  θηλέων  φορέων έχουν μαθησιακές δυσκολίες ( ήπιας έως  μέτριας </a:t>
            </a:r>
            <a:r>
              <a:rPr lang="el-GR" dirty="0" err="1"/>
              <a:t>βαρύτητος</a:t>
            </a:r>
            <a:r>
              <a:rPr lang="el-GR" dirty="0"/>
              <a:t>) και </a:t>
            </a:r>
            <a:r>
              <a:rPr lang="el-GR" dirty="0" smtClean="0"/>
              <a:t>περίπου</a:t>
            </a:r>
          </a:p>
          <a:p>
            <a:r>
              <a:rPr lang="el-GR" dirty="0" smtClean="0"/>
              <a:t> </a:t>
            </a:r>
            <a:r>
              <a:rPr lang="el-GR" dirty="0"/>
              <a:t>το 1/5 των αρρένων που κληρονομούν τη μετάλλαξη είναι </a:t>
            </a:r>
            <a:r>
              <a:rPr lang="el-GR" dirty="0" err="1"/>
              <a:t>φαινοτυπικά</a:t>
            </a:r>
            <a:r>
              <a:rPr lang="el-GR" dirty="0"/>
              <a:t> υγιείς </a:t>
            </a:r>
            <a:r>
              <a:rPr lang="el-GR" dirty="0" smtClean="0"/>
              <a:t>αλλά</a:t>
            </a:r>
          </a:p>
          <a:p>
            <a:r>
              <a:rPr lang="el-GR" dirty="0" smtClean="0"/>
              <a:t> </a:t>
            </a:r>
            <a:r>
              <a:rPr lang="el-GR" dirty="0"/>
              <a:t>μπορεί να μεταβιβάσουν τη διαταραχή στους </a:t>
            </a:r>
            <a:r>
              <a:rPr lang="el-GR" dirty="0" err="1"/>
              <a:t>εγγονούς</a:t>
            </a:r>
            <a:r>
              <a:rPr lang="el-GR" dirty="0"/>
              <a:t> τους μέσω των θυγατέρων  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617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Αυτά  τα ασυνήθιστα ευρήματα εξηγούνται από τη φύση της μετάλλαξης , η οποία εμφανίζεται σαν προ-μετάλλαξη και πλήρη μετάλλαξη.</a:t>
            </a:r>
          </a:p>
          <a:p>
            <a:pPr marL="0" indent="0">
              <a:buNone/>
            </a:pPr>
            <a:r>
              <a:rPr lang="el-GR" sz="1600" u="sng" dirty="0" smtClean="0"/>
              <a:t>Το φυσιολογικό γονίδιο</a:t>
            </a:r>
            <a:r>
              <a:rPr lang="en-US" sz="1600" u="sng" dirty="0" smtClean="0"/>
              <a:t> </a:t>
            </a:r>
            <a:r>
              <a:rPr lang="el-GR" sz="1600" u="sng" dirty="0" smtClean="0"/>
              <a:t>έχει &lt;50 αντίγραφα της </a:t>
            </a:r>
            <a:r>
              <a:rPr lang="el-GR" sz="1600" u="sng" dirty="0" err="1" smtClean="0"/>
              <a:t>τρινουκλεοτιδικής</a:t>
            </a:r>
            <a:r>
              <a:rPr lang="el-GR" sz="1600" u="sng" dirty="0" smtClean="0"/>
              <a:t> αλληλουχίας </a:t>
            </a:r>
            <a:r>
              <a:rPr lang="en-US" sz="1600" u="sng" dirty="0" smtClean="0"/>
              <a:t>CGG</a:t>
            </a:r>
            <a:endParaRPr lang="el-GR" sz="1600" u="sng" dirty="0" smtClean="0"/>
          </a:p>
          <a:p>
            <a:pPr marL="0" indent="0">
              <a:buNone/>
            </a:pPr>
            <a:r>
              <a:rPr lang="el-GR" sz="1600" u="sng" dirty="0" smtClean="0"/>
              <a:t>Το γονίδιο με προ-μετάλλαξη  59-199 αντίγραφα </a:t>
            </a:r>
            <a:r>
              <a:rPr lang="el-GR" sz="1600" u="sng" dirty="0"/>
              <a:t>της </a:t>
            </a:r>
            <a:r>
              <a:rPr lang="el-GR" sz="1600" u="sng" dirty="0" err="1"/>
              <a:t>τρινουκλεοτιδικής</a:t>
            </a:r>
            <a:r>
              <a:rPr lang="el-GR" sz="1600" u="sng" dirty="0"/>
              <a:t> αλληλουχίας </a:t>
            </a:r>
            <a:r>
              <a:rPr lang="en-US" sz="1600" u="sng" dirty="0" smtClean="0"/>
              <a:t>CGG</a:t>
            </a:r>
            <a:endParaRPr lang="el-GR" sz="1600" u="sng" dirty="0" smtClean="0"/>
          </a:p>
          <a:p>
            <a:pPr marL="0" indent="0">
              <a:buNone/>
            </a:pPr>
            <a:r>
              <a:rPr lang="el-GR" sz="1600" dirty="0" smtClean="0"/>
              <a:t>(είναι ασταθής και μπορεί να καταστεί μεγαλύτερη κατά τη μεταβίβαση μέσω θηλέων)</a:t>
            </a:r>
            <a:endParaRPr lang="el-GR" sz="1600" dirty="0"/>
          </a:p>
          <a:p>
            <a:pPr marL="0" indent="0">
              <a:buNone/>
            </a:pPr>
            <a:r>
              <a:rPr lang="el-GR" sz="1600" u="sng" dirty="0"/>
              <a:t>Το γονίδιο με </a:t>
            </a:r>
            <a:r>
              <a:rPr lang="el-GR" sz="1600" u="sng" dirty="0" smtClean="0"/>
              <a:t>πλήρη-μετάλλαξη  &gt;200 </a:t>
            </a:r>
            <a:r>
              <a:rPr lang="el-GR" sz="1600" u="sng" dirty="0"/>
              <a:t>αντίγραφα της </a:t>
            </a:r>
            <a:r>
              <a:rPr lang="el-GR" sz="1600" u="sng" dirty="0" err="1"/>
              <a:t>τρινουκλεοτιδικής</a:t>
            </a:r>
            <a:r>
              <a:rPr lang="el-GR" sz="1600" u="sng" dirty="0"/>
              <a:t> αλληλουχίας </a:t>
            </a:r>
            <a:r>
              <a:rPr lang="en-US" sz="1600" u="sng" dirty="0"/>
              <a:t>CGG</a:t>
            </a:r>
            <a:endParaRPr lang="el-GR" sz="1600" u="sng" dirty="0"/>
          </a:p>
          <a:p>
            <a:pPr marL="0" indent="0">
              <a:buNone/>
            </a:pPr>
            <a:endParaRPr lang="el-GR" sz="1600" dirty="0"/>
          </a:p>
          <a:p>
            <a:pPr marL="0" indent="0">
              <a:buNone/>
            </a:pPr>
            <a:r>
              <a:rPr lang="el-GR" sz="1600" dirty="0" smtClean="0"/>
              <a:t>Οι μητέρες  των προσβεβλημένων αρρένων είναι φορείς</a:t>
            </a:r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352300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40675" y="624110"/>
            <a:ext cx="9663937" cy="1280890"/>
          </a:xfrm>
        </p:spPr>
        <p:txBody>
          <a:bodyPr>
            <a:normAutofit/>
          </a:bodyPr>
          <a:lstStyle/>
          <a:p>
            <a:r>
              <a:rPr lang="el-GR" sz="2800" dirty="0" err="1" smtClean="0"/>
              <a:t>Μιτοχονδριακή</a:t>
            </a:r>
            <a:r>
              <a:rPr lang="el-GR" sz="2800" dirty="0" smtClean="0"/>
              <a:t> ή </a:t>
            </a:r>
            <a:r>
              <a:rPr lang="el-GR" sz="2800" dirty="0" err="1" smtClean="0"/>
              <a:t>κυτταροπλασματική</a:t>
            </a:r>
            <a:r>
              <a:rPr lang="el-GR" sz="2800" dirty="0" smtClean="0"/>
              <a:t> κληρονομικότητα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14199" y="2169226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Οι μεταλλάξεις στο </a:t>
            </a:r>
            <a:r>
              <a:rPr lang="el-GR" dirty="0" err="1" smtClean="0"/>
              <a:t>μιτοχονδριακό</a:t>
            </a:r>
            <a:r>
              <a:rPr lang="el-GR" dirty="0" smtClean="0"/>
              <a:t> </a:t>
            </a:r>
            <a:r>
              <a:rPr lang="en-US" dirty="0" smtClean="0"/>
              <a:t>DNA </a:t>
            </a:r>
            <a:r>
              <a:rPr lang="el-GR" dirty="0" smtClean="0"/>
              <a:t>προκαλούν αρκετές διαταραχές όπως</a:t>
            </a:r>
          </a:p>
          <a:p>
            <a:r>
              <a:rPr lang="el-GR" dirty="0" smtClean="0"/>
              <a:t>Κληρονομική οπτική νευροπάθεια </a:t>
            </a:r>
            <a:r>
              <a:rPr lang="en-US" dirty="0" err="1" smtClean="0"/>
              <a:t>Leber</a:t>
            </a:r>
            <a:endParaRPr lang="en-US" dirty="0" smtClean="0"/>
          </a:p>
          <a:p>
            <a:r>
              <a:rPr lang="el-GR" dirty="0" smtClean="0"/>
              <a:t>Διάφορες </a:t>
            </a:r>
            <a:r>
              <a:rPr lang="el-GR" dirty="0" err="1" smtClean="0"/>
              <a:t>μιτοχονδριακές</a:t>
            </a:r>
            <a:r>
              <a:rPr lang="el-GR" dirty="0" smtClean="0"/>
              <a:t> μυοπάθειες και</a:t>
            </a:r>
          </a:p>
          <a:p>
            <a:r>
              <a:rPr lang="el-GR" dirty="0" smtClean="0"/>
              <a:t>Εγκεφαλοπάθειες</a:t>
            </a:r>
          </a:p>
          <a:p>
            <a:endParaRPr lang="el-GR" dirty="0"/>
          </a:p>
          <a:p>
            <a:pPr marL="0" indent="0">
              <a:buNone/>
            </a:pPr>
            <a:r>
              <a:rPr lang="el-GR" dirty="0" smtClean="0"/>
              <a:t>Τα μιτοχόνδρια είναι πάντα μητρικής προέλευσης καθώς μόνο το ωάριο περιέχει κυτταρόπλασμα και μιτοχόνδρια. Το σπέρμα δεν περιέχει μιτοχόνδρια. </a:t>
            </a:r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12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2464</TotalTime>
  <Words>1182</Words>
  <Application>Microsoft Office PowerPoint</Application>
  <PresentationFormat>Ευρεία οθόνη</PresentationFormat>
  <Paragraphs>141</Paragraphs>
  <Slides>25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1" baseType="lpstr">
      <vt:lpstr>Arial</vt:lpstr>
      <vt:lpstr>Calibri</vt:lpstr>
      <vt:lpstr>Century Gothic</vt:lpstr>
      <vt:lpstr>Wingdings</vt:lpstr>
      <vt:lpstr>Wingdings 3</vt:lpstr>
      <vt:lpstr>Wisp</vt:lpstr>
      <vt:lpstr>Ασυνήθιστοι τρόποι κληρονομικότητας </vt:lpstr>
      <vt:lpstr>Παρουσίαση του PowerPoint</vt:lpstr>
      <vt:lpstr>Παρουσίαση του PowerPoint</vt:lpstr>
      <vt:lpstr>Σύνδρομο εύθραυστου Χ </vt:lpstr>
      <vt:lpstr>Σύνδρομο εύθραυστου Χ </vt:lpstr>
      <vt:lpstr>Παρουσίαση του PowerPoint</vt:lpstr>
      <vt:lpstr>Παρουσίαση του PowerPoint</vt:lpstr>
      <vt:lpstr>Παρουσίαση του PowerPoint</vt:lpstr>
      <vt:lpstr>Μιτοχονδριακή ή κυτταροπλασματική κληρονομικότητα</vt:lpstr>
      <vt:lpstr>Αποτύπωση ή μονογονεϊκή δισωμία</vt:lpstr>
      <vt:lpstr>Prader Willι Μαθησιακές δυσκολίες, υποτονία, παχυσαρκία υπογοναδισμός </vt:lpstr>
      <vt:lpstr>Παρουσίαση του PowerPoint</vt:lpstr>
      <vt:lpstr>Παρουσίαση του PowerPoint</vt:lpstr>
      <vt:lpstr>Υπάρχουν δύο κύριοι τρόποι μέσω των οποίων ένα παιδί μπορεί να μη κληρονομήσει το ενεργό γονίδιο</vt:lpstr>
      <vt:lpstr>Πολυγονιδιακή ή πολυπαραγοντική κληρονομικότητα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Γενετικές ανωμαλίες των σωματικών κυττάρων</vt:lpstr>
      <vt:lpstr>Ανάλυση DNA</vt:lpstr>
      <vt:lpstr>Η προγεννητική διάγνωση Μενδέλειων διαταραχών επιτυγχάνεται με : </vt:lpstr>
      <vt:lpstr>Παρουσίαση του PowerPoint</vt:lpstr>
      <vt:lpstr>Προσυμπτωματικός έλεγχος:  </vt:lpstr>
      <vt:lpstr>Γονιδιακή θεραπεία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Ασυνήθιστοι τρόποι κληρονομικότητας </dc:title>
  <dc:creator>Evangelia Griva</dc:creator>
  <cp:lastModifiedBy>Evangelia Griva</cp:lastModifiedBy>
  <cp:revision>72</cp:revision>
  <dcterms:created xsi:type="dcterms:W3CDTF">2015-08-12T09:29:54Z</dcterms:created>
  <dcterms:modified xsi:type="dcterms:W3CDTF">2015-09-25T11:41:00Z</dcterms:modified>
</cp:coreProperties>
</file>