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4"/>
  </p:notesMasterIdLst>
  <p:handoutMasterIdLst>
    <p:handoutMasterId r:id="rId65"/>
  </p:handoutMasterIdLst>
  <p:sldIdLst>
    <p:sldId id="256" r:id="rId2"/>
    <p:sldId id="289" r:id="rId3"/>
    <p:sldId id="257" r:id="rId4"/>
    <p:sldId id="259" r:id="rId5"/>
    <p:sldId id="409" r:id="rId6"/>
    <p:sldId id="477" r:id="rId7"/>
    <p:sldId id="478" r:id="rId8"/>
    <p:sldId id="479" r:id="rId9"/>
    <p:sldId id="480" r:id="rId10"/>
    <p:sldId id="481" r:id="rId11"/>
    <p:sldId id="482" r:id="rId12"/>
    <p:sldId id="483" r:id="rId13"/>
    <p:sldId id="484" r:id="rId14"/>
    <p:sldId id="485" r:id="rId15"/>
    <p:sldId id="486" r:id="rId16"/>
    <p:sldId id="487" r:id="rId17"/>
    <p:sldId id="489" r:id="rId18"/>
    <p:sldId id="490" r:id="rId19"/>
    <p:sldId id="491" r:id="rId20"/>
    <p:sldId id="488" r:id="rId21"/>
    <p:sldId id="493" r:id="rId22"/>
    <p:sldId id="494" r:id="rId23"/>
    <p:sldId id="495" r:id="rId24"/>
    <p:sldId id="496" r:id="rId25"/>
    <p:sldId id="492" r:id="rId26"/>
    <p:sldId id="497" r:id="rId27"/>
    <p:sldId id="498" r:id="rId28"/>
    <p:sldId id="499" r:id="rId29"/>
    <p:sldId id="500" r:id="rId30"/>
    <p:sldId id="501" r:id="rId31"/>
    <p:sldId id="502" r:id="rId32"/>
    <p:sldId id="503" r:id="rId33"/>
    <p:sldId id="504" r:id="rId34"/>
    <p:sldId id="505" r:id="rId35"/>
    <p:sldId id="506" r:id="rId36"/>
    <p:sldId id="507" r:id="rId37"/>
    <p:sldId id="508" r:id="rId38"/>
    <p:sldId id="509" r:id="rId39"/>
    <p:sldId id="510" r:id="rId40"/>
    <p:sldId id="511" r:id="rId41"/>
    <p:sldId id="512" r:id="rId42"/>
    <p:sldId id="513" r:id="rId43"/>
    <p:sldId id="514" r:id="rId44"/>
    <p:sldId id="515" r:id="rId45"/>
    <p:sldId id="516" r:id="rId46"/>
    <p:sldId id="517" r:id="rId47"/>
    <p:sldId id="518" r:id="rId48"/>
    <p:sldId id="519" r:id="rId49"/>
    <p:sldId id="520" r:id="rId50"/>
    <p:sldId id="521" r:id="rId51"/>
    <p:sldId id="522" r:id="rId52"/>
    <p:sldId id="523" r:id="rId53"/>
    <p:sldId id="524" r:id="rId54"/>
    <p:sldId id="525" r:id="rId55"/>
    <p:sldId id="526" r:id="rId56"/>
    <p:sldId id="527" r:id="rId57"/>
    <p:sldId id="528" r:id="rId58"/>
    <p:sldId id="391" r:id="rId59"/>
    <p:sldId id="291" r:id="rId60"/>
    <p:sldId id="292" r:id="rId61"/>
    <p:sldId id="293" r:id="rId62"/>
    <p:sldId id="280" r:id="rId63"/>
  </p:sldIdLst>
  <p:sldSz cx="9144000" cy="5715000" type="screen16x10"/>
  <p:notesSz cx="6858000" cy="9144000"/>
  <p:custDataLst>
    <p:tags r:id="rId66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Χωρίς στυλ, πλέγμα πίνακα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66" autoAdjust="0"/>
    <p:restoredTop sz="99309" autoAdjust="0"/>
  </p:normalViewPr>
  <p:slideViewPr>
    <p:cSldViewPr>
      <p:cViewPr varScale="1">
        <p:scale>
          <a:sx n="102" d="100"/>
          <a:sy n="102" d="100"/>
        </p:scale>
        <p:origin x="936" y="5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gs" Target="tags/tag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07/05/2015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7/5/2015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223100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802623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224575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219524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06954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024256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731336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920396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069496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074230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389105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6864051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6919633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3275449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7725073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544579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3759290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3200991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44819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301255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0083347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0748293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4342509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9628789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7848078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050496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3918066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4367690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9831692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875326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1123779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4536821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8355630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3241157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9164600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3896392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7979990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5052947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0121478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781111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41265326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84752806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1464422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28681952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62197885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49566413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93746228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18380588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05173244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58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1686555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59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91079374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60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61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543626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38026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1709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53014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Αρχιτεκτονική υπολογιστών –Υποστήριξη από το Λειτουργικό Σύστημα</a:t>
            </a:r>
            <a:r>
              <a:rPr lang="el-GR" sz="1000" dirty="0" smtClean="0">
                <a:solidFill>
                  <a:schemeClr val="bg1"/>
                </a:solidFill>
              </a:rPr>
              <a:t>, Τμήμα Μηχανικών Πληροφορικής,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OpenClass/courses/COMP115/" TargetMode="External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Αρχιτεκτονική </a:t>
            </a:r>
            <a:r>
              <a:rPr lang="el-GR" dirty="0" smtClean="0"/>
              <a:t>υπολογιστών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8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 smtClean="0"/>
              <a:t>Υποστήριξη </a:t>
            </a:r>
            <a:r>
              <a:rPr lang="el-GR" sz="2800" b="1" dirty="0"/>
              <a:t>από το Λειτουργικό Σύστημα</a:t>
            </a:r>
          </a:p>
          <a:p>
            <a:endParaRPr lang="el-GR" sz="2800" b="1" dirty="0" smtClean="0"/>
          </a:p>
          <a:p>
            <a:r>
              <a:rPr lang="el-GR" sz="2800" dirty="0" smtClean="0"/>
              <a:t>Φώτης Βαρζιώτης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Τα Πρώτα Συστήματα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Αρχές </a:t>
            </a:r>
            <a:r>
              <a:rPr lang="en-US" altLang="el-GR" sz="2800" dirty="0"/>
              <a:t>1940 </a:t>
            </a:r>
            <a:r>
              <a:rPr lang="el-GR" altLang="el-GR" sz="2800" dirty="0"/>
              <a:t>έως μέσα</a:t>
            </a:r>
            <a:r>
              <a:rPr lang="en-US" altLang="el-GR" sz="2800" dirty="0"/>
              <a:t> 1950</a:t>
            </a:r>
          </a:p>
          <a:p>
            <a:r>
              <a:rPr lang="el-GR" altLang="el-GR" sz="2800" dirty="0"/>
              <a:t>Δεν υπήρχε λειτουργικό σύστημα</a:t>
            </a:r>
            <a:endParaRPr lang="en-US" altLang="el-GR" sz="2800" dirty="0"/>
          </a:p>
          <a:p>
            <a:r>
              <a:rPr lang="el-GR" altLang="el-GR" sz="2800" dirty="0"/>
              <a:t>Τα προγράμματα </a:t>
            </a:r>
            <a:r>
              <a:rPr lang="el-GR" altLang="el-GR" sz="2800" dirty="0" err="1"/>
              <a:t>αλληλεπιδρούσαν</a:t>
            </a:r>
            <a:r>
              <a:rPr lang="el-GR" altLang="el-GR" sz="2800" dirty="0"/>
              <a:t> απευθείας με το υλικό</a:t>
            </a:r>
            <a:endParaRPr lang="en-US" altLang="el-GR" sz="2800" dirty="0"/>
          </a:p>
          <a:p>
            <a:r>
              <a:rPr lang="el-GR" altLang="el-GR" sz="2800" dirty="0"/>
              <a:t>Δύο μεγάλα προβλήματα</a:t>
            </a:r>
            <a:r>
              <a:rPr lang="en-US" altLang="el-GR" sz="2800" dirty="0"/>
              <a:t>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Προγραμματισμός</a:t>
            </a:r>
            <a:endParaRPr lang="en-US" altLang="el-GR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Χρόνος προετοιμασίας</a:t>
            </a:r>
            <a:endParaRPr lang="en-US" alt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74025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Απλά συστήματα με ομαδοποίηση προγραμμάτων (</a:t>
            </a:r>
            <a:r>
              <a:rPr lang="en-US" altLang="el-GR" dirty="0"/>
              <a:t>batch systems)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400" dirty="0"/>
              <a:t>Παραμένον λειτουργικό σύστημα επιτήρησης</a:t>
            </a:r>
            <a:endParaRPr lang="en-US" altLang="el-GR" sz="2400" dirty="0"/>
          </a:p>
          <a:p>
            <a:r>
              <a:rPr lang="el-GR" altLang="el-GR" sz="2400" dirty="0"/>
              <a:t>Ο χρήστης υποβάλλει προγράμματα (</a:t>
            </a:r>
            <a:r>
              <a:rPr lang="en-US" altLang="el-GR" sz="2400" dirty="0"/>
              <a:t>jobs</a:t>
            </a:r>
            <a:r>
              <a:rPr lang="el-GR" altLang="el-GR" sz="2400" dirty="0"/>
              <a:t>)</a:t>
            </a:r>
            <a:r>
              <a:rPr lang="en-US" altLang="el-GR" sz="2400" dirty="0"/>
              <a:t> </a:t>
            </a:r>
            <a:r>
              <a:rPr lang="el-GR" altLang="el-GR" sz="2400" dirty="0"/>
              <a:t>στον χειριστή </a:t>
            </a:r>
            <a:endParaRPr lang="en-US" altLang="el-GR" sz="2400" dirty="0"/>
          </a:p>
          <a:p>
            <a:r>
              <a:rPr lang="el-GR" altLang="el-GR" sz="2400" dirty="0"/>
              <a:t>Ο χειριστής ομαδοποιεί τα προγράμματα</a:t>
            </a:r>
            <a:endParaRPr lang="en-US" altLang="el-GR" sz="2400" dirty="0"/>
          </a:p>
          <a:p>
            <a:r>
              <a:rPr lang="el-GR" altLang="el-GR" sz="2400" dirty="0"/>
              <a:t>Το σύστημα επιτήρησης ελέγχει την ακολουθία των εργασιών για επεξεργασία</a:t>
            </a:r>
            <a:endParaRPr lang="en-US" altLang="el-GR" sz="2400" dirty="0"/>
          </a:p>
          <a:p>
            <a:r>
              <a:rPr lang="el-GR" altLang="el-GR" sz="2400" dirty="0"/>
              <a:t>Όταν μια εργασία ολοκληρώνεται, ο έλεγχος επιστρέφει στον επιτηρητή, ο οποίος διαβάζει την επόμενη εργασία</a:t>
            </a:r>
            <a:endParaRPr lang="en-US" altLang="el-GR" sz="2400" dirty="0"/>
          </a:p>
          <a:p>
            <a:r>
              <a:rPr lang="el-GR" altLang="el-GR" sz="2400" dirty="0"/>
              <a:t>Ο επιτηρητής ουσιαστικά διαχειρίζεται τους πόρους του συστήματος</a:t>
            </a:r>
            <a:endParaRPr lang="en-US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84102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600" dirty="0"/>
              <a:t>Εικόνα της μνήμης για χρήση επιτηρητή</a:t>
            </a:r>
            <a:endParaRPr lang="el-GR" sz="3600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  <p:pic>
        <p:nvPicPr>
          <p:cNvPr id="5" name="Picture 102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2" t="17435" r="22876" b="21777"/>
          <a:stretch>
            <a:fillRect/>
          </a:stretch>
        </p:blipFill>
        <p:spPr bwMode="auto">
          <a:xfrm>
            <a:off x="1979712" y="1014141"/>
            <a:ext cx="3937280" cy="46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0083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Γλώσσα Ελέγχου Εργασιών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400" dirty="0"/>
              <a:t>Εντολές στον επιτηρητή</a:t>
            </a:r>
            <a:endParaRPr lang="en-US" altLang="el-GR" sz="2400" dirty="0"/>
          </a:p>
          <a:p>
            <a:r>
              <a:rPr lang="el-GR" altLang="el-GR" sz="2400" dirty="0"/>
              <a:t>Σημειώνονται με </a:t>
            </a:r>
            <a:r>
              <a:rPr lang="en-US" altLang="el-GR" sz="2400" dirty="0"/>
              <a:t>$</a:t>
            </a:r>
          </a:p>
          <a:p>
            <a:pPr>
              <a:tabLst>
                <a:tab pos="1162050" algn="l"/>
              </a:tabLst>
            </a:pPr>
            <a:r>
              <a:rPr lang="el-GR" altLang="el-GR" sz="2400" dirty="0"/>
              <a:t>π</a:t>
            </a:r>
            <a:r>
              <a:rPr lang="en-US" altLang="el-GR" sz="2400" dirty="0"/>
              <a:t>.</a:t>
            </a:r>
            <a:r>
              <a:rPr lang="el-GR" altLang="el-GR" sz="2400" dirty="0"/>
              <a:t>χ</a:t>
            </a:r>
            <a:r>
              <a:rPr lang="en-US" altLang="el-GR" sz="2400" dirty="0" smtClean="0"/>
              <a:t>.  -  </a:t>
            </a:r>
            <a:r>
              <a:rPr lang="en-US" altLang="el-GR" sz="2000" dirty="0" smtClean="0"/>
              <a:t>$JOB</a:t>
            </a:r>
          </a:p>
          <a:p>
            <a:pPr marL="1162050" lvl="1" indent="-261938">
              <a:tabLst>
                <a:tab pos="1162050" algn="l"/>
              </a:tabLst>
            </a:pPr>
            <a:r>
              <a:rPr lang="en-US" altLang="el-GR" sz="2000" dirty="0" smtClean="0"/>
              <a:t>$</a:t>
            </a:r>
            <a:r>
              <a:rPr lang="en-US" altLang="el-GR" sz="2000" dirty="0"/>
              <a:t>FTN</a:t>
            </a:r>
          </a:p>
          <a:p>
            <a:pPr marL="1162050" lvl="1" indent="-261938">
              <a:tabLst>
                <a:tab pos="1162050" algn="l"/>
              </a:tabLst>
            </a:pPr>
            <a:r>
              <a:rPr lang="en-US" altLang="el-GR" sz="2000" dirty="0"/>
              <a:t>...	Some Fortran instructions</a:t>
            </a:r>
          </a:p>
          <a:p>
            <a:pPr marL="1162050" lvl="1" indent="-261938">
              <a:tabLst>
                <a:tab pos="1162050" algn="l"/>
              </a:tabLst>
            </a:pPr>
            <a:r>
              <a:rPr lang="en-US" altLang="el-GR" sz="2000" dirty="0"/>
              <a:t>$LOAD</a:t>
            </a:r>
          </a:p>
          <a:p>
            <a:pPr marL="1162050" lvl="1" indent="-261938">
              <a:tabLst>
                <a:tab pos="1162050" algn="l"/>
              </a:tabLst>
            </a:pPr>
            <a:r>
              <a:rPr lang="en-US" altLang="el-GR" sz="2000" dirty="0"/>
              <a:t>$RUN</a:t>
            </a:r>
          </a:p>
          <a:p>
            <a:pPr marL="1162050" lvl="1" indent="-261938">
              <a:tabLst>
                <a:tab pos="1162050" algn="l"/>
              </a:tabLst>
            </a:pPr>
            <a:r>
              <a:rPr lang="en-US" altLang="el-GR" sz="2000" dirty="0"/>
              <a:t>...	Some data</a:t>
            </a:r>
          </a:p>
          <a:p>
            <a:pPr marL="1162050" lvl="1" indent="-261938">
              <a:tabLst>
                <a:tab pos="1162050" algn="l"/>
              </a:tabLst>
            </a:pPr>
            <a:r>
              <a:rPr lang="en-US" altLang="el-GR" sz="2000" dirty="0"/>
              <a:t>$END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89957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Επιθυμητά Χαρακτηριστικά </a:t>
            </a:r>
            <a:r>
              <a:rPr lang="en-US" altLang="el-GR" dirty="0" smtClean="0"/>
              <a:t/>
            </a:r>
            <a:br>
              <a:rPr lang="en-US" altLang="el-GR" dirty="0" smtClean="0"/>
            </a:br>
            <a:r>
              <a:rPr lang="el-GR" altLang="el-GR" dirty="0" smtClean="0"/>
              <a:t>Λογικών </a:t>
            </a:r>
            <a:r>
              <a:rPr lang="el-GR" altLang="el-GR" dirty="0"/>
              <a:t>Κυκλωμάτων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200" dirty="0"/>
              <a:t>Προστασία της μνήμης</a:t>
            </a:r>
            <a:endParaRPr lang="en-US" altLang="el-GR" sz="22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200" dirty="0"/>
              <a:t>Ουσιαστικά προστασία του επιτηρητή</a:t>
            </a:r>
            <a:endParaRPr lang="en-US" altLang="el-GR" sz="2200" dirty="0"/>
          </a:p>
          <a:p>
            <a:r>
              <a:rPr lang="el-GR" altLang="el-GR" sz="2200" dirty="0" err="1"/>
              <a:t>Χρονιστής</a:t>
            </a:r>
            <a:endParaRPr lang="en-US" altLang="el-GR" sz="22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200" dirty="0"/>
              <a:t>Ώστε να μην μονοπωλείται το σύστημα από μια εργασία</a:t>
            </a:r>
            <a:endParaRPr lang="en-US" altLang="el-GR" sz="2200" dirty="0"/>
          </a:p>
          <a:p>
            <a:r>
              <a:rPr lang="el-GR" altLang="el-GR" sz="2200" dirty="0"/>
              <a:t>Προνομιακές εντολές</a:t>
            </a:r>
            <a:endParaRPr lang="en-US" altLang="el-GR" sz="22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200" dirty="0"/>
              <a:t>Εκτελέσιμες μόνο από τον επιτηρητή</a:t>
            </a:r>
            <a:endParaRPr lang="en-US" altLang="el-GR" sz="22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200" dirty="0"/>
              <a:t>π</a:t>
            </a:r>
            <a:r>
              <a:rPr lang="en-US" altLang="el-GR" sz="2200" dirty="0"/>
              <a:t>.</a:t>
            </a:r>
            <a:r>
              <a:rPr lang="el-GR" altLang="el-GR" sz="2200" dirty="0"/>
              <a:t>χ</a:t>
            </a:r>
            <a:r>
              <a:rPr lang="en-US" altLang="el-GR" sz="2200" dirty="0"/>
              <a:t>. I/O</a:t>
            </a:r>
          </a:p>
          <a:p>
            <a:r>
              <a:rPr lang="el-GR" altLang="el-GR" sz="2200" dirty="0"/>
              <a:t>Διακοπές</a:t>
            </a:r>
            <a:endParaRPr lang="en-US" altLang="el-GR" sz="22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200" dirty="0"/>
              <a:t>Επιτρέπουν παραχώρηση και ανάκτηση ελέγχου</a:t>
            </a:r>
            <a:endParaRPr lang="en-US" altLang="el-GR" sz="22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9685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200" dirty="0" err="1"/>
              <a:t>Πολυπρογραμματιζόμενα</a:t>
            </a:r>
            <a:r>
              <a:rPr lang="el-GR" altLang="el-GR" sz="3200" dirty="0"/>
              <a:t> λειτουργικά συστήματα με ομαδοποίηση προγραμμάτων</a:t>
            </a:r>
            <a:endParaRPr lang="el-GR" sz="3200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Οι συσκευές </a:t>
            </a:r>
            <a:r>
              <a:rPr lang="en-US" altLang="el-GR" sz="2800" dirty="0"/>
              <a:t>I/O </a:t>
            </a:r>
            <a:r>
              <a:rPr lang="el-GR" altLang="el-GR" sz="2800" dirty="0"/>
              <a:t>είναι πολύ αργές</a:t>
            </a:r>
            <a:endParaRPr lang="en-US" altLang="el-GR" sz="2800" dirty="0"/>
          </a:p>
          <a:p>
            <a:r>
              <a:rPr lang="el-GR" altLang="el-GR" sz="2800" dirty="0"/>
              <a:t>Όταν ένα πρόγραμμα εκτελεί λειτουργία</a:t>
            </a:r>
            <a:r>
              <a:rPr lang="en-US" altLang="el-GR" sz="2800" dirty="0"/>
              <a:t> I/O, </a:t>
            </a:r>
            <a:r>
              <a:rPr lang="el-GR" altLang="el-GR" sz="2800" dirty="0"/>
              <a:t>ένα άλλο μπορεί να χρησιμοποιήσει την </a:t>
            </a:r>
            <a:r>
              <a:rPr lang="en-US" altLang="el-GR" sz="2800" dirty="0"/>
              <a:t>CPU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0068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dirty="0" err="1"/>
              <a:t>Μονοπρογραμματισμός</a:t>
            </a:r>
            <a:endParaRPr lang="el-GR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5" b="90178"/>
          <a:stretch>
            <a:fillRect/>
          </a:stretch>
        </p:blipFill>
        <p:spPr bwMode="auto">
          <a:xfrm>
            <a:off x="266700" y="2137420"/>
            <a:ext cx="8610600" cy="142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9046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dirty="0" err="1"/>
              <a:t>Πολυπρογραμματισμός</a:t>
            </a:r>
            <a:r>
              <a:rPr lang="el-GR" altLang="el-GR" dirty="0"/>
              <a:t> με </a:t>
            </a:r>
            <a:r>
              <a:rPr lang="en-US" altLang="el-GR" dirty="0" smtClean="0"/>
              <a:t/>
            </a:r>
            <a:br>
              <a:rPr lang="en-US" altLang="el-GR" dirty="0" smtClean="0"/>
            </a:br>
            <a:r>
              <a:rPr lang="el-GR" altLang="el-GR" dirty="0" smtClean="0"/>
              <a:t>δύο </a:t>
            </a:r>
            <a:r>
              <a:rPr lang="en-US" altLang="el-GR" dirty="0" smtClean="0"/>
              <a:t> </a:t>
            </a:r>
            <a:r>
              <a:rPr lang="el-GR" altLang="el-GR" dirty="0"/>
              <a:t>προγράμματα</a:t>
            </a:r>
            <a:endParaRPr lang="el-GR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57" b="53545"/>
          <a:stretch>
            <a:fillRect/>
          </a:stretch>
        </p:blipFill>
        <p:spPr bwMode="auto">
          <a:xfrm>
            <a:off x="447543" y="1792949"/>
            <a:ext cx="8153400" cy="289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3407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dirty="0" err="1"/>
              <a:t>Πολυπρογραμματισμός</a:t>
            </a:r>
            <a:r>
              <a:rPr lang="el-GR" altLang="el-GR" dirty="0"/>
              <a:t> με </a:t>
            </a:r>
            <a:r>
              <a:rPr lang="en-US" altLang="el-GR" dirty="0" smtClean="0"/>
              <a:t/>
            </a:r>
            <a:br>
              <a:rPr lang="en-US" altLang="el-GR" dirty="0" smtClean="0"/>
            </a:br>
            <a:r>
              <a:rPr lang="el-GR" altLang="el-GR" dirty="0" smtClean="0"/>
              <a:t>τρία </a:t>
            </a:r>
            <a:r>
              <a:rPr lang="el-GR" altLang="el-GR" dirty="0"/>
              <a:t>προγράμματα</a:t>
            </a:r>
            <a:endParaRPr lang="el-GR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727" b="11005"/>
          <a:stretch>
            <a:fillRect/>
          </a:stretch>
        </p:blipFill>
        <p:spPr bwMode="auto">
          <a:xfrm>
            <a:off x="179512" y="1489348"/>
            <a:ext cx="8077200" cy="377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7368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dirty="0"/>
              <a:t>Χρηστικότητα</a:t>
            </a:r>
            <a:endParaRPr lang="el-GR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  <p:pic>
        <p:nvPicPr>
          <p:cNvPr id="5" name="Picture 205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3" t="7031" r="8820" b="10985"/>
          <a:stretch>
            <a:fillRect/>
          </a:stretch>
        </p:blipFill>
        <p:spPr bwMode="auto">
          <a:xfrm>
            <a:off x="1115616" y="1029230"/>
            <a:ext cx="6271895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9766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13690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Μηχανικών Πληροφορικής Τ.Ε</a:t>
            </a:r>
          </a:p>
          <a:p>
            <a:pPr algn="l"/>
            <a:r>
              <a:rPr lang="el-GR" b="1" dirty="0"/>
              <a:t>Αρχιτεκτονική </a:t>
            </a:r>
            <a:r>
              <a:rPr lang="el-GR" b="1" dirty="0" smtClean="0"/>
              <a:t>υπολογιστών </a:t>
            </a:r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dirty="0" smtClean="0"/>
              <a:t>8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 smtClean="0"/>
              <a:t>Υποστήριξη </a:t>
            </a:r>
            <a:r>
              <a:rPr lang="el-GR" sz="2800" dirty="0"/>
              <a:t>από το Λειτουργικό </a:t>
            </a:r>
            <a:r>
              <a:rPr lang="el-GR" sz="2800" dirty="0" smtClean="0"/>
              <a:t>Σύστημα</a:t>
            </a:r>
            <a:endParaRPr lang="en-US" sz="2800" dirty="0" smtClean="0"/>
          </a:p>
          <a:p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Φώτης Βαρζιώτης</a:t>
            </a: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Καθηγητής </a:t>
            </a: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Εφαρμογών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dirty="0"/>
              <a:t>Συστήματα με κατανομή χρόνου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Επιτρέπει στους χρήστες να </a:t>
            </a:r>
            <a:r>
              <a:rPr lang="el-GR" altLang="el-GR" sz="2800" dirty="0" err="1"/>
              <a:t>αλληλεπιδρούν</a:t>
            </a:r>
            <a:r>
              <a:rPr lang="el-GR" altLang="el-GR" sz="2800" dirty="0"/>
              <a:t> απευθείας με τον </a:t>
            </a:r>
            <a:r>
              <a:rPr lang="el-GR" altLang="el-GR" sz="2800" dirty="0" smtClean="0"/>
              <a:t>υπολογιστή</a:t>
            </a:r>
            <a:r>
              <a:rPr lang="en-US" altLang="el-GR" sz="2800" dirty="0" smtClean="0"/>
              <a:t>.</a:t>
            </a:r>
            <a:endParaRPr lang="en-US" altLang="el-GR" dirty="0"/>
          </a:p>
          <a:p>
            <a:r>
              <a:rPr lang="el-GR" altLang="el-GR" sz="2800" dirty="0"/>
              <a:t>Ο </a:t>
            </a:r>
            <a:r>
              <a:rPr lang="el-GR" altLang="el-GR" sz="2800" dirty="0" err="1"/>
              <a:t>πολυπρογραμματισμός</a:t>
            </a:r>
            <a:r>
              <a:rPr lang="el-GR" altLang="el-GR" sz="2800" dirty="0"/>
              <a:t> επιτρέπει σε έναν αριθμό χρηστών να </a:t>
            </a:r>
            <a:r>
              <a:rPr lang="el-GR" altLang="el-GR" sz="2800" dirty="0" err="1"/>
              <a:t>αλληλεπιδρούν</a:t>
            </a:r>
            <a:r>
              <a:rPr lang="el-GR" altLang="el-GR" sz="2800" dirty="0"/>
              <a:t> με το </a:t>
            </a:r>
            <a:r>
              <a:rPr lang="el-GR" altLang="el-GR" sz="2800" dirty="0" smtClean="0"/>
              <a:t>σύστημα</a:t>
            </a:r>
            <a:r>
              <a:rPr lang="en-US" altLang="el-GR" sz="2800" dirty="0" smtClean="0"/>
              <a:t>.</a:t>
            </a:r>
            <a:endParaRPr lang="en-US" alt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35185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dirty="0"/>
              <a:t>Προγραμματισμός πόρων – Χρονοδιαγράμματα εργασιών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Είναι το κλειδί του </a:t>
            </a:r>
            <a:r>
              <a:rPr lang="el-GR" altLang="el-GR" sz="2800" dirty="0" err="1"/>
              <a:t>πολυπρογραμματισμού</a:t>
            </a:r>
            <a:endParaRPr lang="en-US" altLang="el-GR" sz="2800" dirty="0"/>
          </a:p>
          <a:p>
            <a:r>
              <a:rPr lang="el-GR" altLang="el-GR" sz="2800" dirty="0"/>
              <a:t>Μακροπρόθεσμο Χρονοδιάγραμμα</a:t>
            </a:r>
            <a:endParaRPr lang="en-US" altLang="el-GR" sz="2800" dirty="0"/>
          </a:p>
          <a:p>
            <a:r>
              <a:rPr lang="el-GR" altLang="el-GR" sz="2800" dirty="0"/>
              <a:t>Μεσοπρόθεσμο Χρονοδιάγραμμα</a:t>
            </a:r>
            <a:endParaRPr lang="en-US" altLang="el-GR" sz="2800" dirty="0"/>
          </a:p>
          <a:p>
            <a:r>
              <a:rPr lang="el-GR" altLang="el-GR" sz="2800" dirty="0"/>
              <a:t>Βραχυπρόθεσμο Χρονοδιάγραμμα</a:t>
            </a:r>
            <a:endParaRPr lang="en-US" altLang="el-GR" sz="2800" dirty="0"/>
          </a:p>
          <a:p>
            <a:r>
              <a:rPr lang="el-GR" altLang="el-GR" sz="2800" dirty="0"/>
              <a:t>Χρονοδιάγραμμα  </a:t>
            </a:r>
            <a:r>
              <a:rPr lang="en-US" altLang="el-GR" sz="2800" dirty="0"/>
              <a:t>I/O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9217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4000" dirty="0" smtClean="0"/>
              <a:t>Μακροπρόθεσμο</a:t>
            </a:r>
            <a:r>
              <a:rPr lang="en-US" altLang="el-GR" sz="4000" dirty="0" smtClean="0"/>
              <a:t> </a:t>
            </a:r>
            <a:r>
              <a:rPr lang="el-GR" altLang="el-GR" sz="4000" dirty="0" smtClean="0"/>
              <a:t>Χρονοδιάγραμμα</a:t>
            </a:r>
            <a:endParaRPr lang="el-GR" sz="4000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600" dirty="0"/>
              <a:t>Αποφασίζει ποια προγράμματα θα </a:t>
            </a:r>
            <a:r>
              <a:rPr lang="el-GR" altLang="el-GR" sz="2600" dirty="0" err="1"/>
              <a:t>υποβληθουν</a:t>
            </a:r>
            <a:r>
              <a:rPr lang="el-GR" altLang="el-GR" sz="2600" dirty="0"/>
              <a:t> στο σύστημα για επεξεργασία</a:t>
            </a:r>
            <a:endParaRPr lang="en-US" altLang="el-GR" sz="2600" dirty="0"/>
          </a:p>
          <a:p>
            <a:r>
              <a:rPr lang="el-GR" altLang="el-GR" sz="2600" dirty="0"/>
              <a:t>π</a:t>
            </a:r>
            <a:r>
              <a:rPr lang="en-US" altLang="el-GR" sz="2600" dirty="0"/>
              <a:t>.</a:t>
            </a:r>
            <a:r>
              <a:rPr lang="el-GR" altLang="el-GR" sz="2600" dirty="0"/>
              <a:t>χ</a:t>
            </a:r>
            <a:r>
              <a:rPr lang="en-US" altLang="el-GR" sz="2600" dirty="0"/>
              <a:t>. </a:t>
            </a:r>
            <a:r>
              <a:rPr lang="el-GR" altLang="el-GR" sz="2600" dirty="0"/>
              <a:t>Ελέγχει τον βαθμό του </a:t>
            </a:r>
            <a:r>
              <a:rPr lang="el-GR" altLang="el-GR" sz="2600" dirty="0" err="1"/>
              <a:t>πολυπρογραμματισμού</a:t>
            </a:r>
            <a:endParaRPr lang="en-US" altLang="el-GR" sz="2600" dirty="0"/>
          </a:p>
          <a:p>
            <a:r>
              <a:rPr lang="el-GR" altLang="el-GR" sz="2600" dirty="0"/>
              <a:t>Με την υποβολή της</a:t>
            </a:r>
            <a:r>
              <a:rPr lang="en-US" altLang="el-GR" sz="2600" dirty="0"/>
              <a:t>, </a:t>
            </a:r>
            <a:r>
              <a:rPr lang="el-GR" altLang="el-GR" sz="2600" dirty="0"/>
              <a:t>η εργασία γίνεται μια διεργασία του βραχυπρόθεσμου χρονοδιαγράμματος</a:t>
            </a:r>
            <a:endParaRPr lang="en-US" altLang="el-GR" sz="2600" dirty="0"/>
          </a:p>
          <a:p>
            <a:r>
              <a:rPr lang="en-US" altLang="el-GR" sz="2600" dirty="0"/>
              <a:t>(</a:t>
            </a:r>
            <a:r>
              <a:rPr lang="el-GR" altLang="el-GR" sz="2600" dirty="0"/>
              <a:t>ή μεταβαίνει στο μεσοπρόθεσμο χρονοδιάγραμμα -</a:t>
            </a:r>
            <a:r>
              <a:rPr lang="en-US" altLang="el-GR" sz="2600" dirty="0"/>
              <a:t>swapped out job</a:t>
            </a:r>
            <a:r>
              <a:rPr lang="el-GR" altLang="el-GR" sz="2600" dirty="0"/>
              <a:t>-</a:t>
            </a:r>
            <a:r>
              <a:rPr lang="en-US" altLang="el-GR" sz="2600" dirty="0"/>
              <a:t> </a:t>
            </a:r>
            <a:r>
              <a:rPr lang="el-GR" altLang="el-GR" sz="2600" dirty="0"/>
              <a:t>σε μια κατάσταση εκτός κύριας μνήμης</a:t>
            </a:r>
            <a:r>
              <a:rPr lang="en-US" altLang="el-GR" sz="2600" dirty="0"/>
              <a:t>)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90872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4000" dirty="0"/>
              <a:t>Μεσοπρόθεσμο Χρονοδιάγραμμα</a:t>
            </a:r>
            <a:endParaRPr lang="el-GR" sz="4000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Μέρος της λειτουργίας αντιμετάθεσης </a:t>
            </a:r>
            <a:r>
              <a:rPr lang="en-US" altLang="el-GR" sz="2800" dirty="0"/>
              <a:t>(</a:t>
            </a:r>
            <a:r>
              <a:rPr lang="el-GR" altLang="el-GR" sz="2800" dirty="0"/>
              <a:t>παρακάτω</a:t>
            </a:r>
            <a:r>
              <a:rPr lang="en-US" altLang="el-GR" sz="2800" dirty="0"/>
              <a:t>…)</a:t>
            </a:r>
          </a:p>
          <a:p>
            <a:r>
              <a:rPr lang="el-GR" altLang="el-GR" sz="2800" dirty="0"/>
              <a:t>Συνήθως βασίζεται στην ανάγκη για καλύτερη διαχείριση του </a:t>
            </a:r>
            <a:r>
              <a:rPr lang="el-GR" altLang="el-GR" sz="2800" dirty="0" err="1"/>
              <a:t>πολυπρογραμματισμού</a:t>
            </a:r>
            <a:endParaRPr lang="en-US" altLang="el-GR" sz="2800" dirty="0"/>
          </a:p>
          <a:p>
            <a:r>
              <a:rPr lang="el-GR" altLang="el-GR" sz="2800" dirty="0"/>
              <a:t>Αν δεν χρησιμοποιείται εικονική μνήμη</a:t>
            </a:r>
            <a:r>
              <a:rPr lang="en-US" altLang="el-GR" sz="2800" dirty="0"/>
              <a:t>, </a:t>
            </a:r>
            <a:r>
              <a:rPr lang="el-GR" altLang="el-GR" sz="2800" dirty="0"/>
              <a:t>η διαχείριση της μνήμης είναι ένα σημαντικό θέμα </a:t>
            </a:r>
            <a:endParaRPr lang="en-US" altLang="el-GR" sz="2800" dirty="0"/>
          </a:p>
          <a:p>
            <a:endParaRPr lang="en-US" alt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12779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4000" dirty="0"/>
              <a:t>Βραχυπρόθεσμο Χρονοδιάγραμμα</a:t>
            </a:r>
            <a:endParaRPr lang="el-GR" sz="4000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Γνωστό ως </a:t>
            </a:r>
            <a:r>
              <a:rPr lang="en-US" altLang="el-GR" sz="2800" dirty="0"/>
              <a:t>Dispatcher</a:t>
            </a:r>
            <a:r>
              <a:rPr lang="el-GR" altLang="el-GR" sz="2800" dirty="0"/>
              <a:t> (Αποστολέας)</a:t>
            </a:r>
            <a:endParaRPr lang="en-US" altLang="el-GR" sz="2800" dirty="0"/>
          </a:p>
          <a:p>
            <a:r>
              <a:rPr lang="el-GR" altLang="el-GR" sz="2800" dirty="0"/>
              <a:t>Αποφασίζει ποια διεργασία θα εκτελεστεί μετά </a:t>
            </a:r>
            <a:endParaRPr lang="en-US" altLang="el-GR" sz="2800" dirty="0"/>
          </a:p>
          <a:p>
            <a:r>
              <a:rPr lang="el-GR" altLang="el-GR" sz="2800" dirty="0"/>
              <a:t>π</a:t>
            </a:r>
            <a:r>
              <a:rPr lang="en-US" altLang="el-GR" sz="2800" dirty="0"/>
              <a:t>.</a:t>
            </a:r>
            <a:r>
              <a:rPr lang="el-GR" altLang="el-GR" sz="2800" dirty="0"/>
              <a:t>χ</a:t>
            </a:r>
            <a:r>
              <a:rPr lang="en-US" altLang="el-GR" sz="2800" dirty="0"/>
              <a:t>. </a:t>
            </a:r>
            <a:r>
              <a:rPr lang="el-GR" altLang="el-GR" sz="2800" dirty="0"/>
              <a:t>ποια εργασία θα χρησιμοποιήσει τον επεξεργαστή στην επόμενη χρονική θυρίδα</a:t>
            </a:r>
            <a:endParaRPr lang="en-US" alt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97306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4000" dirty="0"/>
              <a:t>Το μοντέλο διεργασίας </a:t>
            </a:r>
            <a:r>
              <a:rPr lang="en-US" altLang="el-GR" sz="4000" dirty="0" smtClean="0"/>
              <a:t/>
            </a:r>
            <a:br>
              <a:rPr lang="en-US" altLang="el-GR" sz="4000" dirty="0" smtClean="0"/>
            </a:br>
            <a:r>
              <a:rPr lang="el-GR" altLang="el-GR" sz="4000" dirty="0" smtClean="0"/>
              <a:t>πέντε </a:t>
            </a:r>
            <a:r>
              <a:rPr lang="el-GR" altLang="el-GR" sz="4000" dirty="0"/>
              <a:t>καταστάσεων</a:t>
            </a:r>
            <a:endParaRPr lang="el-GR" sz="4000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77"/>
          <a:stretch>
            <a:fillRect/>
          </a:stretch>
        </p:blipFill>
        <p:spPr bwMode="auto">
          <a:xfrm>
            <a:off x="533400" y="1702089"/>
            <a:ext cx="8077200" cy="305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8974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4000" dirty="0"/>
              <a:t>Τμήμα (Μνήμης) Ελέγχου Διεργασίας</a:t>
            </a:r>
            <a:endParaRPr lang="el-GR" sz="4000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400" dirty="0"/>
              <a:t>Πληροφορίες ταυτοποίησης</a:t>
            </a:r>
            <a:endParaRPr lang="en-US" altLang="el-GR" sz="2400" dirty="0"/>
          </a:p>
          <a:p>
            <a:r>
              <a:rPr lang="el-GR" altLang="el-GR" sz="2400" dirty="0"/>
              <a:t>Πληροφορίες κατάστασης</a:t>
            </a:r>
            <a:endParaRPr lang="en-US" altLang="el-GR" sz="2400" dirty="0"/>
          </a:p>
          <a:p>
            <a:r>
              <a:rPr lang="el-GR" altLang="el-GR" sz="2400" dirty="0"/>
              <a:t>Πληροφορίες προτεραιότητας</a:t>
            </a:r>
            <a:endParaRPr lang="en-US" altLang="el-GR" sz="2400" dirty="0"/>
          </a:p>
          <a:p>
            <a:r>
              <a:rPr lang="el-GR" altLang="el-GR" sz="2400" dirty="0"/>
              <a:t>Πληροφορίες απαριθμητή προγράμματος</a:t>
            </a:r>
            <a:endParaRPr lang="en-US" altLang="el-GR" sz="2400" dirty="0"/>
          </a:p>
          <a:p>
            <a:r>
              <a:rPr lang="el-GR" altLang="el-GR" sz="2400" dirty="0"/>
              <a:t>Δείκτες μνήμης</a:t>
            </a:r>
            <a:endParaRPr lang="en-US" altLang="el-GR" sz="2400" dirty="0"/>
          </a:p>
          <a:p>
            <a:r>
              <a:rPr lang="el-GR" altLang="el-GR" sz="2400" dirty="0"/>
              <a:t>Συναφή δεδομένα</a:t>
            </a:r>
            <a:endParaRPr lang="en-US" altLang="el-GR" sz="2400" dirty="0"/>
          </a:p>
          <a:p>
            <a:r>
              <a:rPr lang="el-GR" altLang="el-GR" sz="2400" dirty="0"/>
              <a:t>Πληροφορίες κατάστασης </a:t>
            </a:r>
            <a:r>
              <a:rPr lang="en-US" altLang="el-GR" sz="2400" dirty="0"/>
              <a:t>I/O</a:t>
            </a:r>
          </a:p>
          <a:p>
            <a:r>
              <a:rPr lang="el-GR" altLang="el-GR" sz="2400" dirty="0"/>
              <a:t>Λογιστικές πληροφορίες</a:t>
            </a:r>
            <a:endParaRPr lang="en-US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56277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4000" dirty="0"/>
              <a:t>Διάγραμμα τμήματος </a:t>
            </a:r>
            <a:r>
              <a:rPr lang="en-US" altLang="el-GR" sz="4000" dirty="0" smtClean="0"/>
              <a:t/>
            </a:r>
            <a:br>
              <a:rPr lang="en-US" altLang="el-GR" sz="4000" dirty="0" smtClean="0"/>
            </a:br>
            <a:r>
              <a:rPr lang="el-GR" altLang="el-GR" sz="4000" dirty="0" smtClean="0"/>
              <a:t>ελέγχου </a:t>
            </a:r>
            <a:r>
              <a:rPr lang="el-GR" altLang="el-GR" sz="4000" dirty="0"/>
              <a:t>διεργασιών</a:t>
            </a:r>
            <a:endParaRPr lang="el-GR" sz="4000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 dirty="0"/>
          </a:p>
        </p:txBody>
      </p:sp>
      <p:pic>
        <p:nvPicPr>
          <p:cNvPr id="5" name="Picture 205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21" t="14178" r="30316" b="19606"/>
          <a:stretch>
            <a:fillRect/>
          </a:stretch>
        </p:blipFill>
        <p:spPr bwMode="auto">
          <a:xfrm>
            <a:off x="3275856" y="1253284"/>
            <a:ext cx="2022209" cy="44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938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4000" dirty="0"/>
              <a:t>Βασικά στοιχεία</a:t>
            </a:r>
            <a:r>
              <a:rPr lang="en-US" altLang="el-GR" sz="4000" dirty="0"/>
              <a:t> O/S</a:t>
            </a:r>
            <a:r>
              <a:rPr lang="el-GR" altLang="el-GR" sz="4000" dirty="0"/>
              <a:t> για </a:t>
            </a:r>
            <a:r>
              <a:rPr lang="el-GR" altLang="el-GR" sz="4000" dirty="0" err="1"/>
              <a:t>πολυπρογραμματισμό</a:t>
            </a:r>
            <a:endParaRPr lang="el-GR" sz="4000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4" t="13445" r="21777" b="20474"/>
          <a:stretch>
            <a:fillRect/>
          </a:stretch>
        </p:blipFill>
        <p:spPr bwMode="auto">
          <a:xfrm>
            <a:off x="1814852" y="1281230"/>
            <a:ext cx="5514296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8190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dirty="0"/>
              <a:t>Προγραμματισμός διεργασιών</a:t>
            </a:r>
            <a:endParaRPr lang="el-GR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29</a:t>
            </a:fld>
            <a:endParaRPr lang="el-GR" dirty="0"/>
          </a:p>
        </p:txBody>
      </p:sp>
      <p:pic>
        <p:nvPicPr>
          <p:cNvPr id="5" name="Picture 5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22" t="9930" r="5495" b="16257"/>
          <a:stretch>
            <a:fillRect/>
          </a:stretch>
        </p:blipFill>
        <p:spPr bwMode="auto">
          <a:xfrm>
            <a:off x="1259632" y="1153535"/>
            <a:ext cx="6495928" cy="44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9084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dirty="0"/>
              <a:t>Διαχείριση Μνήμης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 err="1"/>
              <a:t>Μονοπρογραμματισμός</a:t>
            </a:r>
            <a:endParaRPr lang="en-US" altLang="el-GR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Η μνήμη χωρίζεται σε δύο μέρη</a:t>
            </a:r>
            <a:endParaRPr lang="en-US" altLang="el-GR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Ένα για το λειτουργικό σύστημα</a:t>
            </a:r>
            <a:r>
              <a:rPr lang="en-US" altLang="el-GR" sz="2400" dirty="0"/>
              <a:t>(monitor)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Ένα για το εκτελούμενο πρόγραμμα χρήστη</a:t>
            </a:r>
            <a:endParaRPr lang="en-US" altLang="el-GR" sz="2400" dirty="0"/>
          </a:p>
          <a:p>
            <a:r>
              <a:rPr lang="el-GR" altLang="el-GR" sz="2800" dirty="0" err="1"/>
              <a:t>Πολυπρογραμματισμός</a:t>
            </a:r>
            <a:endParaRPr lang="en-US" altLang="el-GR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Το κομμάτι του χρήστη υποδιαιρείται και διαμοιράζεται στις ενεργές διεργασίες</a:t>
            </a:r>
            <a:endParaRPr lang="en-US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42233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dirty="0"/>
              <a:t>Αντιμετάθεση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400" b="1" dirty="0"/>
              <a:t>Πρόβλημα</a:t>
            </a:r>
            <a:r>
              <a:rPr lang="en-US" altLang="el-GR" sz="2400" b="1" dirty="0"/>
              <a:t>:</a:t>
            </a:r>
            <a:r>
              <a:rPr lang="en-US" altLang="el-GR" sz="2400" dirty="0"/>
              <a:t> </a:t>
            </a:r>
            <a:r>
              <a:rPr lang="el-GR" altLang="el-GR" sz="2400" dirty="0"/>
              <a:t>Η λειτουργία</a:t>
            </a:r>
            <a:r>
              <a:rPr lang="en-US" altLang="el-GR" sz="2400" dirty="0"/>
              <a:t> I/O </a:t>
            </a:r>
            <a:r>
              <a:rPr lang="el-GR" altLang="el-GR" sz="2400" dirty="0"/>
              <a:t>είναι τόσο αργή σε σύγκριση με τη </a:t>
            </a:r>
            <a:r>
              <a:rPr lang="en-US" altLang="el-GR" sz="2400" dirty="0"/>
              <a:t>CPU </a:t>
            </a:r>
            <a:r>
              <a:rPr lang="el-GR" altLang="el-GR" sz="2400" dirty="0"/>
              <a:t>ώστε ακόμη και σε ένα </a:t>
            </a:r>
            <a:r>
              <a:rPr lang="el-GR" altLang="el-GR" sz="2400" dirty="0" err="1"/>
              <a:t>πολυπρογραμματιζόμενο</a:t>
            </a:r>
            <a:r>
              <a:rPr lang="el-GR" altLang="el-GR" sz="2400" dirty="0"/>
              <a:t> σύστημα </a:t>
            </a:r>
            <a:r>
              <a:rPr lang="en-US" altLang="el-GR" sz="2400" dirty="0"/>
              <a:t>, </a:t>
            </a:r>
            <a:r>
              <a:rPr lang="el-GR" altLang="el-GR" sz="2400" dirty="0"/>
              <a:t>η </a:t>
            </a:r>
            <a:r>
              <a:rPr lang="en-US" altLang="el-GR" sz="2400" dirty="0"/>
              <a:t>CPU </a:t>
            </a:r>
            <a:r>
              <a:rPr lang="el-GR" altLang="el-GR" sz="2400" dirty="0"/>
              <a:t>μπορεί να παραμένει αδρανής το περισσότερο χρόνο</a:t>
            </a:r>
            <a:endParaRPr lang="en-US" altLang="el-GR" sz="2400" dirty="0"/>
          </a:p>
          <a:p>
            <a:r>
              <a:rPr lang="el-GR" altLang="el-GR" sz="2400" b="1" dirty="0"/>
              <a:t>Λύση</a:t>
            </a:r>
            <a:r>
              <a:rPr lang="en-US" altLang="el-GR" sz="2400" b="1" dirty="0"/>
              <a:t>:</a:t>
            </a:r>
          </a:p>
          <a:p>
            <a:pPr lvl="1"/>
            <a:r>
              <a:rPr lang="el-GR" altLang="el-GR" sz="2400" dirty="0"/>
              <a:t>Αύξηση της κύριας μνήμης</a:t>
            </a:r>
            <a:r>
              <a:rPr lang="en-US" altLang="el-GR" sz="2400" dirty="0"/>
              <a:t> 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l-GR" altLang="el-GR" dirty="0"/>
              <a:t>Ακριβό</a:t>
            </a:r>
            <a:endParaRPr lang="en-US" altLang="el-GR" dirty="0"/>
          </a:p>
          <a:p>
            <a:pPr lvl="2">
              <a:buFont typeface="Wingdings" panose="05000000000000000000" pitchFamily="2" charset="2"/>
              <a:buChar char="§"/>
            </a:pPr>
            <a:r>
              <a:rPr lang="el-GR" altLang="el-GR" dirty="0"/>
              <a:t>Οδηγεί σε μεγαλύτερα προγράμματα</a:t>
            </a:r>
            <a:endParaRPr lang="en-US" altLang="el-GR" dirty="0"/>
          </a:p>
          <a:p>
            <a:pPr lvl="1"/>
            <a:r>
              <a:rPr lang="el-GR" altLang="el-GR" sz="2400" dirty="0"/>
              <a:t>Αντιμετάθεση (</a:t>
            </a:r>
            <a:r>
              <a:rPr lang="en-US" altLang="el-GR" sz="2400" dirty="0"/>
              <a:t>Swapping</a:t>
            </a:r>
            <a:r>
              <a:rPr lang="el-GR" altLang="el-GR" sz="2400" dirty="0"/>
              <a:t>)</a:t>
            </a:r>
            <a:endParaRPr lang="en-US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1536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4000" dirty="0"/>
              <a:t>Τι είναι αντιμετάθεση</a:t>
            </a:r>
            <a:r>
              <a:rPr lang="en-US" altLang="el-GR" sz="4000" dirty="0"/>
              <a:t> </a:t>
            </a:r>
            <a:r>
              <a:rPr lang="el-GR" altLang="el-GR" sz="4000" dirty="0"/>
              <a:t>(</a:t>
            </a:r>
            <a:r>
              <a:rPr lang="en-US" altLang="el-GR" sz="4000" dirty="0"/>
              <a:t>Swapping</a:t>
            </a:r>
            <a:r>
              <a:rPr lang="el-GR" altLang="el-GR" sz="4000" dirty="0"/>
              <a:t>)</a:t>
            </a:r>
            <a:endParaRPr lang="el-GR" sz="4000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000" dirty="0"/>
              <a:t>Το μακροπρόθεσμο χρονοδιάγραμμα διεργασιών αποθηκεύεται στον δίσκο</a:t>
            </a:r>
            <a:endParaRPr lang="en-US" altLang="el-GR" sz="2000" dirty="0"/>
          </a:p>
          <a:p>
            <a:r>
              <a:rPr lang="el-GR" altLang="el-GR" sz="2000" dirty="0"/>
              <a:t>Οι διεργασίες αντιμετατίθενται (</a:t>
            </a:r>
            <a:r>
              <a:rPr lang="en-US" altLang="el-GR" sz="2000" dirty="0"/>
              <a:t>“swapped”</a:t>
            </a:r>
            <a:r>
              <a:rPr lang="el-GR" altLang="el-GR" sz="2000" dirty="0"/>
              <a:t>)</a:t>
            </a:r>
            <a:r>
              <a:rPr lang="en-US" altLang="el-GR" sz="2000" dirty="0"/>
              <a:t> </a:t>
            </a:r>
            <a:r>
              <a:rPr lang="el-GR" altLang="el-GR" sz="2000" dirty="0"/>
              <a:t>μόλις κάποιος χώρος είναι διαθέσιμος</a:t>
            </a:r>
            <a:endParaRPr lang="en-US" altLang="el-GR" sz="2000" dirty="0"/>
          </a:p>
          <a:p>
            <a:r>
              <a:rPr lang="el-GR" altLang="el-GR" sz="2000" dirty="0"/>
              <a:t>Όταν ολοκληρωθεί μια διεργασία απομακρύνεται από την κύρια μνήμη</a:t>
            </a:r>
            <a:endParaRPr lang="en-US" altLang="el-GR" sz="2000" dirty="0"/>
          </a:p>
          <a:p>
            <a:r>
              <a:rPr lang="el-GR" altLang="el-GR" sz="2000" dirty="0"/>
              <a:t>Αν καμιά διεργασία δεν είναι σε κατάσταση ετοιμότητας, </a:t>
            </a:r>
            <a:r>
              <a:rPr lang="en-US" altLang="el-GR" sz="2000" dirty="0"/>
              <a:t>(</a:t>
            </a:r>
            <a:r>
              <a:rPr lang="el-GR" altLang="el-GR" sz="2000" dirty="0"/>
              <a:t>όλες μπλοκαρισμένες σε λειτουργία </a:t>
            </a:r>
            <a:r>
              <a:rPr lang="en-US" altLang="el-GR" sz="2000" dirty="0"/>
              <a:t>I/O)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000" dirty="0"/>
              <a:t>Αντιμετάθεση μπλοκαρισμένης διεργασίας σε ενδιάμεση ουρά</a:t>
            </a:r>
            <a:endParaRPr lang="en-US" alt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000" dirty="0"/>
              <a:t>Εισαγωγή διεργασίας σε κατάσταση ετοιμότητας ή νέας διεργασίας</a:t>
            </a:r>
            <a:endParaRPr lang="en-US" alt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000" dirty="0"/>
              <a:t>Ωστόσο το</a:t>
            </a:r>
            <a:r>
              <a:rPr lang="en-US" altLang="el-GR" sz="2000" dirty="0"/>
              <a:t> </a:t>
            </a:r>
            <a:r>
              <a:rPr lang="el-GR" altLang="el-GR" sz="2000" dirty="0"/>
              <a:t>«</a:t>
            </a:r>
            <a:r>
              <a:rPr lang="en-US" altLang="el-GR" sz="2000" dirty="0"/>
              <a:t>swapping</a:t>
            </a:r>
            <a:r>
              <a:rPr lang="el-GR" altLang="el-GR" sz="2000" dirty="0"/>
              <a:t>»</a:t>
            </a:r>
            <a:r>
              <a:rPr lang="en-US" altLang="el-GR" sz="2000" dirty="0"/>
              <a:t> </a:t>
            </a:r>
            <a:r>
              <a:rPr lang="el-GR" altLang="el-GR" sz="2000" dirty="0"/>
              <a:t>είναι μια λειτουργία</a:t>
            </a:r>
            <a:r>
              <a:rPr lang="en-US" altLang="el-GR" sz="2000" dirty="0"/>
              <a:t> I/O ...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00378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dirty="0" smtClean="0"/>
              <a:t>Κατάτμηση</a:t>
            </a:r>
            <a:r>
              <a:rPr lang="en-US" altLang="el-GR" baseline="-25000" dirty="0" smtClean="0"/>
              <a:t>1/2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Κατάτμηση της μνήμης σε τομείς και απόδοση διεργασιών σε κάθε τομέα</a:t>
            </a:r>
            <a:r>
              <a:rPr lang="en-US" altLang="el-GR" sz="2800" dirty="0"/>
              <a:t> (</a:t>
            </a:r>
            <a:r>
              <a:rPr lang="el-GR" altLang="el-GR" sz="2800" dirty="0"/>
              <a:t>περιλαμβάνοντας και το λειτουργικό σύστημα</a:t>
            </a:r>
            <a:r>
              <a:rPr lang="en-US" altLang="el-GR" sz="2800" dirty="0"/>
              <a:t>)</a:t>
            </a:r>
          </a:p>
          <a:p>
            <a:r>
              <a:rPr lang="el-GR" altLang="el-GR" sz="2800" dirty="0"/>
              <a:t>Τομείς σταθερού μεγέθους</a:t>
            </a:r>
            <a:endParaRPr lang="en-US" altLang="el-GR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000" dirty="0"/>
              <a:t>Μπορεί να μην έχουν όλοι το ίδιο μήκος</a:t>
            </a:r>
            <a:endParaRPr lang="en-US" alt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000" dirty="0"/>
              <a:t>Η διεργασίας τοποθετείται στον τομέα που ταιριάζει καλύτερα </a:t>
            </a:r>
            <a:r>
              <a:rPr lang="en-US" altLang="el-GR" sz="2000" dirty="0"/>
              <a:t>(best fit)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000" dirty="0"/>
              <a:t>Σπατάλη μέρους της μνήμης</a:t>
            </a:r>
            <a:endParaRPr lang="en-US" alt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000" dirty="0"/>
              <a:t>Οδηγεί σε τομείς μεταβλητού μεγέθους</a:t>
            </a:r>
            <a:endParaRPr lang="en-US" altLang="el-GR" sz="2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50121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l-GR" altLang="el-GR" dirty="0" smtClean="0"/>
              <a:t>Κατάτμηση</a:t>
            </a:r>
            <a:r>
              <a:rPr lang="en-US" altLang="el-GR" baseline="-25000" dirty="0" smtClean="0"/>
              <a:t>2/2</a:t>
            </a:r>
            <a:endParaRPr lang="el-GR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34</a:t>
            </a:fld>
            <a:endParaRPr lang="el-GR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39"/>
          <a:stretch>
            <a:fillRect/>
          </a:stretch>
        </p:blipFill>
        <p:spPr bwMode="auto">
          <a:xfrm>
            <a:off x="3779912" y="430733"/>
            <a:ext cx="4349727" cy="51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1578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dirty="0"/>
              <a:t>Τομείς μεταβλητού </a:t>
            </a:r>
            <a:r>
              <a:rPr lang="el-GR" altLang="el-GR" dirty="0" smtClean="0"/>
              <a:t>μεγέθους</a:t>
            </a:r>
            <a:r>
              <a:rPr lang="en-US" altLang="el-GR" baseline="-25000" dirty="0"/>
              <a:t>1/2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400" dirty="0"/>
              <a:t>Απόδοση ακριβούς μεγέθους μνήμης σε κάθε διεργασία</a:t>
            </a:r>
            <a:endParaRPr lang="en-US" altLang="el-GR" sz="2400" dirty="0"/>
          </a:p>
          <a:p>
            <a:r>
              <a:rPr lang="el-GR" altLang="el-GR" sz="2400" dirty="0"/>
              <a:t>Οδηγεί σε ένα μικρό κενό στο τέλος της μνήμης</a:t>
            </a:r>
            <a:endParaRPr lang="en-US" altLang="el-GR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000" dirty="0"/>
              <a:t>Μόνο ένα μικρό κενό</a:t>
            </a:r>
            <a:r>
              <a:rPr lang="en-US" altLang="el-GR" sz="2000" dirty="0"/>
              <a:t> – </a:t>
            </a:r>
            <a:r>
              <a:rPr lang="el-GR" altLang="el-GR" sz="2000" dirty="0"/>
              <a:t>μικρότερη σπατάλη μνήμης</a:t>
            </a:r>
            <a:endParaRPr lang="en-US" altLang="el-GR" sz="2000" dirty="0"/>
          </a:p>
          <a:p>
            <a:r>
              <a:rPr lang="el-GR" altLang="el-GR" sz="2400" dirty="0"/>
              <a:t>Όταν όλες οι διεργασίες είναι μπλοκαρισμένες, γίνεται αντιμετάθεση</a:t>
            </a:r>
            <a:endParaRPr lang="en-US" altLang="el-GR" sz="2400" dirty="0"/>
          </a:p>
          <a:p>
            <a:r>
              <a:rPr lang="el-GR" altLang="el-GR" sz="2400" dirty="0"/>
              <a:t>Οι νέες διεργασίες μπορεί να είναι μικρότερες από τις προηγούμενες</a:t>
            </a:r>
            <a:endParaRPr lang="en-US" altLang="el-GR" sz="2400" dirty="0"/>
          </a:p>
          <a:p>
            <a:r>
              <a:rPr lang="el-GR" altLang="el-GR" sz="2400" dirty="0"/>
              <a:t>Άρα δημιουργείται νέο κενό</a:t>
            </a:r>
            <a:endParaRPr lang="en-US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5727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dirty="0"/>
              <a:t>Τομείς μεταβλητού </a:t>
            </a:r>
            <a:r>
              <a:rPr lang="el-GR" altLang="el-GR" dirty="0" smtClean="0"/>
              <a:t>μεγέθους</a:t>
            </a:r>
            <a:r>
              <a:rPr lang="en-US" altLang="el-GR" baseline="-25000" dirty="0" smtClean="0"/>
              <a:t>2/2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Τελικά δημιουργούνται πολλά κενά</a:t>
            </a:r>
            <a:r>
              <a:rPr lang="en-US" altLang="el-GR" sz="2800" dirty="0"/>
              <a:t> (fragmentation)</a:t>
            </a:r>
          </a:p>
          <a:p>
            <a:r>
              <a:rPr lang="el-GR" altLang="el-GR" sz="2800" b="1" dirty="0"/>
              <a:t>Λύση</a:t>
            </a:r>
            <a:r>
              <a:rPr lang="en-US" altLang="el-GR" sz="2800" b="1" dirty="0"/>
              <a:t>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l-GR" sz="2400" dirty="0"/>
              <a:t>Coalesce - </a:t>
            </a:r>
            <a:r>
              <a:rPr lang="el-GR" altLang="el-GR" sz="2400" dirty="0"/>
              <a:t>Σύνδεση παραπλήσιων κενών για δημιουργία μεγαλύτερων κενών</a:t>
            </a:r>
            <a:endParaRPr lang="en-US" altLang="el-GR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Συμπύκνωση</a:t>
            </a:r>
            <a:r>
              <a:rPr lang="en-US" altLang="el-GR" sz="2400" dirty="0"/>
              <a:t>- </a:t>
            </a:r>
            <a:r>
              <a:rPr lang="el-GR" altLang="el-GR" sz="2400" dirty="0"/>
              <a:t>Ανά τακτά χρονικά διαστήματα μετακίνησε όλα τα κενά σε έναν ελεύθερο τομέα </a:t>
            </a:r>
            <a:r>
              <a:rPr lang="en-US" altLang="el-GR" sz="2400" dirty="0"/>
              <a:t> (disk de-fragmentation)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37286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dirty="0"/>
              <a:t>Δυναμική κατάτμηση</a:t>
            </a:r>
            <a:endParaRPr lang="el-GR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37</a:t>
            </a:fld>
            <a:endParaRPr lang="el-G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686"/>
          <a:stretch>
            <a:fillRect/>
          </a:stretch>
        </p:blipFill>
        <p:spPr bwMode="auto">
          <a:xfrm>
            <a:off x="2195736" y="1035000"/>
            <a:ext cx="4813337" cy="46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7610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dirty="0"/>
              <a:t>Επανατοποθέτηση Διεργασιών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400" dirty="0"/>
              <a:t>Δεν υπάρχει εγγύηση για φόρτωση μιας διεργασίας στην ίδια θέση μνήμης</a:t>
            </a:r>
            <a:endParaRPr lang="en-US" altLang="el-GR" sz="2400" dirty="0"/>
          </a:p>
          <a:p>
            <a:r>
              <a:rPr lang="el-GR" altLang="el-GR" sz="2400" dirty="0"/>
              <a:t>Ωστόσο οι εντολές περιέχουν διευθύνσεις</a:t>
            </a:r>
            <a:endParaRPr lang="en-US" altLang="el-GR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000" dirty="0"/>
              <a:t>Θέση δεδομένων</a:t>
            </a:r>
            <a:endParaRPr lang="en-US" alt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000" dirty="0"/>
              <a:t>Διευθύνσεις εντολών</a:t>
            </a:r>
            <a:r>
              <a:rPr lang="en-US" altLang="el-GR" sz="2000" dirty="0"/>
              <a:t>(branching)</a:t>
            </a:r>
          </a:p>
          <a:p>
            <a:r>
              <a:rPr lang="el-GR" altLang="el-GR" sz="2400" dirty="0"/>
              <a:t>Λογική διεύθυνση</a:t>
            </a:r>
            <a:r>
              <a:rPr lang="en-US" altLang="el-GR" sz="2400" dirty="0"/>
              <a:t> – </a:t>
            </a:r>
            <a:r>
              <a:rPr lang="el-GR" altLang="el-GR" sz="2400" dirty="0"/>
              <a:t>σχετική με την έναρξη του προγράμματος</a:t>
            </a:r>
            <a:endParaRPr lang="en-US" altLang="el-GR" sz="2400" dirty="0"/>
          </a:p>
          <a:p>
            <a:r>
              <a:rPr lang="el-GR" altLang="el-GR" sz="2400" dirty="0"/>
              <a:t>Φυσική διεύθυνση</a:t>
            </a:r>
            <a:r>
              <a:rPr lang="en-US" altLang="el-GR" sz="2400" dirty="0"/>
              <a:t> – </a:t>
            </a:r>
            <a:r>
              <a:rPr lang="el-GR" altLang="el-GR" sz="2400" dirty="0"/>
              <a:t>πραγματική θέση στη μνήμη</a:t>
            </a:r>
            <a:endParaRPr lang="en-US" altLang="el-GR" sz="2400" dirty="0"/>
          </a:p>
          <a:p>
            <a:r>
              <a:rPr lang="el-GR" altLang="el-GR" sz="2400" dirty="0"/>
              <a:t>Αυτόματη μετατροπή με χρήση της διεύθυνσης βάσης </a:t>
            </a:r>
            <a:endParaRPr lang="en-US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5182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dirty="0"/>
              <a:t>Σελιδοποίηση (</a:t>
            </a:r>
            <a:r>
              <a:rPr lang="en-US" altLang="el-GR" dirty="0"/>
              <a:t>Paging</a:t>
            </a:r>
            <a:r>
              <a:rPr lang="el-GR" altLang="el-GR" dirty="0"/>
              <a:t>)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400" dirty="0"/>
              <a:t>Κατάτμηση μνήμης σε πολύ μικρά, ίσου μεγέθους πλαίσια</a:t>
            </a:r>
            <a:endParaRPr lang="en-US" altLang="el-GR" sz="2400" dirty="0"/>
          </a:p>
          <a:p>
            <a:r>
              <a:rPr lang="el-GR" altLang="el-GR" sz="2400" dirty="0"/>
              <a:t>Κατάτμηση προγραμμάτων (διεργασιών) σε πολύ μικρές, ίσου μεγέθους σελίδες</a:t>
            </a:r>
            <a:endParaRPr lang="en-US" altLang="el-GR" sz="2400" dirty="0"/>
          </a:p>
          <a:p>
            <a:r>
              <a:rPr lang="el-GR" altLang="el-GR" sz="2400" dirty="0"/>
              <a:t>Απόδοση του απαιτούμενου αριθμού πλαισίων σε μια διεργασία</a:t>
            </a:r>
            <a:endParaRPr lang="en-US" altLang="el-GR" sz="2400" dirty="0"/>
          </a:p>
          <a:p>
            <a:r>
              <a:rPr lang="el-GR" altLang="el-GR" sz="2400" dirty="0"/>
              <a:t>Το λειτουργικό σύστημα διατηρεί λίστα ελεύθερων πλαισίων</a:t>
            </a:r>
            <a:endParaRPr lang="en-US" altLang="el-GR" sz="2400" dirty="0"/>
          </a:p>
          <a:p>
            <a:r>
              <a:rPr lang="el-GR" altLang="el-GR" sz="2400" dirty="0"/>
              <a:t>Μια διεργασία δεν απαιτεί συνεχόμενα πλαίσια</a:t>
            </a:r>
            <a:endParaRPr lang="en-US" altLang="el-GR" sz="2400" dirty="0"/>
          </a:p>
          <a:p>
            <a:r>
              <a:rPr lang="el-GR" altLang="el-GR" sz="2400" dirty="0"/>
              <a:t>Χρήση πίνακα σελίδων για ανίχνευση</a:t>
            </a:r>
            <a:endParaRPr lang="en-US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64041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600" dirty="0"/>
              <a:t>Λογικές και φυσικές διευθύνσεις</a:t>
            </a:r>
            <a:r>
              <a:rPr lang="en-US" altLang="el-GR" sz="3600" dirty="0"/>
              <a:t> - Paging</a:t>
            </a:r>
            <a:endParaRPr lang="el-GR" sz="3600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40</a:t>
            </a:fld>
            <a:endParaRPr lang="el-G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83"/>
          <a:stretch>
            <a:fillRect/>
          </a:stretch>
        </p:blipFill>
        <p:spPr bwMode="auto">
          <a:xfrm>
            <a:off x="2195736" y="989162"/>
            <a:ext cx="4651050" cy="45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638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dirty="0"/>
              <a:t>Εικονική μνήμη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400" dirty="0"/>
              <a:t>Απαιτεί σελιδοποίηση</a:t>
            </a:r>
            <a:endParaRPr lang="en-US" altLang="el-GR" sz="2400" dirty="0"/>
          </a:p>
          <a:p>
            <a:pPr lvl="1"/>
            <a:r>
              <a:rPr lang="el-GR" altLang="el-GR" sz="2000" dirty="0"/>
              <a:t>Δεν απαιτεί όλες οι σελίδες της διεργασίας να είναι στη κύρια μνήμα </a:t>
            </a:r>
            <a:endParaRPr lang="en-US" altLang="el-GR" sz="2000" dirty="0"/>
          </a:p>
          <a:p>
            <a:pPr lvl="1"/>
            <a:r>
              <a:rPr lang="el-GR" altLang="el-GR" sz="2000" dirty="0"/>
              <a:t>Εισαγωγή σελίδων μετά από απαίτηση</a:t>
            </a:r>
            <a:endParaRPr lang="en-US" altLang="el-GR" sz="2000" dirty="0"/>
          </a:p>
          <a:p>
            <a:r>
              <a:rPr lang="el-GR" altLang="el-GR" sz="2400" dirty="0"/>
              <a:t>Σφάλμα σελίδας</a:t>
            </a:r>
            <a:endParaRPr lang="en-US" altLang="el-GR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000" dirty="0"/>
              <a:t>Η επιθυμητή σελίδα δεν είναι στην μνήμη</a:t>
            </a:r>
            <a:endParaRPr lang="en-US" alt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000" dirty="0"/>
              <a:t>Το λειτουργικό σύστημα πρέπει να εισάγει την σελίδα</a:t>
            </a:r>
            <a:endParaRPr lang="en-US" alt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000" dirty="0"/>
              <a:t>Ίσως χρειαστεί αντιμετάθεση</a:t>
            </a:r>
            <a:endParaRPr lang="en-US" alt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000" dirty="0"/>
              <a:t>Επιλογή σελίδας για απομάκρυνση μέσω πρόσφατου ιστορικού</a:t>
            </a:r>
            <a:endParaRPr lang="en-US" altLang="el-GR" sz="2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35568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el-GR" dirty="0"/>
              <a:t>Thrashing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400" dirty="0"/>
              <a:t>Πάρα πολλές διεργασίες σε πολύ μικρή μνήμη</a:t>
            </a:r>
            <a:endParaRPr lang="en-US" altLang="el-GR" sz="2400" dirty="0"/>
          </a:p>
          <a:p>
            <a:r>
              <a:rPr lang="el-GR" altLang="el-GR" sz="2400" dirty="0"/>
              <a:t>Το λειτουργικό σύστημα ξοδεύει όλο το χρόνο σε αντιμεταθέσεις</a:t>
            </a:r>
            <a:endParaRPr lang="en-US" altLang="el-GR" sz="2400" dirty="0"/>
          </a:p>
          <a:p>
            <a:r>
              <a:rPr lang="el-GR" altLang="el-GR" sz="2400" dirty="0"/>
              <a:t>Δεν παράγεται έργο ή είναι ελάχιστο</a:t>
            </a:r>
            <a:endParaRPr lang="en-US" altLang="el-GR" sz="2400" dirty="0"/>
          </a:p>
          <a:p>
            <a:r>
              <a:rPr lang="el-GR" altLang="el-GR" sz="2400" dirty="0"/>
              <a:t>Η ένδειξη του δίσκου είναι μόνιμα αναμμένη</a:t>
            </a:r>
            <a:endParaRPr lang="en-US" altLang="el-GR" sz="2400" dirty="0"/>
          </a:p>
          <a:p>
            <a:r>
              <a:rPr lang="el-GR" altLang="el-GR" sz="2400" b="1" dirty="0" smtClean="0"/>
              <a:t>Λύση</a:t>
            </a:r>
            <a:endParaRPr lang="en-US" altLang="el-GR" sz="2400" b="1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000" dirty="0"/>
              <a:t>Καλός αλγόριθμος αντιμετάθεσης σελίδων </a:t>
            </a:r>
            <a:endParaRPr lang="en-US" alt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000" dirty="0"/>
              <a:t>Μείωση εκτελούμενων διεργασιών</a:t>
            </a:r>
            <a:endParaRPr lang="en-US" alt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000" dirty="0"/>
              <a:t>Τοποθέτηση πρόσθετης μνήμης</a:t>
            </a:r>
            <a:endParaRPr lang="en-US" altLang="el-GR" sz="2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06612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el-GR" dirty="0"/>
              <a:t>Bonus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200" dirty="0"/>
              <a:t>Η εκτέλεση μιας διεργασίας σε ένα συγκεκριμένο χρονικό διάστημα δεν απαιτεί την φόρτωση του συνόλου της διεργασίας</a:t>
            </a:r>
            <a:endParaRPr lang="en-US" altLang="el-GR" sz="2200" dirty="0"/>
          </a:p>
          <a:p>
            <a:r>
              <a:rPr lang="el-GR" altLang="el-GR" sz="2200" dirty="0"/>
              <a:t>Μπορούμε να εισάγουμε τις απαιτούμενες σελίδες μετά από αίτημα</a:t>
            </a:r>
            <a:endParaRPr lang="en-US" altLang="el-GR" sz="2200" dirty="0"/>
          </a:p>
          <a:p>
            <a:r>
              <a:rPr lang="el-GR" altLang="el-GR" sz="2200" dirty="0"/>
              <a:t>Άρα μπορούμε να εκτελούμε διεργασίες με απαιτήσεις μεγαλύτερες της μνήμης</a:t>
            </a:r>
            <a:r>
              <a:rPr lang="en-US" altLang="el-GR" sz="2200" dirty="0"/>
              <a:t>!</a:t>
            </a:r>
          </a:p>
          <a:p>
            <a:r>
              <a:rPr lang="el-GR" altLang="el-GR" sz="2200" dirty="0" smtClean="0"/>
              <a:t>Η </a:t>
            </a:r>
            <a:r>
              <a:rPr lang="el-GR" altLang="el-GR" sz="2200" dirty="0"/>
              <a:t>κυρίως μνήμη καλείται πραγματική μνήμη</a:t>
            </a:r>
            <a:endParaRPr lang="en-US" altLang="el-GR" sz="2200" dirty="0"/>
          </a:p>
          <a:p>
            <a:r>
              <a:rPr lang="el-GR" altLang="el-GR" sz="2200" dirty="0"/>
              <a:t>Ο χρήστης</a:t>
            </a:r>
            <a:r>
              <a:rPr lang="en-US" altLang="el-GR" sz="2200" dirty="0"/>
              <a:t>/</a:t>
            </a:r>
            <a:r>
              <a:rPr lang="el-GR" altLang="el-GR" sz="2200" dirty="0"/>
              <a:t>προγραμματιστής βλέπει πολύ μεγαλύτερη μνήμη</a:t>
            </a:r>
            <a:r>
              <a:rPr lang="en-US" altLang="el-GR" sz="2200" dirty="0"/>
              <a:t> – </a:t>
            </a:r>
            <a:r>
              <a:rPr lang="el-GR" altLang="el-GR" sz="2200" dirty="0"/>
              <a:t>εικονική μνήμη</a:t>
            </a:r>
            <a:endParaRPr lang="en-US" altLang="el-GR" sz="22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73048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dirty="0"/>
              <a:t>Δομή Πίνακα Σελίδων</a:t>
            </a:r>
            <a:endParaRPr lang="el-GR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44</a:t>
            </a:fld>
            <a:endParaRPr lang="el-GR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46"/>
          <a:stretch>
            <a:fillRect/>
          </a:stretch>
        </p:blipFill>
        <p:spPr bwMode="auto">
          <a:xfrm>
            <a:off x="1177393" y="1025162"/>
            <a:ext cx="6789214" cy="44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1267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4000" dirty="0"/>
              <a:t>Η ενδιάμεση μνήμη μετατροπής - </a:t>
            </a:r>
            <a:r>
              <a:rPr lang="en-GB" altLang="el-GR" sz="4000" dirty="0"/>
              <a:t>Translation </a:t>
            </a:r>
            <a:r>
              <a:rPr lang="en-GB" altLang="el-GR" sz="4000" dirty="0" err="1"/>
              <a:t>Lookaside</a:t>
            </a:r>
            <a:r>
              <a:rPr lang="en-GB" altLang="el-GR" sz="4000" dirty="0"/>
              <a:t> Buffer</a:t>
            </a:r>
            <a:endParaRPr lang="el-GR" sz="4000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Κάθε αναφορά στην εικονική μνήμη </a:t>
            </a:r>
            <a:r>
              <a:rPr lang="el-GR" altLang="el-GR" sz="2800" dirty="0" err="1"/>
              <a:t>προκαλέι</a:t>
            </a:r>
            <a:r>
              <a:rPr lang="el-GR" altLang="el-GR" sz="2800" dirty="0"/>
              <a:t> δύο προσπελάσεις της πραγματικής</a:t>
            </a:r>
            <a:endParaRPr lang="en-GB" altLang="el-GR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Προσπέλαση πίνακα σελίδων</a:t>
            </a:r>
            <a:endParaRPr lang="en-GB" altLang="el-GR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Εξαγωγή δεδομένων</a:t>
            </a:r>
            <a:endParaRPr lang="en-GB" altLang="el-GR" dirty="0"/>
          </a:p>
          <a:p>
            <a:r>
              <a:rPr lang="el-GR" altLang="el-GR" sz="2800" dirty="0"/>
              <a:t>Χρήση εξειδικευμένης </a:t>
            </a:r>
            <a:r>
              <a:rPr lang="en-US" altLang="el-GR" sz="2800" dirty="0"/>
              <a:t>cache </a:t>
            </a:r>
            <a:r>
              <a:rPr lang="el-GR" altLang="el-GR" sz="2800" dirty="0"/>
              <a:t>για τον πίνακα σελίδων</a:t>
            </a:r>
            <a:endParaRPr lang="en-GB" altLang="el-GR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n-GB" altLang="el-GR" dirty="0"/>
              <a:t>TLB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81226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dirty="0"/>
              <a:t>Λειτουργία </a:t>
            </a:r>
            <a:r>
              <a:rPr lang="en-GB" altLang="el-GR" dirty="0"/>
              <a:t>TLB</a:t>
            </a:r>
            <a:endParaRPr lang="el-GR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46</a:t>
            </a:fld>
            <a:endParaRPr lang="el-GR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86" t="10922" r="14850" b="26120"/>
          <a:stretch>
            <a:fillRect/>
          </a:stretch>
        </p:blipFill>
        <p:spPr bwMode="auto">
          <a:xfrm>
            <a:off x="2838075" y="995514"/>
            <a:ext cx="346785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6512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dirty="0"/>
              <a:t>Λειτουργία </a:t>
            </a:r>
            <a:r>
              <a:rPr lang="en-GB" altLang="el-GR" dirty="0"/>
              <a:t>TLB </a:t>
            </a:r>
            <a:r>
              <a:rPr lang="el-GR" altLang="el-GR" dirty="0"/>
              <a:t>και</a:t>
            </a:r>
            <a:r>
              <a:rPr lang="en-GB" altLang="el-GR" dirty="0"/>
              <a:t> Cache</a:t>
            </a:r>
            <a:endParaRPr lang="el-GR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47</a:t>
            </a:fld>
            <a:endParaRPr lang="el-GR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6" t="5421" r="22810" b="17380"/>
          <a:stretch>
            <a:fillRect/>
          </a:stretch>
        </p:blipFill>
        <p:spPr bwMode="auto">
          <a:xfrm>
            <a:off x="1761238" y="1065230"/>
            <a:ext cx="5621524" cy="453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214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dirty="0" err="1"/>
              <a:t>Τμηματοποίηση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Η σελιδοποίηση συνήθως </a:t>
            </a:r>
            <a:r>
              <a:rPr lang="el-GR" altLang="el-GR" sz="2800" u="sng" dirty="0"/>
              <a:t>δεν είναι</a:t>
            </a:r>
            <a:r>
              <a:rPr lang="el-GR" altLang="el-GR" sz="2800" dirty="0"/>
              <a:t> ορατή στον </a:t>
            </a:r>
            <a:r>
              <a:rPr lang="el-GR" altLang="el-GR" sz="2800" dirty="0" smtClean="0"/>
              <a:t>προγραμματιστή</a:t>
            </a:r>
            <a:endParaRPr lang="en-US" altLang="el-GR" sz="2800" dirty="0" smtClean="0"/>
          </a:p>
          <a:p>
            <a:r>
              <a:rPr lang="el-GR" altLang="el-GR" sz="2800" dirty="0" smtClean="0"/>
              <a:t>Η </a:t>
            </a:r>
            <a:r>
              <a:rPr lang="el-GR" altLang="el-GR" sz="2800" dirty="0" err="1" smtClean="0"/>
              <a:t>τμηματοποίηση</a:t>
            </a:r>
            <a:r>
              <a:rPr lang="el-GR" altLang="el-GR" sz="2800" dirty="0" smtClean="0"/>
              <a:t> </a:t>
            </a:r>
            <a:r>
              <a:rPr lang="el-GR" altLang="el-GR" sz="2800" u="sng" dirty="0" smtClean="0"/>
              <a:t>είναι</a:t>
            </a:r>
            <a:endParaRPr lang="en-US" altLang="el-GR" sz="2800" u="sng" dirty="0" smtClean="0"/>
          </a:p>
          <a:p>
            <a:r>
              <a:rPr lang="el-GR" altLang="el-GR" sz="2800" dirty="0" smtClean="0"/>
              <a:t>Συνήθως </a:t>
            </a:r>
            <a:r>
              <a:rPr lang="el-GR" altLang="el-GR" sz="2800" dirty="0"/>
              <a:t>διαφορετικά τμήματα αποδίδονται σε διεργασίες και δεδομένα</a:t>
            </a:r>
            <a:endParaRPr lang="en-US" altLang="el-GR" sz="2800" dirty="0"/>
          </a:p>
          <a:p>
            <a:r>
              <a:rPr lang="el-GR" altLang="el-GR" sz="2800" dirty="0"/>
              <a:t>Μπορεί να υπάρχει ένας αριθμός τμημάτων προγράμματος όπως και ένας αριθμός τμημάτων δεδομένων</a:t>
            </a:r>
            <a:endParaRPr lang="en-US" alt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01917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dirty="0"/>
              <a:t>Πλεονεκτήματα </a:t>
            </a:r>
            <a:r>
              <a:rPr lang="el-GR" altLang="el-GR" dirty="0" err="1"/>
              <a:t>Τμηματοποίησης</a:t>
            </a:r>
            <a:r>
              <a:rPr lang="el-GR" altLang="el-GR" dirty="0"/>
              <a:t> 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400" dirty="0"/>
              <a:t>Απλοποιεί τον χειρισμό αυξανόμενου μεγέθους δομών δεδομένων</a:t>
            </a:r>
            <a:endParaRPr lang="en-US" altLang="el-GR" sz="2400" dirty="0"/>
          </a:p>
          <a:p>
            <a:r>
              <a:rPr lang="el-GR" altLang="el-GR" sz="2400" dirty="0"/>
              <a:t>Επιτρέπει σε προγράμματα να αλλαχθούν και να </a:t>
            </a:r>
            <a:r>
              <a:rPr lang="el-GR" altLang="el-GR" sz="2400" dirty="0" err="1"/>
              <a:t>μεταγλωτιστούν</a:t>
            </a:r>
            <a:r>
              <a:rPr lang="el-GR" altLang="el-GR" sz="2400" dirty="0"/>
              <a:t> ανεξάρτητα</a:t>
            </a:r>
            <a:r>
              <a:rPr lang="en-US" altLang="el-GR" sz="2400" dirty="0"/>
              <a:t>, </a:t>
            </a:r>
            <a:r>
              <a:rPr lang="el-GR" altLang="el-GR" sz="2400" dirty="0"/>
              <a:t>χωρίς επανασύνδεση – </a:t>
            </a:r>
            <a:r>
              <a:rPr lang="el-GR" altLang="el-GR" sz="2400" dirty="0" err="1"/>
              <a:t>επαναφόρτωση</a:t>
            </a:r>
            <a:r>
              <a:rPr lang="el-GR" altLang="el-GR" sz="2400" dirty="0"/>
              <a:t> ενός συνόλου προγραμμάτων</a:t>
            </a:r>
            <a:endParaRPr lang="en-US" altLang="el-GR" sz="2400" dirty="0"/>
          </a:p>
          <a:p>
            <a:r>
              <a:rPr lang="el-GR" altLang="el-GR" sz="2400" dirty="0"/>
              <a:t>Εύκολη χρήση πόρων από πολλές διεργασίες</a:t>
            </a:r>
            <a:endParaRPr lang="en-US" altLang="el-GR" sz="2400" dirty="0"/>
          </a:p>
          <a:p>
            <a:r>
              <a:rPr lang="el-GR" altLang="el-GR" sz="2400" dirty="0"/>
              <a:t>Διευκολύνεται η προστασία των δεδομένων</a:t>
            </a:r>
            <a:endParaRPr lang="en-US" altLang="el-GR" sz="2400" dirty="0"/>
          </a:p>
          <a:p>
            <a:r>
              <a:rPr lang="el-GR" altLang="el-GR" sz="2400" dirty="0"/>
              <a:t>Μερικά συστήματα συνδυάζουν την </a:t>
            </a:r>
            <a:r>
              <a:rPr lang="el-GR" altLang="el-GR" sz="2400" dirty="0" err="1"/>
              <a:t>τμηματοποίηση</a:t>
            </a:r>
            <a:r>
              <a:rPr lang="el-GR" altLang="el-GR" sz="2400" dirty="0"/>
              <a:t> με την σελιδοποίηση </a:t>
            </a:r>
            <a:endParaRPr lang="en-US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44095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Στόχος και Λειτουργίες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Ευκολία χρήσης</a:t>
            </a:r>
            <a:endParaRPr lang="en-US" altLang="el-GR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Ένα λειτουργικό σύστημα κάνει πιο </a:t>
            </a:r>
            <a:r>
              <a:rPr lang="el-GR" altLang="el-GR" dirty="0" err="1"/>
              <a:t>ευκολόχρηστο</a:t>
            </a:r>
            <a:r>
              <a:rPr lang="el-GR" altLang="el-GR" dirty="0"/>
              <a:t> έναν υπολογιστή</a:t>
            </a:r>
            <a:endParaRPr lang="en-US" altLang="el-GR" dirty="0"/>
          </a:p>
          <a:p>
            <a:r>
              <a:rPr lang="el-GR" altLang="el-GR" sz="2800" dirty="0"/>
              <a:t>Αποδοτικότητα</a:t>
            </a:r>
            <a:endParaRPr lang="en-US" altLang="el-GR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Βελτιστοποίηση χρήσης πόρων συστήματος</a:t>
            </a:r>
            <a:endParaRPr lang="en-US" alt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59072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altLang="el-GR" dirty="0"/>
              <a:t>Pentium II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n-GB" altLang="el-GR" sz="1800" dirty="0"/>
              <a:t>Hardware </a:t>
            </a:r>
            <a:r>
              <a:rPr lang="el-GR" altLang="el-GR" sz="1800" dirty="0"/>
              <a:t>για </a:t>
            </a:r>
            <a:r>
              <a:rPr lang="el-GR" altLang="el-GR" sz="1800" dirty="0" err="1"/>
              <a:t>τμηματοποίηση</a:t>
            </a:r>
            <a:r>
              <a:rPr lang="el-GR" altLang="el-GR" sz="1800" dirty="0"/>
              <a:t> και σελιδοποίηση</a:t>
            </a:r>
            <a:endParaRPr lang="en-GB" altLang="el-GR" sz="1800" dirty="0"/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l-GR" altLang="el-GR" sz="1800" dirty="0"/>
              <a:t>Μη </a:t>
            </a:r>
            <a:r>
              <a:rPr lang="el-GR" altLang="el-GR" sz="1800" dirty="0" err="1"/>
              <a:t>τμηματοποιημένη</a:t>
            </a:r>
            <a:r>
              <a:rPr lang="el-GR" altLang="el-GR" sz="1800" dirty="0"/>
              <a:t>, μη σελιδοποιημένη</a:t>
            </a:r>
            <a:endParaRPr lang="en-GB" altLang="el-GR" sz="1800" dirty="0"/>
          </a:p>
          <a:p>
            <a:pPr lvl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altLang="el-GR" sz="1600" dirty="0"/>
              <a:t>Εικονική διεύθυνση</a:t>
            </a:r>
            <a:r>
              <a:rPr lang="en-GB" altLang="el-GR" sz="1600" dirty="0"/>
              <a:t> = </a:t>
            </a:r>
            <a:r>
              <a:rPr lang="el-GR" altLang="el-GR" sz="1600" dirty="0"/>
              <a:t>πραγματική διεύθυνση</a:t>
            </a:r>
            <a:endParaRPr lang="en-GB" altLang="el-GR" sz="1600" dirty="0"/>
          </a:p>
          <a:p>
            <a:pPr lvl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altLang="el-GR" sz="1600" dirty="0"/>
              <a:t>Απλό σχήμα</a:t>
            </a:r>
            <a:endParaRPr lang="en-GB" altLang="el-GR" sz="1600" dirty="0"/>
          </a:p>
          <a:p>
            <a:pPr lvl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altLang="el-GR" sz="1600" dirty="0"/>
              <a:t>Υψηλή απόδοση</a:t>
            </a:r>
            <a:endParaRPr lang="en-GB" altLang="el-GR" sz="1600" dirty="0"/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l-GR" altLang="el-GR" sz="1800" dirty="0"/>
              <a:t>Μη </a:t>
            </a:r>
            <a:r>
              <a:rPr lang="el-GR" altLang="el-GR" sz="1800" dirty="0" err="1"/>
              <a:t>τμηματοποιημένη</a:t>
            </a:r>
            <a:r>
              <a:rPr lang="el-GR" altLang="el-GR" sz="1800" dirty="0"/>
              <a:t>, σελιδοποιημένη</a:t>
            </a:r>
            <a:endParaRPr lang="en-GB" altLang="el-GR" sz="1800" dirty="0"/>
          </a:p>
          <a:p>
            <a:pPr lvl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altLang="el-GR" sz="1600" dirty="0"/>
              <a:t>Η μνήμη βλέπεται σαν ένας σελιδοποιημένος γραμμικός χώρος διευθύνσεων</a:t>
            </a:r>
            <a:endParaRPr lang="en-GB" altLang="el-GR" sz="1600" dirty="0"/>
          </a:p>
          <a:p>
            <a:pPr lvl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altLang="el-GR" sz="1600" dirty="0"/>
              <a:t>Προστασία και διαχείριση μέσω σελιδοποίησης</a:t>
            </a:r>
            <a:endParaRPr lang="en-GB" altLang="el-GR" sz="1600" dirty="0"/>
          </a:p>
          <a:p>
            <a:pPr lvl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GB" altLang="el-GR" sz="1600" dirty="0"/>
              <a:t>Berkeley UNIX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l-GR" altLang="el-GR" sz="1800" dirty="0" err="1"/>
              <a:t>Τμηματοποιημένη</a:t>
            </a:r>
            <a:r>
              <a:rPr lang="el-GR" altLang="el-GR" sz="1800" dirty="0"/>
              <a:t>, μη σελιδοποιημένη</a:t>
            </a:r>
            <a:endParaRPr lang="en-GB" altLang="el-GR" sz="1800" dirty="0"/>
          </a:p>
          <a:p>
            <a:pPr lvl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altLang="el-GR" sz="1600" dirty="0"/>
              <a:t>Συλλογή χώρων τοπικών διευθύνσεων</a:t>
            </a:r>
            <a:endParaRPr lang="en-GB" altLang="el-GR" sz="1600" dirty="0"/>
          </a:p>
          <a:p>
            <a:pPr lvl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altLang="el-GR" sz="1600" dirty="0"/>
              <a:t>Προστασία σε επίπεδο </a:t>
            </a:r>
            <a:r>
              <a:rPr lang="en-US" altLang="el-GR" sz="1600" dirty="0"/>
              <a:t>byte</a:t>
            </a:r>
            <a:endParaRPr lang="en-GB" altLang="el-GR" sz="1600" dirty="0"/>
          </a:p>
          <a:p>
            <a:pPr lvl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altLang="el-GR" sz="1600" dirty="0"/>
              <a:t>Ο απαιτούμενος πίνακας μετατροπής είναι </a:t>
            </a:r>
            <a:r>
              <a:rPr lang="en-GB" altLang="el-GR" sz="1600" dirty="0"/>
              <a:t>on chip </a:t>
            </a:r>
            <a:r>
              <a:rPr lang="el-GR" altLang="el-GR" sz="1600" dirty="0"/>
              <a:t>για τμήματα που είναι στην κύρια μνήμη</a:t>
            </a:r>
            <a:endParaRPr lang="en-GB" altLang="el-GR" sz="1600" dirty="0"/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l-GR" altLang="el-GR" sz="1800" dirty="0" err="1"/>
              <a:t>Τμηματοποιημένη</a:t>
            </a:r>
            <a:r>
              <a:rPr lang="el-GR" altLang="el-GR" sz="1800" dirty="0"/>
              <a:t>, σελιδοποιημένη</a:t>
            </a:r>
            <a:endParaRPr lang="en-GB" altLang="el-GR" sz="1800" dirty="0"/>
          </a:p>
          <a:p>
            <a:pPr lvl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altLang="el-GR" sz="1600" dirty="0"/>
              <a:t>Η </a:t>
            </a:r>
            <a:r>
              <a:rPr lang="el-GR" altLang="el-GR" sz="1600" dirty="0" err="1"/>
              <a:t>τμηματοποίηση</a:t>
            </a:r>
            <a:r>
              <a:rPr lang="el-GR" altLang="el-GR" sz="1600" dirty="0"/>
              <a:t> χρησιμοποιείται για να ορίσει λογικά τμήματα μνήμης που υπόκεινται σε έλεγχο πρόσβασης </a:t>
            </a:r>
            <a:endParaRPr lang="en-GB" altLang="el-GR" sz="1600" dirty="0"/>
          </a:p>
          <a:p>
            <a:pPr lvl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altLang="el-GR" sz="1600" dirty="0"/>
              <a:t>Η σελιδοποίηση διαχειρίζεται την κατανομή της μνήμης εντός των τμημάτων</a:t>
            </a:r>
            <a:endParaRPr lang="en-GB" altLang="el-GR" sz="1600" dirty="0"/>
          </a:p>
          <a:p>
            <a:pPr lvl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GB" altLang="el-GR" sz="1600" dirty="0"/>
              <a:t>Unix System V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84596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altLang="el-GR" dirty="0"/>
              <a:t>Pentium II </a:t>
            </a:r>
            <a:r>
              <a:rPr lang="en-GB" altLang="el-GR" dirty="0" smtClean="0"/>
              <a:t/>
            </a:r>
            <a:br>
              <a:rPr lang="en-GB" altLang="el-GR" dirty="0" smtClean="0"/>
            </a:br>
            <a:r>
              <a:rPr lang="el-GR" altLang="el-GR" sz="3600" dirty="0" smtClean="0"/>
              <a:t>Μηχανισμός </a:t>
            </a:r>
            <a:r>
              <a:rPr lang="el-GR" altLang="el-GR" sz="3600" dirty="0"/>
              <a:t>μετατροπής διεύθυνσης</a:t>
            </a:r>
            <a:endParaRPr lang="el-GR" sz="4000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51</a:t>
            </a:fld>
            <a:endParaRPr lang="el-G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8" t="11227" r="7735" b="22807"/>
          <a:stretch>
            <a:fillRect/>
          </a:stretch>
        </p:blipFill>
        <p:spPr bwMode="auto">
          <a:xfrm>
            <a:off x="1018953" y="1427380"/>
            <a:ext cx="7106094" cy="417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9352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dirty="0" err="1"/>
              <a:t>Τμηματοποίηση</a:t>
            </a:r>
            <a:r>
              <a:rPr lang="el-GR" altLang="el-GR" dirty="0"/>
              <a:t> στον </a:t>
            </a:r>
            <a:r>
              <a:rPr lang="en-GB" altLang="el-GR" dirty="0"/>
              <a:t>Pentium II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000" dirty="0"/>
              <a:t>Κάθε εικονική διεύθυνση αποτελείται από </a:t>
            </a:r>
            <a:r>
              <a:rPr lang="en-GB" altLang="el-GR" sz="2000" dirty="0"/>
              <a:t>16-bit </a:t>
            </a:r>
            <a:r>
              <a:rPr lang="el-GR" altLang="el-GR" sz="2000" dirty="0"/>
              <a:t>τομέα και</a:t>
            </a:r>
            <a:r>
              <a:rPr lang="en-GB" altLang="el-GR" sz="2000" dirty="0"/>
              <a:t> 32-bit </a:t>
            </a:r>
            <a:r>
              <a:rPr lang="el-GR" altLang="el-GR" sz="2000" dirty="0"/>
              <a:t>μετατόπιση</a:t>
            </a:r>
            <a:endParaRPr lang="en-GB" altLang="el-GR" sz="2000" dirty="0"/>
          </a:p>
          <a:p>
            <a:r>
              <a:rPr lang="en-GB" altLang="el-GR" sz="2000" dirty="0"/>
              <a:t>2 bits </a:t>
            </a:r>
            <a:r>
              <a:rPr lang="el-GR" altLang="el-GR" sz="2000" dirty="0"/>
              <a:t>τομέα αποτελούν μηχανισμό προστασίας</a:t>
            </a:r>
            <a:endParaRPr lang="en-GB" altLang="el-GR" sz="2000" dirty="0"/>
          </a:p>
          <a:p>
            <a:r>
              <a:rPr lang="en-GB" altLang="el-GR" sz="2000" dirty="0"/>
              <a:t>14 bits </a:t>
            </a:r>
            <a:r>
              <a:rPr lang="el-GR" altLang="el-GR" sz="2000" dirty="0"/>
              <a:t>καθορίζουν τον τομέα </a:t>
            </a:r>
            <a:endParaRPr lang="en-GB" altLang="el-GR" sz="2000" dirty="0"/>
          </a:p>
          <a:p>
            <a:r>
              <a:rPr lang="el-GR" altLang="el-GR" sz="2000" dirty="0"/>
              <a:t>Μη </a:t>
            </a:r>
            <a:r>
              <a:rPr lang="el-GR" altLang="el-GR" sz="2000" dirty="0" err="1"/>
              <a:t>τμηματοποιημένη</a:t>
            </a:r>
            <a:r>
              <a:rPr lang="el-GR" altLang="el-GR" sz="2000" dirty="0"/>
              <a:t> εικονική μνήμη</a:t>
            </a:r>
            <a:r>
              <a:rPr lang="en-GB" altLang="el-GR" sz="2000" dirty="0"/>
              <a:t> 2</a:t>
            </a:r>
            <a:r>
              <a:rPr lang="en-GB" altLang="el-GR" sz="2000" baseline="30000" dirty="0"/>
              <a:t>32</a:t>
            </a:r>
            <a:r>
              <a:rPr lang="en-GB" altLang="el-GR" sz="2000" dirty="0"/>
              <a:t> = 4Gbytes</a:t>
            </a:r>
          </a:p>
          <a:p>
            <a:r>
              <a:rPr lang="el-GR" altLang="el-GR" sz="2000" dirty="0" err="1"/>
              <a:t>Τμηματοποιημένη</a:t>
            </a:r>
            <a:r>
              <a:rPr lang="el-GR" altLang="el-GR" sz="2000" dirty="0"/>
              <a:t> </a:t>
            </a:r>
            <a:r>
              <a:rPr lang="en-GB" altLang="el-GR" sz="2000" dirty="0"/>
              <a:t>2</a:t>
            </a:r>
            <a:r>
              <a:rPr lang="en-GB" altLang="el-GR" sz="2000" baseline="30000" dirty="0"/>
              <a:t>46</a:t>
            </a:r>
            <a:r>
              <a:rPr lang="en-GB" altLang="el-GR" sz="2000" dirty="0"/>
              <a:t>=64 terabytes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1800" dirty="0"/>
              <a:t>Μπορεί να είναι και μεγαλύτερη</a:t>
            </a:r>
            <a:r>
              <a:rPr lang="en-GB" altLang="el-GR" sz="1800" dirty="0"/>
              <a:t> – </a:t>
            </a:r>
            <a:r>
              <a:rPr lang="el-GR" altLang="el-GR" sz="1800" dirty="0"/>
              <a:t>Εξαρτάται από το ποια διεργασία είναι ενεργή</a:t>
            </a:r>
            <a:endParaRPr lang="en-GB" altLang="el-GR" sz="1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1800" dirty="0"/>
              <a:t>Μισή</a:t>
            </a:r>
            <a:r>
              <a:rPr lang="en-GB" altLang="el-GR" sz="1800" dirty="0"/>
              <a:t> (8K segments of 4Gbytes) </a:t>
            </a:r>
            <a:r>
              <a:rPr lang="el-GR" altLang="el-GR" sz="1800" dirty="0"/>
              <a:t>είναι γενικής χρήσης</a:t>
            </a:r>
            <a:endParaRPr lang="en-GB" altLang="el-GR" sz="1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1800" dirty="0"/>
              <a:t>Μισή διαμοιράζεται τοπικά και ξεχωριστά σε κάθε διεργασία</a:t>
            </a:r>
            <a:endParaRPr lang="en-GB" altLang="el-GR" sz="1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8654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dirty="0"/>
              <a:t>Προστασία στον </a:t>
            </a:r>
            <a:r>
              <a:rPr lang="en-GB" altLang="el-GR" dirty="0"/>
              <a:t>Pentium II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Τα </a:t>
            </a:r>
            <a:r>
              <a:rPr lang="en-GB" altLang="el-GR" sz="2800" dirty="0"/>
              <a:t>bits</a:t>
            </a:r>
            <a:r>
              <a:rPr lang="el-GR" altLang="el-GR" sz="2800" dirty="0"/>
              <a:t> προστασίας</a:t>
            </a:r>
            <a:r>
              <a:rPr lang="en-GB" altLang="el-GR" sz="2800" dirty="0"/>
              <a:t> </a:t>
            </a:r>
            <a:r>
              <a:rPr lang="el-GR" altLang="el-GR" sz="2800" dirty="0"/>
              <a:t>δίνουν 4 επίπεδα δικαιωμάτων</a:t>
            </a:r>
            <a:endParaRPr lang="en-GB" altLang="el-GR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n-GB" altLang="el-GR" sz="2400" dirty="0"/>
              <a:t>0 </a:t>
            </a:r>
            <a:r>
              <a:rPr lang="el-GR" altLang="el-GR" sz="2400" dirty="0"/>
              <a:t>μεγαλύτερη προστασία</a:t>
            </a:r>
            <a:r>
              <a:rPr lang="en-GB" altLang="el-GR" sz="2400" dirty="0"/>
              <a:t>, 3 </a:t>
            </a:r>
            <a:r>
              <a:rPr lang="el-GR" altLang="el-GR" sz="2400" dirty="0"/>
              <a:t>ελάχιστη</a:t>
            </a:r>
            <a:endParaRPr lang="en-GB" altLang="el-GR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Η χρήση των επιπέδων εξαρτάται από το </a:t>
            </a:r>
            <a:r>
              <a:rPr lang="en-GB" altLang="el-GR" sz="2400" dirty="0"/>
              <a:t>software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Συνήθως το επίπεδο </a:t>
            </a:r>
            <a:r>
              <a:rPr lang="en-GB" altLang="el-GR" sz="2400" dirty="0"/>
              <a:t>3 </a:t>
            </a:r>
            <a:r>
              <a:rPr lang="el-GR" altLang="el-GR" sz="2400" dirty="0"/>
              <a:t>για εφαρμογές</a:t>
            </a:r>
            <a:r>
              <a:rPr lang="en-GB" altLang="el-GR" sz="2400" dirty="0"/>
              <a:t>, </a:t>
            </a:r>
            <a:r>
              <a:rPr lang="el-GR" altLang="el-GR" sz="2400" dirty="0"/>
              <a:t>το επίπεδο 1 για</a:t>
            </a:r>
            <a:r>
              <a:rPr lang="en-GB" altLang="el-GR" sz="2400" dirty="0"/>
              <a:t> O/S </a:t>
            </a:r>
            <a:r>
              <a:rPr lang="el-GR" altLang="el-GR" sz="2400" dirty="0"/>
              <a:t>και</a:t>
            </a:r>
            <a:r>
              <a:rPr lang="en-GB" altLang="el-GR" sz="2400" dirty="0"/>
              <a:t> </a:t>
            </a:r>
            <a:r>
              <a:rPr lang="el-GR" altLang="el-GR" sz="2400" dirty="0"/>
              <a:t>το επίπεδο </a:t>
            </a:r>
            <a:r>
              <a:rPr lang="en-GB" altLang="el-GR" sz="2400" dirty="0"/>
              <a:t>0 </a:t>
            </a:r>
            <a:r>
              <a:rPr lang="el-GR" altLang="el-GR" sz="2400" dirty="0"/>
              <a:t>για</a:t>
            </a:r>
            <a:r>
              <a:rPr lang="en-GB" altLang="el-GR" sz="2400" dirty="0"/>
              <a:t> kernel (</a:t>
            </a:r>
            <a:r>
              <a:rPr lang="el-GR" altLang="el-GR" sz="2400" dirty="0"/>
              <a:t>το</a:t>
            </a:r>
            <a:r>
              <a:rPr lang="en-GB" altLang="el-GR" sz="2400" dirty="0"/>
              <a:t> </a:t>
            </a:r>
            <a:r>
              <a:rPr lang="el-GR" altLang="el-GR" sz="2400" dirty="0"/>
              <a:t>επίπεδο </a:t>
            </a:r>
            <a:r>
              <a:rPr lang="en-GB" altLang="el-GR" sz="2400" dirty="0"/>
              <a:t>2 </a:t>
            </a:r>
            <a:r>
              <a:rPr lang="el-GR" altLang="el-GR" sz="2400" dirty="0"/>
              <a:t>δεν χρησιμοποιείται</a:t>
            </a:r>
            <a:r>
              <a:rPr lang="en-GB" altLang="el-GR" sz="2400" dirty="0"/>
              <a:t>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Το επίπεδο </a:t>
            </a:r>
            <a:r>
              <a:rPr lang="en-GB" altLang="el-GR" sz="2400" dirty="0"/>
              <a:t>2 </a:t>
            </a:r>
            <a:r>
              <a:rPr lang="el-GR" altLang="el-GR" sz="2400" dirty="0"/>
              <a:t>μπορεί να χρησιμοποιηθεί από εφαρμογές που διαθέτουν εσωτερική ασφάλεια</a:t>
            </a:r>
            <a:r>
              <a:rPr lang="en-GB" altLang="el-GR" sz="2400" dirty="0"/>
              <a:t> </a:t>
            </a:r>
            <a:r>
              <a:rPr lang="el-GR" altLang="el-GR" sz="2400" dirty="0"/>
              <a:t>π</a:t>
            </a:r>
            <a:r>
              <a:rPr lang="en-GB" altLang="el-GR" sz="2400" dirty="0"/>
              <a:t>.</a:t>
            </a:r>
            <a:r>
              <a:rPr lang="el-GR" altLang="el-GR" sz="2400" dirty="0"/>
              <a:t>χ</a:t>
            </a:r>
            <a:r>
              <a:rPr lang="en-GB" altLang="el-GR" sz="2400" dirty="0"/>
              <a:t>. database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Κάποιες εντολές τρέχουν μόνο στο επίπεδο</a:t>
            </a:r>
            <a:r>
              <a:rPr lang="en-GB" altLang="el-GR" sz="2400" dirty="0"/>
              <a:t> 0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40152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dirty="0"/>
              <a:t>Σελιδοποίηση στον </a:t>
            </a:r>
            <a:r>
              <a:rPr lang="en-GB" altLang="el-GR" dirty="0"/>
              <a:t>Pentium II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000" dirty="0"/>
              <a:t>Η </a:t>
            </a:r>
            <a:r>
              <a:rPr lang="el-GR" altLang="el-GR" sz="2000" dirty="0" err="1"/>
              <a:t>τμηματοποίηση</a:t>
            </a:r>
            <a:r>
              <a:rPr lang="el-GR" altLang="el-GR" sz="2000" dirty="0"/>
              <a:t> μπορεί να απενεργοποιηθεί</a:t>
            </a:r>
            <a:endParaRPr lang="en-GB" alt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1600" dirty="0"/>
              <a:t>Σε αυτή την περίπτωση χρησιμοποιείται γραμμικός χώρος διευθύνσεων </a:t>
            </a:r>
            <a:endParaRPr lang="en-GB" altLang="el-GR" sz="1600" dirty="0"/>
          </a:p>
          <a:p>
            <a:r>
              <a:rPr lang="el-GR" altLang="el-GR" sz="2000" dirty="0"/>
              <a:t>Δύο επίπεδα αναφοράς</a:t>
            </a:r>
            <a:endParaRPr lang="en-GB" alt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1800" dirty="0"/>
              <a:t>Πρώτα</a:t>
            </a:r>
            <a:r>
              <a:rPr lang="en-GB" altLang="el-GR" sz="1800" dirty="0"/>
              <a:t>, </a:t>
            </a:r>
            <a:r>
              <a:rPr lang="el-GR" altLang="el-GR" sz="1800" dirty="0"/>
              <a:t>κατάλογος σελίδων</a:t>
            </a:r>
            <a:endParaRPr lang="en-GB" altLang="el-GR" sz="1800" dirty="0"/>
          </a:p>
          <a:p>
            <a:pPr lvl="2">
              <a:spcBef>
                <a:spcPts val="600"/>
              </a:spcBef>
            </a:pPr>
            <a:r>
              <a:rPr lang="en-GB" altLang="el-GR" sz="1400" dirty="0"/>
              <a:t>1024 </a:t>
            </a:r>
            <a:r>
              <a:rPr lang="el-GR" altLang="el-GR" sz="1400" dirty="0"/>
              <a:t>καταχωρήσεις</a:t>
            </a:r>
            <a:r>
              <a:rPr lang="en-GB" altLang="el-GR" sz="1400" dirty="0"/>
              <a:t> max</a:t>
            </a:r>
          </a:p>
          <a:p>
            <a:pPr lvl="2">
              <a:spcBef>
                <a:spcPts val="600"/>
              </a:spcBef>
            </a:pPr>
            <a:r>
              <a:rPr lang="el-GR" altLang="el-GR" sz="1400" dirty="0"/>
              <a:t>Διαχωρίζει </a:t>
            </a:r>
            <a:r>
              <a:rPr lang="en-GB" altLang="el-GR" sz="1400" dirty="0"/>
              <a:t>4G </a:t>
            </a:r>
            <a:r>
              <a:rPr lang="el-GR" altLang="el-GR" sz="1400" dirty="0"/>
              <a:t>γραμμική μνήμη σε 1</a:t>
            </a:r>
            <a:r>
              <a:rPr lang="en-GB" altLang="el-GR" sz="1400" dirty="0"/>
              <a:t>024 </a:t>
            </a:r>
            <a:r>
              <a:rPr lang="el-GR" altLang="el-GR" sz="1400" dirty="0"/>
              <a:t>ομάδες σελίδων</a:t>
            </a:r>
            <a:r>
              <a:rPr lang="en-GB" altLang="el-GR" sz="1400" dirty="0"/>
              <a:t> 4Mbyte</a:t>
            </a:r>
          </a:p>
          <a:p>
            <a:pPr lvl="2">
              <a:spcBef>
                <a:spcPts val="600"/>
              </a:spcBef>
            </a:pPr>
            <a:r>
              <a:rPr lang="el-GR" altLang="el-GR" sz="1400" dirty="0"/>
              <a:t>Κάθε πίνακας σελίδων έχει</a:t>
            </a:r>
            <a:r>
              <a:rPr lang="en-GB" altLang="el-GR" sz="1400" dirty="0"/>
              <a:t> 1024 </a:t>
            </a:r>
            <a:r>
              <a:rPr lang="el-GR" altLang="el-GR" sz="1400" dirty="0"/>
              <a:t>καταχωρήσεις που αντιστοιχούν σε σελίδες </a:t>
            </a:r>
            <a:r>
              <a:rPr lang="en-GB" altLang="el-GR" sz="1400" dirty="0"/>
              <a:t>4Kbyte</a:t>
            </a:r>
          </a:p>
          <a:p>
            <a:pPr lvl="2">
              <a:spcBef>
                <a:spcPts val="600"/>
              </a:spcBef>
            </a:pPr>
            <a:r>
              <a:rPr lang="el-GR" altLang="el-GR" sz="1400" dirty="0"/>
              <a:t>Μπορεί να χρησιμοποιεί ένα κατάλογο σελίδων για όλες τις διεργασίες ή ένα για κάθε διεργασία ή μεικτά</a:t>
            </a:r>
            <a:endParaRPr lang="en-GB" altLang="el-GR" sz="1400" dirty="0"/>
          </a:p>
          <a:p>
            <a:pPr lvl="2">
              <a:spcBef>
                <a:spcPts val="600"/>
              </a:spcBef>
            </a:pPr>
            <a:r>
              <a:rPr lang="el-GR" altLang="el-GR" sz="1400" dirty="0"/>
              <a:t>Ο κατάλογος σελίδων για την εκτελούμενη διεργασία είναι πάντα στη μνήμη</a:t>
            </a:r>
            <a:endParaRPr lang="en-GB" altLang="el-GR" sz="1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1800" dirty="0"/>
              <a:t>Χρήση </a:t>
            </a:r>
            <a:r>
              <a:rPr lang="en-GB" altLang="el-GR" sz="1800" dirty="0"/>
              <a:t>TLB </a:t>
            </a:r>
            <a:r>
              <a:rPr lang="el-GR" altLang="el-GR" sz="1800" dirty="0"/>
              <a:t>για</a:t>
            </a:r>
            <a:r>
              <a:rPr lang="en-GB" altLang="el-GR" sz="1800" dirty="0"/>
              <a:t> 32 </a:t>
            </a:r>
            <a:r>
              <a:rPr lang="el-GR" altLang="el-GR" sz="1800" dirty="0"/>
              <a:t>καταχωρήσεις πίνακα σελίδων</a:t>
            </a:r>
            <a:endParaRPr lang="en-GB" altLang="el-GR" sz="1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1800" dirty="0"/>
              <a:t>Δύο μεγέθη σελίδων διαθέσιμα </a:t>
            </a:r>
            <a:r>
              <a:rPr lang="en-GB" altLang="el-GR" sz="1800" dirty="0"/>
              <a:t>4k </a:t>
            </a:r>
            <a:r>
              <a:rPr lang="el-GR" altLang="el-GR" sz="1800" dirty="0"/>
              <a:t>ή</a:t>
            </a:r>
            <a:r>
              <a:rPr lang="en-GB" altLang="el-GR" sz="1800" dirty="0"/>
              <a:t> 4M</a:t>
            </a:r>
          </a:p>
          <a:p>
            <a:pPr lvl="1"/>
            <a:endParaRPr lang="en-GB" altLang="el-GR" sz="1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01007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600" dirty="0"/>
              <a:t>Υλικό διαχείρισης μνήμης </a:t>
            </a:r>
            <a:r>
              <a:rPr lang="el-GR" altLang="el-GR" sz="3600" dirty="0" smtClean="0"/>
              <a:t>για</a:t>
            </a:r>
            <a:r>
              <a:rPr lang="en-US" altLang="el-GR" sz="3600" dirty="0" smtClean="0"/>
              <a:t> </a:t>
            </a:r>
            <a:r>
              <a:rPr lang="en-US" altLang="el-GR" sz="3600" dirty="0" err="1" smtClean="0"/>
              <a:t>powerPC</a:t>
            </a:r>
            <a:endParaRPr lang="el-GR" sz="3600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GB" altLang="el-GR" sz="1800" dirty="0"/>
              <a:t>32 bit – </a:t>
            </a:r>
            <a:r>
              <a:rPr lang="el-GR" altLang="el-GR" sz="1800" dirty="0"/>
              <a:t>Σελιδοποίηση με απλή </a:t>
            </a:r>
            <a:r>
              <a:rPr lang="el-GR" altLang="el-GR" sz="1800" dirty="0" err="1"/>
              <a:t>τμηματοποίηση</a:t>
            </a:r>
            <a:endParaRPr lang="en-GB" altLang="el-GR" sz="1800" dirty="0"/>
          </a:p>
          <a:p>
            <a:pPr lvl="1">
              <a:spcBef>
                <a:spcPts val="600"/>
              </a:spcBef>
            </a:pPr>
            <a:r>
              <a:rPr lang="en-GB" altLang="el-GR" sz="1600" dirty="0"/>
              <a:t>64 bit </a:t>
            </a:r>
            <a:r>
              <a:rPr lang="el-GR" altLang="el-GR" sz="1600" dirty="0"/>
              <a:t>Σελιδοποίηση με ισχυρότερη </a:t>
            </a:r>
            <a:r>
              <a:rPr lang="el-GR" altLang="el-GR" sz="1600" dirty="0" err="1"/>
              <a:t>τμηματοποίηση</a:t>
            </a:r>
            <a:endParaRPr lang="en-GB" altLang="el-GR" sz="1600" dirty="0"/>
          </a:p>
          <a:p>
            <a:pPr>
              <a:spcBef>
                <a:spcPts val="600"/>
              </a:spcBef>
            </a:pPr>
            <a:r>
              <a:rPr lang="el-GR" altLang="el-GR" sz="1800" dirty="0"/>
              <a:t>Ή</a:t>
            </a:r>
            <a:r>
              <a:rPr lang="en-GB" altLang="el-GR" sz="1800" dirty="0"/>
              <a:t>, </a:t>
            </a:r>
            <a:r>
              <a:rPr lang="el-GR" altLang="el-GR" sz="1800" dirty="0"/>
              <a:t>και οι δύο κάνουν μετατροπή διευθύνσεων </a:t>
            </a:r>
            <a:r>
              <a:rPr lang="en-GB" altLang="el-GR" sz="1800" dirty="0"/>
              <a:t>block</a:t>
            </a:r>
          </a:p>
          <a:p>
            <a:pPr lvl="1">
              <a:spcBef>
                <a:spcPts val="600"/>
              </a:spcBef>
            </a:pPr>
            <a:r>
              <a:rPr lang="el-GR" altLang="el-GR" sz="1600" dirty="0"/>
              <a:t>Χαρτογράφηση </a:t>
            </a:r>
            <a:r>
              <a:rPr lang="en-GB" altLang="el-GR" sz="1600" dirty="0"/>
              <a:t>4 </a:t>
            </a:r>
            <a:r>
              <a:rPr lang="el-GR" altLang="el-GR" sz="1600" dirty="0"/>
              <a:t>μεγάλων </a:t>
            </a:r>
            <a:r>
              <a:rPr lang="en-GB" altLang="el-GR" sz="1600" dirty="0"/>
              <a:t>blocks </a:t>
            </a:r>
            <a:r>
              <a:rPr lang="el-GR" altLang="el-GR" sz="1600" dirty="0"/>
              <a:t>εντολών</a:t>
            </a:r>
            <a:r>
              <a:rPr lang="en-GB" altLang="el-GR" sz="1600" dirty="0"/>
              <a:t> &amp; </a:t>
            </a:r>
            <a:r>
              <a:rPr lang="el-GR" altLang="el-GR" sz="1600" dirty="0"/>
              <a:t>και </a:t>
            </a:r>
            <a:r>
              <a:rPr lang="en-GB" altLang="el-GR" sz="1600" dirty="0"/>
              <a:t>4 </a:t>
            </a:r>
            <a:r>
              <a:rPr lang="el-GR" altLang="el-GR" sz="1600" dirty="0"/>
              <a:t>μνήμης για αποφυγή σελιδοποίησης</a:t>
            </a:r>
            <a:endParaRPr lang="en-GB" altLang="el-GR" sz="1600" dirty="0"/>
          </a:p>
          <a:p>
            <a:pPr lvl="1">
              <a:spcBef>
                <a:spcPts val="600"/>
              </a:spcBef>
            </a:pPr>
            <a:r>
              <a:rPr lang="el-GR" altLang="el-GR" sz="1600" dirty="0"/>
              <a:t>π</a:t>
            </a:r>
            <a:r>
              <a:rPr lang="en-GB" altLang="el-GR" sz="1600" dirty="0"/>
              <a:t>.</a:t>
            </a:r>
            <a:r>
              <a:rPr lang="el-GR" altLang="el-GR" sz="1600" dirty="0"/>
              <a:t>χ</a:t>
            </a:r>
            <a:r>
              <a:rPr lang="en-GB" altLang="el-GR" sz="1600" dirty="0"/>
              <a:t>. OS </a:t>
            </a:r>
            <a:r>
              <a:rPr lang="el-GR" altLang="el-GR" sz="1600" dirty="0"/>
              <a:t>πίνακες</a:t>
            </a:r>
            <a:r>
              <a:rPr lang="en-GB" altLang="el-GR" sz="1600" dirty="0"/>
              <a:t> </a:t>
            </a:r>
            <a:r>
              <a:rPr lang="el-GR" altLang="el-GR" sz="1600" dirty="0"/>
              <a:t>ή γραφικά</a:t>
            </a:r>
            <a:endParaRPr lang="en-GB" altLang="el-GR" sz="1600" dirty="0"/>
          </a:p>
          <a:p>
            <a:pPr>
              <a:spcBef>
                <a:spcPts val="600"/>
              </a:spcBef>
            </a:pPr>
            <a:r>
              <a:rPr lang="en-GB" altLang="el-GR" sz="1800" dirty="0"/>
              <a:t>32 bit </a:t>
            </a:r>
            <a:r>
              <a:rPr lang="el-GR" altLang="el-GR" sz="1800" dirty="0"/>
              <a:t>ενεργή διεύθυνση</a:t>
            </a:r>
            <a:endParaRPr lang="en-GB" altLang="el-GR" sz="1800" dirty="0"/>
          </a:p>
          <a:p>
            <a:pPr lvl="1">
              <a:spcBef>
                <a:spcPts val="600"/>
              </a:spcBef>
            </a:pPr>
            <a:r>
              <a:rPr lang="en-GB" altLang="el-GR" sz="1600" dirty="0"/>
              <a:t>12 bit </a:t>
            </a:r>
            <a:r>
              <a:rPr lang="el-GR" altLang="el-GR" sz="1600" dirty="0"/>
              <a:t>επιλογή </a:t>
            </a:r>
            <a:r>
              <a:rPr lang="en-US" altLang="el-GR" sz="1600" dirty="0" smtClean="0"/>
              <a:t>byte </a:t>
            </a:r>
            <a:endParaRPr lang="en-GB" altLang="el-GR" sz="1600" dirty="0" smtClean="0"/>
          </a:p>
          <a:p>
            <a:pPr lvl="2">
              <a:spcBef>
                <a:spcPts val="600"/>
              </a:spcBef>
            </a:pPr>
            <a:r>
              <a:rPr lang="en-GB" altLang="el-GR" sz="1400" dirty="0" smtClean="0"/>
              <a:t>=4kbyte </a:t>
            </a:r>
            <a:r>
              <a:rPr lang="el-GR" altLang="el-GR" sz="1400" dirty="0" smtClean="0"/>
              <a:t>σελίδες</a:t>
            </a:r>
            <a:endParaRPr lang="en-GB" altLang="el-GR" sz="1400" dirty="0" smtClean="0"/>
          </a:p>
          <a:p>
            <a:pPr lvl="1">
              <a:spcBef>
                <a:spcPts val="600"/>
              </a:spcBef>
            </a:pPr>
            <a:r>
              <a:rPr lang="en-GB" altLang="el-GR" sz="1600" dirty="0" smtClean="0"/>
              <a:t>16 </a:t>
            </a:r>
            <a:r>
              <a:rPr lang="en-GB" altLang="el-GR" sz="1600" dirty="0"/>
              <a:t>bit </a:t>
            </a:r>
            <a:r>
              <a:rPr lang="el-GR" altLang="el-GR" sz="1600" dirty="0"/>
              <a:t>ταυτότητα σελίδας</a:t>
            </a:r>
            <a:endParaRPr lang="en-GB" altLang="el-GR" sz="1600" dirty="0"/>
          </a:p>
          <a:p>
            <a:pPr lvl="2">
              <a:spcBef>
                <a:spcPts val="600"/>
              </a:spcBef>
            </a:pPr>
            <a:r>
              <a:rPr lang="en-GB" altLang="el-GR" sz="1400" dirty="0"/>
              <a:t>64k </a:t>
            </a:r>
            <a:r>
              <a:rPr lang="el-GR" altLang="el-GR" sz="1400" dirty="0"/>
              <a:t>σελίδες ανά τομέα</a:t>
            </a:r>
            <a:endParaRPr lang="en-GB" altLang="el-GR" sz="1400" dirty="0"/>
          </a:p>
          <a:p>
            <a:pPr lvl="1">
              <a:spcBef>
                <a:spcPts val="600"/>
              </a:spcBef>
            </a:pPr>
            <a:r>
              <a:rPr lang="en-GB" altLang="el-GR" sz="1600" dirty="0"/>
              <a:t>4 bits </a:t>
            </a:r>
            <a:r>
              <a:rPr lang="el-GR" altLang="el-GR" sz="1600" dirty="0"/>
              <a:t>δεικνύουν </a:t>
            </a:r>
            <a:r>
              <a:rPr lang="en-GB" altLang="el-GR" sz="1600" dirty="0"/>
              <a:t>16 </a:t>
            </a:r>
            <a:r>
              <a:rPr lang="el-GR" altLang="el-GR" sz="1600" dirty="0" err="1"/>
              <a:t>καταχωρητές</a:t>
            </a:r>
            <a:r>
              <a:rPr lang="el-GR" altLang="el-GR" sz="1600" dirty="0"/>
              <a:t> τμήματος</a:t>
            </a:r>
            <a:endParaRPr lang="en-GB" altLang="el-GR" sz="1600" dirty="0"/>
          </a:p>
          <a:p>
            <a:pPr lvl="2">
              <a:spcBef>
                <a:spcPts val="600"/>
              </a:spcBef>
            </a:pPr>
            <a:r>
              <a:rPr lang="el-GR" altLang="el-GR" sz="1400" dirty="0"/>
              <a:t>Οι τελευταίοι υπό τον έλεγχο του </a:t>
            </a:r>
            <a:r>
              <a:rPr lang="en-GB" altLang="el-GR" sz="1400" dirty="0"/>
              <a:t>OS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1437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01" t="20732" r="10985" b="29404"/>
          <a:stretch>
            <a:fillRect/>
          </a:stretch>
        </p:blipFill>
        <p:spPr bwMode="auto">
          <a:xfrm>
            <a:off x="1903962" y="1181365"/>
            <a:ext cx="5336076" cy="44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altLang="el-GR" sz="4000" dirty="0"/>
              <a:t>PowerPC 32-bit </a:t>
            </a:r>
            <a:r>
              <a:rPr lang="en-GB" altLang="el-GR" sz="3600" dirty="0" smtClean="0"/>
              <a:t/>
            </a:r>
            <a:br>
              <a:rPr lang="en-GB" altLang="el-GR" sz="3600" dirty="0" smtClean="0"/>
            </a:br>
            <a:r>
              <a:rPr lang="el-GR" altLang="el-GR" sz="3200" dirty="0" smtClean="0"/>
              <a:t>Μορφοποίηση </a:t>
            </a:r>
            <a:r>
              <a:rPr lang="el-GR" altLang="el-GR" sz="3200" dirty="0"/>
              <a:t>για Διαχείριση Μνήμης </a:t>
            </a:r>
            <a:endParaRPr lang="el-GR" sz="3600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7591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5" t="5556" r="7820" b="13144"/>
          <a:stretch>
            <a:fillRect/>
          </a:stretch>
        </p:blipFill>
        <p:spPr bwMode="auto">
          <a:xfrm>
            <a:off x="2627784" y="1198505"/>
            <a:ext cx="3660000" cy="45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altLang="el-GR" sz="4000" dirty="0"/>
              <a:t>PowerPC 32-bit </a:t>
            </a:r>
            <a:r>
              <a:rPr lang="en-GB" altLang="el-GR" sz="3600" dirty="0" smtClean="0"/>
              <a:t/>
            </a:r>
            <a:br>
              <a:rPr lang="en-GB" altLang="el-GR" sz="3600" dirty="0" smtClean="0"/>
            </a:br>
            <a:r>
              <a:rPr lang="el-GR" altLang="el-GR" sz="3600" dirty="0" smtClean="0"/>
              <a:t>Μετατροπή </a:t>
            </a:r>
            <a:r>
              <a:rPr lang="el-GR" altLang="el-GR" sz="3600" dirty="0"/>
              <a:t>διεύθυνσης</a:t>
            </a:r>
            <a:endParaRPr lang="el-GR" sz="3600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3912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William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Stallings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(2011). Αρχιτεκτονική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&amp; Οργάνωση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Υπολογιστών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Τζιόλα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Δημοσθένης Ε.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Μπολανάκης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(2011). Αρχιτεκτονική Μικροϋπολογιστών: αρχές προγραμματισμού χαμηλού επιπέδου και εφαρμογές με το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μικροελεγκτή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M68HC908GP32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Σύγχρονη Παιδεία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Tanenbaum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Andrew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S. (1995). Η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Αρχιτεκτονική των Υπολογιστών μια δομημένη προσέγγιση Συγγραφέας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Tanenbaum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Andrew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S.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Κλειδάριθμος. </a:t>
            </a: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Luce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T. (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1991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Αρχιτεκτονική των Υπολογιστών.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Τζιόλα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Gilmore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(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1999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Μικροεπεξεργαστές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θεωρία και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εφαρμογές. Εκδόσεις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Τζιόλα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Predko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M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(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2000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Προγραμματίζοντας τον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Μικροελεγκτή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PIC, Εκδόσεις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Τζιόλα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Μπεκάκος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Μ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Π. (1994). Αρχιτεκτονική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υπολογιστών &amp; τεχνολογία παράλληλης επεξεργασίας,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Σταμούλης.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51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59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67765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err="1">
                <a:solidFill>
                  <a:schemeClr val="bg1">
                    <a:lumMod val="50000"/>
                  </a:schemeClr>
                </a:solidFill>
              </a:rPr>
              <a:t>Copyright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 Τεχνολογικό Ίδρυμα Ηπείρου. Φώτης </a:t>
            </a:r>
            <a:r>
              <a:rPr lang="el-GR" sz="2400" dirty="0" err="1">
                <a:solidFill>
                  <a:schemeClr val="bg1">
                    <a:lumMod val="50000"/>
                  </a:schemeClr>
                </a:solidFill>
              </a:rPr>
              <a:t>Βαρζιώτης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Αρχιτεκτονική υπολογιστών. </a:t>
            </a: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Άρτα, 2015. Διαθέσιμο από τη δικτυακή διεύθυνση:</a:t>
            </a: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http://eclass.teiep.gr/OpenClass/courses/COMP115/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4000" dirty="0"/>
              <a:t>Επίπεδα και Όψεις </a:t>
            </a:r>
            <a:r>
              <a:rPr lang="en-US" altLang="el-GR" sz="4000" dirty="0" smtClean="0"/>
              <a:t/>
            </a:r>
            <a:br>
              <a:rPr lang="en-US" altLang="el-GR" sz="4000" dirty="0" smtClean="0"/>
            </a:br>
            <a:r>
              <a:rPr lang="el-GR" altLang="el-GR" sz="4000" dirty="0" smtClean="0"/>
              <a:t>Υπολογιστικού </a:t>
            </a:r>
            <a:r>
              <a:rPr lang="el-GR" altLang="el-GR" sz="4000" dirty="0"/>
              <a:t>Συστήματος </a:t>
            </a:r>
            <a:endParaRPr lang="el-GR" sz="4000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18" t="18521" r="25029" b="29376"/>
          <a:stretch>
            <a:fillRect/>
          </a:stretch>
        </p:blipFill>
        <p:spPr bwMode="auto">
          <a:xfrm>
            <a:off x="2593159" y="1353230"/>
            <a:ext cx="3970203" cy="42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3018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altLang="el-GR" dirty="0" smtClean="0"/>
              <a:t>Υποστήριξη </a:t>
            </a:r>
            <a:r>
              <a:rPr lang="el-GR" altLang="el-GR" dirty="0"/>
              <a:t>από το Λειτουργικό Σύστημα</a:t>
            </a:r>
          </a:p>
          <a:p>
            <a:endParaRPr lang="en-US" alt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Υπηρεσίες Λειτουργικού Συστήματος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Δημιουργία προγραμμάτων</a:t>
            </a:r>
            <a:endParaRPr lang="en-US" altLang="el-GR" sz="2800" dirty="0"/>
          </a:p>
          <a:p>
            <a:r>
              <a:rPr lang="el-GR" altLang="el-GR" sz="2800" dirty="0"/>
              <a:t>Εκτέλεση προγραμμάτων</a:t>
            </a:r>
            <a:endParaRPr lang="en-US" altLang="el-GR" sz="2800" dirty="0"/>
          </a:p>
          <a:p>
            <a:r>
              <a:rPr lang="el-GR" altLang="el-GR" sz="2800" dirty="0"/>
              <a:t>Προσπέλαση σε συσκευές </a:t>
            </a:r>
            <a:r>
              <a:rPr lang="en-US" altLang="el-GR" sz="2800" dirty="0"/>
              <a:t>I/O</a:t>
            </a:r>
          </a:p>
          <a:p>
            <a:r>
              <a:rPr lang="el-GR" altLang="el-GR" sz="2800" dirty="0"/>
              <a:t>Ελεγχόμενη πρόσβαση σε αρχεία</a:t>
            </a:r>
            <a:endParaRPr lang="en-US" altLang="el-GR" sz="2800" dirty="0"/>
          </a:p>
          <a:p>
            <a:r>
              <a:rPr lang="el-GR" altLang="el-GR" sz="2800" dirty="0"/>
              <a:t>Πρόσβαση στο σύστημα</a:t>
            </a:r>
            <a:endParaRPr lang="en-US" altLang="el-GR" sz="2800" dirty="0"/>
          </a:p>
          <a:p>
            <a:r>
              <a:rPr lang="el-GR" altLang="el-GR" sz="2800" dirty="0"/>
              <a:t>Ανίχνευση και απόκριση σε σφάλμα</a:t>
            </a:r>
            <a:endParaRPr lang="en-US" altLang="el-GR" sz="2800" dirty="0"/>
          </a:p>
          <a:p>
            <a:r>
              <a:rPr lang="el-GR" altLang="el-GR" sz="2800" dirty="0"/>
              <a:t>Τεκμηρίωση</a:t>
            </a:r>
            <a:endParaRPr lang="en-US" alt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2267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Το </a:t>
            </a:r>
            <a:r>
              <a:rPr lang="en-US" altLang="el-GR" dirty="0"/>
              <a:t>O/S </a:t>
            </a:r>
            <a:r>
              <a:rPr lang="el-GR" altLang="el-GR" dirty="0"/>
              <a:t>ως Διαχειριστής Πόρων</a:t>
            </a:r>
            <a:endParaRPr lang="el-GR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4" t="5507" r="5495" b="13094"/>
          <a:stretch>
            <a:fillRect/>
          </a:stretch>
        </p:blipFill>
        <p:spPr bwMode="auto">
          <a:xfrm>
            <a:off x="1727138" y="1057094"/>
            <a:ext cx="5689723" cy="439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0267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Τύποι Λειτουργικών Συστημάτων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Αλληλεπιδραστικό</a:t>
            </a:r>
            <a:endParaRPr lang="en-US" altLang="el-GR" sz="2800" dirty="0"/>
          </a:p>
          <a:p>
            <a:r>
              <a:rPr lang="el-GR" altLang="el-GR" sz="2800" dirty="0" err="1"/>
              <a:t>Ομαδοποιητικό</a:t>
            </a:r>
            <a:endParaRPr lang="en-US" altLang="el-GR" sz="2800" dirty="0"/>
          </a:p>
          <a:p>
            <a:r>
              <a:rPr lang="el-GR" altLang="el-GR" sz="2800" dirty="0" err="1"/>
              <a:t>Μονοπρογραμματιστικό</a:t>
            </a:r>
            <a:r>
              <a:rPr lang="en-US" altLang="el-GR" sz="2800" dirty="0"/>
              <a:t> (</a:t>
            </a:r>
            <a:r>
              <a:rPr lang="en-US" altLang="el-GR" sz="2800" dirty="0" err="1"/>
              <a:t>Uni</a:t>
            </a:r>
            <a:r>
              <a:rPr lang="en-US" altLang="el-GR" sz="2800" dirty="0"/>
              <a:t>-programming)</a:t>
            </a:r>
          </a:p>
          <a:p>
            <a:r>
              <a:rPr lang="el-GR" altLang="el-GR" sz="2800" dirty="0" err="1"/>
              <a:t>Πολυπρογραμματιστικό</a:t>
            </a:r>
            <a:r>
              <a:rPr lang="en-US" altLang="el-GR" sz="2800" dirty="0"/>
              <a:t> (Multi-tasking)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3640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4613</TotalTime>
  <Words>2106</Words>
  <Application>Microsoft Office PowerPoint</Application>
  <PresentationFormat>Προβολή στην οθόνη (16:10)</PresentationFormat>
  <Paragraphs>478</Paragraphs>
  <Slides>62</Slides>
  <Notes>62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62</vt:i4>
      </vt:variant>
    </vt:vector>
  </HeadingPairs>
  <TitlesOfParts>
    <vt:vector size="68" baseType="lpstr">
      <vt:lpstr>Arial Unicode MS</vt:lpstr>
      <vt:lpstr>Arial</vt:lpstr>
      <vt:lpstr>Calibri</vt:lpstr>
      <vt:lpstr>Times New Roman</vt:lpstr>
      <vt:lpstr>Wingdings</vt:lpstr>
      <vt:lpstr>Θέμα του Office</vt:lpstr>
      <vt:lpstr>Αρχιτεκτονική υπολογιστών</vt:lpstr>
      <vt:lpstr>Παρουσίαση του PowerPoint</vt:lpstr>
      <vt:lpstr>Άδειες Χρήσης</vt:lpstr>
      <vt:lpstr>Χρηματοδότηση</vt:lpstr>
      <vt:lpstr>Στόχος και Λειτουργίες</vt:lpstr>
      <vt:lpstr>Επίπεδα και Όψεις  Υπολογιστικού Συστήματος </vt:lpstr>
      <vt:lpstr>Υπηρεσίες Λειτουργικού Συστήματος</vt:lpstr>
      <vt:lpstr>Το O/S ως Διαχειριστής Πόρων</vt:lpstr>
      <vt:lpstr>Τύποι Λειτουργικών Συστημάτων</vt:lpstr>
      <vt:lpstr>Τα Πρώτα Συστήματα</vt:lpstr>
      <vt:lpstr>Απλά συστήματα με ομαδοποίηση προγραμμάτων (batch systems)</vt:lpstr>
      <vt:lpstr>Εικόνα της μνήμης για χρήση επιτηρητή</vt:lpstr>
      <vt:lpstr>Γλώσσα Ελέγχου Εργασιών</vt:lpstr>
      <vt:lpstr>Επιθυμητά Χαρακτηριστικά  Λογικών Κυκλωμάτων</vt:lpstr>
      <vt:lpstr>Πολυπρογραμματιζόμενα λειτουργικά συστήματα με ομαδοποίηση προγραμμάτων</vt:lpstr>
      <vt:lpstr>Μονοπρογραμματισμός</vt:lpstr>
      <vt:lpstr>Πολυπρογραμματισμός με  δύο  προγράμματα</vt:lpstr>
      <vt:lpstr>Πολυπρογραμματισμός με  τρία προγράμματα</vt:lpstr>
      <vt:lpstr>Χρηστικότητα</vt:lpstr>
      <vt:lpstr>Συστήματα με κατανομή χρόνου</vt:lpstr>
      <vt:lpstr>Προγραμματισμός πόρων – Χρονοδιαγράμματα εργασιών</vt:lpstr>
      <vt:lpstr>Μακροπρόθεσμο Χρονοδιάγραμμα</vt:lpstr>
      <vt:lpstr>Μεσοπρόθεσμο Χρονοδιάγραμμα</vt:lpstr>
      <vt:lpstr>Βραχυπρόθεσμο Χρονοδιάγραμμα</vt:lpstr>
      <vt:lpstr>Το μοντέλο διεργασίας  πέντε καταστάσεων</vt:lpstr>
      <vt:lpstr>Τμήμα (Μνήμης) Ελέγχου Διεργασίας</vt:lpstr>
      <vt:lpstr>Διάγραμμα τμήματος  ελέγχου διεργασιών</vt:lpstr>
      <vt:lpstr>Βασικά στοιχεία O/S για πολυπρογραμματισμό</vt:lpstr>
      <vt:lpstr>Προγραμματισμός διεργασιών</vt:lpstr>
      <vt:lpstr>Διαχείριση Μνήμης</vt:lpstr>
      <vt:lpstr>Αντιμετάθεση</vt:lpstr>
      <vt:lpstr>Τι είναι αντιμετάθεση (Swapping)</vt:lpstr>
      <vt:lpstr>Κατάτμηση1/2</vt:lpstr>
      <vt:lpstr>Κατάτμηση2/2</vt:lpstr>
      <vt:lpstr>Τομείς μεταβλητού μεγέθους1/2</vt:lpstr>
      <vt:lpstr>Τομείς μεταβλητού μεγέθους2/2</vt:lpstr>
      <vt:lpstr>Δυναμική κατάτμηση</vt:lpstr>
      <vt:lpstr>Επανατοποθέτηση Διεργασιών</vt:lpstr>
      <vt:lpstr>Σελιδοποίηση (Paging)</vt:lpstr>
      <vt:lpstr>Λογικές και φυσικές διευθύνσεις - Paging</vt:lpstr>
      <vt:lpstr>Εικονική μνήμη</vt:lpstr>
      <vt:lpstr>Thrashing</vt:lpstr>
      <vt:lpstr>Bonus</vt:lpstr>
      <vt:lpstr>Δομή Πίνακα Σελίδων</vt:lpstr>
      <vt:lpstr>Η ενδιάμεση μνήμη μετατροπής - Translation Lookaside Buffer</vt:lpstr>
      <vt:lpstr>Λειτουργία TLB</vt:lpstr>
      <vt:lpstr>Λειτουργία TLB και Cache</vt:lpstr>
      <vt:lpstr>Τμηματοποίηση</vt:lpstr>
      <vt:lpstr>Πλεονεκτήματα Τμηματοποίησης </vt:lpstr>
      <vt:lpstr>Pentium II</vt:lpstr>
      <vt:lpstr>Pentium II  Μηχανισμός μετατροπής διεύθυνσης</vt:lpstr>
      <vt:lpstr>Τμηματοποίηση στον Pentium II</vt:lpstr>
      <vt:lpstr>Προστασία στον Pentium II</vt:lpstr>
      <vt:lpstr>Σελιδοποίηση στον Pentium II</vt:lpstr>
      <vt:lpstr>Υλικό διαχείρισης μνήμης για powerPC</vt:lpstr>
      <vt:lpstr>PowerPC 32-bit  Μορφοποίηση για Διαχείριση Μνήμης </vt:lpstr>
      <vt:lpstr>PowerPC 32-bit  Μετατροπή διεύθυνσης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264</cp:revision>
  <dcterms:created xsi:type="dcterms:W3CDTF">2012-09-06T09:03:05Z</dcterms:created>
  <dcterms:modified xsi:type="dcterms:W3CDTF">2015-05-07T14:13:54Z</dcterms:modified>
</cp:coreProperties>
</file>