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9" r:id="rId3"/>
    <p:sldId id="257" r:id="rId4"/>
    <p:sldId id="259" r:id="rId5"/>
    <p:sldId id="409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9" r:id="rId18"/>
    <p:sldId id="490" r:id="rId19"/>
    <p:sldId id="491" r:id="rId20"/>
    <p:sldId id="488" r:id="rId21"/>
    <p:sldId id="493" r:id="rId22"/>
    <p:sldId id="494" r:id="rId23"/>
    <p:sldId id="495" r:id="rId24"/>
    <p:sldId id="496" r:id="rId25"/>
    <p:sldId id="492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17" r:id="rId47"/>
    <p:sldId id="518" r:id="rId48"/>
    <p:sldId id="519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391" r:id="rId59"/>
    <p:sldId id="291" r:id="rId60"/>
    <p:sldId id="292" r:id="rId61"/>
    <p:sldId id="293" r:id="rId62"/>
    <p:sldId id="280" r:id="rId63"/>
  </p:sldIdLst>
  <p:sldSz cx="9144000" cy="5715000" type="screen16x10"/>
  <p:notesSz cx="6858000" cy="9144000"/>
  <p:custDataLst>
    <p:tags r:id="rId6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231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026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45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95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95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425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13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03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694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42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91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640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196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754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250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4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592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009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8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012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833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482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425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6287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480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04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180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3676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316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53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237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368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556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2411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6460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963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799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529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12147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11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7528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6442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6819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1978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95664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7462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3805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51732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0793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36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0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70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–Υποστήριξη από το Λειτουργικό Σύστημα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Υποστήριξη </a:t>
            </a:r>
            <a:r>
              <a:rPr lang="el-GR" sz="2800" b="1" dirty="0"/>
              <a:t>από το Λειτουργικό Σύστημα</a:t>
            </a:r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Τα Πρώτα Συστήματα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Αρχές </a:t>
            </a:r>
            <a:r>
              <a:rPr lang="en-US" altLang="el-GR" sz="2800" dirty="0"/>
              <a:t>1940 </a:t>
            </a:r>
            <a:r>
              <a:rPr lang="el-GR" altLang="el-GR" sz="2800" dirty="0"/>
              <a:t>έως μέσα</a:t>
            </a:r>
            <a:r>
              <a:rPr lang="en-US" altLang="el-GR" sz="2800" dirty="0"/>
              <a:t> 1950</a:t>
            </a:r>
          </a:p>
          <a:p>
            <a:r>
              <a:rPr lang="el-GR" altLang="el-GR" sz="2800" dirty="0"/>
              <a:t>Δεν υπήρχε λειτουργικό σύστημα</a:t>
            </a:r>
            <a:endParaRPr lang="en-US" altLang="el-GR" sz="2800" dirty="0"/>
          </a:p>
          <a:p>
            <a:r>
              <a:rPr lang="el-GR" altLang="el-GR" sz="2800" dirty="0"/>
              <a:t>Τα προγράμματα </a:t>
            </a:r>
            <a:r>
              <a:rPr lang="el-GR" altLang="el-GR" sz="2800" dirty="0" err="1"/>
              <a:t>αλληλεπιδρούσαν</a:t>
            </a:r>
            <a:r>
              <a:rPr lang="el-GR" altLang="el-GR" sz="2800" dirty="0"/>
              <a:t> απευθείας με το υλικό</a:t>
            </a:r>
            <a:endParaRPr lang="en-US" altLang="el-GR" sz="2800" dirty="0"/>
          </a:p>
          <a:p>
            <a:r>
              <a:rPr lang="el-GR" altLang="el-GR" sz="2800" dirty="0"/>
              <a:t>Δύο μεγάλα προβλήματα</a:t>
            </a:r>
            <a:r>
              <a:rPr lang="en-US" altLang="el-GR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Προγραμματισμός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Χρόνος προετοιμασίας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0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Απλά συστήματα με ομαδοποίηση προγραμμάτων (</a:t>
            </a:r>
            <a:r>
              <a:rPr lang="en-US" altLang="el-GR" dirty="0"/>
              <a:t>batch systems)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Παραμένον λειτουργικό σύστημα επιτήρησης</a:t>
            </a:r>
            <a:endParaRPr lang="en-US" altLang="el-GR" sz="2400" dirty="0"/>
          </a:p>
          <a:p>
            <a:r>
              <a:rPr lang="el-GR" altLang="el-GR" sz="2400" dirty="0"/>
              <a:t>Ο χρήστης υποβάλλει προγράμματα (</a:t>
            </a:r>
            <a:r>
              <a:rPr lang="en-US" altLang="el-GR" sz="2400" dirty="0"/>
              <a:t>jobs</a:t>
            </a:r>
            <a:r>
              <a:rPr lang="el-GR" altLang="el-GR" sz="2400" dirty="0"/>
              <a:t>)</a:t>
            </a:r>
            <a:r>
              <a:rPr lang="en-US" altLang="el-GR" sz="2400" dirty="0"/>
              <a:t> </a:t>
            </a:r>
            <a:r>
              <a:rPr lang="el-GR" altLang="el-GR" sz="2400" dirty="0"/>
              <a:t>στον χειριστή </a:t>
            </a:r>
            <a:endParaRPr lang="en-US" altLang="el-GR" sz="2400" dirty="0"/>
          </a:p>
          <a:p>
            <a:r>
              <a:rPr lang="el-GR" altLang="el-GR" sz="2400" dirty="0"/>
              <a:t>Ο χειριστής ομαδοποιεί τα προγράμματα</a:t>
            </a:r>
            <a:endParaRPr lang="en-US" altLang="el-GR" sz="2400" dirty="0"/>
          </a:p>
          <a:p>
            <a:r>
              <a:rPr lang="el-GR" altLang="el-GR" sz="2400" dirty="0"/>
              <a:t>Το σύστημα επιτήρησης ελέγχει την ακολουθία των εργασιών για επεξεργασία</a:t>
            </a:r>
            <a:endParaRPr lang="en-US" altLang="el-GR" sz="2400" dirty="0"/>
          </a:p>
          <a:p>
            <a:r>
              <a:rPr lang="el-GR" altLang="el-GR" sz="2400" dirty="0"/>
              <a:t>Όταν μια εργασία ολοκληρώνεται, ο έλεγχος επιστρέφει στον επιτηρητή, ο οποίος διαβάζει την επόμενη εργασία</a:t>
            </a:r>
            <a:endParaRPr lang="en-US" altLang="el-GR" sz="2400" dirty="0"/>
          </a:p>
          <a:p>
            <a:r>
              <a:rPr lang="el-GR" altLang="el-GR" sz="2400" dirty="0"/>
              <a:t>Ο επιτηρητής ουσιαστικά διαχειρίζεται τους πόρους του συστήματος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Εικόνα της μνήμης για χρήση επιτηρητή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7435" r="22876" b="21777"/>
          <a:stretch>
            <a:fillRect/>
          </a:stretch>
        </p:blipFill>
        <p:spPr bwMode="auto">
          <a:xfrm>
            <a:off x="1979712" y="1014141"/>
            <a:ext cx="3937280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Γλώσσα Ελέγχου Εργασιών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Εντολές στον επιτηρητή</a:t>
            </a:r>
            <a:endParaRPr lang="en-US" altLang="el-GR" sz="2400" dirty="0"/>
          </a:p>
          <a:p>
            <a:r>
              <a:rPr lang="el-GR" altLang="el-GR" sz="2400" dirty="0"/>
              <a:t>Σημειώνονται με </a:t>
            </a:r>
            <a:r>
              <a:rPr lang="en-US" altLang="el-GR" sz="2400" dirty="0"/>
              <a:t>$</a:t>
            </a:r>
          </a:p>
          <a:p>
            <a:pPr>
              <a:tabLst>
                <a:tab pos="1162050" algn="l"/>
              </a:tabLst>
            </a:pPr>
            <a:r>
              <a:rPr lang="el-GR" altLang="el-GR" sz="2400" dirty="0"/>
              <a:t>π</a:t>
            </a:r>
            <a:r>
              <a:rPr lang="en-US" altLang="el-GR" sz="2400" dirty="0"/>
              <a:t>.</a:t>
            </a:r>
            <a:r>
              <a:rPr lang="el-GR" altLang="el-GR" sz="2400" dirty="0"/>
              <a:t>χ</a:t>
            </a:r>
            <a:r>
              <a:rPr lang="en-US" altLang="el-GR" sz="2400" dirty="0" smtClean="0"/>
              <a:t>.  -  </a:t>
            </a:r>
            <a:r>
              <a:rPr lang="en-US" altLang="el-GR" sz="2000" dirty="0" smtClean="0"/>
              <a:t>$JOB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 smtClean="0"/>
              <a:t>$</a:t>
            </a:r>
            <a:r>
              <a:rPr lang="en-US" altLang="el-GR" sz="2000" dirty="0"/>
              <a:t>FTN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/>
              <a:t>...	Some Fortran instructions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/>
              <a:t>$LOAD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/>
              <a:t>$RUN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/>
              <a:t>...	Some data</a:t>
            </a:r>
          </a:p>
          <a:p>
            <a:pPr marL="1162050" lvl="1" indent="-261938">
              <a:tabLst>
                <a:tab pos="1162050" algn="l"/>
              </a:tabLst>
            </a:pPr>
            <a:r>
              <a:rPr lang="en-US" altLang="el-GR" sz="2000" dirty="0"/>
              <a:t>$END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99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Επιθυμητά Χαρακτηριστικά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Λογικών </a:t>
            </a:r>
            <a:r>
              <a:rPr lang="el-GR" altLang="el-GR" dirty="0"/>
              <a:t>Κυκλωμάτων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Προστασία της μνήμης</a:t>
            </a:r>
            <a:endParaRPr lang="en-US" alt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200" dirty="0"/>
              <a:t>Ουσιαστικά προστασία του επιτηρητή</a:t>
            </a:r>
            <a:endParaRPr lang="en-US" altLang="el-GR" sz="2200" dirty="0"/>
          </a:p>
          <a:p>
            <a:r>
              <a:rPr lang="el-GR" altLang="el-GR" sz="2200" dirty="0" err="1"/>
              <a:t>Χρονιστής</a:t>
            </a:r>
            <a:endParaRPr lang="en-US" alt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200" dirty="0"/>
              <a:t>Ώστε να μην μονοπωλείται το σύστημα από μια εργασία</a:t>
            </a:r>
            <a:endParaRPr lang="en-US" altLang="el-GR" sz="2200" dirty="0"/>
          </a:p>
          <a:p>
            <a:r>
              <a:rPr lang="el-GR" altLang="el-GR" sz="2200" dirty="0"/>
              <a:t>Προνομιακές εντολές</a:t>
            </a:r>
            <a:endParaRPr lang="en-US" alt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200" dirty="0"/>
              <a:t>Εκτελέσιμες μόνο από τον επιτηρητή</a:t>
            </a:r>
            <a:endParaRPr lang="en-US" alt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200" dirty="0"/>
              <a:t>π</a:t>
            </a:r>
            <a:r>
              <a:rPr lang="en-US" altLang="el-GR" sz="2200" dirty="0"/>
              <a:t>.</a:t>
            </a:r>
            <a:r>
              <a:rPr lang="el-GR" altLang="el-GR" sz="2200" dirty="0"/>
              <a:t>χ</a:t>
            </a:r>
            <a:r>
              <a:rPr lang="en-US" altLang="el-GR" sz="2200" dirty="0"/>
              <a:t>. I/O</a:t>
            </a:r>
          </a:p>
          <a:p>
            <a:r>
              <a:rPr lang="el-GR" altLang="el-GR" sz="2200" dirty="0"/>
              <a:t>Διακοπές</a:t>
            </a:r>
            <a:endParaRPr lang="en-US" alt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200" dirty="0"/>
              <a:t>Επιτρέπουν παραχώρηση και ανάκτηση ελέγχου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err="1"/>
              <a:t>Πολυπρογραμματιζόμενα</a:t>
            </a:r>
            <a:r>
              <a:rPr lang="el-GR" altLang="el-GR" sz="3200" dirty="0"/>
              <a:t> λειτουργικά συστήματα με ομαδοποίηση προγραμμάτων</a:t>
            </a:r>
            <a:endParaRPr lang="el-GR" sz="32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Οι συσκευές </a:t>
            </a:r>
            <a:r>
              <a:rPr lang="en-US" altLang="el-GR" sz="2800" dirty="0"/>
              <a:t>I/O </a:t>
            </a:r>
            <a:r>
              <a:rPr lang="el-GR" altLang="el-GR" sz="2800" dirty="0"/>
              <a:t>είναι πολύ αργές</a:t>
            </a:r>
            <a:endParaRPr lang="en-US" altLang="el-GR" sz="2800" dirty="0"/>
          </a:p>
          <a:p>
            <a:r>
              <a:rPr lang="el-GR" altLang="el-GR" sz="2800" dirty="0"/>
              <a:t>Όταν ένα πρόγραμμα εκτελεί λειτουργία</a:t>
            </a:r>
            <a:r>
              <a:rPr lang="en-US" altLang="el-GR" sz="2800" dirty="0"/>
              <a:t> I/O, </a:t>
            </a:r>
            <a:r>
              <a:rPr lang="el-GR" altLang="el-GR" sz="2800" dirty="0"/>
              <a:t>ένα άλλο μπορεί να χρησιμοποιήσει την </a:t>
            </a:r>
            <a:r>
              <a:rPr lang="en-US" altLang="el-GR" sz="2800" dirty="0"/>
              <a:t>CPU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Μονοπρογραμματισμός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b="90178"/>
          <a:stretch>
            <a:fillRect/>
          </a:stretch>
        </p:blipFill>
        <p:spPr bwMode="auto">
          <a:xfrm>
            <a:off x="266700" y="2137420"/>
            <a:ext cx="8610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Πολυπρογραμματισμός</a:t>
            </a:r>
            <a:r>
              <a:rPr lang="el-GR" altLang="el-GR" dirty="0"/>
              <a:t> με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δύο </a:t>
            </a:r>
            <a:r>
              <a:rPr lang="en-US" altLang="el-GR" dirty="0" smtClean="0"/>
              <a:t> </a:t>
            </a:r>
            <a:r>
              <a:rPr lang="el-GR" altLang="el-GR" dirty="0"/>
              <a:t>προγράμματα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b="53545"/>
          <a:stretch>
            <a:fillRect/>
          </a:stretch>
        </p:blipFill>
        <p:spPr bwMode="auto">
          <a:xfrm>
            <a:off x="447543" y="1792949"/>
            <a:ext cx="81534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Πολυπρογραμματισμός</a:t>
            </a:r>
            <a:r>
              <a:rPr lang="el-GR" altLang="el-GR" dirty="0"/>
              <a:t> με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τρία </a:t>
            </a:r>
            <a:r>
              <a:rPr lang="el-GR" altLang="el-GR" dirty="0"/>
              <a:t>προγράμματα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7" b="11005"/>
          <a:stretch>
            <a:fillRect/>
          </a:stretch>
        </p:blipFill>
        <p:spPr bwMode="auto">
          <a:xfrm>
            <a:off x="179512" y="1489348"/>
            <a:ext cx="80772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Χρηστικότητα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5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7031" r="8820" b="10985"/>
          <a:stretch>
            <a:fillRect/>
          </a:stretch>
        </p:blipFill>
        <p:spPr bwMode="auto">
          <a:xfrm>
            <a:off x="1115616" y="1029230"/>
            <a:ext cx="627189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Υποστήριξη </a:t>
            </a:r>
            <a:r>
              <a:rPr lang="el-GR" sz="2800" dirty="0"/>
              <a:t>από το Λειτουργικό </a:t>
            </a:r>
            <a:r>
              <a:rPr lang="el-GR" sz="2800" dirty="0" smtClean="0"/>
              <a:t>Σύστημα</a:t>
            </a:r>
            <a:endParaRPr lang="en-US" sz="2800" dirty="0" smtClean="0"/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Συστήματα με κατανομή χρόνου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Επιτρέπει στους χρήστες να </a:t>
            </a:r>
            <a:r>
              <a:rPr lang="el-GR" altLang="el-GR" sz="2800" dirty="0" err="1"/>
              <a:t>αλληλεπιδρούν</a:t>
            </a:r>
            <a:r>
              <a:rPr lang="el-GR" altLang="el-GR" sz="2800" dirty="0"/>
              <a:t> απευθείας με τον </a:t>
            </a:r>
            <a:r>
              <a:rPr lang="el-GR" altLang="el-GR" sz="2800" dirty="0" smtClean="0"/>
              <a:t>υπολογιστή</a:t>
            </a:r>
            <a:r>
              <a:rPr lang="en-US" altLang="el-GR" sz="2800" dirty="0" smtClean="0"/>
              <a:t>.</a:t>
            </a:r>
            <a:endParaRPr lang="en-US" altLang="el-GR" dirty="0"/>
          </a:p>
          <a:p>
            <a:r>
              <a:rPr lang="el-GR" altLang="el-GR" sz="2800" dirty="0"/>
              <a:t>Ο </a:t>
            </a:r>
            <a:r>
              <a:rPr lang="el-GR" altLang="el-GR" sz="2800" dirty="0" err="1"/>
              <a:t>πολυπρογραμματισμός</a:t>
            </a:r>
            <a:r>
              <a:rPr lang="el-GR" altLang="el-GR" sz="2800" dirty="0"/>
              <a:t> επιτρέπει σε έναν αριθμό χρηστών να </a:t>
            </a:r>
            <a:r>
              <a:rPr lang="el-GR" altLang="el-GR" sz="2800" dirty="0" err="1"/>
              <a:t>αλληλεπιδρούν</a:t>
            </a:r>
            <a:r>
              <a:rPr lang="el-GR" altLang="el-GR" sz="2800" dirty="0"/>
              <a:t> με το </a:t>
            </a:r>
            <a:r>
              <a:rPr lang="el-GR" altLang="el-GR" sz="2800" dirty="0" smtClean="0"/>
              <a:t>σύστημα</a:t>
            </a:r>
            <a:r>
              <a:rPr lang="en-US" altLang="el-GR" sz="2800" dirty="0" smtClean="0"/>
              <a:t>.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5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Προγραμματισμός πόρων – Χρονοδιαγράμματα εργασιών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Είναι το κλειδί του </a:t>
            </a:r>
            <a:r>
              <a:rPr lang="el-GR" altLang="el-GR" sz="2800" dirty="0" err="1"/>
              <a:t>πολυπρογραμματισμού</a:t>
            </a:r>
            <a:endParaRPr lang="en-US" altLang="el-GR" sz="2800" dirty="0"/>
          </a:p>
          <a:p>
            <a:r>
              <a:rPr lang="el-GR" altLang="el-GR" sz="2800" dirty="0"/>
              <a:t>Μακροπρόθεσμο Χρονοδιάγραμμα</a:t>
            </a:r>
            <a:endParaRPr lang="en-US" altLang="el-GR" sz="2800" dirty="0"/>
          </a:p>
          <a:p>
            <a:r>
              <a:rPr lang="el-GR" altLang="el-GR" sz="2800" dirty="0"/>
              <a:t>Μεσοπρόθεσμο Χρονοδιάγραμμα</a:t>
            </a:r>
            <a:endParaRPr lang="en-US" altLang="el-GR" sz="2800" dirty="0"/>
          </a:p>
          <a:p>
            <a:r>
              <a:rPr lang="el-GR" altLang="el-GR" sz="2800" dirty="0"/>
              <a:t>Βραχυπρόθεσμο Χρονοδιάγραμμα</a:t>
            </a:r>
            <a:endParaRPr lang="en-US" altLang="el-GR" sz="2800" dirty="0"/>
          </a:p>
          <a:p>
            <a:r>
              <a:rPr lang="el-GR" altLang="el-GR" sz="2800" dirty="0"/>
              <a:t>Χρονοδιάγραμμα  </a:t>
            </a:r>
            <a:r>
              <a:rPr lang="en-US" altLang="el-GR" sz="2800" dirty="0"/>
              <a:t>I/O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 smtClean="0"/>
              <a:t>Μακροπρόθεσμο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Χρονοδιάγραμμα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/>
              <a:t>Αποφασίζει ποια προγράμματα θα </a:t>
            </a:r>
            <a:r>
              <a:rPr lang="el-GR" altLang="el-GR" sz="2600" dirty="0" err="1"/>
              <a:t>υποβληθουν</a:t>
            </a:r>
            <a:r>
              <a:rPr lang="el-GR" altLang="el-GR" sz="2600" dirty="0"/>
              <a:t> στο σύστημα για επεξεργασία</a:t>
            </a:r>
            <a:endParaRPr lang="en-US" altLang="el-GR" sz="2600" dirty="0"/>
          </a:p>
          <a:p>
            <a:r>
              <a:rPr lang="el-GR" altLang="el-GR" sz="2600" dirty="0"/>
              <a:t>π</a:t>
            </a:r>
            <a:r>
              <a:rPr lang="en-US" altLang="el-GR" sz="2600" dirty="0"/>
              <a:t>.</a:t>
            </a:r>
            <a:r>
              <a:rPr lang="el-GR" altLang="el-GR" sz="2600" dirty="0"/>
              <a:t>χ</a:t>
            </a:r>
            <a:r>
              <a:rPr lang="en-US" altLang="el-GR" sz="2600" dirty="0"/>
              <a:t>. </a:t>
            </a:r>
            <a:r>
              <a:rPr lang="el-GR" altLang="el-GR" sz="2600" dirty="0"/>
              <a:t>Ελέγχει τον βαθμό του </a:t>
            </a:r>
            <a:r>
              <a:rPr lang="el-GR" altLang="el-GR" sz="2600" dirty="0" err="1"/>
              <a:t>πολυπρογραμματισμού</a:t>
            </a:r>
            <a:endParaRPr lang="en-US" altLang="el-GR" sz="2600" dirty="0"/>
          </a:p>
          <a:p>
            <a:r>
              <a:rPr lang="el-GR" altLang="el-GR" sz="2600" dirty="0"/>
              <a:t>Με την υποβολή της</a:t>
            </a:r>
            <a:r>
              <a:rPr lang="en-US" altLang="el-GR" sz="2600" dirty="0"/>
              <a:t>, </a:t>
            </a:r>
            <a:r>
              <a:rPr lang="el-GR" altLang="el-GR" sz="2600" dirty="0"/>
              <a:t>η εργασία γίνεται μια διεργασία του βραχυπρόθεσμου χρονοδιαγράμματος</a:t>
            </a:r>
            <a:endParaRPr lang="en-US" altLang="el-GR" sz="2600" dirty="0"/>
          </a:p>
          <a:p>
            <a:r>
              <a:rPr lang="en-US" altLang="el-GR" sz="2600" dirty="0"/>
              <a:t>(</a:t>
            </a:r>
            <a:r>
              <a:rPr lang="el-GR" altLang="el-GR" sz="2600" dirty="0"/>
              <a:t>ή μεταβαίνει στο μεσοπρόθεσμο χρονοδιάγραμμα -</a:t>
            </a:r>
            <a:r>
              <a:rPr lang="en-US" altLang="el-GR" sz="2600" dirty="0"/>
              <a:t>swapped out job</a:t>
            </a:r>
            <a:r>
              <a:rPr lang="el-GR" altLang="el-GR" sz="2600" dirty="0"/>
              <a:t>-</a:t>
            </a:r>
            <a:r>
              <a:rPr lang="en-US" altLang="el-GR" sz="2600" dirty="0"/>
              <a:t> </a:t>
            </a:r>
            <a:r>
              <a:rPr lang="el-GR" altLang="el-GR" sz="2600" dirty="0"/>
              <a:t>σε μια κατάσταση εκτός κύριας μνήμης</a:t>
            </a:r>
            <a:r>
              <a:rPr lang="en-US" altLang="el-GR" sz="26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Μεσοπρόθεσμο Χρονοδιάγραμμα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Μέρος της λειτουργίας αντιμετάθεσης </a:t>
            </a:r>
            <a:r>
              <a:rPr lang="en-US" altLang="el-GR" sz="2800" dirty="0"/>
              <a:t>(</a:t>
            </a:r>
            <a:r>
              <a:rPr lang="el-GR" altLang="el-GR" sz="2800" dirty="0"/>
              <a:t>παρακάτω</a:t>
            </a:r>
            <a:r>
              <a:rPr lang="en-US" altLang="el-GR" sz="2800" dirty="0"/>
              <a:t>…)</a:t>
            </a:r>
          </a:p>
          <a:p>
            <a:r>
              <a:rPr lang="el-GR" altLang="el-GR" sz="2800" dirty="0"/>
              <a:t>Συνήθως βασίζεται στην ανάγκη για καλύτερη διαχείριση του </a:t>
            </a:r>
            <a:r>
              <a:rPr lang="el-GR" altLang="el-GR" sz="2800" dirty="0" err="1"/>
              <a:t>πολυπρογραμματισμού</a:t>
            </a:r>
            <a:endParaRPr lang="en-US" altLang="el-GR" sz="2800" dirty="0"/>
          </a:p>
          <a:p>
            <a:r>
              <a:rPr lang="el-GR" altLang="el-GR" sz="2800" dirty="0"/>
              <a:t>Αν δεν χρησιμοποιείται εικονική μνήμη</a:t>
            </a:r>
            <a:r>
              <a:rPr lang="en-US" altLang="el-GR" sz="2800" dirty="0"/>
              <a:t>, </a:t>
            </a:r>
            <a:r>
              <a:rPr lang="el-GR" altLang="el-GR" sz="2800" dirty="0"/>
              <a:t>η διαχείριση της μνήμης είναι ένα σημαντικό θέμα </a:t>
            </a:r>
            <a:endParaRPr lang="en-US" altLang="el-GR" sz="2800" dirty="0"/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Βραχυπρόθεσμο Χρονοδιάγραμμα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Γνωστό ως </a:t>
            </a:r>
            <a:r>
              <a:rPr lang="en-US" altLang="el-GR" sz="2800" dirty="0"/>
              <a:t>Dispatcher</a:t>
            </a:r>
            <a:r>
              <a:rPr lang="el-GR" altLang="el-GR" sz="2800" dirty="0"/>
              <a:t> (Αποστολέας)</a:t>
            </a:r>
            <a:endParaRPr lang="en-US" altLang="el-GR" sz="2800" dirty="0"/>
          </a:p>
          <a:p>
            <a:r>
              <a:rPr lang="el-GR" altLang="el-GR" sz="2800" dirty="0"/>
              <a:t>Αποφασίζει ποια διεργασία θα εκτελεστεί μετά </a:t>
            </a:r>
            <a:endParaRPr lang="en-US" altLang="el-GR" sz="2800" dirty="0"/>
          </a:p>
          <a:p>
            <a:r>
              <a:rPr lang="el-GR" altLang="el-GR" sz="2800" dirty="0"/>
              <a:t>π</a:t>
            </a:r>
            <a:r>
              <a:rPr lang="en-US" altLang="el-GR" sz="2800" dirty="0"/>
              <a:t>.</a:t>
            </a:r>
            <a:r>
              <a:rPr lang="el-GR" altLang="el-GR" sz="2800" dirty="0"/>
              <a:t>χ</a:t>
            </a:r>
            <a:r>
              <a:rPr lang="en-US" altLang="el-GR" sz="2800" dirty="0"/>
              <a:t>. </a:t>
            </a:r>
            <a:r>
              <a:rPr lang="el-GR" altLang="el-GR" sz="2800" dirty="0"/>
              <a:t>ποια εργασία θα χρησιμοποιήσει τον επεξεργαστή στην επόμενη χρονική θυρίδα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3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Το μοντέλο διεργασίας 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4000" dirty="0" smtClean="0"/>
              <a:t>πέντε </a:t>
            </a:r>
            <a:r>
              <a:rPr lang="el-GR" altLang="el-GR" sz="4000" dirty="0"/>
              <a:t>καταστάσεων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7"/>
          <a:stretch>
            <a:fillRect/>
          </a:stretch>
        </p:blipFill>
        <p:spPr bwMode="auto">
          <a:xfrm>
            <a:off x="533400" y="1702089"/>
            <a:ext cx="8077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Τμήμα (Μνήμης) Ελέγχου Διεργασίας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Πληροφορίες ταυτοποίησης</a:t>
            </a:r>
            <a:endParaRPr lang="en-US" altLang="el-GR" sz="2400" dirty="0"/>
          </a:p>
          <a:p>
            <a:r>
              <a:rPr lang="el-GR" altLang="el-GR" sz="2400" dirty="0"/>
              <a:t>Πληροφορίες κατάστασης</a:t>
            </a:r>
            <a:endParaRPr lang="en-US" altLang="el-GR" sz="2400" dirty="0"/>
          </a:p>
          <a:p>
            <a:r>
              <a:rPr lang="el-GR" altLang="el-GR" sz="2400" dirty="0"/>
              <a:t>Πληροφορίες προτεραιότητας</a:t>
            </a:r>
            <a:endParaRPr lang="en-US" altLang="el-GR" sz="2400" dirty="0"/>
          </a:p>
          <a:p>
            <a:r>
              <a:rPr lang="el-GR" altLang="el-GR" sz="2400" dirty="0"/>
              <a:t>Πληροφορίες απαριθμητή προγράμματος</a:t>
            </a:r>
            <a:endParaRPr lang="en-US" altLang="el-GR" sz="2400" dirty="0"/>
          </a:p>
          <a:p>
            <a:r>
              <a:rPr lang="el-GR" altLang="el-GR" sz="2400" dirty="0"/>
              <a:t>Δείκτες μνήμης</a:t>
            </a:r>
            <a:endParaRPr lang="en-US" altLang="el-GR" sz="2400" dirty="0"/>
          </a:p>
          <a:p>
            <a:r>
              <a:rPr lang="el-GR" altLang="el-GR" sz="2400" dirty="0"/>
              <a:t>Συναφή δεδομένα</a:t>
            </a:r>
            <a:endParaRPr lang="en-US" altLang="el-GR" sz="2400" dirty="0"/>
          </a:p>
          <a:p>
            <a:r>
              <a:rPr lang="el-GR" altLang="el-GR" sz="2400" dirty="0"/>
              <a:t>Πληροφορίες κατάστασης </a:t>
            </a:r>
            <a:r>
              <a:rPr lang="en-US" altLang="el-GR" sz="2400" dirty="0"/>
              <a:t>I/O</a:t>
            </a:r>
          </a:p>
          <a:p>
            <a:r>
              <a:rPr lang="el-GR" altLang="el-GR" sz="2400" dirty="0"/>
              <a:t>Λογιστικές πληροφορίες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Διάγραμμα τμήματος 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4000" dirty="0" smtClean="0"/>
              <a:t>ελέγχου </a:t>
            </a:r>
            <a:r>
              <a:rPr lang="el-GR" altLang="el-GR" sz="4000" dirty="0"/>
              <a:t>διεργασιών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5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14178" r="30316" b="19606"/>
          <a:stretch>
            <a:fillRect/>
          </a:stretch>
        </p:blipFill>
        <p:spPr bwMode="auto">
          <a:xfrm>
            <a:off x="3275856" y="1253284"/>
            <a:ext cx="2022209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Βασικά στοιχεία</a:t>
            </a:r>
            <a:r>
              <a:rPr lang="en-US" altLang="el-GR" sz="4000" dirty="0"/>
              <a:t> O/S</a:t>
            </a:r>
            <a:r>
              <a:rPr lang="el-GR" altLang="el-GR" sz="4000" dirty="0"/>
              <a:t> για </a:t>
            </a:r>
            <a:r>
              <a:rPr lang="el-GR" altLang="el-GR" sz="4000" dirty="0" err="1"/>
              <a:t>πολυπρογραμματισμό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3445" r="21777" b="20474"/>
          <a:stretch>
            <a:fillRect/>
          </a:stretch>
        </p:blipFill>
        <p:spPr bwMode="auto">
          <a:xfrm>
            <a:off x="1814852" y="1281230"/>
            <a:ext cx="551429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Προγραμματισμός διεργασιών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5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9930" r="5495" b="16257"/>
          <a:stretch>
            <a:fillRect/>
          </a:stretch>
        </p:blipFill>
        <p:spPr bwMode="auto">
          <a:xfrm>
            <a:off x="1259632" y="1153535"/>
            <a:ext cx="6495928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Διαχείριση Μνήμης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err="1"/>
              <a:t>Μονοπρογραμματισμός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Η μνήμη χωρίζεται σε δύο μέρη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Ένα για το λειτουργικό σύστημα</a:t>
            </a:r>
            <a:r>
              <a:rPr lang="en-US" altLang="el-GR" sz="2400" dirty="0"/>
              <a:t>(monitor)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Ένα για το εκτελούμενο πρόγραμμα χρήστη</a:t>
            </a:r>
            <a:endParaRPr lang="en-US" altLang="el-GR" sz="2400" dirty="0"/>
          </a:p>
          <a:p>
            <a:r>
              <a:rPr lang="el-GR" altLang="el-GR" sz="2800" dirty="0" err="1"/>
              <a:t>Πολυπρογραμματισμός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Το κομμάτι του χρήστη υποδιαιρείται και διαμοιράζεται στις ενεργές διεργασίες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Αντιμετάθεση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b="1" dirty="0"/>
              <a:t>Πρόβλημα</a:t>
            </a:r>
            <a:r>
              <a:rPr lang="en-US" altLang="el-GR" sz="2400" b="1" dirty="0"/>
              <a:t>:</a:t>
            </a:r>
            <a:r>
              <a:rPr lang="en-US" altLang="el-GR" sz="2400" dirty="0"/>
              <a:t> </a:t>
            </a:r>
            <a:r>
              <a:rPr lang="el-GR" altLang="el-GR" sz="2400" dirty="0"/>
              <a:t>Η λειτουργία</a:t>
            </a:r>
            <a:r>
              <a:rPr lang="en-US" altLang="el-GR" sz="2400" dirty="0"/>
              <a:t> I/O </a:t>
            </a:r>
            <a:r>
              <a:rPr lang="el-GR" altLang="el-GR" sz="2400" dirty="0"/>
              <a:t>είναι τόσο αργή σε σύγκριση με τη </a:t>
            </a:r>
            <a:r>
              <a:rPr lang="en-US" altLang="el-GR" sz="2400" dirty="0"/>
              <a:t>CPU </a:t>
            </a:r>
            <a:r>
              <a:rPr lang="el-GR" altLang="el-GR" sz="2400" dirty="0"/>
              <a:t>ώστε ακόμη και σε ένα </a:t>
            </a:r>
            <a:r>
              <a:rPr lang="el-GR" altLang="el-GR" sz="2400" dirty="0" err="1"/>
              <a:t>πολυπρογραμματιζόμενο</a:t>
            </a:r>
            <a:r>
              <a:rPr lang="el-GR" altLang="el-GR" sz="2400" dirty="0"/>
              <a:t> σύστημα </a:t>
            </a:r>
            <a:r>
              <a:rPr lang="en-US" altLang="el-GR" sz="2400" dirty="0"/>
              <a:t>, </a:t>
            </a:r>
            <a:r>
              <a:rPr lang="el-GR" altLang="el-GR" sz="2400" dirty="0"/>
              <a:t>η </a:t>
            </a:r>
            <a:r>
              <a:rPr lang="en-US" altLang="el-GR" sz="2400" dirty="0"/>
              <a:t>CPU </a:t>
            </a:r>
            <a:r>
              <a:rPr lang="el-GR" altLang="el-GR" sz="2400" dirty="0"/>
              <a:t>μπορεί να παραμένει αδρανής το περισσότερο χρόνο</a:t>
            </a:r>
            <a:endParaRPr lang="en-US" altLang="el-GR" sz="2400" dirty="0"/>
          </a:p>
          <a:p>
            <a:r>
              <a:rPr lang="el-GR" altLang="el-GR" sz="2400" b="1" dirty="0"/>
              <a:t>Λύση</a:t>
            </a:r>
            <a:r>
              <a:rPr lang="en-US" altLang="el-GR" sz="2400" b="1" dirty="0"/>
              <a:t>:</a:t>
            </a:r>
          </a:p>
          <a:p>
            <a:pPr lvl="1"/>
            <a:r>
              <a:rPr lang="el-GR" altLang="el-GR" sz="2400" dirty="0"/>
              <a:t>Αύξηση της κύριας μνήμης</a:t>
            </a:r>
            <a:r>
              <a:rPr lang="en-US" altLang="el-GR" sz="24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Ακριβό</a:t>
            </a:r>
            <a:endParaRPr lang="en-US" alt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Οδηγεί σε μεγαλύτερα προγράμματα</a:t>
            </a:r>
            <a:endParaRPr lang="en-US" altLang="el-GR" dirty="0"/>
          </a:p>
          <a:p>
            <a:pPr lvl="1"/>
            <a:r>
              <a:rPr lang="el-GR" altLang="el-GR" sz="2400" dirty="0"/>
              <a:t>Αντιμετάθεση (</a:t>
            </a:r>
            <a:r>
              <a:rPr lang="en-US" altLang="el-GR" sz="2400" dirty="0"/>
              <a:t>Swapping</a:t>
            </a:r>
            <a:r>
              <a:rPr lang="el-GR" altLang="el-GR" sz="2400" dirty="0"/>
              <a:t>)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Τι είναι αντιμετάθεση</a:t>
            </a:r>
            <a:r>
              <a:rPr lang="en-US" altLang="el-GR" sz="4000" dirty="0"/>
              <a:t> </a:t>
            </a:r>
            <a:r>
              <a:rPr lang="el-GR" altLang="el-GR" sz="4000" dirty="0"/>
              <a:t>(</a:t>
            </a:r>
            <a:r>
              <a:rPr lang="en-US" altLang="el-GR" sz="4000" dirty="0"/>
              <a:t>Swapping</a:t>
            </a:r>
            <a:r>
              <a:rPr lang="el-GR" altLang="el-GR" sz="4000" dirty="0"/>
              <a:t>)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Το μακροπρόθεσμο χρονοδιάγραμμα διεργασιών αποθηκεύεται στον δίσκο</a:t>
            </a:r>
            <a:endParaRPr lang="en-US" altLang="el-GR" sz="2000" dirty="0"/>
          </a:p>
          <a:p>
            <a:r>
              <a:rPr lang="el-GR" altLang="el-GR" sz="2000" dirty="0"/>
              <a:t>Οι διεργασίες αντιμετατίθενται (</a:t>
            </a:r>
            <a:r>
              <a:rPr lang="en-US" altLang="el-GR" sz="2000" dirty="0"/>
              <a:t>“swapped”</a:t>
            </a:r>
            <a:r>
              <a:rPr lang="el-GR" altLang="el-GR" sz="2000" dirty="0"/>
              <a:t>)</a:t>
            </a:r>
            <a:r>
              <a:rPr lang="en-US" altLang="el-GR" sz="2000" dirty="0"/>
              <a:t> </a:t>
            </a:r>
            <a:r>
              <a:rPr lang="el-GR" altLang="el-GR" sz="2000" dirty="0"/>
              <a:t>μόλις κάποιος χώρος είναι διαθέσιμος</a:t>
            </a:r>
            <a:endParaRPr lang="en-US" altLang="el-GR" sz="2000" dirty="0"/>
          </a:p>
          <a:p>
            <a:r>
              <a:rPr lang="el-GR" altLang="el-GR" sz="2000" dirty="0"/>
              <a:t>Όταν ολοκληρωθεί μια διεργασία απομακρύνεται από την κύρια μνήμη</a:t>
            </a:r>
            <a:endParaRPr lang="en-US" altLang="el-GR" sz="2000" dirty="0"/>
          </a:p>
          <a:p>
            <a:r>
              <a:rPr lang="el-GR" altLang="el-GR" sz="2000" dirty="0"/>
              <a:t>Αν καμιά διεργασία δεν είναι σε κατάσταση ετοιμότητας, </a:t>
            </a:r>
            <a:r>
              <a:rPr lang="en-US" altLang="el-GR" sz="2000" dirty="0"/>
              <a:t>(</a:t>
            </a:r>
            <a:r>
              <a:rPr lang="el-GR" altLang="el-GR" sz="2000" dirty="0"/>
              <a:t>όλες μπλοκαρισμένες σε λειτουργία </a:t>
            </a:r>
            <a:r>
              <a:rPr lang="en-US" altLang="el-GR" sz="2000" dirty="0"/>
              <a:t>I/O)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Αντιμετάθεση μπλοκαρισμένης διεργασίας σε ενδιάμεση ουρά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Εισαγωγή διεργασίας σε κατάσταση ετοιμότητας ή νέας διεργασίας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Ωστόσο το</a:t>
            </a:r>
            <a:r>
              <a:rPr lang="en-US" altLang="el-GR" sz="2000" dirty="0"/>
              <a:t> </a:t>
            </a:r>
            <a:r>
              <a:rPr lang="el-GR" altLang="el-GR" sz="2000" dirty="0"/>
              <a:t>«</a:t>
            </a:r>
            <a:r>
              <a:rPr lang="en-US" altLang="el-GR" sz="2000" dirty="0"/>
              <a:t>swapping</a:t>
            </a:r>
            <a:r>
              <a:rPr lang="el-GR" altLang="el-GR" sz="2000" dirty="0"/>
              <a:t>»</a:t>
            </a:r>
            <a:r>
              <a:rPr lang="en-US" altLang="el-GR" sz="2000" dirty="0"/>
              <a:t> </a:t>
            </a:r>
            <a:r>
              <a:rPr lang="el-GR" altLang="el-GR" sz="2000" dirty="0"/>
              <a:t>είναι μια λειτουργία</a:t>
            </a:r>
            <a:r>
              <a:rPr lang="en-US" altLang="el-GR" sz="2000" dirty="0"/>
              <a:t> I/O ...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03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Κατάτμηση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Κατάτμηση της μνήμης σε τομείς και απόδοση διεργασιών σε κάθε τομέα</a:t>
            </a:r>
            <a:r>
              <a:rPr lang="en-US" altLang="el-GR" sz="2800" dirty="0"/>
              <a:t> (</a:t>
            </a:r>
            <a:r>
              <a:rPr lang="el-GR" altLang="el-GR" sz="2800" dirty="0"/>
              <a:t>περιλαμβάνοντας και το λειτουργικό σύστημα</a:t>
            </a:r>
            <a:r>
              <a:rPr lang="en-US" altLang="el-GR" sz="2800" dirty="0"/>
              <a:t>)</a:t>
            </a:r>
          </a:p>
          <a:p>
            <a:r>
              <a:rPr lang="el-GR" altLang="el-GR" sz="2800" dirty="0"/>
              <a:t>Τομείς σταθερού μεγέθους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Μπορεί να μην έχουν όλοι το ίδιο μήκος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Η διεργασίας τοποθετείται στον τομέα που ταιριάζει καλύτερα </a:t>
            </a:r>
            <a:r>
              <a:rPr lang="en-US" altLang="el-GR" sz="2000" dirty="0"/>
              <a:t>(best fit)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Σπατάλη μέρους της μνήμης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Οδηγεί σε τομείς μεταβλητού μεγέθους</a:t>
            </a:r>
            <a:endParaRPr lang="en-US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01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altLang="el-GR" dirty="0" smtClean="0"/>
              <a:t>Κατάτμηση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>
            <a:fillRect/>
          </a:stretch>
        </p:blipFill>
        <p:spPr bwMode="auto">
          <a:xfrm>
            <a:off x="3779912" y="430733"/>
            <a:ext cx="4349727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Τομείς μεταβλητού </a:t>
            </a:r>
            <a:r>
              <a:rPr lang="el-GR" altLang="el-GR" dirty="0" smtClean="0"/>
              <a:t>μεγέθους</a:t>
            </a:r>
            <a:r>
              <a:rPr lang="en-US" altLang="el-GR" baseline="-25000" dirty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Απόδοση ακριβούς μεγέθους μνήμης σε κάθε διεργασία</a:t>
            </a:r>
            <a:endParaRPr lang="en-US" altLang="el-GR" sz="2400" dirty="0"/>
          </a:p>
          <a:p>
            <a:r>
              <a:rPr lang="el-GR" altLang="el-GR" sz="2400" dirty="0"/>
              <a:t>Οδηγεί σε ένα μικρό κενό στο τέλος της μνήμης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Μόνο ένα μικρό κενό</a:t>
            </a:r>
            <a:r>
              <a:rPr lang="en-US" altLang="el-GR" sz="2000" dirty="0"/>
              <a:t> – </a:t>
            </a:r>
            <a:r>
              <a:rPr lang="el-GR" altLang="el-GR" sz="2000" dirty="0"/>
              <a:t>μικρότερη σπατάλη μνήμης</a:t>
            </a:r>
            <a:endParaRPr lang="en-US" altLang="el-GR" sz="2000" dirty="0"/>
          </a:p>
          <a:p>
            <a:r>
              <a:rPr lang="el-GR" altLang="el-GR" sz="2400" dirty="0"/>
              <a:t>Όταν όλες οι διεργασίες είναι μπλοκαρισμένες, γίνεται αντιμετάθεση</a:t>
            </a:r>
            <a:endParaRPr lang="en-US" altLang="el-GR" sz="2400" dirty="0"/>
          </a:p>
          <a:p>
            <a:r>
              <a:rPr lang="el-GR" altLang="el-GR" sz="2400" dirty="0"/>
              <a:t>Οι νέες διεργασίες μπορεί να είναι μικρότερες από τις προηγούμενες</a:t>
            </a:r>
            <a:endParaRPr lang="en-US" altLang="el-GR" sz="2400" dirty="0"/>
          </a:p>
          <a:p>
            <a:r>
              <a:rPr lang="el-GR" altLang="el-GR" sz="2400" dirty="0"/>
              <a:t>Άρα δημιουργείται νέο κενό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Τομείς μεταβλητού </a:t>
            </a:r>
            <a:r>
              <a:rPr lang="el-GR" altLang="el-GR" dirty="0" smtClean="0"/>
              <a:t>μεγέθους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Τελικά δημιουργούνται πολλά κενά</a:t>
            </a:r>
            <a:r>
              <a:rPr lang="en-US" altLang="el-GR" sz="2800" dirty="0"/>
              <a:t> (fragmentation)</a:t>
            </a:r>
          </a:p>
          <a:p>
            <a:r>
              <a:rPr lang="el-GR" altLang="el-GR" sz="2800" b="1" dirty="0"/>
              <a:t>Λύση</a:t>
            </a:r>
            <a:r>
              <a:rPr lang="en-US" altLang="el-GR" sz="2800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Coalesce - </a:t>
            </a:r>
            <a:r>
              <a:rPr lang="el-GR" altLang="el-GR" sz="2400" dirty="0"/>
              <a:t>Σύνδεση παραπλήσιων κενών για δημιουργία μεγαλύτερων κενών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Συμπύκνωση</a:t>
            </a:r>
            <a:r>
              <a:rPr lang="en-US" altLang="el-GR" sz="2400" dirty="0"/>
              <a:t>- </a:t>
            </a:r>
            <a:r>
              <a:rPr lang="el-GR" altLang="el-GR" sz="2400" dirty="0"/>
              <a:t>Ανά τακτά χρονικά διαστήματα μετακίνησε όλα τα κενά σε έναν ελεύθερο τομέα </a:t>
            </a:r>
            <a:r>
              <a:rPr lang="en-US" altLang="el-GR" sz="2400" dirty="0"/>
              <a:t> (disk de-fragmentation)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72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Δυναμική κατάτμηση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6"/>
          <a:stretch>
            <a:fillRect/>
          </a:stretch>
        </p:blipFill>
        <p:spPr bwMode="auto">
          <a:xfrm>
            <a:off x="2195736" y="1035000"/>
            <a:ext cx="4813337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Επανατοποθέτηση Διεργασιών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Δεν υπάρχει εγγύηση για φόρτωση μιας διεργασίας στην ίδια θέση μνήμης</a:t>
            </a:r>
            <a:endParaRPr lang="en-US" altLang="el-GR" sz="2400" dirty="0"/>
          </a:p>
          <a:p>
            <a:r>
              <a:rPr lang="el-GR" altLang="el-GR" sz="2400" dirty="0"/>
              <a:t>Ωστόσο οι εντολές περιέχουν διευθύνσεις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Θέση δεδομένων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Διευθύνσεις εντολών</a:t>
            </a:r>
            <a:r>
              <a:rPr lang="en-US" altLang="el-GR" sz="2000" dirty="0"/>
              <a:t>(branching)</a:t>
            </a:r>
          </a:p>
          <a:p>
            <a:r>
              <a:rPr lang="el-GR" altLang="el-GR" sz="2400" dirty="0"/>
              <a:t>Λογική διεύθυνση</a:t>
            </a:r>
            <a:r>
              <a:rPr lang="en-US" altLang="el-GR" sz="2400" dirty="0"/>
              <a:t> – </a:t>
            </a:r>
            <a:r>
              <a:rPr lang="el-GR" altLang="el-GR" sz="2400" dirty="0"/>
              <a:t>σχετική με την έναρξη του προγράμματος</a:t>
            </a:r>
            <a:endParaRPr lang="en-US" altLang="el-GR" sz="2400" dirty="0"/>
          </a:p>
          <a:p>
            <a:r>
              <a:rPr lang="el-GR" altLang="el-GR" sz="2400" dirty="0"/>
              <a:t>Φυσική διεύθυνση</a:t>
            </a:r>
            <a:r>
              <a:rPr lang="en-US" altLang="el-GR" sz="2400" dirty="0"/>
              <a:t> – </a:t>
            </a:r>
            <a:r>
              <a:rPr lang="el-GR" altLang="el-GR" sz="2400" dirty="0"/>
              <a:t>πραγματική θέση στη μνήμη</a:t>
            </a:r>
            <a:endParaRPr lang="en-US" altLang="el-GR" sz="2400" dirty="0"/>
          </a:p>
          <a:p>
            <a:r>
              <a:rPr lang="el-GR" altLang="el-GR" sz="2400" dirty="0"/>
              <a:t>Αυτόματη μετατροπή με χρήση της διεύθυνσης βάσης 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Σελιδοποίηση (</a:t>
            </a:r>
            <a:r>
              <a:rPr lang="en-US" altLang="el-GR" dirty="0"/>
              <a:t>Paging</a:t>
            </a:r>
            <a:r>
              <a:rPr lang="el-GR" altLang="el-GR" dirty="0"/>
              <a:t>)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Κατάτμηση μνήμης σε πολύ μικρά, ίσου μεγέθους πλαίσια</a:t>
            </a:r>
            <a:endParaRPr lang="en-US" altLang="el-GR" sz="2400" dirty="0"/>
          </a:p>
          <a:p>
            <a:r>
              <a:rPr lang="el-GR" altLang="el-GR" sz="2400" dirty="0"/>
              <a:t>Κατάτμηση προγραμμάτων (διεργασιών) σε πολύ μικρές, ίσου μεγέθους σελίδες</a:t>
            </a:r>
            <a:endParaRPr lang="en-US" altLang="el-GR" sz="2400" dirty="0"/>
          </a:p>
          <a:p>
            <a:r>
              <a:rPr lang="el-GR" altLang="el-GR" sz="2400" dirty="0"/>
              <a:t>Απόδοση του απαιτούμενου αριθμού πλαισίων σε μια διεργασία</a:t>
            </a:r>
            <a:endParaRPr lang="en-US" altLang="el-GR" sz="2400" dirty="0"/>
          </a:p>
          <a:p>
            <a:r>
              <a:rPr lang="el-GR" altLang="el-GR" sz="2400" dirty="0"/>
              <a:t>Το λειτουργικό σύστημα διατηρεί λίστα ελεύθερων πλαισίων</a:t>
            </a:r>
            <a:endParaRPr lang="en-US" altLang="el-GR" sz="2400" dirty="0"/>
          </a:p>
          <a:p>
            <a:r>
              <a:rPr lang="el-GR" altLang="el-GR" sz="2400" dirty="0"/>
              <a:t>Μια διεργασία δεν απαιτεί συνεχόμενα πλαίσια</a:t>
            </a:r>
            <a:endParaRPr lang="en-US" altLang="el-GR" sz="2400" dirty="0"/>
          </a:p>
          <a:p>
            <a:r>
              <a:rPr lang="el-GR" altLang="el-GR" sz="2400" dirty="0"/>
              <a:t>Χρήση πίνακα σελίδων για ανίχνευση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0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Λογικές και φυσικές διευθύνσεις</a:t>
            </a:r>
            <a:r>
              <a:rPr lang="en-US" altLang="el-GR" sz="3600" dirty="0"/>
              <a:t> - Paging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3"/>
          <a:stretch>
            <a:fillRect/>
          </a:stretch>
        </p:blipFill>
        <p:spPr bwMode="auto">
          <a:xfrm>
            <a:off x="2195736" y="989162"/>
            <a:ext cx="465105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Εικονική μνήμη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Απαιτεί σελιδοποίηση</a:t>
            </a:r>
            <a:endParaRPr lang="en-US" altLang="el-GR" sz="2400" dirty="0"/>
          </a:p>
          <a:p>
            <a:pPr lvl="1"/>
            <a:r>
              <a:rPr lang="el-GR" altLang="el-GR" sz="2000" dirty="0"/>
              <a:t>Δεν απαιτεί όλες οι σελίδες της διεργασίας να είναι στη κύρια μνήμα </a:t>
            </a:r>
            <a:endParaRPr lang="en-US" altLang="el-GR" sz="2000" dirty="0"/>
          </a:p>
          <a:p>
            <a:pPr lvl="1"/>
            <a:r>
              <a:rPr lang="el-GR" altLang="el-GR" sz="2000" dirty="0"/>
              <a:t>Εισαγωγή σελίδων μετά από απαίτηση</a:t>
            </a:r>
            <a:endParaRPr lang="en-US" altLang="el-GR" sz="2000" dirty="0"/>
          </a:p>
          <a:p>
            <a:r>
              <a:rPr lang="el-GR" altLang="el-GR" sz="2400" dirty="0"/>
              <a:t>Σφάλμα σελίδας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Η επιθυμητή σελίδα δεν είναι στην μνήμη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Το λειτουργικό σύστημα πρέπει να εισάγει την σελίδα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Ίσως χρειαστεί αντιμετάθεση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Επιλογή σελίδας για απομάκρυνση μέσω πρόσφατου ιστορικού</a:t>
            </a:r>
            <a:endParaRPr lang="en-US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5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dirty="0"/>
              <a:t>Thrashing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Πάρα πολλές διεργασίες σε πολύ μικρή μνήμη</a:t>
            </a:r>
            <a:endParaRPr lang="en-US" altLang="el-GR" sz="2400" dirty="0"/>
          </a:p>
          <a:p>
            <a:r>
              <a:rPr lang="el-GR" altLang="el-GR" sz="2400" dirty="0"/>
              <a:t>Το λειτουργικό σύστημα ξοδεύει όλο το χρόνο σε αντιμεταθέσεις</a:t>
            </a:r>
            <a:endParaRPr lang="en-US" altLang="el-GR" sz="2400" dirty="0"/>
          </a:p>
          <a:p>
            <a:r>
              <a:rPr lang="el-GR" altLang="el-GR" sz="2400" dirty="0"/>
              <a:t>Δεν παράγεται έργο ή είναι ελάχιστο</a:t>
            </a:r>
            <a:endParaRPr lang="en-US" altLang="el-GR" sz="2400" dirty="0"/>
          </a:p>
          <a:p>
            <a:r>
              <a:rPr lang="el-GR" altLang="el-GR" sz="2400" dirty="0"/>
              <a:t>Η ένδειξη του δίσκου είναι μόνιμα αναμμένη</a:t>
            </a:r>
            <a:endParaRPr lang="en-US" altLang="el-GR" sz="2400" dirty="0"/>
          </a:p>
          <a:p>
            <a:r>
              <a:rPr lang="el-GR" altLang="el-GR" sz="2400" b="1" dirty="0" smtClean="0"/>
              <a:t>Λύση</a:t>
            </a:r>
            <a:endParaRPr lang="en-US" altLang="el-GR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Καλός αλγόριθμος αντιμετάθεσης σελίδων 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Μείωση εκτελούμενων διεργασιών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Τοποθέτηση πρόσθετης μνήμης</a:t>
            </a:r>
            <a:endParaRPr lang="en-US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66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dirty="0"/>
              <a:t>Bonus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Η εκτέλεση μιας διεργασίας σε ένα συγκεκριμένο χρονικό διάστημα δεν απαιτεί την φόρτωση του συνόλου της διεργασίας</a:t>
            </a:r>
            <a:endParaRPr lang="en-US" altLang="el-GR" sz="2200" dirty="0"/>
          </a:p>
          <a:p>
            <a:r>
              <a:rPr lang="el-GR" altLang="el-GR" sz="2200" dirty="0"/>
              <a:t>Μπορούμε να εισάγουμε τις απαιτούμενες σελίδες μετά από αίτημα</a:t>
            </a:r>
            <a:endParaRPr lang="en-US" altLang="el-GR" sz="2200" dirty="0"/>
          </a:p>
          <a:p>
            <a:r>
              <a:rPr lang="el-GR" altLang="el-GR" sz="2200" dirty="0"/>
              <a:t>Άρα μπορούμε να εκτελούμε διεργασίες με απαιτήσεις μεγαλύτερες της μνήμης</a:t>
            </a:r>
            <a:r>
              <a:rPr lang="en-US" altLang="el-GR" sz="2200" dirty="0"/>
              <a:t>!</a:t>
            </a:r>
          </a:p>
          <a:p>
            <a:r>
              <a:rPr lang="el-GR" altLang="el-GR" sz="2200" dirty="0" smtClean="0"/>
              <a:t>Η </a:t>
            </a:r>
            <a:r>
              <a:rPr lang="el-GR" altLang="el-GR" sz="2200" dirty="0"/>
              <a:t>κυρίως μνήμη καλείται πραγματική μνήμη</a:t>
            </a:r>
            <a:endParaRPr lang="en-US" altLang="el-GR" sz="2200" dirty="0"/>
          </a:p>
          <a:p>
            <a:r>
              <a:rPr lang="el-GR" altLang="el-GR" sz="2200" dirty="0"/>
              <a:t>Ο χρήστης</a:t>
            </a:r>
            <a:r>
              <a:rPr lang="en-US" altLang="el-GR" sz="2200" dirty="0"/>
              <a:t>/</a:t>
            </a:r>
            <a:r>
              <a:rPr lang="el-GR" altLang="el-GR" sz="2200" dirty="0"/>
              <a:t>προγραμματιστής βλέπει πολύ μεγαλύτερη μνήμη</a:t>
            </a:r>
            <a:r>
              <a:rPr lang="en-US" altLang="el-GR" sz="2200" dirty="0"/>
              <a:t> – </a:t>
            </a:r>
            <a:r>
              <a:rPr lang="el-GR" altLang="el-GR" sz="2200" dirty="0"/>
              <a:t>εικονική μνήμη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3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Δομή Πίνακα Σελίδων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6"/>
          <a:stretch>
            <a:fillRect/>
          </a:stretch>
        </p:blipFill>
        <p:spPr bwMode="auto">
          <a:xfrm>
            <a:off x="1177393" y="1025162"/>
            <a:ext cx="678921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Η ενδιάμεση μνήμη μετατροπής - </a:t>
            </a:r>
            <a:r>
              <a:rPr lang="en-GB" altLang="el-GR" sz="4000" dirty="0"/>
              <a:t>Translation </a:t>
            </a:r>
            <a:r>
              <a:rPr lang="en-GB" altLang="el-GR" sz="4000" dirty="0" err="1"/>
              <a:t>Lookaside</a:t>
            </a:r>
            <a:r>
              <a:rPr lang="en-GB" altLang="el-GR" sz="4000" dirty="0"/>
              <a:t> Buffer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Κάθε αναφορά στην εικονική μνήμη </a:t>
            </a:r>
            <a:r>
              <a:rPr lang="el-GR" altLang="el-GR" sz="2800" dirty="0" err="1"/>
              <a:t>προκαλέι</a:t>
            </a:r>
            <a:r>
              <a:rPr lang="el-GR" altLang="el-GR" sz="2800" dirty="0"/>
              <a:t> δύο προσπελάσεις της πραγματικής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Προσπέλαση πίνακα σελίδων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Εξαγωγή δεδομένων</a:t>
            </a:r>
            <a:endParaRPr lang="en-GB" altLang="el-GR" dirty="0"/>
          </a:p>
          <a:p>
            <a:r>
              <a:rPr lang="el-GR" altLang="el-GR" sz="2800" dirty="0"/>
              <a:t>Χρήση εξειδικευμένης </a:t>
            </a:r>
            <a:r>
              <a:rPr lang="en-US" altLang="el-GR" sz="2800" dirty="0"/>
              <a:t>cache </a:t>
            </a:r>
            <a:r>
              <a:rPr lang="el-GR" altLang="el-GR" sz="2800" dirty="0"/>
              <a:t>για τον πίνακα σελίδων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TLB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Λειτουργία </a:t>
            </a:r>
            <a:r>
              <a:rPr lang="en-GB" altLang="el-GR" dirty="0"/>
              <a:t>TLB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10922" r="14850" b="26120"/>
          <a:stretch>
            <a:fillRect/>
          </a:stretch>
        </p:blipFill>
        <p:spPr bwMode="auto">
          <a:xfrm>
            <a:off x="2838075" y="995514"/>
            <a:ext cx="3467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Λειτουργία </a:t>
            </a:r>
            <a:r>
              <a:rPr lang="en-GB" altLang="el-GR" dirty="0"/>
              <a:t>TLB </a:t>
            </a:r>
            <a:r>
              <a:rPr lang="el-GR" altLang="el-GR" dirty="0"/>
              <a:t>και</a:t>
            </a:r>
            <a:r>
              <a:rPr lang="en-GB" altLang="el-GR" dirty="0"/>
              <a:t> Cache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421" r="22810" b="17380"/>
          <a:stretch>
            <a:fillRect/>
          </a:stretch>
        </p:blipFill>
        <p:spPr bwMode="auto">
          <a:xfrm>
            <a:off x="1761238" y="1065230"/>
            <a:ext cx="5621524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Τμηματοποίηση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 σελιδοποίηση συνήθως </a:t>
            </a:r>
            <a:r>
              <a:rPr lang="el-GR" altLang="el-GR" sz="2800" u="sng" dirty="0"/>
              <a:t>δεν είναι</a:t>
            </a:r>
            <a:r>
              <a:rPr lang="el-GR" altLang="el-GR" sz="2800" dirty="0"/>
              <a:t> ορατή στον </a:t>
            </a:r>
            <a:r>
              <a:rPr lang="el-GR" altLang="el-GR" sz="2800" dirty="0" smtClean="0"/>
              <a:t>προγραμματιστή</a:t>
            </a:r>
            <a:endParaRPr lang="en-US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l-GR" altLang="el-GR" sz="2800" dirty="0" err="1" smtClean="0"/>
              <a:t>τμηματοποίηση</a:t>
            </a:r>
            <a:r>
              <a:rPr lang="el-GR" altLang="el-GR" sz="2800" dirty="0" smtClean="0"/>
              <a:t> </a:t>
            </a:r>
            <a:r>
              <a:rPr lang="el-GR" altLang="el-GR" sz="2800" u="sng" dirty="0" smtClean="0"/>
              <a:t>είναι</a:t>
            </a:r>
            <a:endParaRPr lang="en-US" altLang="el-GR" sz="2800" u="sng" dirty="0" smtClean="0"/>
          </a:p>
          <a:p>
            <a:r>
              <a:rPr lang="el-GR" altLang="el-GR" sz="2800" dirty="0" smtClean="0"/>
              <a:t>Συνήθως </a:t>
            </a:r>
            <a:r>
              <a:rPr lang="el-GR" altLang="el-GR" sz="2800" dirty="0"/>
              <a:t>διαφορετικά τμήματα αποδίδονται σε διεργασίες και δεδομένα</a:t>
            </a:r>
            <a:endParaRPr lang="en-US" altLang="el-GR" sz="2800" dirty="0"/>
          </a:p>
          <a:p>
            <a:r>
              <a:rPr lang="el-GR" altLang="el-GR" sz="2800" dirty="0"/>
              <a:t>Μπορεί να υπάρχει ένας αριθμός τμημάτων προγράμματος όπως και ένας αριθμός τμημάτων δεδομένων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9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Πλεονεκτήματα </a:t>
            </a:r>
            <a:r>
              <a:rPr lang="el-GR" altLang="el-GR" dirty="0" err="1"/>
              <a:t>Τμηματοποίησης</a:t>
            </a:r>
            <a:r>
              <a:rPr lang="el-GR" altLang="el-GR" dirty="0"/>
              <a:t> 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Απλοποιεί τον χειρισμό αυξανόμενου μεγέθους δομών δεδομένων</a:t>
            </a:r>
            <a:endParaRPr lang="en-US" altLang="el-GR" sz="2400" dirty="0"/>
          </a:p>
          <a:p>
            <a:r>
              <a:rPr lang="el-GR" altLang="el-GR" sz="2400" dirty="0"/>
              <a:t>Επιτρέπει σε προγράμματα να αλλαχθούν και να </a:t>
            </a:r>
            <a:r>
              <a:rPr lang="el-GR" altLang="el-GR" sz="2400" dirty="0" err="1"/>
              <a:t>μεταγλωτιστούν</a:t>
            </a:r>
            <a:r>
              <a:rPr lang="el-GR" altLang="el-GR" sz="2400" dirty="0"/>
              <a:t> ανεξάρτητα</a:t>
            </a:r>
            <a:r>
              <a:rPr lang="en-US" altLang="el-GR" sz="2400" dirty="0"/>
              <a:t>, </a:t>
            </a:r>
            <a:r>
              <a:rPr lang="el-GR" altLang="el-GR" sz="2400" dirty="0"/>
              <a:t>χωρίς επανασύνδεση – </a:t>
            </a:r>
            <a:r>
              <a:rPr lang="el-GR" altLang="el-GR" sz="2400" dirty="0" err="1"/>
              <a:t>επαναφόρτωση</a:t>
            </a:r>
            <a:r>
              <a:rPr lang="el-GR" altLang="el-GR" sz="2400" dirty="0"/>
              <a:t> ενός συνόλου προγραμμάτων</a:t>
            </a:r>
            <a:endParaRPr lang="en-US" altLang="el-GR" sz="2400" dirty="0"/>
          </a:p>
          <a:p>
            <a:r>
              <a:rPr lang="el-GR" altLang="el-GR" sz="2400" dirty="0"/>
              <a:t>Εύκολη χρήση πόρων από πολλές διεργασίες</a:t>
            </a:r>
            <a:endParaRPr lang="en-US" altLang="el-GR" sz="2400" dirty="0"/>
          </a:p>
          <a:p>
            <a:r>
              <a:rPr lang="el-GR" altLang="el-GR" sz="2400" dirty="0"/>
              <a:t>Διευκολύνεται η προστασία των δεδομένων</a:t>
            </a:r>
            <a:endParaRPr lang="en-US" altLang="el-GR" sz="2400" dirty="0"/>
          </a:p>
          <a:p>
            <a:r>
              <a:rPr lang="el-GR" altLang="el-GR" sz="2400" dirty="0"/>
              <a:t>Μερικά συστήματα συνδυάζουν την </a:t>
            </a:r>
            <a:r>
              <a:rPr lang="el-GR" altLang="el-GR" sz="2400" dirty="0" err="1"/>
              <a:t>τμηματοποίηση</a:t>
            </a:r>
            <a:r>
              <a:rPr lang="el-GR" altLang="el-GR" sz="2400" dirty="0"/>
              <a:t> με την σελιδοποίηση 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0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Στόχος και Λειτουργίες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Ευκολία χρήσης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Ένα λειτουργικό σύστημα κάνει πιο </a:t>
            </a:r>
            <a:r>
              <a:rPr lang="el-GR" altLang="el-GR" dirty="0" err="1"/>
              <a:t>ευκολόχρηστο</a:t>
            </a:r>
            <a:r>
              <a:rPr lang="el-GR" altLang="el-GR" dirty="0"/>
              <a:t> έναν υπολογιστή</a:t>
            </a:r>
            <a:endParaRPr lang="en-US" altLang="el-GR" dirty="0"/>
          </a:p>
          <a:p>
            <a:r>
              <a:rPr lang="el-GR" altLang="el-GR" sz="2800" dirty="0"/>
              <a:t>Αποδοτικότητα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Βελτιστοποίηση χρήσης πόρων συστήματος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Pentium II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altLang="el-GR" sz="1800" dirty="0"/>
              <a:t>Hardware </a:t>
            </a:r>
            <a:r>
              <a:rPr lang="el-GR" altLang="el-GR" sz="1800" dirty="0"/>
              <a:t>για </a:t>
            </a:r>
            <a:r>
              <a:rPr lang="el-GR" altLang="el-GR" sz="1800" dirty="0" err="1"/>
              <a:t>τμηματοποίηση</a:t>
            </a:r>
            <a:r>
              <a:rPr lang="el-GR" altLang="el-GR" sz="1800" dirty="0"/>
              <a:t> και σελιδοποίηση</a:t>
            </a:r>
            <a:endParaRPr lang="en-GB" altLang="el-GR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1800" dirty="0"/>
              <a:t>Μη </a:t>
            </a:r>
            <a:r>
              <a:rPr lang="el-GR" altLang="el-GR" sz="1800" dirty="0" err="1"/>
              <a:t>τμηματοποιημένη</a:t>
            </a:r>
            <a:r>
              <a:rPr lang="el-GR" altLang="el-GR" sz="1800" dirty="0"/>
              <a:t>, μη σελιδοποιημένη</a:t>
            </a:r>
            <a:endParaRPr lang="en-GB" altLang="el-GR" sz="18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Εικονική διεύθυνση</a:t>
            </a:r>
            <a:r>
              <a:rPr lang="en-GB" altLang="el-GR" sz="1600" dirty="0"/>
              <a:t> = </a:t>
            </a:r>
            <a:r>
              <a:rPr lang="el-GR" altLang="el-GR" sz="1600" dirty="0"/>
              <a:t>πραγματική διεύθυνση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Απλό σχήμα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Υψηλή απόδοση</a:t>
            </a:r>
            <a:endParaRPr lang="en-GB" altLang="el-GR" sz="16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1800" dirty="0"/>
              <a:t>Μη </a:t>
            </a:r>
            <a:r>
              <a:rPr lang="el-GR" altLang="el-GR" sz="1800" dirty="0" err="1"/>
              <a:t>τμηματοποιημένη</a:t>
            </a:r>
            <a:r>
              <a:rPr lang="el-GR" altLang="el-GR" sz="1800" dirty="0"/>
              <a:t>, σελιδοποιημένη</a:t>
            </a:r>
            <a:endParaRPr lang="en-GB" altLang="el-GR" sz="18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Η μνήμη βλέπεται σαν ένας σελιδοποιημένος γραμμικός χώρος διευθύνσεων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Προστασία και διαχείριση μέσω σελιδοποίησης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el-GR" sz="1600" dirty="0"/>
              <a:t>Berkeley UNIX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1800" dirty="0" err="1"/>
              <a:t>Τμηματοποιημένη</a:t>
            </a:r>
            <a:r>
              <a:rPr lang="el-GR" altLang="el-GR" sz="1800" dirty="0"/>
              <a:t>, μη σελιδοποιημένη</a:t>
            </a:r>
            <a:endParaRPr lang="en-GB" altLang="el-GR" sz="18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Συλλογή χώρων τοπικών διευθύνσεων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Προστασία σε επίπεδο </a:t>
            </a:r>
            <a:r>
              <a:rPr lang="en-US" altLang="el-GR" sz="1600" dirty="0"/>
              <a:t>byte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Ο απαιτούμενος πίνακας μετατροπής είναι </a:t>
            </a:r>
            <a:r>
              <a:rPr lang="en-GB" altLang="el-GR" sz="1600" dirty="0"/>
              <a:t>on chip </a:t>
            </a:r>
            <a:r>
              <a:rPr lang="el-GR" altLang="el-GR" sz="1600" dirty="0"/>
              <a:t>για τμήματα που είναι στην κύρια μνήμη</a:t>
            </a:r>
            <a:endParaRPr lang="en-GB" altLang="el-GR" sz="16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1800" dirty="0" err="1"/>
              <a:t>Τμηματοποιημένη</a:t>
            </a:r>
            <a:r>
              <a:rPr lang="el-GR" altLang="el-GR" sz="1800" dirty="0"/>
              <a:t>, σελιδοποιημένη</a:t>
            </a:r>
            <a:endParaRPr lang="en-GB" altLang="el-GR" sz="18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Η </a:t>
            </a:r>
            <a:r>
              <a:rPr lang="el-GR" altLang="el-GR" sz="1600" dirty="0" err="1"/>
              <a:t>τμηματοποίηση</a:t>
            </a:r>
            <a:r>
              <a:rPr lang="el-GR" altLang="el-GR" sz="1600" dirty="0"/>
              <a:t> χρησιμοποιείται για να ορίσει λογικά τμήματα μνήμης που υπόκεινται σε έλεγχο πρόσβασης 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altLang="el-GR" sz="1600" dirty="0"/>
              <a:t>Η σελιδοποίηση διαχειρίζεται την κατανομή της μνήμης εντός των τμημάτων</a:t>
            </a:r>
            <a:endParaRPr lang="en-GB" altLang="el-GR" sz="1600"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el-GR" sz="1600" dirty="0"/>
              <a:t>Unix System V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45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Pentium II </a:t>
            </a:r>
            <a:r>
              <a:rPr lang="en-GB" altLang="el-GR" dirty="0" smtClean="0"/>
              <a:t/>
            </a:r>
            <a:br>
              <a:rPr lang="en-GB" altLang="el-GR" dirty="0" smtClean="0"/>
            </a:br>
            <a:r>
              <a:rPr lang="el-GR" altLang="el-GR" sz="3600" dirty="0" smtClean="0"/>
              <a:t>Μηχανισμός </a:t>
            </a:r>
            <a:r>
              <a:rPr lang="el-GR" altLang="el-GR" sz="3600" dirty="0"/>
              <a:t>μετατροπής διεύθυνσης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1227" r="7735" b="22807"/>
          <a:stretch>
            <a:fillRect/>
          </a:stretch>
        </p:blipFill>
        <p:spPr bwMode="auto">
          <a:xfrm>
            <a:off x="1018953" y="1427380"/>
            <a:ext cx="7106094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Τμηματοποίηση</a:t>
            </a:r>
            <a:r>
              <a:rPr lang="el-GR" altLang="el-GR" dirty="0"/>
              <a:t> στον </a:t>
            </a:r>
            <a:r>
              <a:rPr lang="en-GB" altLang="el-GR" dirty="0"/>
              <a:t>Pentium II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Κάθε εικονική διεύθυνση αποτελείται από </a:t>
            </a:r>
            <a:r>
              <a:rPr lang="en-GB" altLang="el-GR" sz="2000" dirty="0"/>
              <a:t>16-bit </a:t>
            </a:r>
            <a:r>
              <a:rPr lang="el-GR" altLang="el-GR" sz="2000" dirty="0"/>
              <a:t>τομέα και</a:t>
            </a:r>
            <a:r>
              <a:rPr lang="en-GB" altLang="el-GR" sz="2000" dirty="0"/>
              <a:t> 32-bit </a:t>
            </a:r>
            <a:r>
              <a:rPr lang="el-GR" altLang="el-GR" sz="2000" dirty="0"/>
              <a:t>μετατόπιση</a:t>
            </a:r>
            <a:endParaRPr lang="en-GB" altLang="el-GR" sz="2000" dirty="0"/>
          </a:p>
          <a:p>
            <a:r>
              <a:rPr lang="en-GB" altLang="el-GR" sz="2000" dirty="0"/>
              <a:t>2 bits </a:t>
            </a:r>
            <a:r>
              <a:rPr lang="el-GR" altLang="el-GR" sz="2000" dirty="0"/>
              <a:t>τομέα αποτελούν μηχανισμό προστασίας</a:t>
            </a:r>
            <a:endParaRPr lang="en-GB" altLang="el-GR" sz="2000" dirty="0"/>
          </a:p>
          <a:p>
            <a:r>
              <a:rPr lang="en-GB" altLang="el-GR" sz="2000" dirty="0"/>
              <a:t>14 bits </a:t>
            </a:r>
            <a:r>
              <a:rPr lang="el-GR" altLang="el-GR" sz="2000" dirty="0"/>
              <a:t>καθορίζουν τον τομέα </a:t>
            </a:r>
            <a:endParaRPr lang="en-GB" altLang="el-GR" sz="2000" dirty="0"/>
          </a:p>
          <a:p>
            <a:r>
              <a:rPr lang="el-GR" altLang="el-GR" sz="2000" dirty="0"/>
              <a:t>Μη </a:t>
            </a:r>
            <a:r>
              <a:rPr lang="el-GR" altLang="el-GR" sz="2000" dirty="0" err="1"/>
              <a:t>τμηματοποιημένη</a:t>
            </a:r>
            <a:r>
              <a:rPr lang="el-GR" altLang="el-GR" sz="2000" dirty="0"/>
              <a:t> εικονική μνήμη</a:t>
            </a:r>
            <a:r>
              <a:rPr lang="en-GB" altLang="el-GR" sz="2000" dirty="0"/>
              <a:t> 2</a:t>
            </a:r>
            <a:r>
              <a:rPr lang="en-GB" altLang="el-GR" sz="2000" baseline="30000" dirty="0"/>
              <a:t>32</a:t>
            </a:r>
            <a:r>
              <a:rPr lang="en-GB" altLang="el-GR" sz="2000" dirty="0"/>
              <a:t> = 4Gbytes</a:t>
            </a:r>
          </a:p>
          <a:p>
            <a:r>
              <a:rPr lang="el-GR" altLang="el-GR" sz="2000" dirty="0" err="1"/>
              <a:t>Τμηματοποιημένη</a:t>
            </a:r>
            <a:r>
              <a:rPr lang="el-GR" altLang="el-GR" sz="2000" dirty="0"/>
              <a:t> </a:t>
            </a:r>
            <a:r>
              <a:rPr lang="en-GB" altLang="el-GR" sz="2000" dirty="0"/>
              <a:t>2</a:t>
            </a:r>
            <a:r>
              <a:rPr lang="en-GB" altLang="el-GR" sz="2000" baseline="30000" dirty="0"/>
              <a:t>46</a:t>
            </a:r>
            <a:r>
              <a:rPr lang="en-GB" altLang="el-GR" sz="2000" dirty="0"/>
              <a:t>=64 terabytes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Μπορεί να είναι και μεγαλύτερη</a:t>
            </a:r>
            <a:r>
              <a:rPr lang="en-GB" altLang="el-GR" sz="1800" dirty="0"/>
              <a:t> – </a:t>
            </a:r>
            <a:r>
              <a:rPr lang="el-GR" altLang="el-GR" sz="1800" dirty="0"/>
              <a:t>Εξαρτάται από το ποια διεργασία είναι ενεργή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Μισή</a:t>
            </a:r>
            <a:r>
              <a:rPr lang="en-GB" altLang="el-GR" sz="1800" dirty="0"/>
              <a:t> (8K segments of 4Gbytes) </a:t>
            </a:r>
            <a:r>
              <a:rPr lang="el-GR" altLang="el-GR" sz="1800" dirty="0"/>
              <a:t>είναι γενικής χρήσης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Μισή διαμοιράζεται τοπικά και ξεχωριστά σε κάθε διεργασία</a:t>
            </a:r>
            <a:endParaRPr lang="en-GB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Προστασία στον </a:t>
            </a:r>
            <a:r>
              <a:rPr lang="en-GB" altLang="el-GR" dirty="0"/>
              <a:t>Pentium II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Τα </a:t>
            </a:r>
            <a:r>
              <a:rPr lang="en-GB" altLang="el-GR" sz="2800" dirty="0"/>
              <a:t>bits</a:t>
            </a:r>
            <a:r>
              <a:rPr lang="el-GR" altLang="el-GR" sz="2800" dirty="0"/>
              <a:t> προστασίας</a:t>
            </a:r>
            <a:r>
              <a:rPr lang="en-GB" altLang="el-GR" sz="2800" dirty="0"/>
              <a:t> </a:t>
            </a:r>
            <a:r>
              <a:rPr lang="el-GR" altLang="el-GR" sz="2800" dirty="0"/>
              <a:t>δίνουν 4 επίπεδα δικαιωμάτων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0 </a:t>
            </a:r>
            <a:r>
              <a:rPr lang="el-GR" altLang="el-GR" sz="2400" dirty="0"/>
              <a:t>μεγαλύτερη προστασία</a:t>
            </a:r>
            <a:r>
              <a:rPr lang="en-GB" altLang="el-GR" sz="2400" dirty="0"/>
              <a:t>, 3 </a:t>
            </a:r>
            <a:r>
              <a:rPr lang="el-GR" altLang="el-GR" sz="2400" dirty="0"/>
              <a:t>ελάχιστη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Η χρήση των επιπέδων εξαρτάται από το </a:t>
            </a:r>
            <a:r>
              <a:rPr lang="en-GB" altLang="el-GR" sz="2400" dirty="0"/>
              <a:t>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Συνήθως το επίπεδο </a:t>
            </a:r>
            <a:r>
              <a:rPr lang="en-GB" altLang="el-GR" sz="2400" dirty="0"/>
              <a:t>3 </a:t>
            </a:r>
            <a:r>
              <a:rPr lang="el-GR" altLang="el-GR" sz="2400" dirty="0"/>
              <a:t>για εφαρμογές</a:t>
            </a:r>
            <a:r>
              <a:rPr lang="en-GB" altLang="el-GR" sz="2400" dirty="0"/>
              <a:t>, </a:t>
            </a:r>
            <a:r>
              <a:rPr lang="el-GR" altLang="el-GR" sz="2400" dirty="0"/>
              <a:t>το επίπεδο 1 για</a:t>
            </a:r>
            <a:r>
              <a:rPr lang="en-GB" altLang="el-GR" sz="2400" dirty="0"/>
              <a:t> O/S </a:t>
            </a:r>
            <a:r>
              <a:rPr lang="el-GR" altLang="el-GR" sz="2400" dirty="0"/>
              <a:t>και</a:t>
            </a:r>
            <a:r>
              <a:rPr lang="en-GB" altLang="el-GR" sz="2400" dirty="0"/>
              <a:t> </a:t>
            </a:r>
            <a:r>
              <a:rPr lang="el-GR" altLang="el-GR" sz="2400" dirty="0"/>
              <a:t>το επίπεδο </a:t>
            </a:r>
            <a:r>
              <a:rPr lang="en-GB" altLang="el-GR" sz="2400" dirty="0"/>
              <a:t>0 </a:t>
            </a:r>
            <a:r>
              <a:rPr lang="el-GR" altLang="el-GR" sz="2400" dirty="0"/>
              <a:t>για</a:t>
            </a:r>
            <a:r>
              <a:rPr lang="en-GB" altLang="el-GR" sz="2400" dirty="0"/>
              <a:t> kernel (</a:t>
            </a:r>
            <a:r>
              <a:rPr lang="el-GR" altLang="el-GR" sz="2400" dirty="0"/>
              <a:t>το</a:t>
            </a:r>
            <a:r>
              <a:rPr lang="en-GB" altLang="el-GR" sz="2400" dirty="0"/>
              <a:t> </a:t>
            </a:r>
            <a:r>
              <a:rPr lang="el-GR" altLang="el-GR" sz="2400" dirty="0"/>
              <a:t>επίπεδο </a:t>
            </a:r>
            <a:r>
              <a:rPr lang="en-GB" altLang="el-GR" sz="2400" dirty="0"/>
              <a:t>2 </a:t>
            </a:r>
            <a:r>
              <a:rPr lang="el-GR" altLang="el-GR" sz="2400" dirty="0"/>
              <a:t>δεν χρησιμοποιείται</a:t>
            </a:r>
            <a:r>
              <a:rPr lang="en-GB" alt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Το επίπεδο </a:t>
            </a:r>
            <a:r>
              <a:rPr lang="en-GB" altLang="el-GR" sz="2400" dirty="0"/>
              <a:t>2 </a:t>
            </a:r>
            <a:r>
              <a:rPr lang="el-GR" altLang="el-GR" sz="2400" dirty="0"/>
              <a:t>μπορεί να χρησιμοποιηθεί από εφαρμογές που διαθέτουν εσωτερική ασφάλεια</a:t>
            </a:r>
            <a:r>
              <a:rPr lang="en-GB" altLang="el-GR" sz="2400" dirty="0"/>
              <a:t> </a:t>
            </a: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database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Κάποιες εντολές τρέχουν μόνο στο επίπεδο</a:t>
            </a:r>
            <a:r>
              <a:rPr lang="en-GB" altLang="el-GR" sz="2400" dirty="0"/>
              <a:t> 0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01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Σελιδοποίηση στον </a:t>
            </a:r>
            <a:r>
              <a:rPr lang="en-GB" altLang="el-GR" dirty="0"/>
              <a:t>Pentium II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Η </a:t>
            </a:r>
            <a:r>
              <a:rPr lang="el-GR" altLang="el-GR" sz="2000" dirty="0" err="1"/>
              <a:t>τμηματοποίηση</a:t>
            </a:r>
            <a:r>
              <a:rPr lang="el-GR" altLang="el-GR" sz="2000" dirty="0"/>
              <a:t> μπορεί να απενεργοποιηθεί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600" dirty="0"/>
              <a:t>Σε αυτή την περίπτωση χρησιμοποιείται γραμμικός χώρος διευθύνσεων </a:t>
            </a:r>
            <a:endParaRPr lang="en-GB" altLang="el-GR" sz="1600" dirty="0"/>
          </a:p>
          <a:p>
            <a:r>
              <a:rPr lang="el-GR" altLang="el-GR" sz="2000" dirty="0"/>
              <a:t>Δύο επίπεδα αναφοράς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Πρώτα</a:t>
            </a:r>
            <a:r>
              <a:rPr lang="en-GB" altLang="el-GR" sz="1800" dirty="0"/>
              <a:t>, </a:t>
            </a:r>
            <a:r>
              <a:rPr lang="el-GR" altLang="el-GR" sz="1800" dirty="0"/>
              <a:t>κατάλογος σελίδων</a:t>
            </a:r>
            <a:endParaRPr lang="en-GB" altLang="el-GR" sz="1800" dirty="0"/>
          </a:p>
          <a:p>
            <a:pPr lvl="2">
              <a:spcBef>
                <a:spcPts val="600"/>
              </a:spcBef>
            </a:pPr>
            <a:r>
              <a:rPr lang="en-GB" altLang="el-GR" sz="1400" dirty="0"/>
              <a:t>1024 </a:t>
            </a:r>
            <a:r>
              <a:rPr lang="el-GR" altLang="el-GR" sz="1400" dirty="0"/>
              <a:t>καταχωρήσεις</a:t>
            </a:r>
            <a:r>
              <a:rPr lang="en-GB" altLang="el-GR" sz="1400" dirty="0"/>
              <a:t> max</a:t>
            </a:r>
          </a:p>
          <a:p>
            <a:pPr lvl="2">
              <a:spcBef>
                <a:spcPts val="600"/>
              </a:spcBef>
            </a:pPr>
            <a:r>
              <a:rPr lang="el-GR" altLang="el-GR" sz="1400" dirty="0"/>
              <a:t>Διαχωρίζει </a:t>
            </a:r>
            <a:r>
              <a:rPr lang="en-GB" altLang="el-GR" sz="1400" dirty="0"/>
              <a:t>4G </a:t>
            </a:r>
            <a:r>
              <a:rPr lang="el-GR" altLang="el-GR" sz="1400" dirty="0"/>
              <a:t>γραμμική μνήμη σε 1</a:t>
            </a:r>
            <a:r>
              <a:rPr lang="en-GB" altLang="el-GR" sz="1400" dirty="0"/>
              <a:t>024 </a:t>
            </a:r>
            <a:r>
              <a:rPr lang="el-GR" altLang="el-GR" sz="1400" dirty="0"/>
              <a:t>ομάδες σελίδων</a:t>
            </a:r>
            <a:r>
              <a:rPr lang="en-GB" altLang="el-GR" sz="1400" dirty="0"/>
              <a:t> 4Mbyte</a:t>
            </a:r>
          </a:p>
          <a:p>
            <a:pPr lvl="2">
              <a:spcBef>
                <a:spcPts val="600"/>
              </a:spcBef>
            </a:pPr>
            <a:r>
              <a:rPr lang="el-GR" altLang="el-GR" sz="1400" dirty="0"/>
              <a:t>Κάθε πίνακας σελίδων έχει</a:t>
            </a:r>
            <a:r>
              <a:rPr lang="en-GB" altLang="el-GR" sz="1400" dirty="0"/>
              <a:t> 1024 </a:t>
            </a:r>
            <a:r>
              <a:rPr lang="el-GR" altLang="el-GR" sz="1400" dirty="0"/>
              <a:t>καταχωρήσεις που αντιστοιχούν σε σελίδες </a:t>
            </a:r>
            <a:r>
              <a:rPr lang="en-GB" altLang="el-GR" sz="1400" dirty="0"/>
              <a:t>4Kbyte</a:t>
            </a:r>
          </a:p>
          <a:p>
            <a:pPr lvl="2">
              <a:spcBef>
                <a:spcPts val="600"/>
              </a:spcBef>
            </a:pPr>
            <a:r>
              <a:rPr lang="el-GR" altLang="el-GR" sz="1400" dirty="0"/>
              <a:t>Μπορεί να χρησιμοποιεί ένα κατάλογο σελίδων για όλες τις διεργασίες ή ένα για κάθε διεργασία ή μεικτά</a:t>
            </a:r>
            <a:endParaRPr lang="en-GB" altLang="el-GR" sz="1400" dirty="0"/>
          </a:p>
          <a:p>
            <a:pPr lvl="2">
              <a:spcBef>
                <a:spcPts val="600"/>
              </a:spcBef>
            </a:pPr>
            <a:r>
              <a:rPr lang="el-GR" altLang="el-GR" sz="1400" dirty="0"/>
              <a:t>Ο κατάλογος σελίδων για την εκτελούμενη διεργασία είναι πάντα στη μνήμη</a:t>
            </a:r>
            <a:endParaRPr lang="en-GB" altLang="el-GR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Χρήση </a:t>
            </a:r>
            <a:r>
              <a:rPr lang="en-GB" altLang="el-GR" sz="1800" dirty="0"/>
              <a:t>TLB </a:t>
            </a:r>
            <a:r>
              <a:rPr lang="el-GR" altLang="el-GR" sz="1800" dirty="0"/>
              <a:t>για</a:t>
            </a:r>
            <a:r>
              <a:rPr lang="en-GB" altLang="el-GR" sz="1800" dirty="0"/>
              <a:t> 32 </a:t>
            </a:r>
            <a:r>
              <a:rPr lang="el-GR" altLang="el-GR" sz="1800" dirty="0"/>
              <a:t>καταχωρήσεις πίνακα σελίδων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Δύο μεγέθη σελίδων διαθέσιμα </a:t>
            </a:r>
            <a:r>
              <a:rPr lang="en-GB" altLang="el-GR" sz="1800" dirty="0"/>
              <a:t>4k </a:t>
            </a:r>
            <a:r>
              <a:rPr lang="el-GR" altLang="el-GR" sz="1800" dirty="0"/>
              <a:t>ή</a:t>
            </a:r>
            <a:r>
              <a:rPr lang="en-GB" altLang="el-GR" sz="1800" dirty="0"/>
              <a:t> 4M</a:t>
            </a:r>
          </a:p>
          <a:p>
            <a:pPr lvl="1"/>
            <a:endParaRPr lang="en-GB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Υλικό διαχείρισης μνήμης </a:t>
            </a:r>
            <a:r>
              <a:rPr lang="el-GR" altLang="el-GR" sz="3600" dirty="0" smtClean="0"/>
              <a:t>για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powerPC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altLang="el-GR" sz="1800" dirty="0"/>
              <a:t>32 bit – </a:t>
            </a:r>
            <a:r>
              <a:rPr lang="el-GR" altLang="el-GR" sz="1800" dirty="0"/>
              <a:t>Σελιδοποίηση με απλή </a:t>
            </a:r>
            <a:r>
              <a:rPr lang="el-GR" altLang="el-GR" sz="1800" dirty="0" err="1"/>
              <a:t>τμηματοποίηση</a:t>
            </a:r>
            <a:endParaRPr lang="en-GB" altLang="el-GR" sz="1800" dirty="0"/>
          </a:p>
          <a:p>
            <a:pPr lvl="1">
              <a:spcBef>
                <a:spcPts val="600"/>
              </a:spcBef>
            </a:pPr>
            <a:r>
              <a:rPr lang="en-GB" altLang="el-GR" sz="1600" dirty="0"/>
              <a:t>64 bit </a:t>
            </a:r>
            <a:r>
              <a:rPr lang="el-GR" altLang="el-GR" sz="1600" dirty="0"/>
              <a:t>Σελιδοποίηση με ισχυρότερη </a:t>
            </a:r>
            <a:r>
              <a:rPr lang="el-GR" altLang="el-GR" sz="1600" dirty="0" err="1"/>
              <a:t>τμηματοποίηση</a:t>
            </a:r>
            <a:endParaRPr lang="en-GB" altLang="el-GR" sz="1600" dirty="0"/>
          </a:p>
          <a:p>
            <a:pPr>
              <a:spcBef>
                <a:spcPts val="600"/>
              </a:spcBef>
            </a:pPr>
            <a:r>
              <a:rPr lang="el-GR" altLang="el-GR" sz="1800" dirty="0"/>
              <a:t>Ή</a:t>
            </a:r>
            <a:r>
              <a:rPr lang="en-GB" altLang="el-GR" sz="1800" dirty="0"/>
              <a:t>, </a:t>
            </a:r>
            <a:r>
              <a:rPr lang="el-GR" altLang="el-GR" sz="1800" dirty="0"/>
              <a:t>και οι δύο κάνουν μετατροπή διευθύνσεων </a:t>
            </a:r>
            <a:r>
              <a:rPr lang="en-GB" altLang="el-GR" sz="1800" dirty="0"/>
              <a:t>block</a:t>
            </a:r>
          </a:p>
          <a:p>
            <a:pPr lvl="1">
              <a:spcBef>
                <a:spcPts val="600"/>
              </a:spcBef>
            </a:pPr>
            <a:r>
              <a:rPr lang="el-GR" altLang="el-GR" sz="1600" dirty="0"/>
              <a:t>Χαρτογράφηση </a:t>
            </a:r>
            <a:r>
              <a:rPr lang="en-GB" altLang="el-GR" sz="1600" dirty="0"/>
              <a:t>4 </a:t>
            </a:r>
            <a:r>
              <a:rPr lang="el-GR" altLang="el-GR" sz="1600" dirty="0"/>
              <a:t>μεγάλων </a:t>
            </a:r>
            <a:r>
              <a:rPr lang="en-GB" altLang="el-GR" sz="1600" dirty="0"/>
              <a:t>blocks </a:t>
            </a:r>
            <a:r>
              <a:rPr lang="el-GR" altLang="el-GR" sz="1600" dirty="0"/>
              <a:t>εντολών</a:t>
            </a:r>
            <a:r>
              <a:rPr lang="en-GB" altLang="el-GR" sz="1600" dirty="0"/>
              <a:t> &amp; </a:t>
            </a:r>
            <a:r>
              <a:rPr lang="el-GR" altLang="el-GR" sz="1600" dirty="0"/>
              <a:t>και </a:t>
            </a:r>
            <a:r>
              <a:rPr lang="en-GB" altLang="el-GR" sz="1600" dirty="0"/>
              <a:t>4 </a:t>
            </a:r>
            <a:r>
              <a:rPr lang="el-GR" altLang="el-GR" sz="1600" dirty="0"/>
              <a:t>μνήμης για αποφυγή σελιδοποίησης</a:t>
            </a:r>
            <a:endParaRPr lang="en-GB" altLang="el-GR" sz="1600" dirty="0"/>
          </a:p>
          <a:p>
            <a:pPr lvl="1">
              <a:spcBef>
                <a:spcPts val="600"/>
              </a:spcBef>
            </a:pPr>
            <a:r>
              <a:rPr lang="el-GR" altLang="el-GR" sz="1600" dirty="0"/>
              <a:t>π</a:t>
            </a:r>
            <a:r>
              <a:rPr lang="en-GB" altLang="el-GR" sz="1600" dirty="0"/>
              <a:t>.</a:t>
            </a:r>
            <a:r>
              <a:rPr lang="el-GR" altLang="el-GR" sz="1600" dirty="0"/>
              <a:t>χ</a:t>
            </a:r>
            <a:r>
              <a:rPr lang="en-GB" altLang="el-GR" sz="1600" dirty="0"/>
              <a:t>. OS </a:t>
            </a:r>
            <a:r>
              <a:rPr lang="el-GR" altLang="el-GR" sz="1600" dirty="0"/>
              <a:t>πίνακες</a:t>
            </a:r>
            <a:r>
              <a:rPr lang="en-GB" altLang="el-GR" sz="1600" dirty="0"/>
              <a:t> </a:t>
            </a:r>
            <a:r>
              <a:rPr lang="el-GR" altLang="el-GR" sz="1600" dirty="0"/>
              <a:t>ή γραφικά</a:t>
            </a:r>
            <a:endParaRPr lang="en-GB" altLang="el-GR" sz="1600" dirty="0"/>
          </a:p>
          <a:p>
            <a:pPr>
              <a:spcBef>
                <a:spcPts val="600"/>
              </a:spcBef>
            </a:pPr>
            <a:r>
              <a:rPr lang="en-GB" altLang="el-GR" sz="1800" dirty="0"/>
              <a:t>32 bit </a:t>
            </a:r>
            <a:r>
              <a:rPr lang="el-GR" altLang="el-GR" sz="1800" dirty="0"/>
              <a:t>ενεργή διεύθυνση</a:t>
            </a:r>
            <a:endParaRPr lang="en-GB" altLang="el-GR" sz="1800" dirty="0"/>
          </a:p>
          <a:p>
            <a:pPr lvl="1">
              <a:spcBef>
                <a:spcPts val="600"/>
              </a:spcBef>
            </a:pPr>
            <a:r>
              <a:rPr lang="en-GB" altLang="el-GR" sz="1600" dirty="0"/>
              <a:t>12 bit </a:t>
            </a:r>
            <a:r>
              <a:rPr lang="el-GR" altLang="el-GR" sz="1600" dirty="0"/>
              <a:t>επιλογή </a:t>
            </a:r>
            <a:r>
              <a:rPr lang="en-US" altLang="el-GR" sz="1600" dirty="0" smtClean="0"/>
              <a:t>byte </a:t>
            </a:r>
            <a:endParaRPr lang="en-GB" altLang="el-GR" sz="1600" dirty="0" smtClean="0"/>
          </a:p>
          <a:p>
            <a:pPr lvl="2">
              <a:spcBef>
                <a:spcPts val="600"/>
              </a:spcBef>
            </a:pPr>
            <a:r>
              <a:rPr lang="en-GB" altLang="el-GR" sz="1400" dirty="0" smtClean="0"/>
              <a:t>=4kbyte </a:t>
            </a:r>
            <a:r>
              <a:rPr lang="el-GR" altLang="el-GR" sz="1400" dirty="0" smtClean="0"/>
              <a:t>σελίδες</a:t>
            </a:r>
            <a:endParaRPr lang="en-GB" altLang="el-GR" sz="1400" dirty="0" smtClean="0"/>
          </a:p>
          <a:p>
            <a:pPr lvl="1">
              <a:spcBef>
                <a:spcPts val="600"/>
              </a:spcBef>
            </a:pPr>
            <a:r>
              <a:rPr lang="en-GB" altLang="el-GR" sz="1600" dirty="0" smtClean="0"/>
              <a:t>16 </a:t>
            </a:r>
            <a:r>
              <a:rPr lang="en-GB" altLang="el-GR" sz="1600" dirty="0"/>
              <a:t>bit </a:t>
            </a:r>
            <a:r>
              <a:rPr lang="el-GR" altLang="el-GR" sz="1600" dirty="0"/>
              <a:t>ταυτότητα σελίδας</a:t>
            </a:r>
            <a:endParaRPr lang="en-GB" altLang="el-GR" sz="1600" dirty="0"/>
          </a:p>
          <a:p>
            <a:pPr lvl="2">
              <a:spcBef>
                <a:spcPts val="600"/>
              </a:spcBef>
            </a:pPr>
            <a:r>
              <a:rPr lang="en-GB" altLang="el-GR" sz="1400" dirty="0"/>
              <a:t>64k </a:t>
            </a:r>
            <a:r>
              <a:rPr lang="el-GR" altLang="el-GR" sz="1400" dirty="0"/>
              <a:t>σελίδες ανά τομέα</a:t>
            </a:r>
            <a:endParaRPr lang="en-GB" altLang="el-GR" sz="1400" dirty="0"/>
          </a:p>
          <a:p>
            <a:pPr lvl="1">
              <a:spcBef>
                <a:spcPts val="600"/>
              </a:spcBef>
            </a:pPr>
            <a:r>
              <a:rPr lang="en-GB" altLang="el-GR" sz="1600" dirty="0"/>
              <a:t>4 bits </a:t>
            </a:r>
            <a:r>
              <a:rPr lang="el-GR" altLang="el-GR" sz="1600" dirty="0"/>
              <a:t>δεικνύουν </a:t>
            </a:r>
            <a:r>
              <a:rPr lang="en-GB" altLang="el-GR" sz="1600" dirty="0"/>
              <a:t>16 </a:t>
            </a:r>
            <a:r>
              <a:rPr lang="el-GR" altLang="el-GR" sz="1600" dirty="0" err="1"/>
              <a:t>καταχωρητές</a:t>
            </a:r>
            <a:r>
              <a:rPr lang="el-GR" altLang="el-GR" sz="1600" dirty="0"/>
              <a:t> τμήματος</a:t>
            </a:r>
            <a:endParaRPr lang="en-GB" altLang="el-GR" sz="1600" dirty="0"/>
          </a:p>
          <a:p>
            <a:pPr lvl="2">
              <a:spcBef>
                <a:spcPts val="600"/>
              </a:spcBef>
            </a:pPr>
            <a:r>
              <a:rPr lang="el-GR" altLang="el-GR" sz="1400" dirty="0"/>
              <a:t>Οι τελευταίοι υπό τον έλεγχο του </a:t>
            </a:r>
            <a:r>
              <a:rPr lang="en-GB" altLang="el-GR" sz="1400" dirty="0"/>
              <a:t>OS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20732" r="10985" b="29404"/>
          <a:stretch>
            <a:fillRect/>
          </a:stretch>
        </p:blipFill>
        <p:spPr bwMode="auto">
          <a:xfrm>
            <a:off x="1903962" y="1181365"/>
            <a:ext cx="5336076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sz="4000" dirty="0"/>
              <a:t>PowerPC 32-bit </a:t>
            </a:r>
            <a:r>
              <a:rPr lang="en-GB" altLang="el-GR" sz="3600" dirty="0" smtClean="0"/>
              <a:t/>
            </a:r>
            <a:br>
              <a:rPr lang="en-GB" altLang="el-GR" sz="3600" dirty="0" smtClean="0"/>
            </a:br>
            <a:r>
              <a:rPr lang="el-GR" altLang="el-GR" sz="3200" dirty="0" smtClean="0"/>
              <a:t>Μορφοποίηση </a:t>
            </a:r>
            <a:r>
              <a:rPr lang="el-GR" altLang="el-GR" sz="3200" dirty="0"/>
              <a:t>για Διαχείριση Μνήμης 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5556" r="7820" b="13144"/>
          <a:stretch>
            <a:fillRect/>
          </a:stretch>
        </p:blipFill>
        <p:spPr bwMode="auto">
          <a:xfrm>
            <a:off x="2627784" y="1198505"/>
            <a:ext cx="3660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sz="4000" dirty="0"/>
              <a:t>PowerPC 32-bit </a:t>
            </a:r>
            <a:r>
              <a:rPr lang="en-GB" altLang="el-GR" sz="3600" dirty="0" smtClean="0"/>
              <a:t/>
            </a:r>
            <a:br>
              <a:rPr lang="en-GB" altLang="el-GR" sz="3600" dirty="0" smtClean="0"/>
            </a:br>
            <a:r>
              <a:rPr lang="el-GR" altLang="el-GR" sz="3600" dirty="0" smtClean="0"/>
              <a:t>Μετατροπή </a:t>
            </a:r>
            <a:r>
              <a:rPr lang="el-GR" altLang="el-GR" sz="3600" dirty="0"/>
              <a:t>διεύθυνσης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Επίπεδα και Όψεις 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4000" dirty="0" smtClean="0"/>
              <a:t>Υπολογιστικού </a:t>
            </a:r>
            <a:r>
              <a:rPr lang="el-GR" altLang="el-GR" sz="4000" dirty="0"/>
              <a:t>Συστήματος 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18521" r="25029" b="29376"/>
          <a:stretch>
            <a:fillRect/>
          </a:stretch>
        </p:blipFill>
        <p:spPr bwMode="auto">
          <a:xfrm>
            <a:off x="2593159" y="1353230"/>
            <a:ext cx="3970203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Υποστήριξη </a:t>
            </a:r>
            <a:r>
              <a:rPr lang="el-GR" altLang="el-GR" dirty="0"/>
              <a:t>από το Λειτουργικό Σύστημα</a:t>
            </a:r>
          </a:p>
          <a:p>
            <a:endParaRPr lang="en-US" alt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Υπηρεσίες Λειτουργικού Συστήματος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Δημιουργία προγραμμάτων</a:t>
            </a:r>
            <a:endParaRPr lang="en-US" altLang="el-GR" sz="2800" dirty="0"/>
          </a:p>
          <a:p>
            <a:r>
              <a:rPr lang="el-GR" altLang="el-GR" sz="2800" dirty="0"/>
              <a:t>Εκτέλεση προγραμμάτων</a:t>
            </a:r>
            <a:endParaRPr lang="en-US" altLang="el-GR" sz="2800" dirty="0"/>
          </a:p>
          <a:p>
            <a:r>
              <a:rPr lang="el-GR" altLang="el-GR" sz="2800" dirty="0"/>
              <a:t>Προσπέλαση σε συσκευές </a:t>
            </a:r>
            <a:r>
              <a:rPr lang="en-US" altLang="el-GR" sz="2800" dirty="0"/>
              <a:t>I/O</a:t>
            </a:r>
          </a:p>
          <a:p>
            <a:r>
              <a:rPr lang="el-GR" altLang="el-GR" sz="2800" dirty="0"/>
              <a:t>Ελεγχόμενη πρόσβαση σε αρχεία</a:t>
            </a:r>
            <a:endParaRPr lang="en-US" altLang="el-GR" sz="2800" dirty="0"/>
          </a:p>
          <a:p>
            <a:r>
              <a:rPr lang="el-GR" altLang="el-GR" sz="2800" dirty="0"/>
              <a:t>Πρόσβαση στο σύστημα</a:t>
            </a:r>
            <a:endParaRPr lang="en-US" altLang="el-GR" sz="2800" dirty="0"/>
          </a:p>
          <a:p>
            <a:r>
              <a:rPr lang="el-GR" altLang="el-GR" sz="2800" dirty="0"/>
              <a:t>Ανίχνευση και απόκριση σε σφάλμα</a:t>
            </a:r>
            <a:endParaRPr lang="en-US" altLang="el-GR" sz="2800" dirty="0"/>
          </a:p>
          <a:p>
            <a:r>
              <a:rPr lang="el-GR" altLang="el-GR" sz="2800" dirty="0"/>
              <a:t>Τεκμηρίωση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O/S </a:t>
            </a:r>
            <a:r>
              <a:rPr lang="el-GR" altLang="el-GR" dirty="0"/>
              <a:t>ως Διαχειριστής Πόρων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507" r="5495" b="13094"/>
          <a:stretch>
            <a:fillRect/>
          </a:stretch>
        </p:blipFill>
        <p:spPr bwMode="auto">
          <a:xfrm>
            <a:off x="1727138" y="1057094"/>
            <a:ext cx="5689723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 Λειτουργικών Συστημάτων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Αλληλεπιδραστικό</a:t>
            </a:r>
            <a:endParaRPr lang="en-US" altLang="el-GR" sz="2800" dirty="0"/>
          </a:p>
          <a:p>
            <a:r>
              <a:rPr lang="el-GR" altLang="el-GR" sz="2800" dirty="0" err="1"/>
              <a:t>Ομαδοποιητικό</a:t>
            </a:r>
            <a:endParaRPr lang="en-US" altLang="el-GR" sz="2800" dirty="0"/>
          </a:p>
          <a:p>
            <a:r>
              <a:rPr lang="el-GR" altLang="el-GR" sz="2800" dirty="0" err="1"/>
              <a:t>Μονοπρογραμματιστικό</a:t>
            </a:r>
            <a:r>
              <a:rPr lang="en-US" altLang="el-GR" sz="2800" dirty="0"/>
              <a:t> (</a:t>
            </a:r>
            <a:r>
              <a:rPr lang="en-US" altLang="el-GR" sz="2800" dirty="0" err="1"/>
              <a:t>Uni</a:t>
            </a:r>
            <a:r>
              <a:rPr lang="en-US" altLang="el-GR" sz="2800" dirty="0"/>
              <a:t>-programming)</a:t>
            </a:r>
          </a:p>
          <a:p>
            <a:r>
              <a:rPr lang="el-GR" altLang="el-GR" sz="2800" dirty="0" err="1"/>
              <a:t>Πολυπρογραμματιστικό</a:t>
            </a:r>
            <a:r>
              <a:rPr lang="en-US" altLang="el-GR" sz="2800" dirty="0"/>
              <a:t> (Multi-tasking)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4613</TotalTime>
  <Words>2106</Words>
  <Application>Microsoft Office PowerPoint</Application>
  <PresentationFormat>Προβολή στην οθόνη (16:10)</PresentationFormat>
  <Paragraphs>478</Paragraphs>
  <Slides>62</Slides>
  <Notes>62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8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Στόχος και Λειτουργίες</vt:lpstr>
      <vt:lpstr>Επίπεδα και Όψεις  Υπολογιστικού Συστήματος </vt:lpstr>
      <vt:lpstr>Υπηρεσίες Λειτουργικού Συστήματος</vt:lpstr>
      <vt:lpstr>Το O/S ως Διαχειριστής Πόρων</vt:lpstr>
      <vt:lpstr>Τύποι Λειτουργικών Συστημάτων</vt:lpstr>
      <vt:lpstr>Τα Πρώτα Συστήματα</vt:lpstr>
      <vt:lpstr>Απλά συστήματα με ομαδοποίηση προγραμμάτων (batch systems)</vt:lpstr>
      <vt:lpstr>Εικόνα της μνήμης για χρήση επιτηρητή</vt:lpstr>
      <vt:lpstr>Γλώσσα Ελέγχου Εργασιών</vt:lpstr>
      <vt:lpstr>Επιθυμητά Χαρακτηριστικά  Λογικών Κυκλωμάτων</vt:lpstr>
      <vt:lpstr>Πολυπρογραμματιζόμενα λειτουργικά συστήματα με ομαδοποίηση προγραμμάτων</vt:lpstr>
      <vt:lpstr>Μονοπρογραμματισμός</vt:lpstr>
      <vt:lpstr>Πολυπρογραμματισμός με  δύο  προγράμματα</vt:lpstr>
      <vt:lpstr>Πολυπρογραμματισμός με  τρία προγράμματα</vt:lpstr>
      <vt:lpstr>Χρηστικότητα</vt:lpstr>
      <vt:lpstr>Συστήματα με κατανομή χρόνου</vt:lpstr>
      <vt:lpstr>Προγραμματισμός πόρων – Χρονοδιαγράμματα εργασιών</vt:lpstr>
      <vt:lpstr>Μακροπρόθεσμο Χρονοδιάγραμμα</vt:lpstr>
      <vt:lpstr>Μεσοπρόθεσμο Χρονοδιάγραμμα</vt:lpstr>
      <vt:lpstr>Βραχυπρόθεσμο Χρονοδιάγραμμα</vt:lpstr>
      <vt:lpstr>Το μοντέλο διεργασίας  πέντε καταστάσεων</vt:lpstr>
      <vt:lpstr>Τμήμα (Μνήμης) Ελέγχου Διεργασίας</vt:lpstr>
      <vt:lpstr>Διάγραμμα τμήματος  ελέγχου διεργασιών</vt:lpstr>
      <vt:lpstr>Βασικά στοιχεία O/S για πολυπρογραμματισμό</vt:lpstr>
      <vt:lpstr>Προγραμματισμός διεργασιών</vt:lpstr>
      <vt:lpstr>Διαχείριση Μνήμης</vt:lpstr>
      <vt:lpstr>Αντιμετάθεση</vt:lpstr>
      <vt:lpstr>Τι είναι αντιμετάθεση (Swapping)</vt:lpstr>
      <vt:lpstr>Κατάτμηση1/2</vt:lpstr>
      <vt:lpstr>Κατάτμηση2/2</vt:lpstr>
      <vt:lpstr>Τομείς μεταβλητού μεγέθους1/2</vt:lpstr>
      <vt:lpstr>Τομείς μεταβλητού μεγέθους2/2</vt:lpstr>
      <vt:lpstr>Δυναμική κατάτμηση</vt:lpstr>
      <vt:lpstr>Επανατοποθέτηση Διεργασιών</vt:lpstr>
      <vt:lpstr>Σελιδοποίηση (Paging)</vt:lpstr>
      <vt:lpstr>Λογικές και φυσικές διευθύνσεις - Paging</vt:lpstr>
      <vt:lpstr>Εικονική μνήμη</vt:lpstr>
      <vt:lpstr>Thrashing</vt:lpstr>
      <vt:lpstr>Bonus</vt:lpstr>
      <vt:lpstr>Δομή Πίνακα Σελίδων</vt:lpstr>
      <vt:lpstr>Η ενδιάμεση μνήμη μετατροπής - Translation Lookaside Buffer</vt:lpstr>
      <vt:lpstr>Λειτουργία TLB</vt:lpstr>
      <vt:lpstr>Λειτουργία TLB και Cache</vt:lpstr>
      <vt:lpstr>Τμηματοποίηση</vt:lpstr>
      <vt:lpstr>Πλεονεκτήματα Τμηματοποίησης </vt:lpstr>
      <vt:lpstr>Pentium II</vt:lpstr>
      <vt:lpstr>Pentium II  Μηχανισμός μετατροπής διεύθυνσης</vt:lpstr>
      <vt:lpstr>Τμηματοποίηση στον Pentium II</vt:lpstr>
      <vt:lpstr>Προστασία στον Pentium II</vt:lpstr>
      <vt:lpstr>Σελιδοποίηση στον Pentium II</vt:lpstr>
      <vt:lpstr>Υλικό διαχείρισης μνήμης για powerPC</vt:lpstr>
      <vt:lpstr>PowerPC 32-bit  Μορφοποίηση για Διαχείριση Μνήμης </vt:lpstr>
      <vt:lpstr>PowerPC 32-bit  Μετατροπή διεύθυνσης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264</cp:revision>
  <dcterms:created xsi:type="dcterms:W3CDTF">2012-09-06T09:03:05Z</dcterms:created>
  <dcterms:modified xsi:type="dcterms:W3CDTF">2015-05-07T14:13:54Z</dcterms:modified>
</cp:coreProperties>
</file>