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303" r:id="rId15"/>
    <p:sldId id="285" r:id="rId16"/>
    <p:sldId id="301" r:id="rId17"/>
    <p:sldId id="306" r:id="rId18"/>
    <p:sldId id="305" r:id="rId19"/>
    <p:sldId id="304" r:id="rId20"/>
    <p:sldId id="307" r:id="rId21"/>
    <p:sldId id="290" r:id="rId22"/>
    <p:sldId id="308" r:id="rId23"/>
    <p:sldId id="291" r:id="rId24"/>
    <p:sldId id="292" r:id="rId25"/>
    <p:sldId id="293" r:id="rId26"/>
    <p:sldId id="294" r:id="rId27"/>
    <p:sldId id="295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Ορκωτός Λογιστής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Ορκωτός Λογιστής</a:t>
            </a:r>
            <a:br>
              <a:rPr lang="el-GR" dirty="0" smtClean="0"/>
            </a:br>
            <a:r>
              <a:rPr lang="el-GR" sz="4000" dirty="0" smtClean="0"/>
              <a:t>ΕΞΕΛΙΞΗ ΑΡΙΘΜΟΥ ΕΛΕΓΧΩΝ ΣΟΛ</a:t>
            </a:r>
            <a:endParaRPr lang="el-GR" sz="4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489348"/>
            <a:ext cx="6330214" cy="4027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dirty="0" smtClean="0"/>
              <a:t>Η ΑΠΕΛΕΥΘΕΡΩΣΗ ΤΟΥ ΕΛΕΓΚΤΙΚΟΥ ΕΠΑΓΓΕΛΜΑΤΟΣ, 1992</a:t>
            </a:r>
          </a:p>
          <a:p>
            <a:pPr>
              <a:defRPr/>
            </a:pPr>
            <a:r>
              <a:rPr lang="el-GR" dirty="0" smtClean="0"/>
              <a:t>Διαμάχη ΣΟΛ – ΣΕΛΕ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GB" dirty="0" smtClean="0"/>
              <a:t>Big 8)</a:t>
            </a:r>
            <a:endParaRPr lang="en-US" dirty="0" smtClean="0"/>
          </a:p>
          <a:p>
            <a:pPr>
              <a:buNone/>
              <a:defRPr/>
            </a:pPr>
            <a:r>
              <a:rPr lang="en-US" sz="1400" dirty="0" smtClean="0"/>
              <a:t>                                                          </a:t>
            </a:r>
            <a:r>
              <a:rPr lang="el-GR" sz="1400" dirty="0" smtClean="0"/>
              <a:t>(Σύλλογος Εγκεκριμένων Λογιστών – Ελεγκτών</a:t>
            </a:r>
            <a:r>
              <a:rPr lang="en-US" sz="1400" dirty="0" smtClean="0"/>
              <a:t> </a:t>
            </a:r>
            <a:r>
              <a:rPr lang="el-GR" sz="1400" dirty="0" smtClean="0"/>
              <a:t>Ελλάδος)</a:t>
            </a: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Πολιτικοοικονομικό πλαίσιο:</a:t>
            </a:r>
          </a:p>
          <a:p>
            <a:pPr>
              <a:defRPr/>
            </a:pPr>
            <a:r>
              <a:rPr lang="el-GR" dirty="0" smtClean="0"/>
              <a:t>Μέχρι 1990: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κρατικός </a:t>
            </a:r>
            <a:r>
              <a:rPr lang="el-GR" dirty="0" err="1" smtClean="0"/>
              <a:t>κορπορατισμός</a:t>
            </a:r>
            <a:r>
              <a:rPr lang="el-GR" dirty="0" smtClean="0"/>
              <a:t> – έντονη κρατική παρουσία σε οικονομία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Υπερίσχυση ΣΟΛ</a:t>
            </a:r>
          </a:p>
          <a:p>
            <a:pPr>
              <a:defRPr/>
            </a:pPr>
            <a:r>
              <a:rPr lang="el-GR" dirty="0" smtClean="0"/>
              <a:t>1990: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στροφή στην αγορά – παγκοσμιοποίηση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νίκη ΣΕΛΕ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dirty="0" smtClean="0"/>
              <a:t>ΒΑΣΙΚΑ ΧΑΡΑΚΤΗΡΙΣΤΙΚΑ ΤΗΣ ΣΥΓΚΡΟΥΣΗΣ</a:t>
            </a:r>
          </a:p>
          <a:p>
            <a:pPr>
              <a:defRPr/>
            </a:pPr>
            <a:r>
              <a:rPr lang="el-GR" dirty="0" smtClean="0"/>
              <a:t>Χρήση πολιτικών και νομικών μέσων</a:t>
            </a:r>
          </a:p>
          <a:p>
            <a:pPr>
              <a:defRPr/>
            </a:pPr>
            <a:r>
              <a:rPr lang="el-GR" dirty="0" smtClean="0"/>
              <a:t>Ανάμειξη διεθνούς παράγοντα</a:t>
            </a:r>
          </a:p>
          <a:p>
            <a:pPr lvl="1">
              <a:defRPr/>
            </a:pPr>
            <a:r>
              <a:rPr lang="el-GR" dirty="0" smtClean="0"/>
              <a:t>ΕΟΚ/ΕΕ</a:t>
            </a:r>
          </a:p>
          <a:p>
            <a:pPr lvl="1">
              <a:defRPr/>
            </a:pPr>
            <a:r>
              <a:rPr lang="en-GB" dirty="0" smtClean="0"/>
              <a:t>IFAC/FEE</a:t>
            </a:r>
          </a:p>
          <a:p>
            <a:pPr lvl="1">
              <a:defRPr/>
            </a:pPr>
            <a:r>
              <a:rPr lang="el-GR" dirty="0" smtClean="0"/>
              <a:t>ΟΟΣΑ</a:t>
            </a:r>
          </a:p>
          <a:p>
            <a:pPr lvl="1">
              <a:defRPr/>
            </a:pPr>
            <a:r>
              <a:rPr lang="el-GR" dirty="0" smtClean="0"/>
              <a:t>ΗΠΑ, Βρετανία, κλπ</a:t>
            </a:r>
          </a:p>
          <a:p>
            <a:pPr lvl="1">
              <a:defRPr/>
            </a:pPr>
            <a:r>
              <a:rPr lang="el-GR" dirty="0" smtClean="0"/>
              <a:t>Ευρωπαϊκό Δικαστήριο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000" dirty="0" smtClean="0"/>
              <a:t>ΙΔΡΥΣΗ ΣΟΕΛ –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ΚΑΤΑΡΓΗΣΗ ΣΟΛ, 1991 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Βασική νομοθεσία:</a:t>
            </a:r>
          </a:p>
          <a:p>
            <a:pPr lvl="1" indent="0">
              <a:lnSpc>
                <a:spcPct val="90000"/>
              </a:lnSpc>
            </a:pPr>
            <a:r>
              <a:rPr lang="el-GR" sz="2400" dirty="0" smtClean="0"/>
              <a:t>Ν. 1969/1991</a:t>
            </a:r>
          </a:p>
          <a:p>
            <a:pPr lvl="1" indent="0">
              <a:lnSpc>
                <a:spcPct val="90000"/>
              </a:lnSpc>
            </a:pPr>
            <a:r>
              <a:rPr lang="el-GR" sz="2400" dirty="0" smtClean="0"/>
              <a:t>Π.Δ. 226/1992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Αποτυχία αντεπίθεσης ΣΟΛ, 1993 - ...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Ν. 2231/1994 (άρθρο 18)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Ν. 2257/1994 (άρθρο 3)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Π.Δ. 341/1997</a:t>
            </a:r>
          </a:p>
          <a:p>
            <a:pPr indent="0">
              <a:lnSpc>
                <a:spcPct val="90000"/>
              </a:lnSpc>
            </a:pPr>
            <a:r>
              <a:rPr lang="el-GR" sz="2400" dirty="0" smtClean="0"/>
              <a:t>Ν. 2733/1999 (άρθρο 38)</a:t>
            </a:r>
          </a:p>
          <a:p>
            <a:pPr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600" dirty="0" smtClean="0"/>
              <a:t>ΒΑΣΙΚΕΣ ΑΛΛΑΓΕΣ</a:t>
            </a:r>
          </a:p>
          <a:p>
            <a:pPr>
              <a:defRPr/>
            </a:pPr>
            <a:r>
              <a:rPr lang="el-GR" sz="2600" dirty="0" smtClean="0"/>
              <a:t>Ενοποίηση επαγγέλματος υπό ΣΟΕΛ</a:t>
            </a:r>
          </a:p>
          <a:p>
            <a:pPr>
              <a:defRPr/>
            </a:pPr>
            <a:r>
              <a:rPr lang="el-GR" sz="2600" dirty="0" smtClean="0"/>
              <a:t>Ανταγωνισμός μεταξύ ελεγκτών</a:t>
            </a:r>
          </a:p>
          <a:p>
            <a:pPr>
              <a:defRPr/>
            </a:pPr>
            <a:r>
              <a:rPr lang="el-GR" sz="2600" dirty="0" smtClean="0"/>
              <a:t>Αμοιβές ελέγχου διαπραγματεύσιμες</a:t>
            </a:r>
          </a:p>
          <a:p>
            <a:pPr>
              <a:defRPr/>
            </a:pPr>
            <a:r>
              <a:rPr lang="el-GR" sz="2600" dirty="0" smtClean="0"/>
              <a:t>Ελευθερία επιλογής ελεγκτών</a:t>
            </a:r>
          </a:p>
          <a:p>
            <a:pPr>
              <a:defRPr/>
            </a:pPr>
            <a:r>
              <a:rPr lang="el-GR" sz="2600" dirty="0" smtClean="0"/>
              <a:t>ΣΟΕΛ αυτοδιοικούμενος φορέας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9"/>
          </a:xfrm>
        </p:spPr>
        <p:txBody>
          <a:bodyPr>
            <a:noAutofit/>
          </a:bodyPr>
          <a:lstStyle/>
          <a:p>
            <a:pPr marL="514350" indent="-514350">
              <a:lnSpc>
                <a:spcPct val="70000"/>
              </a:lnSpc>
              <a:buNone/>
            </a:pPr>
            <a:r>
              <a:rPr lang="el-GR" sz="2000" dirty="0" smtClean="0"/>
              <a:t>ΟΡΓΑΝΑ ΔΙΟΙΚΗΣΗΣ ΤΟΥ ΣΟΕΛ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Εποπτικό Συμβούλιο (επταμελές)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Εποπτεύει και διοικεί</a:t>
            </a:r>
            <a:r>
              <a:rPr lang="en-GB" sz="2000" dirty="0" smtClean="0"/>
              <a:t> </a:t>
            </a:r>
            <a:r>
              <a:rPr lang="el-GR" sz="2000" dirty="0" smtClean="0"/>
              <a:t>το Ινστιτούτο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διορίζει και προάγει μέλη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Οργανώνει εκπαίδευση μελών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Οργανώνει επαγγελματικές εξετάσεις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Επιστημονικό Συμβούλιο (πενταμελές)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Πειθαρχικό Συμβούλιο (τριμελές)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l-GR" sz="2000" dirty="0" smtClean="0"/>
              <a:t>Μεταφορά αρμοδιοτήτων, ΣΟΛ </a:t>
            </a:r>
            <a:r>
              <a:rPr lang="el-GR" sz="2000" dirty="0" smtClean="0">
                <a:sym typeface="Wingdings 3" pitchFamily="18" charset="2"/>
              </a:rPr>
              <a:t></a:t>
            </a:r>
            <a:r>
              <a:rPr lang="el-GR" sz="2000" dirty="0" smtClean="0"/>
              <a:t> ΕΛΤΕ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Οργάνωση εξετάσεων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Πειθαρχικός έλεγχος ελεγκτών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l-GR" sz="2000" dirty="0" smtClean="0"/>
              <a:t>                          ... (από 2004)</a:t>
            </a:r>
          </a:p>
          <a:p>
            <a:pPr marL="514350" indent="-514350">
              <a:lnSpc>
                <a:spcPct val="70000"/>
              </a:lnSpc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Βαθμίδες μελών: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Ασκούμενος ΑΟΕΛ (νέος πτυχιούχος)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Δόκιμος ΔΟΕΛ (</a:t>
            </a:r>
            <a:r>
              <a:rPr lang="el-GR" sz="2600" dirty="0" smtClean="0">
                <a:sym typeface="Symbol" pitchFamily="18" charset="2"/>
              </a:rPr>
              <a:t> 2 έτη </a:t>
            </a:r>
            <a:r>
              <a:rPr lang="en-GB" sz="2600" dirty="0" smtClean="0">
                <a:sym typeface="Symbol" pitchFamily="18" charset="2"/>
              </a:rPr>
              <a:t>&amp;</a:t>
            </a:r>
            <a:r>
              <a:rPr lang="el-GR" sz="2600" dirty="0" smtClean="0">
                <a:sym typeface="Symbol" pitchFamily="18" charset="2"/>
              </a:rPr>
              <a:t> εξετάσεις εν. Α)</a:t>
            </a:r>
            <a:endParaRPr lang="el-GR" sz="26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Επίκουρος ΕΟΕΛ (</a:t>
            </a:r>
            <a:r>
              <a:rPr lang="el-GR" sz="2600" dirty="0" smtClean="0">
                <a:sym typeface="Symbol" pitchFamily="18" charset="2"/>
              </a:rPr>
              <a:t> 4 έτη </a:t>
            </a:r>
            <a:r>
              <a:rPr lang="en-GB" sz="2600" dirty="0" smtClean="0">
                <a:sym typeface="Symbol" pitchFamily="18" charset="2"/>
              </a:rPr>
              <a:t>&amp;</a:t>
            </a:r>
            <a:r>
              <a:rPr lang="el-GR" sz="2600" dirty="0" smtClean="0">
                <a:sym typeface="Symbol" pitchFamily="18" charset="2"/>
              </a:rPr>
              <a:t> εξετάσεις εν. Β)</a:t>
            </a:r>
            <a:endParaRPr lang="el-GR" sz="26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Ορκωτός ΟΕΛ (</a:t>
            </a:r>
            <a:r>
              <a:rPr lang="el-GR" sz="2600" dirty="0" smtClean="0">
                <a:sym typeface="Symbol" pitchFamily="18" charset="2"/>
              </a:rPr>
              <a:t> 7 έτη </a:t>
            </a:r>
            <a:r>
              <a:rPr lang="en-GB" sz="2600" dirty="0" smtClean="0">
                <a:sym typeface="Symbol" pitchFamily="18" charset="2"/>
              </a:rPr>
              <a:t>&amp;</a:t>
            </a:r>
            <a:r>
              <a:rPr lang="el-GR" sz="2600" dirty="0" smtClean="0">
                <a:sym typeface="Symbol" pitchFamily="18" charset="2"/>
              </a:rPr>
              <a:t> εξετάσεις εν. Γ)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>
                <a:sym typeface="Symbol" pitchFamily="18" charset="2"/>
              </a:rPr>
              <a:t>Κάτοχοι επαγγελματικού τίτλου της ΕΕ: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Εγγραφή στο ΣΟΕΛ με εξετάσεις σε ορισμένα θέματα (εμπορική – φορολογική νομοθεσία, κλπ)</a:t>
            </a:r>
          </a:p>
          <a:p>
            <a:pPr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Ορκωτός Λογιστής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ΕΞΕΛΙΞΗ ΑΡΙΘΜΟΥ ΜΕΛΩΝ ΣΟΕΛ (94-04)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graphicFrame>
        <p:nvGraphicFramePr>
          <p:cNvPr id="5" name="Group 284"/>
          <p:cNvGraphicFramePr>
            <a:graphicFrameLocks noGrp="1"/>
          </p:cNvGraphicFramePr>
          <p:nvPr>
            <p:ph idx="1"/>
          </p:nvPr>
        </p:nvGraphicFramePr>
        <p:xfrm>
          <a:off x="539552" y="1417340"/>
          <a:ext cx="7542608" cy="4145280"/>
        </p:xfrm>
        <a:graphic>
          <a:graphicData uri="http://schemas.openxmlformats.org/drawingml/2006/table">
            <a:tbl>
              <a:tblPr/>
              <a:tblGrid>
                <a:gridCol w="1728515"/>
                <a:gridCol w="931186"/>
                <a:gridCol w="944282"/>
                <a:gridCol w="970470"/>
                <a:gridCol w="989385"/>
                <a:gridCol w="989385"/>
                <a:gridCol w="989385"/>
              </a:tblGrid>
              <a:tr h="500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1994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1996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1998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2002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ΑΟΕΛ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747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733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564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ΔΕΟΛ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278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358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ΕΟΕΛ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246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ΟΕΛ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268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486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511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508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Ειδικό μητρώο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Προσωρινό μητρώο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ΣΥΝΟΛΑ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826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986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1.404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1.572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1.675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ΚΑΤΑΝΟΜΗ ΜΕΛΩΝ ΣΟΕΛ ΚΑΤΑ ΕΤΑΙΡΕΙΑ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graphicFrame>
        <p:nvGraphicFramePr>
          <p:cNvPr id="5" name="Group 358"/>
          <p:cNvGraphicFramePr>
            <a:graphicFrameLocks noGrp="1"/>
          </p:cNvGraphicFramePr>
          <p:nvPr>
            <p:ph idx="1"/>
          </p:nvPr>
        </p:nvGraphicFramePr>
        <p:xfrm>
          <a:off x="899592" y="685800"/>
          <a:ext cx="7006231" cy="5029200"/>
        </p:xfrm>
        <a:graphic>
          <a:graphicData uri="http://schemas.openxmlformats.org/drawingml/2006/table">
            <a:tbl>
              <a:tblPr/>
              <a:tblGrid>
                <a:gridCol w="2075920"/>
                <a:gridCol w="724409"/>
                <a:gridCol w="763603"/>
                <a:gridCol w="778470"/>
                <a:gridCol w="860913"/>
                <a:gridCol w="847397"/>
                <a:gridCol w="955519"/>
              </a:tblGrid>
              <a:tr h="377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ΑΟΕΛ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ΔΟΕΛ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ΕΟΕΛ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ΟΕΛ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Ε.Π. Μ.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ΣΥΝ.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ΣΟΛ Α.Ε.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325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740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G.THORNTON Α.Ε.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PWC Α.Ε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147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Ε&amp;Y Α.Ε.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BKR  Α.Ε.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DELOITTE A.E.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111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KPMG A.E.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M. STEPHENS S.A.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ΛΟΙΠΕΣ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ΣΥΝΟΛΑ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564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358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508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1.675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ΕΞΕΛΙΞΗ ΑΡΙΘΜΟΥ ΕΛΕΓΧΩΝ ΚΑΤ’ ΕΙΔΟΣ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graphicFrame>
        <p:nvGraphicFramePr>
          <p:cNvPr id="5" name="Group 128"/>
          <p:cNvGraphicFramePr>
            <a:graphicFrameLocks noGrp="1"/>
          </p:cNvGraphicFramePr>
          <p:nvPr>
            <p:ph idx="1"/>
          </p:nvPr>
        </p:nvGraphicFramePr>
        <p:xfrm>
          <a:off x="323528" y="769268"/>
          <a:ext cx="8229600" cy="4681539"/>
        </p:xfrm>
        <a:graphic>
          <a:graphicData uri="http://schemas.openxmlformats.org/drawingml/2006/table">
            <a:tbl>
              <a:tblPr/>
              <a:tblGrid>
                <a:gridCol w="3113088"/>
                <a:gridCol w="987425"/>
                <a:gridCol w="987425"/>
                <a:gridCol w="993775"/>
                <a:gridCol w="987425"/>
                <a:gridCol w="1160462"/>
              </a:tblGrid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 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1993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1995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1997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1999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2001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Ατομικοί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2.569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3.289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3.955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4.850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6.502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Ενοποιημένοι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56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158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242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368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483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Προαιρετικοί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37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248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543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1.092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1.757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Ειδικοί (ΧΑΑ, κλπ.)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17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65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127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456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618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Συνοπτ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. ατομικοί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57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526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1080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Αντληθέντα κεφάλαια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88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ΚΤΡ 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311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ΑΘΡΟΙΣΜΑ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2.679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3.760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4.924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7.302</a:t>
                      </a:r>
                      <a:endParaRPr kumimoji="0" lang="el-GR" sz="1800" b="0" i="0" u="none" strike="noStrike" cap="none" normalizeH="0" baseline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10.839</a:t>
                      </a:r>
                      <a:endParaRPr kumimoji="0" lang="el-GR" sz="1800" b="0" i="0" u="none" strike="noStrike" cap="none" normalizeH="0" baseline="0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5:</a:t>
            </a:r>
            <a:r>
              <a:rPr lang="en-US" sz="2800" dirty="0" smtClean="0"/>
              <a:t> </a:t>
            </a:r>
            <a:r>
              <a:rPr lang="el-GR" sz="2800" dirty="0" smtClean="0"/>
              <a:t>Ορκωτός Λογιστής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Ορκωτός Λογιστής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ΜΕΓΕΘΟΣ ΑΓΟΡΑΣ, 2005</a:t>
            </a:r>
          </a:p>
          <a:p>
            <a:pPr>
              <a:buNone/>
              <a:defRPr/>
            </a:pPr>
            <a:r>
              <a:rPr lang="el-GR" sz="2600" dirty="0" smtClean="0"/>
              <a:t>Αγορά ελεγκτικών υπηρεσιών:</a:t>
            </a:r>
          </a:p>
          <a:p>
            <a:pPr>
              <a:defRPr/>
            </a:pPr>
            <a:r>
              <a:rPr lang="el-GR" sz="2600" dirty="0" smtClean="0"/>
              <a:t>€ 130 εκατομμύρια</a:t>
            </a:r>
          </a:p>
          <a:p>
            <a:pPr>
              <a:buNone/>
              <a:defRPr/>
            </a:pPr>
            <a:r>
              <a:rPr lang="el-GR" sz="2600" dirty="0" smtClean="0"/>
              <a:t>Αγορά συναφών υπηρεσιών:</a:t>
            </a:r>
          </a:p>
          <a:p>
            <a:pPr>
              <a:defRPr/>
            </a:pPr>
            <a:r>
              <a:rPr lang="el-GR" sz="2600" dirty="0" smtClean="0"/>
              <a:t>  πάνω από € 70 εκατομμύρια</a:t>
            </a:r>
          </a:p>
          <a:p>
            <a:pPr>
              <a:buNone/>
              <a:defRPr/>
            </a:pPr>
            <a:r>
              <a:rPr lang="el-GR" sz="2600" dirty="0" smtClean="0"/>
              <a:t>Σύνολο αγοράς:</a:t>
            </a:r>
          </a:p>
          <a:p>
            <a:pPr>
              <a:defRPr/>
            </a:pPr>
            <a:r>
              <a:rPr lang="el-GR" sz="2600" dirty="0" smtClean="0"/>
              <a:t>πάνω από € 200 εκατομμύρια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13284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Οι αρμοδιότητες και οι βαθμίδες των ορκωτών λογιστών καθώς και η εξέλιξη του κλάδου μέσα στα χρόνια είναι αυτά που θα παρουσιαστούν σε αυτήν την ενότητα.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Ορκωτός Λογιστής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/>
              <a:t>Ε.Σ. – αρμοδιότητες:</a:t>
            </a:r>
          </a:p>
          <a:p>
            <a:pPr lvl="1">
              <a:defRPr/>
            </a:pPr>
            <a:r>
              <a:rPr lang="el-GR" dirty="0" smtClean="0"/>
              <a:t>Αμοιβές ελέγχου</a:t>
            </a:r>
          </a:p>
          <a:p>
            <a:pPr lvl="1">
              <a:defRPr/>
            </a:pPr>
            <a:r>
              <a:rPr lang="el-GR" dirty="0" smtClean="0"/>
              <a:t>Προσλήψεις – εξέλιξη μελών</a:t>
            </a:r>
          </a:p>
          <a:p>
            <a:pPr lvl="1">
              <a:defRPr/>
            </a:pPr>
            <a:r>
              <a:rPr lang="el-GR" dirty="0" smtClean="0"/>
              <a:t>Πειθαρχικός έλεγχος, κλπ</a:t>
            </a:r>
          </a:p>
          <a:p>
            <a:pPr lvl="1">
              <a:defRPr/>
            </a:pPr>
            <a:r>
              <a:rPr lang="el-GR" dirty="0" smtClean="0"/>
              <a:t>Ανάθεση ελέγχων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/>
              <a:t>Βαθμίδες μελών ΣΟΛ:</a:t>
            </a:r>
          </a:p>
          <a:p>
            <a:pPr lvl="1">
              <a:defRPr/>
            </a:pPr>
            <a:r>
              <a:rPr lang="el-GR" dirty="0" smtClean="0"/>
              <a:t>Δόκιμος Β (3 έτη)</a:t>
            </a:r>
          </a:p>
          <a:p>
            <a:pPr lvl="1">
              <a:defRPr/>
            </a:pPr>
            <a:r>
              <a:rPr lang="el-GR" dirty="0" smtClean="0"/>
              <a:t>Δόκιμος Α (5 έτη)</a:t>
            </a:r>
          </a:p>
          <a:p>
            <a:pPr lvl="1">
              <a:defRPr/>
            </a:pPr>
            <a:r>
              <a:rPr lang="el-GR" dirty="0" smtClean="0"/>
              <a:t>Επίκουρος (3 έτη)</a:t>
            </a:r>
          </a:p>
          <a:p>
            <a:pPr lvl="1">
              <a:defRPr/>
            </a:pPr>
            <a:r>
              <a:rPr lang="el-GR" dirty="0" smtClean="0"/>
              <a:t>Ορκωτός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Ορκωτός Λογιστής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Χαρακτηριστικά / κουλτούρα ΣΟΛ</a:t>
            </a:r>
          </a:p>
          <a:p>
            <a:pPr lvl="1">
              <a:defRPr/>
            </a:pPr>
            <a:r>
              <a:rPr lang="el-GR" sz="2400" dirty="0" smtClean="0"/>
              <a:t>Έλλειψη ανταγωνισμού μεταξύ ελεγκτών</a:t>
            </a:r>
          </a:p>
          <a:p>
            <a:pPr lvl="1">
              <a:defRPr/>
            </a:pPr>
            <a:r>
              <a:rPr lang="el-GR" sz="2400" dirty="0" smtClean="0"/>
              <a:t>Εργασιακή ασφάλεια</a:t>
            </a:r>
          </a:p>
          <a:p>
            <a:pPr lvl="1">
              <a:defRPr/>
            </a:pPr>
            <a:r>
              <a:rPr lang="el-GR" sz="2400" dirty="0" smtClean="0"/>
              <a:t>Περιορισμένη δυνατότητα επιλογής ελεγκτή από ελεγχόμενους</a:t>
            </a:r>
          </a:p>
          <a:p>
            <a:pPr lvl="1">
              <a:defRPr/>
            </a:pPr>
            <a:r>
              <a:rPr lang="el-GR" sz="2400" dirty="0" err="1" smtClean="0"/>
              <a:t>Κρατικο</a:t>
            </a:r>
            <a:r>
              <a:rPr lang="el-GR" sz="2400" dirty="0" smtClean="0"/>
              <a:t>-</a:t>
            </a:r>
            <a:r>
              <a:rPr lang="el-GR" sz="2400" dirty="0" err="1" smtClean="0"/>
              <a:t>κορπορατιστικός</a:t>
            </a:r>
            <a:r>
              <a:rPr lang="el-GR" sz="2400" dirty="0" smtClean="0"/>
              <a:t> θεσμός</a:t>
            </a:r>
          </a:p>
          <a:p>
            <a:pPr lvl="1">
              <a:defRPr/>
            </a:pPr>
            <a:r>
              <a:rPr lang="el-GR" sz="2400" dirty="0" smtClean="0"/>
              <a:t>Προάσπιση ‘‘δημοσίου’’ συμφέροντος</a:t>
            </a: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l-GR" sz="24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Ορκωτός Λογιστής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“ Ο Ορκωτός Λογιστής δεν ... (είναι) δικηγόρος ... που νόμιμα επικαλείται μόνο τα υπέρ του πελάτη του, ενώ αποσιωπά τα εναντίον. 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Ο Ορκωτός Λογιστής πρέπει να ενεργεί όπως ακριβώς ο Δικαστής. 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Το πόρισμα το ελέγχου ... πρέπει να είναι αντικειμενικό και αμερόληπτο ... γιατί ενδιαφέρει άμεσα το Κοινωνικό σύνολο” (</a:t>
            </a:r>
            <a:r>
              <a:rPr lang="el-GR" sz="2600" dirty="0" err="1" smtClean="0"/>
              <a:t>Γρηγοράκος</a:t>
            </a:r>
            <a:r>
              <a:rPr lang="el-GR" sz="2600" dirty="0" smtClean="0"/>
              <a:t>, 1989)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26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Ορκωτός Λογιστής</a:t>
            </a:r>
            <a:br>
              <a:rPr lang="el-GR" dirty="0" smtClean="0"/>
            </a:br>
            <a:r>
              <a:rPr lang="el-GR" dirty="0" smtClean="0">
                <a:solidFill>
                  <a:schemeClr val="bg1"/>
                </a:solidFill>
              </a:rPr>
              <a:t>Η </a:t>
            </a:r>
            <a:r>
              <a:rPr lang="el-GR" sz="3100" dirty="0" smtClean="0"/>
              <a:t>ΕΞΕΛΙΞΗ ΑΡΙΘΜΟΥ ΜΕΛΩΝ ΣΟΛ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417340"/>
            <a:ext cx="6055404" cy="405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1318</TotalTime>
  <Words>1039</Words>
  <Application>Microsoft Office PowerPoint</Application>
  <PresentationFormat>Προβολή στην οθόνη (16:10)</PresentationFormat>
  <Paragraphs>385</Paragraphs>
  <Slides>28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Ορκωτός Λογιστής</vt:lpstr>
      <vt:lpstr>Ορκωτός Λογιστής</vt:lpstr>
      <vt:lpstr>Ορκωτός Λογιστής</vt:lpstr>
      <vt:lpstr>Ορκωτός Λογιστής Η ΕΞΕΛΙΞΗ ΑΡΙΘΜΟΥ ΜΕΛΩΝ ΣΟΛ</vt:lpstr>
      <vt:lpstr>Ορκωτός Λογιστής ΕΞΕΛΙΞΗ ΑΡΙΘΜΟΥ ΕΛΕΓΧΩΝ ΣΟΛ</vt:lpstr>
      <vt:lpstr>Ορκωτός Λογιστής</vt:lpstr>
      <vt:lpstr>Ορκωτός Λογιστής</vt:lpstr>
      <vt:lpstr>Ορκωτός Λογιστής</vt:lpstr>
      <vt:lpstr>Ορκωτός Λογιστής</vt:lpstr>
      <vt:lpstr>Ορκωτός Λογιστής</vt:lpstr>
      <vt:lpstr>Ορκωτός Λογιστής</vt:lpstr>
      <vt:lpstr>Ορκωτός Λογιστής ΕΞΕΛΙΞΗ ΑΡΙΘΜΟΥ ΜΕΛΩΝ ΣΟΕΛ (94-04)</vt:lpstr>
      <vt:lpstr>ΚΑΤΑΝΟΜΗ ΜΕΛΩΝ ΣΟΕΛ ΚΑΤΑ ΕΤΑΙΡΕΙΑ</vt:lpstr>
      <vt:lpstr>ΕΞΕΛΙΞΗ ΑΡΙΘΜΟΥ ΕΛΕΓΧΩΝ ΚΑΤ’ ΕΙΔΟΣ</vt:lpstr>
      <vt:lpstr>Ορκωτός Λογιστής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25</vt:lpstr>
      <vt:lpstr>Διαφάνεια 26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182</cp:revision>
  <dcterms:created xsi:type="dcterms:W3CDTF">2012-09-06T09:03:05Z</dcterms:created>
  <dcterms:modified xsi:type="dcterms:W3CDTF">2015-10-31T19:16:33Z</dcterms:modified>
</cp:coreProperties>
</file>