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299" r:id="rId12"/>
    <p:sldId id="300" r:id="rId13"/>
    <p:sldId id="283" r:id="rId14"/>
    <p:sldId id="303" r:id="rId15"/>
    <p:sldId id="285" r:id="rId16"/>
    <p:sldId id="301" r:id="rId17"/>
    <p:sldId id="306" r:id="rId18"/>
    <p:sldId id="305" r:id="rId19"/>
    <p:sldId id="304" r:id="rId20"/>
    <p:sldId id="307" r:id="rId21"/>
    <p:sldId id="290" r:id="rId22"/>
    <p:sldId id="308" r:id="rId23"/>
    <p:sldId id="291" r:id="rId24"/>
    <p:sldId id="292" r:id="rId25"/>
    <p:sldId id="293" r:id="rId26"/>
    <p:sldId id="294" r:id="rId27"/>
    <p:sldId id="295" r:id="rId28"/>
    <p:sldId id="280" r:id="rId29"/>
  </p:sldIdLst>
  <p:sldSz cx="9144000" cy="5715000" type="screen16x10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31/10/2015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31/10/2015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04464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56669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Ελεγκτική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Ορκωτός Λογιστής</a:t>
            </a:r>
          </a:p>
          <a:p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Ορκωτός Λογιστής</a:t>
            </a:r>
            <a:br>
              <a:rPr lang="el-GR" dirty="0" smtClean="0"/>
            </a:br>
            <a:r>
              <a:rPr lang="el-GR" sz="4000" dirty="0" smtClean="0"/>
              <a:t>ΕΞΕΛΙΞΗ ΑΡΙΘΜΟΥ ΕΛΕΓΧΩΝ ΣΟΛ</a:t>
            </a:r>
            <a:endParaRPr lang="el-GR" sz="4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71600" y="1489348"/>
            <a:ext cx="6330214" cy="40271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Ορκωτός Λογιστής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424847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l-GR" sz="2800" dirty="0" smtClean="0"/>
              <a:t>Η ΑΠΕΛΕΥΘΕΡΩΣΗ ΤΟΥ ΕΛΕΓΚΤΙΚΟΥ ΕΠΑΓΓΕΛΜΑΤΟΣ, 1992</a:t>
            </a:r>
          </a:p>
          <a:p>
            <a:pPr>
              <a:defRPr/>
            </a:pPr>
            <a:r>
              <a:rPr lang="el-GR" dirty="0" smtClean="0"/>
              <a:t>Διαμάχη ΣΟΛ – ΣΕΛΕ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GB" dirty="0" smtClean="0"/>
              <a:t>Big 8)</a:t>
            </a:r>
            <a:endParaRPr lang="en-US" dirty="0" smtClean="0"/>
          </a:p>
          <a:p>
            <a:pPr>
              <a:buNone/>
              <a:defRPr/>
            </a:pPr>
            <a:r>
              <a:rPr lang="en-US" sz="1400" dirty="0" smtClean="0"/>
              <a:t>                                                          </a:t>
            </a:r>
            <a:r>
              <a:rPr lang="el-GR" sz="1400" dirty="0" smtClean="0"/>
              <a:t>(Σύλλογος Εγκεκριμένων Λογιστών – Ελεγκτών</a:t>
            </a:r>
            <a:r>
              <a:rPr lang="en-US" sz="1400" dirty="0" smtClean="0"/>
              <a:t> </a:t>
            </a:r>
            <a:r>
              <a:rPr lang="el-GR" sz="1400" dirty="0" smtClean="0"/>
              <a:t>Ελλάδος)</a:t>
            </a:r>
            <a:endParaRPr lang="el-GR" dirty="0" smtClean="0"/>
          </a:p>
          <a:p>
            <a:pPr>
              <a:buNone/>
              <a:defRPr/>
            </a:pPr>
            <a:r>
              <a:rPr lang="el-GR" dirty="0" smtClean="0"/>
              <a:t>Πολιτικοοικονομικό πλαίσιο:</a:t>
            </a:r>
          </a:p>
          <a:p>
            <a:pPr>
              <a:defRPr/>
            </a:pPr>
            <a:r>
              <a:rPr lang="el-GR" dirty="0" smtClean="0"/>
              <a:t>Μέχρι 1990:</a:t>
            </a:r>
          </a:p>
          <a:p>
            <a:pPr lvl="1">
              <a:lnSpc>
                <a:spcPct val="90000"/>
              </a:lnSpc>
              <a:defRPr/>
            </a:pPr>
            <a:r>
              <a:rPr lang="el-GR" dirty="0" smtClean="0"/>
              <a:t>κρατικός </a:t>
            </a:r>
            <a:r>
              <a:rPr lang="el-GR" dirty="0" err="1" smtClean="0"/>
              <a:t>κορπορατισμός</a:t>
            </a:r>
            <a:r>
              <a:rPr lang="el-GR" dirty="0" smtClean="0"/>
              <a:t> – έντονη κρατική παρουσία σε οικονομία</a:t>
            </a:r>
          </a:p>
          <a:p>
            <a:pPr lvl="1">
              <a:lnSpc>
                <a:spcPct val="90000"/>
              </a:lnSpc>
              <a:defRPr/>
            </a:pPr>
            <a:r>
              <a:rPr lang="el-GR" dirty="0" smtClean="0"/>
              <a:t>Υπερίσχυση ΣΟΛ</a:t>
            </a:r>
          </a:p>
          <a:p>
            <a:pPr>
              <a:defRPr/>
            </a:pPr>
            <a:r>
              <a:rPr lang="el-GR" dirty="0" smtClean="0"/>
              <a:t>1990:</a:t>
            </a:r>
          </a:p>
          <a:p>
            <a:pPr lvl="1">
              <a:lnSpc>
                <a:spcPct val="90000"/>
              </a:lnSpc>
              <a:defRPr/>
            </a:pPr>
            <a:r>
              <a:rPr lang="el-GR" dirty="0" smtClean="0"/>
              <a:t>στροφή στην αγορά – παγκοσμιοποίηση</a:t>
            </a:r>
          </a:p>
          <a:p>
            <a:pPr lvl="1">
              <a:lnSpc>
                <a:spcPct val="90000"/>
              </a:lnSpc>
              <a:defRPr/>
            </a:pPr>
            <a:r>
              <a:rPr lang="el-GR" dirty="0" smtClean="0"/>
              <a:t>νίκη ΣΕΛΕ</a:t>
            </a:r>
          </a:p>
          <a:p>
            <a:pPr marL="0" indent="0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Ορκωτός Λογιστής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l-GR" sz="2800" dirty="0" smtClean="0"/>
              <a:t>ΒΑΣΙΚΑ ΧΑΡΑΚΤΗΡΙΣΤΙΚΑ ΤΗΣ ΣΥΓΚΡΟΥΣΗΣ</a:t>
            </a:r>
          </a:p>
          <a:p>
            <a:pPr>
              <a:defRPr/>
            </a:pPr>
            <a:r>
              <a:rPr lang="el-GR" dirty="0" smtClean="0"/>
              <a:t>Χρήση πολιτικών και νομικών μέσων</a:t>
            </a:r>
          </a:p>
          <a:p>
            <a:pPr>
              <a:defRPr/>
            </a:pPr>
            <a:r>
              <a:rPr lang="el-GR" dirty="0" smtClean="0"/>
              <a:t>Ανάμειξη διεθνούς παράγοντα</a:t>
            </a:r>
          </a:p>
          <a:p>
            <a:pPr lvl="1">
              <a:defRPr/>
            </a:pPr>
            <a:r>
              <a:rPr lang="el-GR" dirty="0" smtClean="0"/>
              <a:t>ΕΟΚ/ΕΕ</a:t>
            </a:r>
          </a:p>
          <a:p>
            <a:pPr lvl="1">
              <a:defRPr/>
            </a:pPr>
            <a:r>
              <a:rPr lang="en-GB" dirty="0" smtClean="0"/>
              <a:t>IFAC/FEE</a:t>
            </a:r>
          </a:p>
          <a:p>
            <a:pPr lvl="1">
              <a:defRPr/>
            </a:pPr>
            <a:r>
              <a:rPr lang="el-GR" dirty="0" smtClean="0"/>
              <a:t>ΟΟΣΑ</a:t>
            </a:r>
          </a:p>
          <a:p>
            <a:pPr lvl="1">
              <a:defRPr/>
            </a:pPr>
            <a:r>
              <a:rPr lang="el-GR" dirty="0" smtClean="0"/>
              <a:t>ΗΠΑ, Βρετανία, κλπ</a:t>
            </a:r>
          </a:p>
          <a:p>
            <a:pPr lvl="1">
              <a:defRPr/>
            </a:pPr>
            <a:r>
              <a:rPr lang="el-GR" dirty="0" smtClean="0"/>
              <a:t>Ευρωπαϊκό Δικαστήριο</a:t>
            </a:r>
          </a:p>
          <a:p>
            <a:pPr marL="0" indent="0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Ορκωτός Λογιστής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sz="2000" dirty="0" smtClean="0"/>
              <a:t>ΙΔΡΥΣΗ ΣΟΕΛ –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l-GR" sz="2000" dirty="0" smtClean="0"/>
              <a:t>ΚΑΤΑΡΓΗΣΗ ΣΟΛ, 1991 </a:t>
            </a:r>
          </a:p>
          <a:p>
            <a:pPr indent="0">
              <a:lnSpc>
                <a:spcPct val="90000"/>
              </a:lnSpc>
            </a:pPr>
            <a:r>
              <a:rPr lang="el-GR" sz="2400" dirty="0" smtClean="0"/>
              <a:t>Βασική νομοθεσία:</a:t>
            </a:r>
          </a:p>
          <a:p>
            <a:pPr lvl="1" indent="0">
              <a:lnSpc>
                <a:spcPct val="90000"/>
              </a:lnSpc>
            </a:pPr>
            <a:r>
              <a:rPr lang="el-GR" sz="2400" dirty="0" smtClean="0"/>
              <a:t>Ν. 1969/1991</a:t>
            </a:r>
          </a:p>
          <a:p>
            <a:pPr lvl="1" indent="0">
              <a:lnSpc>
                <a:spcPct val="90000"/>
              </a:lnSpc>
            </a:pPr>
            <a:r>
              <a:rPr lang="el-GR" sz="2400" dirty="0" smtClean="0"/>
              <a:t>Π.Δ. 226/1992</a:t>
            </a:r>
          </a:p>
          <a:p>
            <a:pPr indent="0">
              <a:lnSpc>
                <a:spcPct val="90000"/>
              </a:lnSpc>
            </a:pPr>
            <a:r>
              <a:rPr lang="el-GR" sz="2400" dirty="0" smtClean="0"/>
              <a:t>Αποτυχία αντεπίθεσης ΣΟΛ, 1993 - ...</a:t>
            </a:r>
          </a:p>
          <a:p>
            <a:pPr indent="0">
              <a:lnSpc>
                <a:spcPct val="90000"/>
              </a:lnSpc>
            </a:pPr>
            <a:r>
              <a:rPr lang="el-GR" sz="2400" dirty="0" smtClean="0"/>
              <a:t>Ν. 2231/1994 (άρθρο 18)</a:t>
            </a:r>
          </a:p>
          <a:p>
            <a:pPr indent="0">
              <a:lnSpc>
                <a:spcPct val="90000"/>
              </a:lnSpc>
            </a:pPr>
            <a:r>
              <a:rPr lang="el-GR" sz="2400" dirty="0" smtClean="0"/>
              <a:t>Ν. 2257/1994 (άρθρο 3)</a:t>
            </a:r>
          </a:p>
          <a:p>
            <a:pPr indent="0">
              <a:lnSpc>
                <a:spcPct val="90000"/>
              </a:lnSpc>
            </a:pPr>
            <a:r>
              <a:rPr lang="el-GR" sz="2400" dirty="0" smtClean="0"/>
              <a:t>Π.Δ. 341/1997</a:t>
            </a:r>
          </a:p>
          <a:p>
            <a:pPr indent="0">
              <a:lnSpc>
                <a:spcPct val="90000"/>
              </a:lnSpc>
            </a:pPr>
            <a:r>
              <a:rPr lang="el-GR" sz="2400" dirty="0" smtClean="0"/>
              <a:t>Ν. 2733/1999 (άρθρο 38)</a:t>
            </a:r>
          </a:p>
          <a:p>
            <a:pPr>
              <a:lnSpc>
                <a:spcPct val="80000"/>
              </a:lnSpc>
              <a:buNone/>
            </a:pPr>
            <a:endParaRPr lang="en-GB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Ορκωτός Λογιστής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600" dirty="0" smtClean="0"/>
              <a:t>ΒΑΣΙΚΕΣ ΑΛΛΑΓΕΣ</a:t>
            </a:r>
          </a:p>
          <a:p>
            <a:pPr>
              <a:defRPr/>
            </a:pPr>
            <a:r>
              <a:rPr lang="el-GR" sz="2600" dirty="0" smtClean="0"/>
              <a:t>Ενοποίηση επαγγέλματος υπό ΣΟΕΛ</a:t>
            </a:r>
          </a:p>
          <a:p>
            <a:pPr>
              <a:defRPr/>
            </a:pPr>
            <a:r>
              <a:rPr lang="el-GR" sz="2600" dirty="0" smtClean="0"/>
              <a:t>Ανταγωνισμός μεταξύ ελεγκτών</a:t>
            </a:r>
          </a:p>
          <a:p>
            <a:pPr>
              <a:defRPr/>
            </a:pPr>
            <a:r>
              <a:rPr lang="el-GR" sz="2600" dirty="0" smtClean="0"/>
              <a:t>Αμοιβές ελέγχου διαπραγματεύσιμες</a:t>
            </a:r>
          </a:p>
          <a:p>
            <a:pPr>
              <a:defRPr/>
            </a:pPr>
            <a:r>
              <a:rPr lang="el-GR" sz="2600" dirty="0" smtClean="0"/>
              <a:t>Ελευθερία επιλογής ελεγκτών</a:t>
            </a:r>
          </a:p>
          <a:p>
            <a:pPr>
              <a:defRPr/>
            </a:pPr>
            <a:r>
              <a:rPr lang="el-GR" sz="2600" dirty="0" smtClean="0"/>
              <a:t>ΣΟΕΛ αυτοδιοικούμενος φορέας</a:t>
            </a:r>
          </a:p>
          <a:p>
            <a:pPr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Ορκωτός Λογιστής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9268"/>
            <a:ext cx="8229600" cy="4335869"/>
          </a:xfrm>
        </p:spPr>
        <p:txBody>
          <a:bodyPr>
            <a:noAutofit/>
          </a:bodyPr>
          <a:lstStyle/>
          <a:p>
            <a:pPr marL="514350" indent="-514350">
              <a:lnSpc>
                <a:spcPct val="70000"/>
              </a:lnSpc>
              <a:buNone/>
            </a:pPr>
            <a:r>
              <a:rPr lang="el-GR" sz="2000" dirty="0" smtClean="0"/>
              <a:t>ΟΡΓΑΝΑ ΔΙΟΙΚΗΣΗΣ ΤΟΥ ΣΟΕΛ</a:t>
            </a:r>
          </a:p>
          <a:p>
            <a:pPr>
              <a:lnSpc>
                <a:spcPct val="70000"/>
              </a:lnSpc>
              <a:defRPr/>
            </a:pPr>
            <a:r>
              <a:rPr lang="el-GR" sz="2000" dirty="0" smtClean="0"/>
              <a:t>Εποπτικό Συμβούλιο (επταμελές)</a:t>
            </a:r>
          </a:p>
          <a:p>
            <a:pPr lvl="1">
              <a:lnSpc>
                <a:spcPct val="70000"/>
              </a:lnSpc>
              <a:defRPr/>
            </a:pPr>
            <a:r>
              <a:rPr lang="el-GR" sz="2000" dirty="0" smtClean="0"/>
              <a:t>Εποπτεύει και διοικεί</a:t>
            </a:r>
            <a:r>
              <a:rPr lang="en-GB" sz="2000" dirty="0" smtClean="0"/>
              <a:t> </a:t>
            </a:r>
            <a:r>
              <a:rPr lang="el-GR" sz="2000" dirty="0" smtClean="0"/>
              <a:t>το Ινστιτούτο</a:t>
            </a:r>
          </a:p>
          <a:p>
            <a:pPr lvl="1">
              <a:lnSpc>
                <a:spcPct val="70000"/>
              </a:lnSpc>
              <a:defRPr/>
            </a:pPr>
            <a:r>
              <a:rPr lang="el-GR" sz="2000" dirty="0" smtClean="0"/>
              <a:t>διορίζει και προάγει μέλη</a:t>
            </a:r>
          </a:p>
          <a:p>
            <a:pPr lvl="1">
              <a:lnSpc>
                <a:spcPct val="70000"/>
              </a:lnSpc>
              <a:defRPr/>
            </a:pPr>
            <a:r>
              <a:rPr lang="el-GR" sz="2000" dirty="0" smtClean="0"/>
              <a:t>Οργανώνει εκπαίδευση μελών</a:t>
            </a:r>
          </a:p>
          <a:p>
            <a:pPr lvl="1">
              <a:lnSpc>
                <a:spcPct val="70000"/>
              </a:lnSpc>
              <a:defRPr/>
            </a:pPr>
            <a:r>
              <a:rPr lang="el-GR" sz="2000" dirty="0" smtClean="0"/>
              <a:t>Οργανώνει επαγγελματικές εξετάσεις</a:t>
            </a:r>
          </a:p>
          <a:p>
            <a:pPr>
              <a:lnSpc>
                <a:spcPct val="70000"/>
              </a:lnSpc>
              <a:defRPr/>
            </a:pPr>
            <a:r>
              <a:rPr lang="el-GR" sz="2000" dirty="0" smtClean="0"/>
              <a:t>Επιστημονικό Συμβούλιο (πενταμελές)</a:t>
            </a:r>
          </a:p>
          <a:p>
            <a:pPr>
              <a:lnSpc>
                <a:spcPct val="70000"/>
              </a:lnSpc>
              <a:defRPr/>
            </a:pPr>
            <a:r>
              <a:rPr lang="el-GR" sz="2000" dirty="0" smtClean="0"/>
              <a:t>Πειθαρχικό Συμβούλιο (τριμελές)</a:t>
            </a:r>
          </a:p>
          <a:p>
            <a:pPr>
              <a:lnSpc>
                <a:spcPct val="70000"/>
              </a:lnSpc>
              <a:buNone/>
              <a:defRPr/>
            </a:pPr>
            <a:r>
              <a:rPr lang="el-GR" sz="2000" dirty="0" smtClean="0"/>
              <a:t>Μεταφορά αρμοδιοτήτων, ΣΟΛ </a:t>
            </a:r>
            <a:r>
              <a:rPr lang="el-GR" sz="2000" dirty="0" smtClean="0">
                <a:sym typeface="Wingdings 3" pitchFamily="18" charset="2"/>
              </a:rPr>
              <a:t></a:t>
            </a:r>
            <a:r>
              <a:rPr lang="el-GR" sz="2000" dirty="0" smtClean="0"/>
              <a:t> ΕΛΤΕ</a:t>
            </a:r>
          </a:p>
          <a:p>
            <a:pPr>
              <a:lnSpc>
                <a:spcPct val="70000"/>
              </a:lnSpc>
              <a:defRPr/>
            </a:pPr>
            <a:r>
              <a:rPr lang="el-GR" sz="2000" dirty="0" smtClean="0"/>
              <a:t>Οργάνωση εξετάσεων</a:t>
            </a:r>
          </a:p>
          <a:p>
            <a:pPr>
              <a:lnSpc>
                <a:spcPct val="70000"/>
              </a:lnSpc>
              <a:defRPr/>
            </a:pPr>
            <a:r>
              <a:rPr lang="el-GR" sz="2000" dirty="0" smtClean="0"/>
              <a:t>Πειθαρχικός έλεγχος ελεγκτών</a:t>
            </a:r>
          </a:p>
          <a:p>
            <a:pPr>
              <a:lnSpc>
                <a:spcPct val="70000"/>
              </a:lnSpc>
              <a:buNone/>
              <a:defRPr/>
            </a:pPr>
            <a:r>
              <a:rPr lang="el-GR" sz="2000" dirty="0" smtClean="0"/>
              <a:t>                          ... (από 2004)</a:t>
            </a:r>
          </a:p>
          <a:p>
            <a:pPr marL="514350" indent="-514350">
              <a:lnSpc>
                <a:spcPct val="70000"/>
              </a:lnSpc>
              <a:buNone/>
            </a:pPr>
            <a:endParaRPr lang="el-G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Ορκωτός Λογιστής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sz="2600" dirty="0" smtClean="0"/>
              <a:t>Βαθμίδες μελών: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600" dirty="0" smtClean="0"/>
              <a:t>Ασκούμενος ΑΟΕΛ (νέος πτυχιούχος)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600" dirty="0" smtClean="0"/>
              <a:t>Δόκιμος ΔΟΕΛ (</a:t>
            </a:r>
            <a:r>
              <a:rPr lang="el-GR" sz="2600" dirty="0" smtClean="0">
                <a:sym typeface="Symbol" pitchFamily="18" charset="2"/>
              </a:rPr>
              <a:t> 2 έτη </a:t>
            </a:r>
            <a:r>
              <a:rPr lang="en-GB" sz="2600" dirty="0" smtClean="0">
                <a:sym typeface="Symbol" pitchFamily="18" charset="2"/>
              </a:rPr>
              <a:t>&amp;</a:t>
            </a:r>
            <a:r>
              <a:rPr lang="el-GR" sz="2600" dirty="0" smtClean="0">
                <a:sym typeface="Symbol" pitchFamily="18" charset="2"/>
              </a:rPr>
              <a:t> εξετάσεις εν. Α)</a:t>
            </a:r>
            <a:endParaRPr lang="el-GR" sz="2600" dirty="0" smtClean="0"/>
          </a:p>
          <a:p>
            <a:pPr lvl="1">
              <a:lnSpc>
                <a:spcPct val="90000"/>
              </a:lnSpc>
              <a:defRPr/>
            </a:pPr>
            <a:r>
              <a:rPr lang="el-GR" sz="2600" dirty="0" smtClean="0"/>
              <a:t>Επίκουρος ΕΟΕΛ (</a:t>
            </a:r>
            <a:r>
              <a:rPr lang="el-GR" sz="2600" dirty="0" smtClean="0">
                <a:sym typeface="Symbol" pitchFamily="18" charset="2"/>
              </a:rPr>
              <a:t> 4 έτη </a:t>
            </a:r>
            <a:r>
              <a:rPr lang="en-GB" sz="2600" dirty="0" smtClean="0">
                <a:sym typeface="Symbol" pitchFamily="18" charset="2"/>
              </a:rPr>
              <a:t>&amp;</a:t>
            </a:r>
            <a:r>
              <a:rPr lang="el-GR" sz="2600" dirty="0" smtClean="0">
                <a:sym typeface="Symbol" pitchFamily="18" charset="2"/>
              </a:rPr>
              <a:t> εξετάσεις εν. Β)</a:t>
            </a:r>
            <a:endParaRPr lang="el-GR" sz="2600" dirty="0" smtClean="0"/>
          </a:p>
          <a:p>
            <a:pPr lvl="1">
              <a:lnSpc>
                <a:spcPct val="90000"/>
              </a:lnSpc>
              <a:defRPr/>
            </a:pPr>
            <a:r>
              <a:rPr lang="el-GR" sz="2600" dirty="0" smtClean="0"/>
              <a:t>Ορκωτός ΟΕΛ (</a:t>
            </a:r>
            <a:r>
              <a:rPr lang="el-GR" sz="2600" dirty="0" smtClean="0">
                <a:sym typeface="Symbol" pitchFamily="18" charset="2"/>
              </a:rPr>
              <a:t> 7 έτη </a:t>
            </a:r>
            <a:r>
              <a:rPr lang="en-GB" sz="2600" dirty="0" smtClean="0">
                <a:sym typeface="Symbol" pitchFamily="18" charset="2"/>
              </a:rPr>
              <a:t>&amp;</a:t>
            </a:r>
            <a:r>
              <a:rPr lang="el-GR" sz="2600" dirty="0" smtClean="0">
                <a:sym typeface="Symbol" pitchFamily="18" charset="2"/>
              </a:rPr>
              <a:t> εξετάσεις εν. Γ)</a:t>
            </a:r>
          </a:p>
          <a:p>
            <a:pPr>
              <a:lnSpc>
                <a:spcPct val="90000"/>
              </a:lnSpc>
              <a:defRPr/>
            </a:pPr>
            <a:r>
              <a:rPr lang="el-GR" sz="2600" dirty="0" smtClean="0">
                <a:sym typeface="Symbol" pitchFamily="18" charset="2"/>
              </a:rPr>
              <a:t>Κάτοχοι επαγγελματικού τίτλου της ΕΕ: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600" dirty="0" smtClean="0"/>
              <a:t>Εγγραφή στο ΣΟΕΛ με εξετάσεις σε ορισμένα θέματα (εμπορική – φορολογική νομοθεσία, κλπ)</a:t>
            </a:r>
          </a:p>
          <a:p>
            <a:pPr>
              <a:lnSpc>
                <a:spcPct val="90000"/>
              </a:lnSpc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Ορκωτός Λογιστής</a:t>
            </a: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>ΕΞΕΛΙΞΗ ΑΡΙΘΜΟΥ ΜΕΛΩΝ ΣΟΕΛ (94-04)</a:t>
            </a:r>
            <a:endParaRPr lang="en-US" sz="3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  <p:graphicFrame>
        <p:nvGraphicFramePr>
          <p:cNvPr id="5" name="Group 284"/>
          <p:cNvGraphicFramePr>
            <a:graphicFrameLocks noGrp="1"/>
          </p:cNvGraphicFramePr>
          <p:nvPr>
            <p:ph idx="1"/>
          </p:nvPr>
        </p:nvGraphicFramePr>
        <p:xfrm>
          <a:off x="539552" y="1417340"/>
          <a:ext cx="7542608" cy="4145280"/>
        </p:xfrm>
        <a:graphic>
          <a:graphicData uri="http://schemas.openxmlformats.org/drawingml/2006/table">
            <a:tbl>
              <a:tblPr/>
              <a:tblGrid>
                <a:gridCol w="1728515"/>
                <a:gridCol w="931186"/>
                <a:gridCol w="944282"/>
                <a:gridCol w="970470"/>
                <a:gridCol w="989385"/>
                <a:gridCol w="989385"/>
                <a:gridCol w="989385"/>
              </a:tblGrid>
              <a:tr h="5001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1994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1996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1998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2000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2002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2004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15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ΑΟΕΛ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36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206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403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747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733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564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15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ΔΕΟΛ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200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79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51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98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278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358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15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ΕΟΕΛ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246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134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46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39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50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212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15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ΟΕΛ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268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407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486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520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511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508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158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Ειδικό μητρώο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11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158">
                <a:tc gridSpan="3"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Προσωρινό μητρώο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22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15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ΣΥΝΟΛΑ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750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826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986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1.404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1.572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1.675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52500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ΚΑΤΑΝΟΜΗ ΜΕΛΩΝ ΣΟΕΛ ΚΑΤΑ ΕΤΑΙΡΕΙΑ</a:t>
            </a:r>
            <a:endParaRPr lang="en-US" sz="3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  <p:graphicFrame>
        <p:nvGraphicFramePr>
          <p:cNvPr id="5" name="Group 358"/>
          <p:cNvGraphicFramePr>
            <a:graphicFrameLocks noGrp="1"/>
          </p:cNvGraphicFramePr>
          <p:nvPr>
            <p:ph idx="1"/>
          </p:nvPr>
        </p:nvGraphicFramePr>
        <p:xfrm>
          <a:off x="899592" y="685800"/>
          <a:ext cx="7006231" cy="5029200"/>
        </p:xfrm>
        <a:graphic>
          <a:graphicData uri="http://schemas.openxmlformats.org/drawingml/2006/table">
            <a:tbl>
              <a:tblPr/>
              <a:tblGrid>
                <a:gridCol w="2075920"/>
                <a:gridCol w="724409"/>
                <a:gridCol w="763603"/>
                <a:gridCol w="778470"/>
                <a:gridCol w="860913"/>
                <a:gridCol w="847397"/>
                <a:gridCol w="955519"/>
              </a:tblGrid>
              <a:tr h="37711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 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ΑΟΕΛ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ΔΟΕΛ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ΕΟΕΛ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ΟΕΛ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Ε.Π. Μ.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ΣΥΝ.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3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ΣΟΛ Α.Ε.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169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165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80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325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740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3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G.THORNTON Α.Ε.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96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34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16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13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3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162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3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PWC Α.Ε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84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20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12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20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11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147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3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Ε&amp;Y Α.Ε.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36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47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29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133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696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BKR  Α.Ε.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45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25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13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41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124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3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DELOITTE A.E.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59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13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13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6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111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3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KPMG A.E.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27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15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18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13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10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83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696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M. STEPHENS S.A.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8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9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14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41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3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ΛΟΙΠΕΣ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40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29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15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49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134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3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ΣΥΝΟΛΑ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564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358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212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508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33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1.675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ΕΞΕΛΙΞΗ ΑΡΙΘΜΟΥ ΕΛΕΓΧΩΝ ΚΑΤ’ ΕΙΔΟΣ</a:t>
            </a:r>
            <a:endParaRPr lang="en-US" sz="3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  <p:graphicFrame>
        <p:nvGraphicFramePr>
          <p:cNvPr id="5" name="Group 128"/>
          <p:cNvGraphicFramePr>
            <a:graphicFrameLocks noGrp="1"/>
          </p:cNvGraphicFramePr>
          <p:nvPr>
            <p:ph idx="1"/>
          </p:nvPr>
        </p:nvGraphicFramePr>
        <p:xfrm>
          <a:off x="323528" y="769268"/>
          <a:ext cx="8229600" cy="4681539"/>
        </p:xfrm>
        <a:graphic>
          <a:graphicData uri="http://schemas.openxmlformats.org/drawingml/2006/table">
            <a:tbl>
              <a:tblPr/>
              <a:tblGrid>
                <a:gridCol w="3113088"/>
                <a:gridCol w="987425"/>
                <a:gridCol w="987425"/>
                <a:gridCol w="993775"/>
                <a:gridCol w="987425"/>
                <a:gridCol w="1160462"/>
              </a:tblGrid>
              <a:tr h="4984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 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sng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1993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sng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1995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sng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1997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sng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1999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sng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2001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Ατομικοί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2.569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3.289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3.955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4.850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6.502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Ενοποιημένοι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56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158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242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368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483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Προαιρετικοί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37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248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543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1.092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1.757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Ειδικοί (ΧΑΑ, κλπ.)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17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65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127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456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618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err="1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Συνοπτ</a:t>
                      </a: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. ατομικοί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57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526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1080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Αντληθέντα κεφάλαια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9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88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ΚΤΡ 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1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311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ΑΘΡΟΙΣΜΑ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2.679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3.760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4.924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7.302</a:t>
                      </a:r>
                      <a:endParaRPr kumimoji="0" lang="el-GR" sz="1800" b="0" i="0" u="none" strike="noStrike" cap="none" normalizeH="0" baseline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solidFill>
                              <a:schemeClr val="bg1">
                                <a:lumMod val="7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charset="0"/>
                        </a:rPr>
                        <a:t>10.839</a:t>
                      </a:r>
                      <a:endParaRPr kumimoji="0" lang="el-GR" sz="1800" b="0" i="0" u="none" strike="noStrike" cap="none" normalizeH="0" baseline="0" dirty="0" smtClean="0">
                        <a:ln>
                          <a:solidFill>
                            <a:schemeClr val="bg1">
                              <a:lumMod val="75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Ελεγκτική</a:t>
            </a:r>
          </a:p>
          <a:p>
            <a:pPr algn="l"/>
            <a:r>
              <a:rPr lang="el-GR" sz="2800" b="1" dirty="0" smtClean="0"/>
              <a:t>Ενότητα 5:</a:t>
            </a:r>
            <a:r>
              <a:rPr lang="en-US" sz="2800" dirty="0" smtClean="0"/>
              <a:t> </a:t>
            </a:r>
            <a:r>
              <a:rPr lang="el-GR" sz="2800" dirty="0" smtClean="0"/>
              <a:t>Ορκωτός Λογιστής</a:t>
            </a:r>
            <a:endParaRPr lang="en-US" sz="2800" dirty="0" smtClean="0"/>
          </a:p>
          <a:p>
            <a:pPr algn="l"/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Ορκωτός Λογιστής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l-GR" sz="2800" dirty="0" smtClean="0"/>
              <a:t>ΜΕΓΕΘΟΣ ΑΓΟΡΑΣ, 2005</a:t>
            </a:r>
          </a:p>
          <a:p>
            <a:pPr>
              <a:buNone/>
              <a:defRPr/>
            </a:pPr>
            <a:r>
              <a:rPr lang="el-GR" sz="2600" dirty="0" smtClean="0"/>
              <a:t>Αγορά ελεγκτικών υπηρεσιών:</a:t>
            </a:r>
          </a:p>
          <a:p>
            <a:pPr>
              <a:defRPr/>
            </a:pPr>
            <a:r>
              <a:rPr lang="el-GR" sz="2600" dirty="0" smtClean="0"/>
              <a:t>€ 130 εκατομμύρια</a:t>
            </a:r>
          </a:p>
          <a:p>
            <a:pPr>
              <a:buNone/>
              <a:defRPr/>
            </a:pPr>
            <a:r>
              <a:rPr lang="el-GR" sz="2600" dirty="0" smtClean="0"/>
              <a:t>Αγορά συναφών υπηρεσιών:</a:t>
            </a:r>
          </a:p>
          <a:p>
            <a:pPr>
              <a:defRPr/>
            </a:pPr>
            <a:r>
              <a:rPr lang="el-GR" sz="2600" dirty="0" smtClean="0"/>
              <a:t>  πάνω από € 70 εκατομμύρια</a:t>
            </a:r>
          </a:p>
          <a:p>
            <a:pPr>
              <a:buNone/>
              <a:defRPr/>
            </a:pPr>
            <a:r>
              <a:rPr lang="el-GR" sz="2600" dirty="0" smtClean="0"/>
              <a:t>Σύνολο αγοράς:</a:t>
            </a:r>
          </a:p>
          <a:p>
            <a:pPr>
              <a:defRPr/>
            </a:pPr>
            <a:r>
              <a:rPr lang="el-GR" sz="2600" dirty="0" smtClean="0"/>
              <a:t>πάνω από € 200 εκατομμύρια</a:t>
            </a:r>
          </a:p>
          <a:p>
            <a:pPr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Αισιοπούλου</a:t>
            </a:r>
            <a:r>
              <a:rPr lang="el-GR" sz="1400" dirty="0" smtClean="0"/>
              <a:t> Κ. (1980) «Το Σύστημα Εσωτερικού Ελέγχου»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Γρηγοράκου</a:t>
            </a:r>
            <a:r>
              <a:rPr lang="el-GR" sz="1400" dirty="0" smtClean="0"/>
              <a:t> Θ. (1989) «Γενικές Αρχές Ελεγκτικής»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Καζαντζής Χρήστος,  (2006) Ελεγκτική &amp; Εσωτερικός Έλεγχος, Εκδόσεις </a:t>
            </a:r>
            <a:r>
              <a:rPr lang="el-GR" sz="1400" dirty="0" err="1" smtClean="0"/>
              <a:t>Business</a:t>
            </a:r>
            <a:r>
              <a:rPr lang="el-GR" sz="1400" dirty="0" smtClean="0"/>
              <a:t> </a:t>
            </a:r>
            <a:r>
              <a:rPr lang="el-GR" sz="1400" dirty="0" err="1" smtClean="0"/>
              <a:t>plus</a:t>
            </a:r>
            <a:endParaRPr lang="el-GR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Κάντζος</a:t>
            </a:r>
            <a:r>
              <a:rPr lang="el-GR" sz="1400" dirty="0" smtClean="0"/>
              <a:t> Κωνσταντίνος, </a:t>
            </a:r>
            <a:r>
              <a:rPr lang="el-GR" sz="1400" dirty="0" err="1" smtClean="0"/>
              <a:t>Χονδράκη</a:t>
            </a:r>
            <a:r>
              <a:rPr lang="el-GR" sz="1400" dirty="0" smtClean="0"/>
              <a:t> Αθηνά (2006)  «Ελεγκτική - Θεωρία και πρακτική» Εκδόσεις 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Κάντζου</a:t>
            </a:r>
            <a:r>
              <a:rPr lang="el-GR" sz="1400" dirty="0" smtClean="0"/>
              <a:t> Κ. (1998) «Ελεγκτική- Θεωρία και Πρακτική»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Καραγιάννη Δ. (1980) «Παραδείγματα εφαρμογής και Ανάλυσης του Γ.Λ.Σ.»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Καραμάνης</a:t>
            </a:r>
            <a:r>
              <a:rPr lang="el-GR" sz="1400" dirty="0" smtClean="0"/>
              <a:t> Κωνσταντίνος, (2008) «Σύγχρονη Ελεγκτική» Εκδόσεις ΟΠΑ,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Νεγκάκης</a:t>
            </a:r>
            <a:r>
              <a:rPr lang="el-GR" sz="1400" dirty="0" smtClean="0"/>
              <a:t> Χρ.,</a:t>
            </a:r>
            <a:r>
              <a:rPr lang="en-US" sz="1400" smtClean="0"/>
              <a:t> </a:t>
            </a:r>
            <a:r>
              <a:rPr lang="el-GR" sz="1400" smtClean="0"/>
              <a:t>Ταχυνάκης</a:t>
            </a:r>
            <a:r>
              <a:rPr lang="el-GR" sz="1400" dirty="0" smtClean="0"/>
              <a:t> Παν., (2012)  «Σύγχρονα Θέματα Ελεγκτικής και Εσωτερικού Ελέγχου» , Εκδόσεις Α. Κοντού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Παπά Α. (1990) «Ελεγκτική»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Παπαδάτου Θεοδώρα, (2005) «Εσωτερικός και εξωτερικός έλεγχος ανωνύμων εταιρειών», Εκδόσεις </a:t>
            </a:r>
            <a:r>
              <a:rPr lang="el-GR" sz="1400" dirty="0" err="1" smtClean="0"/>
              <a:t>Σάκουλα</a:t>
            </a:r>
            <a:r>
              <a:rPr lang="el-GR" sz="1400" dirty="0" smtClean="0"/>
              <a:t>, Αθήνα</a:t>
            </a:r>
          </a:p>
          <a:p>
            <a:pPr marL="447675" indent="-447675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913284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Παπαδοπούλου Ε. (1982) «Φοροδιαφυγή-</a:t>
            </a:r>
            <a:r>
              <a:rPr lang="el-GR" sz="1400" dirty="0" err="1" smtClean="0"/>
              <a:t>Φορολογικ</a:t>
            </a:r>
            <a:r>
              <a:rPr lang="el-GR" sz="1400" dirty="0" smtClean="0"/>
              <a:t>ή Λογιστική-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Σακκκέλη</a:t>
            </a:r>
            <a:r>
              <a:rPr lang="el-GR" sz="1400" dirty="0" smtClean="0"/>
              <a:t> Ε. (1987) «Λογιστική και Ελεγκτική των Εμπορικών Τραπεζών» , Εκδόσεις</a:t>
            </a:r>
            <a:r>
              <a:rPr lang="en-US" sz="1400" dirty="0" smtClean="0"/>
              <a:t> </a:t>
            </a:r>
            <a:r>
              <a:rPr lang="el-GR" sz="1400" dirty="0" err="1" smtClean="0"/>
              <a:t>Βρύκους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Σκόρδου Β. (1987)«Φορολογική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Τερζάκη Γ. (1985) 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Τσακλάγκανου</a:t>
            </a:r>
            <a:r>
              <a:rPr lang="el-GR" sz="1400" dirty="0" smtClean="0"/>
              <a:t> Α. (1994) «Ελεγκτική» Θεσσαλονίκη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Φίλιου Β. (1984) «Η Κοινωνικοοικονομική Λογιστική» , Εκδόσεις ΚΕΠΕ, Αθήνα</a:t>
            </a:r>
            <a:endParaRPr lang="en-US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ΞΕΝΗ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 </a:t>
            </a:r>
            <a:r>
              <a:rPr lang="en-US" sz="1400" dirty="0" smtClean="0"/>
              <a:t>James van Horne “Fundamentals of Financial Management”  N.Y. 1980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Meigs</a:t>
            </a:r>
            <a:r>
              <a:rPr lang="en-US" sz="1400" dirty="0" smtClean="0"/>
              <a:t> </a:t>
            </a:r>
            <a:r>
              <a:rPr lang="en-US" sz="1400" dirty="0" err="1" smtClean="0"/>
              <a:t>W.,Larsen</a:t>
            </a:r>
            <a:r>
              <a:rPr lang="en-US" sz="1400" dirty="0" smtClean="0"/>
              <a:t> J., </a:t>
            </a:r>
            <a:r>
              <a:rPr lang="en-US" sz="1400" dirty="0" err="1" smtClean="0"/>
              <a:t>Meigs</a:t>
            </a:r>
            <a:r>
              <a:rPr lang="en-US" sz="1400" dirty="0" smtClean="0"/>
              <a:t> R. , “Principles of 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Miller m., Bailey L., “GAAS-Guide”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Ricchiute</a:t>
            </a:r>
            <a:r>
              <a:rPr lang="en-US" sz="1400" dirty="0" smtClean="0"/>
              <a:t> D., “Auditing” N.Y. 1989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Sawyer L.B., “The Practice of Modern Internal Auditing” N.Y. 1973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Taylor D., </a:t>
            </a:r>
            <a:r>
              <a:rPr lang="en-US" sz="1400" dirty="0" err="1" smtClean="0"/>
              <a:t>Glezen</a:t>
            </a:r>
            <a:r>
              <a:rPr lang="en-US" sz="1400" dirty="0" smtClean="0"/>
              <a:t> G., “Auditing”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Wallace W.A. “Auditing” N.Y. 1986</a:t>
            </a:r>
            <a:r>
              <a:rPr lang="el-GR" sz="1400" dirty="0" smtClean="0"/>
              <a:t> 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(2015). Ελεγκτική.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Οι αρμοδιότητες και οι βαθμίδες των ορκωτών λογιστών καθώς και η εξέλιξη του κλάδου μέσα στα χρόνια είναι αυτά που θα παρουσιαστούν σε αυτήν την ενότητα.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Ορκωτός Λογιστής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l-GR" sz="2400" dirty="0" smtClean="0"/>
              <a:t>Ε.Σ. – αρμοδιότητες:</a:t>
            </a:r>
          </a:p>
          <a:p>
            <a:pPr lvl="1">
              <a:defRPr/>
            </a:pPr>
            <a:r>
              <a:rPr lang="el-GR" dirty="0" smtClean="0"/>
              <a:t>Αμοιβές ελέγχου</a:t>
            </a:r>
          </a:p>
          <a:p>
            <a:pPr lvl="1">
              <a:defRPr/>
            </a:pPr>
            <a:r>
              <a:rPr lang="el-GR" dirty="0" smtClean="0"/>
              <a:t>Προσλήψεις – εξέλιξη μελών</a:t>
            </a:r>
          </a:p>
          <a:p>
            <a:pPr lvl="1">
              <a:defRPr/>
            </a:pPr>
            <a:r>
              <a:rPr lang="el-GR" dirty="0" smtClean="0"/>
              <a:t>Πειθαρχικός έλεγχος, κλπ</a:t>
            </a:r>
          </a:p>
          <a:p>
            <a:pPr lvl="1">
              <a:defRPr/>
            </a:pPr>
            <a:r>
              <a:rPr lang="el-GR" dirty="0" smtClean="0"/>
              <a:t>Ανάθεση ελέγχων</a:t>
            </a:r>
          </a:p>
          <a:p>
            <a:pPr marL="0" indent="0">
              <a:buNone/>
            </a:pPr>
            <a:endParaRPr lang="el-GR" sz="2000" b="1" dirty="0" smtClean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el-GR" sz="2400" dirty="0" smtClean="0"/>
              <a:t>Βαθμίδες μελών ΣΟΛ:</a:t>
            </a:r>
          </a:p>
          <a:p>
            <a:pPr lvl="1">
              <a:defRPr/>
            </a:pPr>
            <a:r>
              <a:rPr lang="el-GR" dirty="0" smtClean="0"/>
              <a:t>Δόκιμος Β (3 έτη)</a:t>
            </a:r>
          </a:p>
          <a:p>
            <a:pPr lvl="1">
              <a:defRPr/>
            </a:pPr>
            <a:r>
              <a:rPr lang="el-GR" dirty="0" smtClean="0"/>
              <a:t>Δόκιμος Α (5 έτη)</a:t>
            </a:r>
          </a:p>
          <a:p>
            <a:pPr lvl="1">
              <a:defRPr/>
            </a:pPr>
            <a:r>
              <a:rPr lang="el-GR" dirty="0" smtClean="0"/>
              <a:t>Επίκουρος (3 έτη)</a:t>
            </a:r>
          </a:p>
          <a:p>
            <a:pPr lvl="1">
              <a:defRPr/>
            </a:pPr>
            <a:r>
              <a:rPr lang="el-GR" dirty="0" smtClean="0"/>
              <a:t>Ορκωτός</a:t>
            </a:r>
            <a:endParaRPr lang="en-GB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Ορκωτός Λογιστής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2400" dirty="0" smtClean="0"/>
              <a:t>Χαρακτηριστικά / κουλτούρα ΣΟΛ</a:t>
            </a:r>
          </a:p>
          <a:p>
            <a:pPr lvl="1">
              <a:defRPr/>
            </a:pPr>
            <a:r>
              <a:rPr lang="el-GR" sz="2400" dirty="0" smtClean="0"/>
              <a:t>Έλλειψη ανταγωνισμού μεταξύ ελεγκτών</a:t>
            </a:r>
          </a:p>
          <a:p>
            <a:pPr lvl="1">
              <a:defRPr/>
            </a:pPr>
            <a:r>
              <a:rPr lang="el-GR" sz="2400" dirty="0" smtClean="0"/>
              <a:t>Εργασιακή ασφάλεια</a:t>
            </a:r>
          </a:p>
          <a:p>
            <a:pPr lvl="1">
              <a:defRPr/>
            </a:pPr>
            <a:r>
              <a:rPr lang="el-GR" sz="2400" dirty="0" smtClean="0"/>
              <a:t>Περιορισμένη δυνατότητα επιλογής ελεγκτή από ελεγχόμενους</a:t>
            </a:r>
          </a:p>
          <a:p>
            <a:pPr lvl="1">
              <a:defRPr/>
            </a:pPr>
            <a:r>
              <a:rPr lang="el-GR" sz="2400" dirty="0" err="1" smtClean="0"/>
              <a:t>Κρατικο</a:t>
            </a:r>
            <a:r>
              <a:rPr lang="el-GR" sz="2400" dirty="0" smtClean="0"/>
              <a:t>-</a:t>
            </a:r>
            <a:r>
              <a:rPr lang="el-GR" sz="2400" dirty="0" err="1" smtClean="0"/>
              <a:t>κορπορατιστικός</a:t>
            </a:r>
            <a:r>
              <a:rPr lang="el-GR" sz="2400" dirty="0" smtClean="0"/>
              <a:t> θεσμός</a:t>
            </a:r>
          </a:p>
          <a:p>
            <a:pPr lvl="1">
              <a:defRPr/>
            </a:pPr>
            <a:r>
              <a:rPr lang="el-GR" sz="2400" dirty="0" smtClean="0"/>
              <a:t>Προάσπιση ‘‘δημοσίου’’ συμφέροντος</a:t>
            </a:r>
            <a:endParaRPr lang="en-GB" sz="2400" dirty="0" smtClean="0"/>
          </a:p>
          <a:p>
            <a:pPr marL="0" indent="0">
              <a:lnSpc>
                <a:spcPct val="90000"/>
              </a:lnSpc>
              <a:buNone/>
            </a:pPr>
            <a:endParaRPr lang="el-GR" sz="2400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Ορκωτός Λογιστής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“ Ο Ορκωτός Λογιστής δεν ... (είναι) δικηγόρος ... που νόμιμα επικαλείται μόνο τα υπέρ του πελάτη του, ενώ αποσιωπά τα εναντίον. 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Ο Ορκωτός Λογιστής πρέπει να ενεργεί όπως ακριβώς ο Δικαστής. 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Το πόρισμα το ελέγχου ... πρέπει να είναι αντικειμενικό και αμερόληπτο ... γιατί ενδιαφέρει άμεσα το Κοινωνικό σύνολο” (</a:t>
            </a:r>
            <a:r>
              <a:rPr lang="el-GR" sz="2600" dirty="0" err="1" smtClean="0"/>
              <a:t>Γρηγοράκος</a:t>
            </a:r>
            <a:r>
              <a:rPr lang="el-GR" sz="2600" dirty="0" smtClean="0"/>
              <a:t>, 1989)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l-GR" sz="2600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Ορκωτός Λογιστής</a:t>
            </a:r>
            <a:br>
              <a:rPr lang="el-GR" dirty="0" smtClean="0"/>
            </a:br>
            <a:r>
              <a:rPr lang="el-GR" dirty="0" smtClean="0">
                <a:solidFill>
                  <a:schemeClr val="bg1"/>
                </a:solidFill>
              </a:rPr>
              <a:t>Η </a:t>
            </a:r>
            <a:r>
              <a:rPr lang="el-GR" sz="3100" dirty="0" smtClean="0"/>
              <a:t>ΕΞΕΛΙΞΗ ΑΡΙΘΜΟΥ ΜΕΛΩΝ ΣΟΛ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3608" y="1417340"/>
            <a:ext cx="6055404" cy="40531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1318</TotalTime>
  <Words>1039</Words>
  <Application>Microsoft Office PowerPoint</Application>
  <PresentationFormat>Προβολή στην οθόνη (16:10)</PresentationFormat>
  <Paragraphs>385</Paragraphs>
  <Slides>28</Slides>
  <Notes>22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Θέμα του Office</vt:lpstr>
      <vt:lpstr>Ελεγκτική</vt:lpstr>
      <vt:lpstr>Διαφάνεια 2</vt:lpstr>
      <vt:lpstr>Άδειες Χρήσης</vt:lpstr>
      <vt:lpstr>Χρηματοδότηση</vt:lpstr>
      <vt:lpstr>Σκοποί  ενότητας</vt:lpstr>
      <vt:lpstr>Ορκωτός Λογιστής</vt:lpstr>
      <vt:lpstr>Ορκωτός Λογιστής</vt:lpstr>
      <vt:lpstr>Ορκωτός Λογιστής</vt:lpstr>
      <vt:lpstr>Ορκωτός Λογιστής Η ΕΞΕΛΙΞΗ ΑΡΙΘΜΟΥ ΜΕΛΩΝ ΣΟΛ</vt:lpstr>
      <vt:lpstr>Ορκωτός Λογιστής ΕΞΕΛΙΞΗ ΑΡΙΘΜΟΥ ΕΛΕΓΧΩΝ ΣΟΛ</vt:lpstr>
      <vt:lpstr>Ορκωτός Λογιστής</vt:lpstr>
      <vt:lpstr>Ορκωτός Λογιστής</vt:lpstr>
      <vt:lpstr>Ορκωτός Λογιστής</vt:lpstr>
      <vt:lpstr>Ορκωτός Λογιστής</vt:lpstr>
      <vt:lpstr>Ορκωτός Λογιστής</vt:lpstr>
      <vt:lpstr>Ορκωτός Λογιστής</vt:lpstr>
      <vt:lpstr>Ορκωτός Λογιστής ΕΞΕΛΙΞΗ ΑΡΙΘΜΟΥ ΜΕΛΩΝ ΣΟΕΛ (94-04)</vt:lpstr>
      <vt:lpstr>ΚΑΤΑΝΟΜΗ ΜΕΛΩΝ ΣΟΕΛ ΚΑΤΑ ΕΤΑΙΡΕΙΑ</vt:lpstr>
      <vt:lpstr>ΕΞΕΛΙΞΗ ΑΡΙΘΜΟΥ ΕΛΕΓΧΩΝ ΚΑΤ’ ΕΙΔΟΣ</vt:lpstr>
      <vt:lpstr>Ορκωτός Λογιστής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25</vt:lpstr>
      <vt:lpstr>Διαφάνεια 26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182</cp:revision>
  <dcterms:created xsi:type="dcterms:W3CDTF">2012-09-06T09:03:05Z</dcterms:created>
  <dcterms:modified xsi:type="dcterms:W3CDTF">2015-10-31T19:16:33Z</dcterms:modified>
</cp:coreProperties>
</file>