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0" r:id="rId9"/>
    <p:sldId id="295" r:id="rId10"/>
    <p:sldId id="291" r:id="rId11"/>
    <p:sldId id="292" r:id="rId12"/>
    <p:sldId id="293" r:id="rId13"/>
    <p:sldId id="280" r:id="rId14"/>
  </p:sldIdLst>
  <p:sldSz cx="9144000" cy="5715000" type="screen16x10"/>
  <p:notesSz cx="6858000" cy="9144000"/>
  <p:custDataLst>
    <p:tags r:id="rId1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10</a:t>
            </a:r>
            <a:r>
              <a:rPr lang="en-US" sz="2800" dirty="0" smtClean="0"/>
              <a:t> </a:t>
            </a:r>
            <a:r>
              <a:rPr lang="el-GR" sz="2800" dirty="0" smtClean="0"/>
              <a:t>: </a:t>
            </a:r>
            <a:r>
              <a:rPr lang="el-GR" sz="2800" b="1" dirty="0"/>
              <a:t>ΕΥΖΩΙΑ ΤΩΝ ΖΩΩΝ ΠΕΡΙΒΑΛΛΟΝΤΙΚΕΣ ΡΥΘΜΙΣΕΙΣ ΚΑΙ </a:t>
            </a:r>
            <a:r>
              <a:rPr lang="el-GR" sz="2800" b="1" dirty="0" smtClean="0"/>
              <a:t>ΥΓΕΙΑ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ΕΥΖΩΙΑ ΤΩΝ ΖΩΩΝ ΠΕΡΙΒΑΛΛΟΝΤΙΚΕΣ ΡΥΘΜΙΣΕΙΣ ΚΑΙ ΥΓΕΙΑ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10:</a:t>
            </a:r>
            <a:r>
              <a:rPr lang="en-US" sz="2800" dirty="0" smtClean="0"/>
              <a:t> </a:t>
            </a:r>
            <a:r>
              <a:rPr lang="el-GR" sz="2400" b="1" dirty="0"/>
              <a:t>ΕΥΖΩΙΑ ΤΩΝ ΖΩΩΝ ΠΕΡΙΒΑΛΛΟΝΤΙΚΕΣ ΡΥΘΜΙΣΕΙΣ ΚΑΙ ΥΓΕΙΑ</a:t>
            </a:r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ΕΥΖΩΙΑ ΤΩΝ </a:t>
            </a:r>
            <a:r>
              <a:rPr lang="el-GR" sz="2800" dirty="0" smtClean="0"/>
              <a:t>ΖΩΩΝ, </a:t>
            </a:r>
            <a:r>
              <a:rPr lang="el-GR" sz="2800" dirty="0"/>
              <a:t>ΠΕΡΙΒΑΛΛΟΝΤΙΚΕΣ ΡΥΘΜΙΣΕΙΣ ΚΑΙ ΥΓΕΙΑ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ευζωία του ζώου </a:t>
            </a:r>
            <a:r>
              <a:rPr lang="el-GR" sz="2000" dirty="0"/>
              <a:t>περιλαμβάνει τη "φυσική και διανοητική </a:t>
            </a:r>
            <a:r>
              <a:rPr lang="el-GR" sz="2000" dirty="0" smtClean="0"/>
              <a:t>του κατάσταση</a:t>
            </a:r>
            <a:r>
              <a:rPr lang="el-GR" sz="2000" dirty="0"/>
              <a:t>, όπως και την απελευθέρωση των </a:t>
            </a:r>
            <a:r>
              <a:rPr lang="el-GR" sz="2000" dirty="0" smtClean="0"/>
              <a:t>φυσιολογικών παραμέτρων συμπεριφοράς </a:t>
            </a:r>
            <a:r>
              <a:rPr lang="el-GR" sz="2000" dirty="0"/>
              <a:t>σε συστήματα εκτροφών</a:t>
            </a:r>
            <a:r>
              <a:rPr lang="el-GR" sz="2000" dirty="0" smtClean="0"/>
              <a:t>".</a:t>
            </a:r>
          </a:p>
          <a:p>
            <a:pPr marL="0" indent="0">
              <a:buNone/>
            </a:pPr>
            <a:endParaRPr lang="el-GR" sz="2000" dirty="0" smtClean="0"/>
          </a:p>
          <a:p>
            <a:r>
              <a:rPr lang="el-GR" sz="2000" b="1" dirty="0" smtClean="0"/>
              <a:t>Οι ουσιαστικές </a:t>
            </a:r>
            <a:r>
              <a:rPr lang="el-GR" sz="2000" b="1" dirty="0"/>
              <a:t>αρχές της </a:t>
            </a:r>
            <a:r>
              <a:rPr lang="el-GR" sz="2000" b="1" dirty="0" smtClean="0"/>
              <a:t>ευζωίας</a:t>
            </a:r>
            <a:r>
              <a:rPr lang="el-GR" sz="2000" dirty="0" smtClean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- Επιστημονική (τη μέτρηση της ευζωίας).</a:t>
            </a:r>
          </a:p>
          <a:p>
            <a:pPr marL="0" indent="0">
              <a:buNone/>
            </a:pPr>
            <a:r>
              <a:rPr lang="el-GR" sz="2000" dirty="0"/>
              <a:t>- Ηθική (αποφάσεις για τον τρόπο μεταχείρισης των ζώων).</a:t>
            </a:r>
          </a:p>
          <a:p>
            <a:pPr marL="0" indent="0">
              <a:buNone/>
            </a:pPr>
            <a:r>
              <a:rPr lang="el-GR" sz="2000" dirty="0"/>
              <a:t>- Νομική (εκφρασμένη άποψη για τους χειρισμούς του ζωικού κεφαλαίου).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27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ΕΥΖΩΙΑ ΤΩΝ ΖΩΩΝ, ΠΕΡΙΒΑΛΛΟΝΤΙΚΕΣ ΡΥΘΜΙΣΕΙΣ ΚΑΙ ΥΓΕΙΑ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ευζωία επιδρά στις παραγωγικές παραμέτρους (θνητότητα </a:t>
            </a:r>
            <a:r>
              <a:rPr lang="el-GR" sz="2000" dirty="0" smtClean="0"/>
              <a:t>στην περίοδο </a:t>
            </a:r>
            <a:r>
              <a:rPr lang="el-GR" sz="2000" dirty="0"/>
              <a:t>του θηλασμού, απογαλακτισμού, των μεταφορών), του </a:t>
            </a:r>
            <a:r>
              <a:rPr lang="el-GR" sz="2000" dirty="0" smtClean="0"/>
              <a:t>ρυθμού ανάπτυξης</a:t>
            </a:r>
            <a:r>
              <a:rPr lang="el-GR" sz="2000" dirty="0"/>
              <a:t>, του δείκτη μετατρεψιμότητας της τροφής, της διάρκειας </a:t>
            </a:r>
            <a:r>
              <a:rPr lang="el-GR" sz="2000" dirty="0" smtClean="0"/>
              <a:t>της παραγωγικής </a:t>
            </a:r>
            <a:r>
              <a:rPr lang="el-GR" sz="2000" dirty="0"/>
              <a:t>ζωής και της ποιότητας του κρέατος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Η αλληλεπίδραση ανθρώπου και ζώου είναι παράμετρος </a:t>
            </a:r>
            <a:r>
              <a:rPr lang="el-GR" sz="2000" dirty="0" smtClean="0"/>
              <a:t>βαρύνουσα για </a:t>
            </a:r>
            <a:r>
              <a:rPr lang="el-GR" sz="2000" dirty="0"/>
              <a:t>την ευζωία. Μαθησιακές τακτικές, τακτικές μνημόνευσης, </a:t>
            </a:r>
            <a:r>
              <a:rPr lang="el-GR" sz="2000" dirty="0" smtClean="0"/>
              <a:t>τρόποι προσέγγισης </a:t>
            </a:r>
            <a:r>
              <a:rPr lang="el-GR" sz="2000" dirty="0"/>
              <a:t>κτηνοτρόφου και κτηνών, όλες οι ανωτέρω </a:t>
            </a:r>
            <a:r>
              <a:rPr lang="el-GR" sz="2000" dirty="0" smtClean="0"/>
              <a:t>ενέργειες συμμετέχουν </a:t>
            </a:r>
            <a:r>
              <a:rPr lang="el-GR" sz="2000" dirty="0"/>
              <a:t>στα ζητήματα ευζωίας των ζωικών πληθυσμών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Τα δικαιώματα των ζώων (</a:t>
            </a:r>
            <a:r>
              <a:rPr lang="el-GR" sz="2000" dirty="0" err="1"/>
              <a:t>animal</a:t>
            </a:r>
            <a:r>
              <a:rPr lang="el-GR" sz="2000" dirty="0"/>
              <a:t> </a:t>
            </a:r>
            <a:r>
              <a:rPr lang="el-GR" sz="2000" dirty="0" err="1"/>
              <a:t>rights</a:t>
            </a:r>
            <a:r>
              <a:rPr lang="el-GR" sz="2000" dirty="0"/>
              <a:t>) εξασφαλίζουν πως </a:t>
            </a:r>
            <a:r>
              <a:rPr lang="el-GR" sz="2000" dirty="0" smtClean="0"/>
              <a:t>ο άνθρωπος </a:t>
            </a:r>
            <a:r>
              <a:rPr lang="el-GR" sz="2000" dirty="0"/>
              <a:t>δεν έχει δικαίωμα να προκαλεί πόνο ή να κάνει τα ζώα </a:t>
            </a:r>
            <a:r>
              <a:rPr lang="el-GR" sz="2000" dirty="0" smtClean="0"/>
              <a:t>να υποφέρουν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73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ΕΥΖΩΙΑ ΤΩΝ ΖΩΩΝ, ΠΕΡΙΒΑΛΛΟΝΤΙΚΕΣ ΡΥΘΜΙΣΕΙΣ ΚΑΙ ΥΓΕΙΑ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8885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Οι πέντε ελευθερίες που απαρτίζουν το σκελετό της επιστήμης </a:t>
            </a:r>
            <a:r>
              <a:rPr lang="el-GR" sz="2000" b="1" dirty="0" smtClean="0"/>
              <a:t>της ευζωίας </a:t>
            </a:r>
            <a:r>
              <a:rPr lang="el-GR" sz="2000" b="1" dirty="0"/>
              <a:t>των ζώων είναι:</a:t>
            </a:r>
          </a:p>
          <a:p>
            <a:r>
              <a:rPr lang="el-GR" sz="2000" dirty="0" smtClean="0"/>
              <a:t>Ελευθερία </a:t>
            </a:r>
            <a:r>
              <a:rPr lang="el-GR" sz="2000" dirty="0"/>
              <a:t>από την πείνα και τη δίψα (ελεύθερη χορήγηση </a:t>
            </a:r>
            <a:r>
              <a:rPr lang="el-GR" sz="2000" dirty="0" smtClean="0"/>
              <a:t>φρέσκου νερού και τροφής).</a:t>
            </a:r>
            <a:endParaRPr lang="el-GR" sz="2000" dirty="0"/>
          </a:p>
          <a:p>
            <a:r>
              <a:rPr lang="el-GR" sz="2000" dirty="0" smtClean="0"/>
              <a:t>Ελευθερία </a:t>
            </a:r>
            <a:r>
              <a:rPr lang="el-GR" sz="2000" dirty="0"/>
              <a:t>από την καταπίεση (χρήση κατάλληλου περιβάλλοντος </a:t>
            </a:r>
            <a:r>
              <a:rPr lang="el-GR" sz="2000" dirty="0" smtClean="0"/>
              <a:t>ή ενδιαιτήματος </a:t>
            </a:r>
            <a:r>
              <a:rPr lang="el-GR" sz="2000" dirty="0"/>
              <a:t>για την ανάπτυξη και έκφραση της </a:t>
            </a:r>
            <a:r>
              <a:rPr lang="el-GR" sz="2000" dirty="0" smtClean="0"/>
              <a:t>φυσιολογικής συμπεριφοράς </a:t>
            </a:r>
            <a:r>
              <a:rPr lang="el-GR" sz="2000" dirty="0"/>
              <a:t>του </a:t>
            </a:r>
            <a:r>
              <a:rPr lang="el-GR" sz="2000" dirty="0" smtClean="0"/>
              <a:t>ζώου).</a:t>
            </a:r>
            <a:endParaRPr lang="el-GR" sz="2000" dirty="0"/>
          </a:p>
          <a:p>
            <a:r>
              <a:rPr lang="el-GR" sz="2000" dirty="0" smtClean="0"/>
              <a:t>Ελευθερία </a:t>
            </a:r>
            <a:r>
              <a:rPr lang="el-GR" sz="2000" dirty="0"/>
              <a:t>από τον πόνο, τον τραυματισμό και την </a:t>
            </a:r>
            <a:r>
              <a:rPr lang="el-GR" sz="2000" dirty="0" smtClean="0"/>
              <a:t>ασθένεια.</a:t>
            </a:r>
            <a:endParaRPr lang="el-GR" sz="2000" dirty="0"/>
          </a:p>
          <a:p>
            <a:r>
              <a:rPr lang="el-GR" sz="2000" dirty="0" smtClean="0"/>
              <a:t>Ελευθερία </a:t>
            </a:r>
            <a:r>
              <a:rPr lang="el-GR" sz="2000" dirty="0"/>
              <a:t>έκφρασης της φυσιολογικής συμπεριφοράς (</a:t>
            </a:r>
            <a:r>
              <a:rPr lang="el-GR" sz="2000" dirty="0" smtClean="0"/>
              <a:t>θέματα θερμοκρασιών</a:t>
            </a:r>
            <a:r>
              <a:rPr lang="el-GR" sz="2000" dirty="0"/>
              <a:t>, υγρασίας</a:t>
            </a:r>
            <a:r>
              <a:rPr lang="el-GR" sz="2000" dirty="0" smtClean="0"/>
              <a:t>, </a:t>
            </a:r>
            <a:r>
              <a:rPr lang="el-GR" sz="2000" dirty="0"/>
              <a:t>εξαερισμού, </a:t>
            </a:r>
            <a:r>
              <a:rPr lang="el-GR" sz="2000" dirty="0" smtClean="0"/>
              <a:t>σκευών εξοπλισμού</a:t>
            </a:r>
            <a:r>
              <a:rPr lang="el-GR" sz="2000" dirty="0"/>
              <a:t>, πυκνότητας, αλληλεπίδρασης με τον άνθρωπο).</a:t>
            </a:r>
          </a:p>
          <a:p>
            <a:r>
              <a:rPr lang="el-GR" sz="2000" dirty="0" smtClean="0"/>
              <a:t>Ελευθερία </a:t>
            </a:r>
            <a:r>
              <a:rPr lang="el-GR" sz="2000" dirty="0"/>
              <a:t>από το φόβο και την </a:t>
            </a:r>
            <a:r>
              <a:rPr lang="el-GR" sz="2000" dirty="0" smtClean="0"/>
              <a:t>ένταση.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2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3776</TotalTime>
  <Words>636</Words>
  <Application>Microsoft Office PowerPoint</Application>
  <PresentationFormat>Προβολή στην οθόνη (16:10)</PresentationFormat>
  <Paragraphs>80</Paragraphs>
  <Slides>13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ΕΥΖΩΙΑ ΤΩΝ ΖΩΩΝ, ΠΕΡΙΒΑΛΛΟΝΤΙΚΕΣ ΡΥΘΜΙΣΕΙΣ ΚΑΙ ΥΓΕΙΑ</vt:lpstr>
      <vt:lpstr>ΕΥΖΩΙΑ ΤΩΝ ΖΩΩΝ, ΠΕΡΙΒΑΛΛΟΝΤΙΚΕΣ ΡΥΘΜΙΣΕΙΣ ΚΑΙ ΥΓΕΙΑ</vt:lpstr>
      <vt:lpstr>ΕΥΖΩΙΑ ΤΩΝ ΖΩΩΝ, ΠΕΡΙΒΑΛΛΟΝΤΙΚΕΣ ΡΥΘΜΙΣΕΙΣ ΚΑΙ ΥΓΕΙΑ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343</cp:revision>
  <dcterms:created xsi:type="dcterms:W3CDTF">2012-09-06T09:03:05Z</dcterms:created>
  <dcterms:modified xsi:type="dcterms:W3CDTF">2015-11-25T11:02:14Z</dcterms:modified>
</cp:coreProperties>
</file>