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89" r:id="rId3"/>
    <p:sldId id="257" r:id="rId4"/>
    <p:sldId id="259" r:id="rId5"/>
    <p:sldId id="261" r:id="rId6"/>
    <p:sldId id="305" r:id="rId7"/>
    <p:sldId id="304" r:id="rId8"/>
    <p:sldId id="303" r:id="rId9"/>
    <p:sldId id="308" r:id="rId10"/>
    <p:sldId id="302" r:id="rId11"/>
    <p:sldId id="301" r:id="rId12"/>
    <p:sldId id="309" r:id="rId13"/>
    <p:sldId id="316" r:id="rId14"/>
    <p:sldId id="290" r:id="rId15"/>
    <p:sldId id="291" r:id="rId16"/>
    <p:sldId id="292" r:id="rId17"/>
    <p:sldId id="293" r:id="rId18"/>
    <p:sldId id="294" r:id="rId19"/>
    <p:sldId id="295" r:id="rId20"/>
    <p:sldId id="280" r:id="rId21"/>
  </p:sldIdLst>
  <p:sldSz cx="9144000" cy="5715000" type="screen16x10"/>
  <p:notesSz cx="6858000" cy="9144000"/>
  <p:custDataLst>
    <p:tags r:id="rId2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2" autoAdjust="0"/>
    <p:restoredTop sz="99322"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02979F-1045-46FF-AAC7-7166AC1AA4AE}"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l-GR"/>
        </a:p>
      </dgm:t>
    </dgm:pt>
    <dgm:pt modelId="{00664909-3DED-41A6-A2DB-A1133047356A}">
      <dgm:prSet phldrT="[Κείμενο]"/>
      <dgm:spPr/>
      <dgm:t>
        <a:bodyPr/>
        <a:lstStyle/>
        <a:p>
          <a:r>
            <a:rPr lang="el-GR" dirty="0" smtClean="0"/>
            <a:t>ΔΙΑΜΟΡΦΩΣΗ ΣΤΡΑΤΗΓΙΚΗΣ</a:t>
          </a:r>
          <a:endParaRPr lang="el-GR" dirty="0"/>
        </a:p>
      </dgm:t>
    </dgm:pt>
    <dgm:pt modelId="{CCDB0030-761E-4EDE-83BA-2939CDC9EA76}" type="parTrans" cxnId="{52720ED8-9652-4E48-95E0-E57601025F9B}">
      <dgm:prSet/>
      <dgm:spPr/>
      <dgm:t>
        <a:bodyPr/>
        <a:lstStyle/>
        <a:p>
          <a:endParaRPr lang="el-GR"/>
        </a:p>
      </dgm:t>
    </dgm:pt>
    <dgm:pt modelId="{6DAB0657-6F3A-41CB-B34C-93924A9A3FF7}" type="sibTrans" cxnId="{52720ED8-9652-4E48-95E0-E57601025F9B}">
      <dgm:prSet/>
      <dgm:spPr/>
      <dgm:t>
        <a:bodyPr/>
        <a:lstStyle/>
        <a:p>
          <a:endParaRPr lang="el-GR"/>
        </a:p>
      </dgm:t>
    </dgm:pt>
    <dgm:pt modelId="{6AF68A0F-4B8D-43A6-B86E-7B2537536210}">
      <dgm:prSet phldrT="[Κείμενο]"/>
      <dgm:spPr/>
      <dgm:t>
        <a:bodyPr/>
        <a:lstStyle/>
        <a:p>
          <a:r>
            <a:rPr lang="el-GR" dirty="0" smtClean="0"/>
            <a:t>Αποστολή</a:t>
          </a:r>
          <a:endParaRPr lang="el-GR" dirty="0"/>
        </a:p>
      </dgm:t>
    </dgm:pt>
    <dgm:pt modelId="{81D1E82F-1DE3-4FCD-9309-B436B2FC3A3F}" type="parTrans" cxnId="{236CB4AD-71C4-49A1-940C-19245567582C}">
      <dgm:prSet/>
      <dgm:spPr/>
      <dgm:t>
        <a:bodyPr/>
        <a:lstStyle/>
        <a:p>
          <a:endParaRPr lang="el-GR"/>
        </a:p>
      </dgm:t>
    </dgm:pt>
    <dgm:pt modelId="{E37C67FA-F7FE-4708-8CA3-7C0510BFC5E6}" type="sibTrans" cxnId="{236CB4AD-71C4-49A1-940C-19245567582C}">
      <dgm:prSet/>
      <dgm:spPr/>
      <dgm:t>
        <a:bodyPr/>
        <a:lstStyle/>
        <a:p>
          <a:endParaRPr lang="el-GR"/>
        </a:p>
      </dgm:t>
    </dgm:pt>
    <dgm:pt modelId="{F9F600DC-0225-4476-BC44-3EAEBE03743D}">
      <dgm:prSet phldrT="[Κείμενο]"/>
      <dgm:spPr/>
      <dgm:t>
        <a:bodyPr/>
        <a:lstStyle/>
        <a:p>
          <a:r>
            <a:rPr lang="el-GR" dirty="0" smtClean="0"/>
            <a:t>Αντικειμενικοί Στόχοι</a:t>
          </a:r>
          <a:endParaRPr lang="el-GR" dirty="0"/>
        </a:p>
      </dgm:t>
    </dgm:pt>
    <dgm:pt modelId="{E87B398E-16BC-4B00-95D1-4122F681EC98}" type="parTrans" cxnId="{4543D78A-4BCB-45E5-BAE7-AFD934E42D0B}">
      <dgm:prSet/>
      <dgm:spPr/>
      <dgm:t>
        <a:bodyPr/>
        <a:lstStyle/>
        <a:p>
          <a:endParaRPr lang="el-GR"/>
        </a:p>
      </dgm:t>
    </dgm:pt>
    <dgm:pt modelId="{68E41654-272B-473D-B8F4-57B10300A05E}" type="sibTrans" cxnId="{4543D78A-4BCB-45E5-BAE7-AFD934E42D0B}">
      <dgm:prSet/>
      <dgm:spPr/>
      <dgm:t>
        <a:bodyPr/>
        <a:lstStyle/>
        <a:p>
          <a:endParaRPr lang="el-GR"/>
        </a:p>
      </dgm:t>
    </dgm:pt>
    <dgm:pt modelId="{EAA91703-1798-4CFF-9AA0-AD700C3477E3}">
      <dgm:prSet phldrT="[Κείμενο]"/>
      <dgm:spPr/>
      <dgm:t>
        <a:bodyPr/>
        <a:lstStyle/>
        <a:p>
          <a:r>
            <a:rPr lang="el-GR" dirty="0" smtClean="0"/>
            <a:t>ΥΛΟΠΟΙΗΣΗ ΣΤΡΑΤΗΓΙΚΗΣ</a:t>
          </a:r>
          <a:endParaRPr lang="el-GR" dirty="0"/>
        </a:p>
      </dgm:t>
    </dgm:pt>
    <dgm:pt modelId="{C6B96DF3-DA87-4DB5-A0CE-9753432EF6B4}" type="parTrans" cxnId="{877D14FA-4D94-4090-AD68-7B9643FE2F53}">
      <dgm:prSet/>
      <dgm:spPr/>
      <dgm:t>
        <a:bodyPr/>
        <a:lstStyle/>
        <a:p>
          <a:endParaRPr lang="el-GR"/>
        </a:p>
      </dgm:t>
    </dgm:pt>
    <dgm:pt modelId="{AEE97DDB-4165-4BDF-B689-934AE86E60C9}" type="sibTrans" cxnId="{877D14FA-4D94-4090-AD68-7B9643FE2F53}">
      <dgm:prSet/>
      <dgm:spPr/>
      <dgm:t>
        <a:bodyPr/>
        <a:lstStyle/>
        <a:p>
          <a:endParaRPr lang="el-GR"/>
        </a:p>
      </dgm:t>
    </dgm:pt>
    <dgm:pt modelId="{2C266BB4-8526-4B6D-B050-D04ABA4D92D1}">
      <dgm:prSet phldrT="[Κείμενο]"/>
      <dgm:spPr/>
      <dgm:t>
        <a:bodyPr/>
        <a:lstStyle/>
        <a:p>
          <a:r>
            <a:rPr lang="el-GR" dirty="0" smtClean="0"/>
            <a:t>Προγράμματα</a:t>
          </a:r>
          <a:endParaRPr lang="el-GR" dirty="0"/>
        </a:p>
      </dgm:t>
    </dgm:pt>
    <dgm:pt modelId="{71E083C3-5A46-4606-98C8-32063A8E5925}" type="parTrans" cxnId="{0739B7B7-443E-4CDC-ACA4-64AB4D485D97}">
      <dgm:prSet/>
      <dgm:spPr/>
      <dgm:t>
        <a:bodyPr/>
        <a:lstStyle/>
        <a:p>
          <a:endParaRPr lang="el-GR"/>
        </a:p>
      </dgm:t>
    </dgm:pt>
    <dgm:pt modelId="{FD589401-2666-4ACF-8BCC-3FF7C0B64F1A}" type="sibTrans" cxnId="{0739B7B7-443E-4CDC-ACA4-64AB4D485D97}">
      <dgm:prSet/>
      <dgm:spPr/>
      <dgm:t>
        <a:bodyPr/>
        <a:lstStyle/>
        <a:p>
          <a:endParaRPr lang="el-GR"/>
        </a:p>
      </dgm:t>
    </dgm:pt>
    <dgm:pt modelId="{B071D042-6C78-4A92-97F0-84FF34F676A3}">
      <dgm:prSet phldrT="[Κείμενο]"/>
      <dgm:spPr/>
      <dgm:t>
        <a:bodyPr/>
        <a:lstStyle/>
        <a:p>
          <a:r>
            <a:rPr lang="el-GR" dirty="0" smtClean="0"/>
            <a:t>Προϋπολογισμοί</a:t>
          </a:r>
          <a:endParaRPr lang="el-GR" dirty="0"/>
        </a:p>
      </dgm:t>
    </dgm:pt>
    <dgm:pt modelId="{9F6E83A5-B4F2-45C0-99B1-16F12F719D0E}" type="parTrans" cxnId="{AC05E70F-35E3-4CB5-BFCE-9DE604DAC09E}">
      <dgm:prSet/>
      <dgm:spPr/>
      <dgm:t>
        <a:bodyPr/>
        <a:lstStyle/>
        <a:p>
          <a:endParaRPr lang="el-GR"/>
        </a:p>
      </dgm:t>
    </dgm:pt>
    <dgm:pt modelId="{08A3350E-6003-4547-84BA-E026FAA600A6}" type="sibTrans" cxnId="{AC05E70F-35E3-4CB5-BFCE-9DE604DAC09E}">
      <dgm:prSet/>
      <dgm:spPr/>
      <dgm:t>
        <a:bodyPr/>
        <a:lstStyle/>
        <a:p>
          <a:endParaRPr lang="el-GR"/>
        </a:p>
      </dgm:t>
    </dgm:pt>
    <dgm:pt modelId="{CDD9C501-ECA4-4B2E-A766-97DB3E218818}">
      <dgm:prSet phldrT="[Κείμενο]"/>
      <dgm:spPr/>
      <dgm:t>
        <a:bodyPr/>
        <a:lstStyle/>
        <a:p>
          <a:r>
            <a:rPr lang="el-GR" dirty="0" smtClean="0"/>
            <a:t>ΑΞΙΟΛΟΓΗΣΗ ΚΑΙ ΕΛΕΓΧΟΣ</a:t>
          </a:r>
          <a:endParaRPr lang="el-GR" dirty="0"/>
        </a:p>
      </dgm:t>
    </dgm:pt>
    <dgm:pt modelId="{207A7D15-BC67-440B-A292-C9E4D72F06C8}" type="parTrans" cxnId="{122460DD-1C6C-442B-9D5C-CD3BB1D9BA0C}">
      <dgm:prSet/>
      <dgm:spPr/>
      <dgm:t>
        <a:bodyPr/>
        <a:lstStyle/>
        <a:p>
          <a:endParaRPr lang="el-GR"/>
        </a:p>
      </dgm:t>
    </dgm:pt>
    <dgm:pt modelId="{B6D91844-96D4-48CC-9F31-5A85C98A3BCC}" type="sibTrans" cxnId="{122460DD-1C6C-442B-9D5C-CD3BB1D9BA0C}">
      <dgm:prSet/>
      <dgm:spPr/>
      <dgm:t>
        <a:bodyPr/>
        <a:lstStyle/>
        <a:p>
          <a:endParaRPr lang="el-GR"/>
        </a:p>
      </dgm:t>
    </dgm:pt>
    <dgm:pt modelId="{2935063F-9AA9-49D2-A04F-D43AC11C3E6A}">
      <dgm:prSet phldrT="[Κείμενο]"/>
      <dgm:spPr/>
      <dgm:t>
        <a:bodyPr/>
        <a:lstStyle/>
        <a:p>
          <a:r>
            <a:rPr lang="el-GR" dirty="0" smtClean="0"/>
            <a:t>Απόδοση</a:t>
          </a:r>
          <a:endParaRPr lang="el-GR" dirty="0"/>
        </a:p>
      </dgm:t>
    </dgm:pt>
    <dgm:pt modelId="{D87C4D0C-0707-4156-BFC3-F789F975B115}" type="parTrans" cxnId="{3F940C23-DAC4-4917-81F5-77FBBDD2917B}">
      <dgm:prSet/>
      <dgm:spPr/>
      <dgm:t>
        <a:bodyPr/>
        <a:lstStyle/>
        <a:p>
          <a:endParaRPr lang="el-GR"/>
        </a:p>
      </dgm:t>
    </dgm:pt>
    <dgm:pt modelId="{5D1E40D7-0AE3-491C-8F79-1416E37B6594}" type="sibTrans" cxnId="{3F940C23-DAC4-4917-81F5-77FBBDD2917B}">
      <dgm:prSet/>
      <dgm:spPr/>
      <dgm:t>
        <a:bodyPr/>
        <a:lstStyle/>
        <a:p>
          <a:endParaRPr lang="el-GR"/>
        </a:p>
      </dgm:t>
    </dgm:pt>
    <dgm:pt modelId="{3BE89F78-0545-4FA7-91CC-0C496985E6DB}">
      <dgm:prSet phldrT="[Κείμενο]"/>
      <dgm:spPr/>
      <dgm:t>
        <a:bodyPr/>
        <a:lstStyle/>
        <a:p>
          <a:r>
            <a:rPr lang="el-GR" dirty="0" smtClean="0"/>
            <a:t>Στρατηγικές</a:t>
          </a:r>
          <a:endParaRPr lang="el-GR" dirty="0"/>
        </a:p>
      </dgm:t>
    </dgm:pt>
    <dgm:pt modelId="{3589D31F-7AD1-43F2-B8DC-D8E3B3C626E8}" type="parTrans" cxnId="{4F5A7DCE-793A-4018-AF8D-29B22052CEA1}">
      <dgm:prSet/>
      <dgm:spPr/>
      <dgm:t>
        <a:bodyPr/>
        <a:lstStyle/>
        <a:p>
          <a:endParaRPr lang="el-GR"/>
        </a:p>
      </dgm:t>
    </dgm:pt>
    <dgm:pt modelId="{383B7DFE-6B84-43E4-86CC-A5C1C3EDECF2}" type="sibTrans" cxnId="{4F5A7DCE-793A-4018-AF8D-29B22052CEA1}">
      <dgm:prSet/>
      <dgm:spPr/>
      <dgm:t>
        <a:bodyPr/>
        <a:lstStyle/>
        <a:p>
          <a:endParaRPr lang="el-GR"/>
        </a:p>
      </dgm:t>
    </dgm:pt>
    <dgm:pt modelId="{1A131E1F-7B0F-45C9-976B-9ACA7D15B9B2}">
      <dgm:prSet phldrT="[Κείμενο]"/>
      <dgm:spPr/>
      <dgm:t>
        <a:bodyPr/>
        <a:lstStyle/>
        <a:p>
          <a:r>
            <a:rPr lang="el-GR" dirty="0" smtClean="0"/>
            <a:t>Πολιτικές</a:t>
          </a:r>
          <a:endParaRPr lang="el-GR" dirty="0"/>
        </a:p>
      </dgm:t>
    </dgm:pt>
    <dgm:pt modelId="{877AB614-61EB-42D1-88B4-0EB7F797F9D5}" type="parTrans" cxnId="{FF04F02F-6618-42C6-B476-BFBA614D9174}">
      <dgm:prSet/>
      <dgm:spPr/>
      <dgm:t>
        <a:bodyPr/>
        <a:lstStyle/>
        <a:p>
          <a:endParaRPr lang="el-GR"/>
        </a:p>
      </dgm:t>
    </dgm:pt>
    <dgm:pt modelId="{37AE3145-08AF-4EF4-9D13-CE4DD5776F8C}" type="sibTrans" cxnId="{FF04F02F-6618-42C6-B476-BFBA614D9174}">
      <dgm:prSet/>
      <dgm:spPr/>
      <dgm:t>
        <a:bodyPr/>
        <a:lstStyle/>
        <a:p>
          <a:endParaRPr lang="el-GR"/>
        </a:p>
      </dgm:t>
    </dgm:pt>
    <dgm:pt modelId="{FC9D7373-F6C7-40A2-9C85-DCB89A53150C}">
      <dgm:prSet phldrT="[Κείμενο]"/>
      <dgm:spPr/>
      <dgm:t>
        <a:bodyPr/>
        <a:lstStyle/>
        <a:p>
          <a:r>
            <a:rPr lang="el-GR" dirty="0" smtClean="0"/>
            <a:t>Διαδικασίες</a:t>
          </a:r>
          <a:endParaRPr lang="el-GR" dirty="0"/>
        </a:p>
      </dgm:t>
    </dgm:pt>
    <dgm:pt modelId="{5B4D9D4E-C999-41CF-9BB1-4632EBFEE91F}" type="parTrans" cxnId="{AAD0DD49-1B0D-4E8C-AF0A-A6B14F03A72A}">
      <dgm:prSet/>
      <dgm:spPr/>
      <dgm:t>
        <a:bodyPr/>
        <a:lstStyle/>
        <a:p>
          <a:endParaRPr lang="el-GR"/>
        </a:p>
      </dgm:t>
    </dgm:pt>
    <dgm:pt modelId="{17200569-767B-4A52-A560-625BAD2EFA64}" type="sibTrans" cxnId="{AAD0DD49-1B0D-4E8C-AF0A-A6B14F03A72A}">
      <dgm:prSet/>
      <dgm:spPr/>
      <dgm:t>
        <a:bodyPr/>
        <a:lstStyle/>
        <a:p>
          <a:endParaRPr lang="el-GR"/>
        </a:p>
      </dgm:t>
    </dgm:pt>
    <dgm:pt modelId="{63AEA35A-05CE-492F-A5A3-2ED87DE4C404}" type="pres">
      <dgm:prSet presAssocID="{5402979F-1045-46FF-AAC7-7166AC1AA4AE}" presName="Name0" presStyleCnt="0">
        <dgm:presLayoutVars>
          <dgm:dir/>
          <dgm:animLvl val="lvl"/>
          <dgm:resizeHandles val="exact"/>
        </dgm:presLayoutVars>
      </dgm:prSet>
      <dgm:spPr/>
      <dgm:t>
        <a:bodyPr/>
        <a:lstStyle/>
        <a:p>
          <a:endParaRPr lang="el-GR"/>
        </a:p>
      </dgm:t>
    </dgm:pt>
    <dgm:pt modelId="{C93AE556-6F0B-4DE9-8044-D7651C7284D4}" type="pres">
      <dgm:prSet presAssocID="{00664909-3DED-41A6-A2DB-A1133047356A}" presName="composite" presStyleCnt="0"/>
      <dgm:spPr/>
    </dgm:pt>
    <dgm:pt modelId="{94FB1CC5-C15E-4CFE-B39B-A408464C7874}" type="pres">
      <dgm:prSet presAssocID="{00664909-3DED-41A6-A2DB-A1133047356A}" presName="parTx" presStyleLbl="alignNode1" presStyleIdx="0" presStyleCnt="3">
        <dgm:presLayoutVars>
          <dgm:chMax val="0"/>
          <dgm:chPref val="0"/>
          <dgm:bulletEnabled val="1"/>
        </dgm:presLayoutVars>
      </dgm:prSet>
      <dgm:spPr/>
      <dgm:t>
        <a:bodyPr/>
        <a:lstStyle/>
        <a:p>
          <a:endParaRPr lang="el-GR"/>
        </a:p>
      </dgm:t>
    </dgm:pt>
    <dgm:pt modelId="{FFD6FA17-B141-4E99-BD89-C8422C8154FD}" type="pres">
      <dgm:prSet presAssocID="{00664909-3DED-41A6-A2DB-A1133047356A}" presName="desTx" presStyleLbl="alignAccFollowNode1" presStyleIdx="0" presStyleCnt="3">
        <dgm:presLayoutVars>
          <dgm:bulletEnabled val="1"/>
        </dgm:presLayoutVars>
      </dgm:prSet>
      <dgm:spPr/>
      <dgm:t>
        <a:bodyPr/>
        <a:lstStyle/>
        <a:p>
          <a:endParaRPr lang="el-GR"/>
        </a:p>
      </dgm:t>
    </dgm:pt>
    <dgm:pt modelId="{95C487EF-5B48-4D1C-B262-7051E7253348}" type="pres">
      <dgm:prSet presAssocID="{6DAB0657-6F3A-41CB-B34C-93924A9A3FF7}" presName="space" presStyleCnt="0"/>
      <dgm:spPr/>
    </dgm:pt>
    <dgm:pt modelId="{76285807-749D-42BC-B23B-5FC0646E5E6E}" type="pres">
      <dgm:prSet presAssocID="{EAA91703-1798-4CFF-9AA0-AD700C3477E3}" presName="composite" presStyleCnt="0"/>
      <dgm:spPr/>
    </dgm:pt>
    <dgm:pt modelId="{2E625D56-350F-46E5-B3B6-D6D50D2EAE3B}" type="pres">
      <dgm:prSet presAssocID="{EAA91703-1798-4CFF-9AA0-AD700C3477E3}" presName="parTx" presStyleLbl="alignNode1" presStyleIdx="1" presStyleCnt="3">
        <dgm:presLayoutVars>
          <dgm:chMax val="0"/>
          <dgm:chPref val="0"/>
          <dgm:bulletEnabled val="1"/>
        </dgm:presLayoutVars>
      </dgm:prSet>
      <dgm:spPr/>
      <dgm:t>
        <a:bodyPr/>
        <a:lstStyle/>
        <a:p>
          <a:endParaRPr lang="el-GR"/>
        </a:p>
      </dgm:t>
    </dgm:pt>
    <dgm:pt modelId="{A76E57EA-6426-4D61-832F-35814EC09501}" type="pres">
      <dgm:prSet presAssocID="{EAA91703-1798-4CFF-9AA0-AD700C3477E3}" presName="desTx" presStyleLbl="alignAccFollowNode1" presStyleIdx="1" presStyleCnt="3">
        <dgm:presLayoutVars>
          <dgm:bulletEnabled val="1"/>
        </dgm:presLayoutVars>
      </dgm:prSet>
      <dgm:spPr/>
      <dgm:t>
        <a:bodyPr/>
        <a:lstStyle/>
        <a:p>
          <a:endParaRPr lang="el-GR"/>
        </a:p>
      </dgm:t>
    </dgm:pt>
    <dgm:pt modelId="{5B0672F2-0CA0-4594-848F-2F5EB6CF563F}" type="pres">
      <dgm:prSet presAssocID="{AEE97DDB-4165-4BDF-B689-934AE86E60C9}" presName="space" presStyleCnt="0"/>
      <dgm:spPr/>
    </dgm:pt>
    <dgm:pt modelId="{AE637721-CE5F-4999-AA83-D0315E654271}" type="pres">
      <dgm:prSet presAssocID="{CDD9C501-ECA4-4B2E-A766-97DB3E218818}" presName="composite" presStyleCnt="0"/>
      <dgm:spPr/>
    </dgm:pt>
    <dgm:pt modelId="{1A8C4B81-FC21-4A98-AC5C-3714CBD85158}" type="pres">
      <dgm:prSet presAssocID="{CDD9C501-ECA4-4B2E-A766-97DB3E218818}" presName="parTx" presStyleLbl="alignNode1" presStyleIdx="2" presStyleCnt="3">
        <dgm:presLayoutVars>
          <dgm:chMax val="0"/>
          <dgm:chPref val="0"/>
          <dgm:bulletEnabled val="1"/>
        </dgm:presLayoutVars>
      </dgm:prSet>
      <dgm:spPr/>
      <dgm:t>
        <a:bodyPr/>
        <a:lstStyle/>
        <a:p>
          <a:endParaRPr lang="el-GR"/>
        </a:p>
      </dgm:t>
    </dgm:pt>
    <dgm:pt modelId="{0074FB71-209A-42E8-A381-98B7BFF6101E}" type="pres">
      <dgm:prSet presAssocID="{CDD9C501-ECA4-4B2E-A766-97DB3E218818}" presName="desTx" presStyleLbl="alignAccFollowNode1" presStyleIdx="2" presStyleCnt="3">
        <dgm:presLayoutVars>
          <dgm:bulletEnabled val="1"/>
        </dgm:presLayoutVars>
      </dgm:prSet>
      <dgm:spPr/>
      <dgm:t>
        <a:bodyPr/>
        <a:lstStyle/>
        <a:p>
          <a:endParaRPr lang="el-GR"/>
        </a:p>
      </dgm:t>
    </dgm:pt>
  </dgm:ptLst>
  <dgm:cxnLst>
    <dgm:cxn modelId="{AC05E70F-35E3-4CB5-BFCE-9DE604DAC09E}" srcId="{EAA91703-1798-4CFF-9AA0-AD700C3477E3}" destId="{B071D042-6C78-4A92-97F0-84FF34F676A3}" srcOrd="1" destOrd="0" parTransId="{9F6E83A5-B4F2-45C0-99B1-16F12F719D0E}" sibTransId="{08A3350E-6003-4547-84BA-E026FAA600A6}"/>
    <dgm:cxn modelId="{A76B9BFA-6D54-4EF5-AF29-3FE5E89EDF00}" type="presOf" srcId="{EAA91703-1798-4CFF-9AA0-AD700C3477E3}" destId="{2E625D56-350F-46E5-B3B6-D6D50D2EAE3B}" srcOrd="0" destOrd="0" presId="urn:microsoft.com/office/officeart/2005/8/layout/hList1"/>
    <dgm:cxn modelId="{D8C1CDA9-B53A-4F94-BEAF-A36AE9F73CB0}" type="presOf" srcId="{00664909-3DED-41A6-A2DB-A1133047356A}" destId="{94FB1CC5-C15E-4CFE-B39B-A408464C7874}" srcOrd="0" destOrd="0" presId="urn:microsoft.com/office/officeart/2005/8/layout/hList1"/>
    <dgm:cxn modelId="{4543D78A-4BCB-45E5-BAE7-AFD934E42D0B}" srcId="{00664909-3DED-41A6-A2DB-A1133047356A}" destId="{F9F600DC-0225-4476-BC44-3EAEBE03743D}" srcOrd="1" destOrd="0" parTransId="{E87B398E-16BC-4B00-95D1-4122F681EC98}" sibTransId="{68E41654-272B-473D-B8F4-57B10300A05E}"/>
    <dgm:cxn modelId="{236CB4AD-71C4-49A1-940C-19245567582C}" srcId="{00664909-3DED-41A6-A2DB-A1133047356A}" destId="{6AF68A0F-4B8D-43A6-B86E-7B2537536210}" srcOrd="0" destOrd="0" parTransId="{81D1E82F-1DE3-4FCD-9309-B436B2FC3A3F}" sibTransId="{E37C67FA-F7FE-4708-8CA3-7C0510BFC5E6}"/>
    <dgm:cxn modelId="{C909D14D-1328-41E1-84AC-10D8D8707EF3}" type="presOf" srcId="{F9F600DC-0225-4476-BC44-3EAEBE03743D}" destId="{FFD6FA17-B141-4E99-BD89-C8422C8154FD}" srcOrd="0" destOrd="1" presId="urn:microsoft.com/office/officeart/2005/8/layout/hList1"/>
    <dgm:cxn modelId="{13E0D755-CA0E-4FA5-9CF7-1FE682FCC52F}" type="presOf" srcId="{6AF68A0F-4B8D-43A6-B86E-7B2537536210}" destId="{FFD6FA17-B141-4E99-BD89-C8422C8154FD}" srcOrd="0" destOrd="0" presId="urn:microsoft.com/office/officeart/2005/8/layout/hList1"/>
    <dgm:cxn modelId="{B317E5E1-ED71-49CD-B9E1-797709E5EB8D}" type="presOf" srcId="{3BE89F78-0545-4FA7-91CC-0C496985E6DB}" destId="{FFD6FA17-B141-4E99-BD89-C8422C8154FD}" srcOrd="0" destOrd="2" presId="urn:microsoft.com/office/officeart/2005/8/layout/hList1"/>
    <dgm:cxn modelId="{B4621A1D-45E1-4AA9-A934-5A9F59F4C144}" type="presOf" srcId="{1A131E1F-7B0F-45C9-976B-9ACA7D15B9B2}" destId="{FFD6FA17-B141-4E99-BD89-C8422C8154FD}" srcOrd="0" destOrd="3" presId="urn:microsoft.com/office/officeart/2005/8/layout/hList1"/>
    <dgm:cxn modelId="{67D3039A-CBC7-4516-A5B5-2C5DDF4A756A}" type="presOf" srcId="{2C266BB4-8526-4B6D-B050-D04ABA4D92D1}" destId="{A76E57EA-6426-4D61-832F-35814EC09501}" srcOrd="0" destOrd="0" presId="urn:microsoft.com/office/officeart/2005/8/layout/hList1"/>
    <dgm:cxn modelId="{0B4B3A51-5CBF-4BB9-8433-5ACD502D0A4F}" type="presOf" srcId="{CDD9C501-ECA4-4B2E-A766-97DB3E218818}" destId="{1A8C4B81-FC21-4A98-AC5C-3714CBD85158}" srcOrd="0" destOrd="0" presId="urn:microsoft.com/office/officeart/2005/8/layout/hList1"/>
    <dgm:cxn modelId="{3F940C23-DAC4-4917-81F5-77FBBDD2917B}" srcId="{CDD9C501-ECA4-4B2E-A766-97DB3E218818}" destId="{2935063F-9AA9-49D2-A04F-D43AC11C3E6A}" srcOrd="0" destOrd="0" parTransId="{D87C4D0C-0707-4156-BFC3-F789F975B115}" sibTransId="{5D1E40D7-0AE3-491C-8F79-1416E37B6594}"/>
    <dgm:cxn modelId="{AAD0DD49-1B0D-4E8C-AF0A-A6B14F03A72A}" srcId="{EAA91703-1798-4CFF-9AA0-AD700C3477E3}" destId="{FC9D7373-F6C7-40A2-9C85-DCB89A53150C}" srcOrd="2" destOrd="0" parTransId="{5B4D9D4E-C999-41CF-9BB1-4632EBFEE91F}" sibTransId="{17200569-767B-4A52-A560-625BAD2EFA64}"/>
    <dgm:cxn modelId="{3482F27B-4767-4032-986F-FAA09BA30BF2}" type="presOf" srcId="{B071D042-6C78-4A92-97F0-84FF34F676A3}" destId="{A76E57EA-6426-4D61-832F-35814EC09501}" srcOrd="0" destOrd="1" presId="urn:microsoft.com/office/officeart/2005/8/layout/hList1"/>
    <dgm:cxn modelId="{877D14FA-4D94-4090-AD68-7B9643FE2F53}" srcId="{5402979F-1045-46FF-AAC7-7166AC1AA4AE}" destId="{EAA91703-1798-4CFF-9AA0-AD700C3477E3}" srcOrd="1" destOrd="0" parTransId="{C6B96DF3-DA87-4DB5-A0CE-9753432EF6B4}" sibTransId="{AEE97DDB-4165-4BDF-B689-934AE86E60C9}"/>
    <dgm:cxn modelId="{122460DD-1C6C-442B-9D5C-CD3BB1D9BA0C}" srcId="{5402979F-1045-46FF-AAC7-7166AC1AA4AE}" destId="{CDD9C501-ECA4-4B2E-A766-97DB3E218818}" srcOrd="2" destOrd="0" parTransId="{207A7D15-BC67-440B-A292-C9E4D72F06C8}" sibTransId="{B6D91844-96D4-48CC-9F31-5A85C98A3BCC}"/>
    <dgm:cxn modelId="{52720ED8-9652-4E48-95E0-E57601025F9B}" srcId="{5402979F-1045-46FF-AAC7-7166AC1AA4AE}" destId="{00664909-3DED-41A6-A2DB-A1133047356A}" srcOrd="0" destOrd="0" parTransId="{CCDB0030-761E-4EDE-83BA-2939CDC9EA76}" sibTransId="{6DAB0657-6F3A-41CB-B34C-93924A9A3FF7}"/>
    <dgm:cxn modelId="{4F5A7DCE-793A-4018-AF8D-29B22052CEA1}" srcId="{00664909-3DED-41A6-A2DB-A1133047356A}" destId="{3BE89F78-0545-4FA7-91CC-0C496985E6DB}" srcOrd="2" destOrd="0" parTransId="{3589D31F-7AD1-43F2-B8DC-D8E3B3C626E8}" sibTransId="{383B7DFE-6B84-43E4-86CC-A5C1C3EDECF2}"/>
    <dgm:cxn modelId="{0739B7B7-443E-4CDC-ACA4-64AB4D485D97}" srcId="{EAA91703-1798-4CFF-9AA0-AD700C3477E3}" destId="{2C266BB4-8526-4B6D-B050-D04ABA4D92D1}" srcOrd="0" destOrd="0" parTransId="{71E083C3-5A46-4606-98C8-32063A8E5925}" sibTransId="{FD589401-2666-4ACF-8BCC-3FF7C0B64F1A}"/>
    <dgm:cxn modelId="{D6BF943B-383F-44D2-B997-8A048014D118}" type="presOf" srcId="{FC9D7373-F6C7-40A2-9C85-DCB89A53150C}" destId="{A76E57EA-6426-4D61-832F-35814EC09501}" srcOrd="0" destOrd="2" presId="urn:microsoft.com/office/officeart/2005/8/layout/hList1"/>
    <dgm:cxn modelId="{80E8EC92-47CA-49BC-8CA7-5565234708BF}" type="presOf" srcId="{5402979F-1045-46FF-AAC7-7166AC1AA4AE}" destId="{63AEA35A-05CE-492F-A5A3-2ED87DE4C404}" srcOrd="0" destOrd="0" presId="urn:microsoft.com/office/officeart/2005/8/layout/hList1"/>
    <dgm:cxn modelId="{FF04F02F-6618-42C6-B476-BFBA614D9174}" srcId="{00664909-3DED-41A6-A2DB-A1133047356A}" destId="{1A131E1F-7B0F-45C9-976B-9ACA7D15B9B2}" srcOrd="3" destOrd="0" parTransId="{877AB614-61EB-42D1-88B4-0EB7F797F9D5}" sibTransId="{37AE3145-08AF-4EF4-9D13-CE4DD5776F8C}"/>
    <dgm:cxn modelId="{3D96D98B-1C2C-4183-A307-59903A396B42}" type="presOf" srcId="{2935063F-9AA9-49D2-A04F-D43AC11C3E6A}" destId="{0074FB71-209A-42E8-A381-98B7BFF6101E}" srcOrd="0" destOrd="0" presId="urn:microsoft.com/office/officeart/2005/8/layout/hList1"/>
    <dgm:cxn modelId="{67945536-8707-471B-95B7-042B0154D10B}" type="presParOf" srcId="{63AEA35A-05CE-492F-A5A3-2ED87DE4C404}" destId="{C93AE556-6F0B-4DE9-8044-D7651C7284D4}" srcOrd="0" destOrd="0" presId="urn:microsoft.com/office/officeart/2005/8/layout/hList1"/>
    <dgm:cxn modelId="{BAE6CAB1-98FA-4B91-AE52-FAC75557CD58}" type="presParOf" srcId="{C93AE556-6F0B-4DE9-8044-D7651C7284D4}" destId="{94FB1CC5-C15E-4CFE-B39B-A408464C7874}" srcOrd="0" destOrd="0" presId="urn:microsoft.com/office/officeart/2005/8/layout/hList1"/>
    <dgm:cxn modelId="{2BDD7029-D9A4-4BAD-9C87-4350A5931B3C}" type="presParOf" srcId="{C93AE556-6F0B-4DE9-8044-D7651C7284D4}" destId="{FFD6FA17-B141-4E99-BD89-C8422C8154FD}" srcOrd="1" destOrd="0" presId="urn:microsoft.com/office/officeart/2005/8/layout/hList1"/>
    <dgm:cxn modelId="{EBADAA29-2B4F-4E62-8335-446FED4A2C5A}" type="presParOf" srcId="{63AEA35A-05CE-492F-A5A3-2ED87DE4C404}" destId="{95C487EF-5B48-4D1C-B262-7051E7253348}" srcOrd="1" destOrd="0" presId="urn:microsoft.com/office/officeart/2005/8/layout/hList1"/>
    <dgm:cxn modelId="{6C9373B8-DA53-4BC2-8408-10CF6378DC87}" type="presParOf" srcId="{63AEA35A-05CE-492F-A5A3-2ED87DE4C404}" destId="{76285807-749D-42BC-B23B-5FC0646E5E6E}" srcOrd="2" destOrd="0" presId="urn:microsoft.com/office/officeart/2005/8/layout/hList1"/>
    <dgm:cxn modelId="{1605D92C-3A03-4876-964F-485957562143}" type="presParOf" srcId="{76285807-749D-42BC-B23B-5FC0646E5E6E}" destId="{2E625D56-350F-46E5-B3B6-D6D50D2EAE3B}" srcOrd="0" destOrd="0" presId="urn:microsoft.com/office/officeart/2005/8/layout/hList1"/>
    <dgm:cxn modelId="{8EBEABBD-1B88-408E-A7A3-1FA4816BC824}" type="presParOf" srcId="{76285807-749D-42BC-B23B-5FC0646E5E6E}" destId="{A76E57EA-6426-4D61-832F-35814EC09501}" srcOrd="1" destOrd="0" presId="urn:microsoft.com/office/officeart/2005/8/layout/hList1"/>
    <dgm:cxn modelId="{8C8D34CD-9AD3-48FE-B5E4-51AE7DD321DD}" type="presParOf" srcId="{63AEA35A-05CE-492F-A5A3-2ED87DE4C404}" destId="{5B0672F2-0CA0-4594-848F-2F5EB6CF563F}" srcOrd="3" destOrd="0" presId="urn:microsoft.com/office/officeart/2005/8/layout/hList1"/>
    <dgm:cxn modelId="{9F9FB8BE-02F3-4619-9DA4-EB2BD0906CE2}" type="presParOf" srcId="{63AEA35A-05CE-492F-A5A3-2ED87DE4C404}" destId="{AE637721-CE5F-4999-AA83-D0315E654271}" srcOrd="4" destOrd="0" presId="urn:microsoft.com/office/officeart/2005/8/layout/hList1"/>
    <dgm:cxn modelId="{935CB804-9148-4586-9C31-59EB1DB25486}" type="presParOf" srcId="{AE637721-CE5F-4999-AA83-D0315E654271}" destId="{1A8C4B81-FC21-4A98-AC5C-3714CBD85158}" srcOrd="0" destOrd="0" presId="urn:microsoft.com/office/officeart/2005/8/layout/hList1"/>
    <dgm:cxn modelId="{F51AF30B-0CA3-479F-85B1-AA249983D781}" type="presParOf" srcId="{AE637721-CE5F-4999-AA83-D0315E654271}" destId="{0074FB71-209A-42E8-A381-98B7BFF6101E}"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47D79C-A266-43C3-A415-B108394B598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320D22B9-2FA0-4AF1-BEB8-F02C7E710202}">
      <dgm:prSet phldrT="[Κείμενο]"/>
      <dgm:spPr>
        <a:solidFill>
          <a:srgbClr val="00CC00"/>
        </a:solidFill>
      </dgm:spPr>
      <dgm:t>
        <a:bodyPr/>
        <a:lstStyle/>
        <a:p>
          <a:r>
            <a:rPr lang="el-GR" dirty="0" smtClean="0"/>
            <a:t>ΕΞΩΤΕΡΙΚΟ ΠΕΡΙΒΑΛΛΟΝ</a:t>
          </a:r>
          <a:endParaRPr lang="el-GR" dirty="0"/>
        </a:p>
      </dgm:t>
    </dgm:pt>
    <dgm:pt modelId="{109BBF1A-236F-448C-AFDE-1ACF97338590}" type="parTrans" cxnId="{A26FC870-5CA0-4B05-B41F-EA5BF5D75E35}">
      <dgm:prSet/>
      <dgm:spPr/>
      <dgm:t>
        <a:bodyPr/>
        <a:lstStyle/>
        <a:p>
          <a:endParaRPr lang="el-GR"/>
        </a:p>
      </dgm:t>
    </dgm:pt>
    <dgm:pt modelId="{2A329647-0EBC-4E8E-BECA-3F88500259ED}" type="sibTrans" cxnId="{A26FC870-5CA0-4B05-B41F-EA5BF5D75E35}">
      <dgm:prSet/>
      <dgm:spPr/>
      <dgm:t>
        <a:bodyPr/>
        <a:lstStyle/>
        <a:p>
          <a:endParaRPr lang="el-GR"/>
        </a:p>
      </dgm:t>
    </dgm:pt>
    <dgm:pt modelId="{EEE1C7F8-3725-4FC7-92EE-782EE6B3C3E9}">
      <dgm:prSet/>
      <dgm:spPr>
        <a:solidFill>
          <a:srgbClr val="00FF99">
            <a:alpha val="89804"/>
          </a:srgbClr>
        </a:solidFill>
      </dgm:spPr>
      <dgm:t>
        <a:bodyPr/>
        <a:lstStyle/>
        <a:p>
          <a:r>
            <a:rPr lang="el-GR" b="1" dirty="0" smtClean="0"/>
            <a:t>Μίκρο περιβάλλον </a:t>
          </a:r>
          <a:r>
            <a:rPr lang="el-GR" dirty="0" smtClean="0"/>
            <a:t>(Πέντε δυνάμεις, Στρατηγικές δυνάμεις)</a:t>
          </a:r>
          <a:endParaRPr lang="el-GR" dirty="0"/>
        </a:p>
      </dgm:t>
    </dgm:pt>
    <dgm:pt modelId="{7DCBFBEA-BC58-46A3-88F8-C8B5124CA920}" type="parTrans" cxnId="{8940D067-B383-4A4E-8F95-DE8D548246E0}">
      <dgm:prSet/>
      <dgm:spPr/>
      <dgm:t>
        <a:bodyPr/>
        <a:lstStyle/>
        <a:p>
          <a:endParaRPr lang="el-GR"/>
        </a:p>
      </dgm:t>
    </dgm:pt>
    <dgm:pt modelId="{132B7DAE-04C9-45A2-9523-5569891CEA20}" type="sibTrans" cxnId="{8940D067-B383-4A4E-8F95-DE8D548246E0}">
      <dgm:prSet/>
      <dgm:spPr/>
      <dgm:t>
        <a:bodyPr/>
        <a:lstStyle/>
        <a:p>
          <a:endParaRPr lang="el-GR"/>
        </a:p>
      </dgm:t>
    </dgm:pt>
    <dgm:pt modelId="{6DBF18E1-47D8-40C8-8DDE-FA5C13317FE3}">
      <dgm:prSet/>
      <dgm:spPr>
        <a:solidFill>
          <a:srgbClr val="00FF99">
            <a:alpha val="89804"/>
          </a:srgbClr>
        </a:solidFill>
      </dgm:spPr>
      <dgm:t>
        <a:bodyPr/>
        <a:lstStyle/>
        <a:p>
          <a:r>
            <a:rPr lang="el-GR" b="1" dirty="0" err="1" smtClean="0"/>
            <a:t>Μάκρο</a:t>
          </a:r>
          <a:r>
            <a:rPr lang="el-GR" b="1" dirty="0" smtClean="0"/>
            <a:t> περιβάλλον </a:t>
          </a:r>
          <a:r>
            <a:rPr lang="el-GR" dirty="0" smtClean="0"/>
            <a:t>(Πολιτικό, Οικονομικό, Κοινωνικό, Τεχνολογικό, Διεθνές)</a:t>
          </a:r>
          <a:endParaRPr lang="el-GR" dirty="0"/>
        </a:p>
      </dgm:t>
    </dgm:pt>
    <dgm:pt modelId="{C6F7DFFA-1502-4C00-946B-A30DD0C7699A}" type="parTrans" cxnId="{0ED39CB9-DBA3-48E2-A087-951624442DFC}">
      <dgm:prSet/>
      <dgm:spPr/>
      <dgm:t>
        <a:bodyPr/>
        <a:lstStyle/>
        <a:p>
          <a:endParaRPr lang="el-GR"/>
        </a:p>
      </dgm:t>
    </dgm:pt>
    <dgm:pt modelId="{3079BD7C-CB0C-4D04-9ACF-4B60C8272902}" type="sibTrans" cxnId="{0ED39CB9-DBA3-48E2-A087-951624442DFC}">
      <dgm:prSet/>
      <dgm:spPr/>
      <dgm:t>
        <a:bodyPr/>
        <a:lstStyle/>
        <a:p>
          <a:endParaRPr lang="el-GR"/>
        </a:p>
      </dgm:t>
    </dgm:pt>
    <dgm:pt modelId="{D0A3A99A-53DE-408A-AA90-0D21CCBA0BCE}" type="pres">
      <dgm:prSet presAssocID="{1F47D79C-A266-43C3-A415-B108394B5988}" presName="Name0" presStyleCnt="0">
        <dgm:presLayoutVars>
          <dgm:dir/>
          <dgm:animLvl val="lvl"/>
          <dgm:resizeHandles val="exact"/>
        </dgm:presLayoutVars>
      </dgm:prSet>
      <dgm:spPr/>
      <dgm:t>
        <a:bodyPr/>
        <a:lstStyle/>
        <a:p>
          <a:endParaRPr lang="el-GR"/>
        </a:p>
      </dgm:t>
    </dgm:pt>
    <dgm:pt modelId="{F0BB0628-987E-4C51-94A4-CD9A6460A21D}" type="pres">
      <dgm:prSet presAssocID="{320D22B9-2FA0-4AF1-BEB8-F02C7E710202}" presName="composite" presStyleCnt="0"/>
      <dgm:spPr/>
    </dgm:pt>
    <dgm:pt modelId="{CDD4DDC6-4AEE-4C0F-9CA7-3FDEA46EC6C1}" type="pres">
      <dgm:prSet presAssocID="{320D22B9-2FA0-4AF1-BEB8-F02C7E710202}" presName="parTx" presStyleLbl="alignNode1" presStyleIdx="0" presStyleCnt="1">
        <dgm:presLayoutVars>
          <dgm:chMax val="0"/>
          <dgm:chPref val="0"/>
          <dgm:bulletEnabled val="1"/>
        </dgm:presLayoutVars>
      </dgm:prSet>
      <dgm:spPr/>
      <dgm:t>
        <a:bodyPr/>
        <a:lstStyle/>
        <a:p>
          <a:endParaRPr lang="el-GR"/>
        </a:p>
      </dgm:t>
    </dgm:pt>
    <dgm:pt modelId="{8EF0D704-5066-47A4-AEB4-931402089D83}" type="pres">
      <dgm:prSet presAssocID="{320D22B9-2FA0-4AF1-BEB8-F02C7E710202}" presName="desTx" presStyleLbl="alignAccFollowNode1" presStyleIdx="0" presStyleCnt="1">
        <dgm:presLayoutVars>
          <dgm:bulletEnabled val="1"/>
        </dgm:presLayoutVars>
      </dgm:prSet>
      <dgm:spPr/>
      <dgm:t>
        <a:bodyPr/>
        <a:lstStyle/>
        <a:p>
          <a:endParaRPr lang="el-GR"/>
        </a:p>
      </dgm:t>
    </dgm:pt>
  </dgm:ptLst>
  <dgm:cxnLst>
    <dgm:cxn modelId="{C9F28D19-D441-4D71-9DD0-D279701CB8BF}" type="presOf" srcId="{6DBF18E1-47D8-40C8-8DDE-FA5C13317FE3}" destId="{8EF0D704-5066-47A4-AEB4-931402089D83}" srcOrd="0" destOrd="1" presId="urn:microsoft.com/office/officeart/2005/8/layout/hList1"/>
    <dgm:cxn modelId="{0ED39CB9-DBA3-48E2-A087-951624442DFC}" srcId="{320D22B9-2FA0-4AF1-BEB8-F02C7E710202}" destId="{6DBF18E1-47D8-40C8-8DDE-FA5C13317FE3}" srcOrd="1" destOrd="0" parTransId="{C6F7DFFA-1502-4C00-946B-A30DD0C7699A}" sibTransId="{3079BD7C-CB0C-4D04-9ACF-4B60C8272902}"/>
    <dgm:cxn modelId="{473D2CDA-A29A-4D06-A458-364519B4B183}" type="presOf" srcId="{320D22B9-2FA0-4AF1-BEB8-F02C7E710202}" destId="{CDD4DDC6-4AEE-4C0F-9CA7-3FDEA46EC6C1}" srcOrd="0" destOrd="0" presId="urn:microsoft.com/office/officeart/2005/8/layout/hList1"/>
    <dgm:cxn modelId="{8940D067-B383-4A4E-8F95-DE8D548246E0}" srcId="{320D22B9-2FA0-4AF1-BEB8-F02C7E710202}" destId="{EEE1C7F8-3725-4FC7-92EE-782EE6B3C3E9}" srcOrd="0" destOrd="0" parTransId="{7DCBFBEA-BC58-46A3-88F8-C8B5124CA920}" sibTransId="{132B7DAE-04C9-45A2-9523-5569891CEA20}"/>
    <dgm:cxn modelId="{72743703-2208-43DC-A1E3-00D62345A0D0}" type="presOf" srcId="{1F47D79C-A266-43C3-A415-B108394B5988}" destId="{D0A3A99A-53DE-408A-AA90-0D21CCBA0BCE}" srcOrd="0" destOrd="0" presId="urn:microsoft.com/office/officeart/2005/8/layout/hList1"/>
    <dgm:cxn modelId="{A26FC870-5CA0-4B05-B41F-EA5BF5D75E35}" srcId="{1F47D79C-A266-43C3-A415-B108394B5988}" destId="{320D22B9-2FA0-4AF1-BEB8-F02C7E710202}" srcOrd="0" destOrd="0" parTransId="{109BBF1A-236F-448C-AFDE-1ACF97338590}" sibTransId="{2A329647-0EBC-4E8E-BECA-3F88500259ED}"/>
    <dgm:cxn modelId="{84270D55-6E24-4C94-9594-D9DD8763F9CC}" type="presOf" srcId="{EEE1C7F8-3725-4FC7-92EE-782EE6B3C3E9}" destId="{8EF0D704-5066-47A4-AEB4-931402089D83}" srcOrd="0" destOrd="0" presId="urn:microsoft.com/office/officeart/2005/8/layout/hList1"/>
    <dgm:cxn modelId="{8ACCD60B-B8BC-4B39-B037-6C9F1DBDAD5B}" type="presParOf" srcId="{D0A3A99A-53DE-408A-AA90-0D21CCBA0BCE}" destId="{F0BB0628-987E-4C51-94A4-CD9A6460A21D}" srcOrd="0" destOrd="0" presId="urn:microsoft.com/office/officeart/2005/8/layout/hList1"/>
    <dgm:cxn modelId="{4A7AB5CF-775A-4648-949B-7A84F36E84A9}" type="presParOf" srcId="{F0BB0628-987E-4C51-94A4-CD9A6460A21D}" destId="{CDD4DDC6-4AEE-4C0F-9CA7-3FDEA46EC6C1}" srcOrd="0" destOrd="0" presId="urn:microsoft.com/office/officeart/2005/8/layout/hList1"/>
    <dgm:cxn modelId="{FED836EC-0ECF-4C64-9795-6EE0E347ABBC}" type="presParOf" srcId="{F0BB0628-987E-4C51-94A4-CD9A6460A21D}" destId="{8EF0D704-5066-47A4-AEB4-931402089D83}" srcOrd="1" destOrd="0" presId="urn:microsoft.com/office/officeart/2005/8/layout/h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47D79C-A266-43C3-A415-B108394B598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320D22B9-2FA0-4AF1-BEB8-F02C7E710202}">
      <dgm:prSet phldrT="[Κείμενο]"/>
      <dgm:spPr>
        <a:solidFill>
          <a:srgbClr val="FF6600"/>
        </a:solidFill>
      </dgm:spPr>
      <dgm:t>
        <a:bodyPr/>
        <a:lstStyle/>
        <a:p>
          <a:r>
            <a:rPr lang="el-GR" dirty="0" smtClean="0"/>
            <a:t>ΕΣΩΤΕΡΙΚΟ ΠΕΡΙΒΑΛΛΟΝ</a:t>
          </a:r>
          <a:endParaRPr lang="el-GR" dirty="0"/>
        </a:p>
      </dgm:t>
    </dgm:pt>
    <dgm:pt modelId="{109BBF1A-236F-448C-AFDE-1ACF97338590}" type="parTrans" cxnId="{A26FC870-5CA0-4B05-B41F-EA5BF5D75E35}">
      <dgm:prSet/>
      <dgm:spPr/>
      <dgm:t>
        <a:bodyPr/>
        <a:lstStyle/>
        <a:p>
          <a:endParaRPr lang="el-GR"/>
        </a:p>
      </dgm:t>
    </dgm:pt>
    <dgm:pt modelId="{2A329647-0EBC-4E8E-BECA-3F88500259ED}" type="sibTrans" cxnId="{A26FC870-5CA0-4B05-B41F-EA5BF5D75E35}">
      <dgm:prSet/>
      <dgm:spPr/>
      <dgm:t>
        <a:bodyPr/>
        <a:lstStyle/>
        <a:p>
          <a:endParaRPr lang="el-GR"/>
        </a:p>
      </dgm:t>
    </dgm:pt>
    <dgm:pt modelId="{EEE1C7F8-3725-4FC7-92EE-782EE6B3C3E9}">
      <dgm:prSet/>
      <dgm:spPr>
        <a:solidFill>
          <a:srgbClr val="FF9999">
            <a:alpha val="89804"/>
          </a:srgbClr>
        </a:solidFill>
      </dgm:spPr>
      <dgm:t>
        <a:bodyPr/>
        <a:lstStyle/>
        <a:p>
          <a:r>
            <a:rPr lang="el-GR" dirty="0" smtClean="0"/>
            <a:t>Θεμελιώδεις Ικανότητες, Αλυσίδα Αξίας, Δομές, Πόροι, Κουλτούρα</a:t>
          </a:r>
          <a:endParaRPr lang="el-GR" dirty="0"/>
        </a:p>
      </dgm:t>
    </dgm:pt>
    <dgm:pt modelId="{7DCBFBEA-BC58-46A3-88F8-C8B5124CA920}" type="parTrans" cxnId="{8940D067-B383-4A4E-8F95-DE8D548246E0}">
      <dgm:prSet/>
      <dgm:spPr/>
      <dgm:t>
        <a:bodyPr/>
        <a:lstStyle/>
        <a:p>
          <a:endParaRPr lang="el-GR"/>
        </a:p>
      </dgm:t>
    </dgm:pt>
    <dgm:pt modelId="{132B7DAE-04C9-45A2-9523-5569891CEA20}" type="sibTrans" cxnId="{8940D067-B383-4A4E-8F95-DE8D548246E0}">
      <dgm:prSet/>
      <dgm:spPr/>
      <dgm:t>
        <a:bodyPr/>
        <a:lstStyle/>
        <a:p>
          <a:endParaRPr lang="el-GR"/>
        </a:p>
      </dgm:t>
    </dgm:pt>
    <dgm:pt modelId="{D0A3A99A-53DE-408A-AA90-0D21CCBA0BCE}" type="pres">
      <dgm:prSet presAssocID="{1F47D79C-A266-43C3-A415-B108394B5988}" presName="Name0" presStyleCnt="0">
        <dgm:presLayoutVars>
          <dgm:dir/>
          <dgm:animLvl val="lvl"/>
          <dgm:resizeHandles val="exact"/>
        </dgm:presLayoutVars>
      </dgm:prSet>
      <dgm:spPr/>
      <dgm:t>
        <a:bodyPr/>
        <a:lstStyle/>
        <a:p>
          <a:endParaRPr lang="el-GR"/>
        </a:p>
      </dgm:t>
    </dgm:pt>
    <dgm:pt modelId="{F0BB0628-987E-4C51-94A4-CD9A6460A21D}" type="pres">
      <dgm:prSet presAssocID="{320D22B9-2FA0-4AF1-BEB8-F02C7E710202}" presName="composite" presStyleCnt="0"/>
      <dgm:spPr/>
    </dgm:pt>
    <dgm:pt modelId="{CDD4DDC6-4AEE-4C0F-9CA7-3FDEA46EC6C1}" type="pres">
      <dgm:prSet presAssocID="{320D22B9-2FA0-4AF1-BEB8-F02C7E710202}" presName="parTx" presStyleLbl="alignNode1" presStyleIdx="0" presStyleCnt="1" custLinFactNeighborX="1124">
        <dgm:presLayoutVars>
          <dgm:chMax val="0"/>
          <dgm:chPref val="0"/>
          <dgm:bulletEnabled val="1"/>
        </dgm:presLayoutVars>
      </dgm:prSet>
      <dgm:spPr/>
      <dgm:t>
        <a:bodyPr/>
        <a:lstStyle/>
        <a:p>
          <a:endParaRPr lang="el-GR"/>
        </a:p>
      </dgm:t>
    </dgm:pt>
    <dgm:pt modelId="{8EF0D704-5066-47A4-AEB4-931402089D83}" type="pres">
      <dgm:prSet presAssocID="{320D22B9-2FA0-4AF1-BEB8-F02C7E710202}" presName="desTx" presStyleLbl="alignAccFollowNode1" presStyleIdx="0" presStyleCnt="1">
        <dgm:presLayoutVars>
          <dgm:bulletEnabled val="1"/>
        </dgm:presLayoutVars>
      </dgm:prSet>
      <dgm:spPr/>
      <dgm:t>
        <a:bodyPr/>
        <a:lstStyle/>
        <a:p>
          <a:endParaRPr lang="el-GR"/>
        </a:p>
      </dgm:t>
    </dgm:pt>
  </dgm:ptLst>
  <dgm:cxnLst>
    <dgm:cxn modelId="{DE71EA79-9798-430F-974E-4C084B28A746}" type="presOf" srcId="{1F47D79C-A266-43C3-A415-B108394B5988}" destId="{D0A3A99A-53DE-408A-AA90-0D21CCBA0BCE}" srcOrd="0" destOrd="0" presId="urn:microsoft.com/office/officeart/2005/8/layout/hList1"/>
    <dgm:cxn modelId="{A26FC870-5CA0-4B05-B41F-EA5BF5D75E35}" srcId="{1F47D79C-A266-43C3-A415-B108394B5988}" destId="{320D22B9-2FA0-4AF1-BEB8-F02C7E710202}" srcOrd="0" destOrd="0" parTransId="{109BBF1A-236F-448C-AFDE-1ACF97338590}" sibTransId="{2A329647-0EBC-4E8E-BECA-3F88500259ED}"/>
    <dgm:cxn modelId="{52D2BDC7-3703-440A-A5EA-74FB4323B211}" type="presOf" srcId="{EEE1C7F8-3725-4FC7-92EE-782EE6B3C3E9}" destId="{8EF0D704-5066-47A4-AEB4-931402089D83}" srcOrd="0" destOrd="0" presId="urn:microsoft.com/office/officeart/2005/8/layout/hList1"/>
    <dgm:cxn modelId="{8940D067-B383-4A4E-8F95-DE8D548246E0}" srcId="{320D22B9-2FA0-4AF1-BEB8-F02C7E710202}" destId="{EEE1C7F8-3725-4FC7-92EE-782EE6B3C3E9}" srcOrd="0" destOrd="0" parTransId="{7DCBFBEA-BC58-46A3-88F8-C8B5124CA920}" sibTransId="{132B7DAE-04C9-45A2-9523-5569891CEA20}"/>
    <dgm:cxn modelId="{8C533DB0-B0B8-42AE-AB3D-B76FEAF01A9F}" type="presOf" srcId="{320D22B9-2FA0-4AF1-BEB8-F02C7E710202}" destId="{CDD4DDC6-4AEE-4C0F-9CA7-3FDEA46EC6C1}" srcOrd="0" destOrd="0" presId="urn:microsoft.com/office/officeart/2005/8/layout/hList1"/>
    <dgm:cxn modelId="{7828048C-87E4-4E2F-8F3B-33157062D795}" type="presParOf" srcId="{D0A3A99A-53DE-408A-AA90-0D21CCBA0BCE}" destId="{F0BB0628-987E-4C51-94A4-CD9A6460A21D}" srcOrd="0" destOrd="0" presId="urn:microsoft.com/office/officeart/2005/8/layout/hList1"/>
    <dgm:cxn modelId="{7A4AAA97-919F-405C-B10E-1F9048F0F684}" type="presParOf" srcId="{F0BB0628-987E-4C51-94A4-CD9A6460A21D}" destId="{CDD4DDC6-4AEE-4C0F-9CA7-3FDEA46EC6C1}" srcOrd="0" destOrd="0" presId="urn:microsoft.com/office/officeart/2005/8/layout/hList1"/>
    <dgm:cxn modelId="{5BE60AC8-292E-4EF3-88A9-6E58030FE254}" type="presParOf" srcId="{F0BB0628-987E-4C51-94A4-CD9A6460A21D}" destId="{8EF0D704-5066-47A4-AEB4-931402089D83}" srcOrd="1" destOrd="0" presId="urn:microsoft.com/office/officeart/2005/8/layout/hList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FB1CC5-C15E-4CFE-B39B-A408464C7874}">
      <dsp:nvSpPr>
        <dsp:cNvPr id="0" name=""/>
        <dsp:cNvSpPr/>
      </dsp:nvSpPr>
      <dsp:spPr>
        <a:xfrm>
          <a:off x="1905" y="130930"/>
          <a:ext cx="1857374" cy="509371"/>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l-GR" sz="1400" kern="1200" dirty="0" smtClean="0"/>
            <a:t>ΔΙΑΜΟΡΦΩΣΗ ΣΤΡΑΤΗΓΙΚΗΣ</a:t>
          </a:r>
          <a:endParaRPr lang="el-GR" sz="1400" kern="1200" dirty="0"/>
        </a:p>
      </dsp:txBody>
      <dsp:txXfrm>
        <a:off x="1905" y="130930"/>
        <a:ext cx="1857374" cy="509371"/>
      </dsp:txXfrm>
    </dsp:sp>
    <dsp:sp modelId="{FFD6FA17-B141-4E99-BD89-C8422C8154FD}">
      <dsp:nvSpPr>
        <dsp:cNvPr id="0" name=""/>
        <dsp:cNvSpPr/>
      </dsp:nvSpPr>
      <dsp:spPr>
        <a:xfrm>
          <a:off x="1905" y="640302"/>
          <a:ext cx="1857374" cy="1076039"/>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l-GR" sz="1400" kern="1200" dirty="0" smtClean="0"/>
            <a:t>Αποστολή</a:t>
          </a:r>
          <a:endParaRPr lang="el-GR" sz="1400" kern="1200" dirty="0"/>
        </a:p>
        <a:p>
          <a:pPr marL="114300" lvl="1" indent="-114300" algn="l" defTabSz="622300">
            <a:lnSpc>
              <a:spcPct val="90000"/>
            </a:lnSpc>
            <a:spcBef>
              <a:spcPct val="0"/>
            </a:spcBef>
            <a:spcAft>
              <a:spcPct val="15000"/>
            </a:spcAft>
            <a:buChar char="••"/>
          </a:pPr>
          <a:r>
            <a:rPr lang="el-GR" sz="1400" kern="1200" dirty="0" smtClean="0"/>
            <a:t>Αντικειμενικοί Στόχοι</a:t>
          </a:r>
          <a:endParaRPr lang="el-GR" sz="1400" kern="1200" dirty="0"/>
        </a:p>
        <a:p>
          <a:pPr marL="114300" lvl="1" indent="-114300" algn="l" defTabSz="622300">
            <a:lnSpc>
              <a:spcPct val="90000"/>
            </a:lnSpc>
            <a:spcBef>
              <a:spcPct val="0"/>
            </a:spcBef>
            <a:spcAft>
              <a:spcPct val="15000"/>
            </a:spcAft>
            <a:buChar char="••"/>
          </a:pPr>
          <a:r>
            <a:rPr lang="el-GR" sz="1400" kern="1200" dirty="0" smtClean="0"/>
            <a:t>Στρατηγικές</a:t>
          </a:r>
          <a:endParaRPr lang="el-GR" sz="1400" kern="1200" dirty="0"/>
        </a:p>
        <a:p>
          <a:pPr marL="114300" lvl="1" indent="-114300" algn="l" defTabSz="622300">
            <a:lnSpc>
              <a:spcPct val="90000"/>
            </a:lnSpc>
            <a:spcBef>
              <a:spcPct val="0"/>
            </a:spcBef>
            <a:spcAft>
              <a:spcPct val="15000"/>
            </a:spcAft>
            <a:buChar char="••"/>
          </a:pPr>
          <a:r>
            <a:rPr lang="el-GR" sz="1400" kern="1200" dirty="0" smtClean="0"/>
            <a:t>Πολιτικές</a:t>
          </a:r>
          <a:endParaRPr lang="el-GR" sz="1400" kern="1200" dirty="0"/>
        </a:p>
      </dsp:txBody>
      <dsp:txXfrm>
        <a:off x="1905" y="640302"/>
        <a:ext cx="1857374" cy="1076039"/>
      </dsp:txXfrm>
    </dsp:sp>
    <dsp:sp modelId="{2E625D56-350F-46E5-B3B6-D6D50D2EAE3B}">
      <dsp:nvSpPr>
        <dsp:cNvPr id="0" name=""/>
        <dsp:cNvSpPr/>
      </dsp:nvSpPr>
      <dsp:spPr>
        <a:xfrm>
          <a:off x="2119312" y="130930"/>
          <a:ext cx="1857374" cy="509371"/>
        </a:xfrm>
        <a:prstGeom prst="rect">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l-GR" sz="1400" kern="1200" dirty="0" smtClean="0"/>
            <a:t>ΥΛΟΠΟΙΗΣΗ ΣΤΡΑΤΗΓΙΚΗΣ</a:t>
          </a:r>
          <a:endParaRPr lang="el-GR" sz="1400" kern="1200" dirty="0"/>
        </a:p>
      </dsp:txBody>
      <dsp:txXfrm>
        <a:off x="2119312" y="130930"/>
        <a:ext cx="1857374" cy="509371"/>
      </dsp:txXfrm>
    </dsp:sp>
    <dsp:sp modelId="{A76E57EA-6426-4D61-832F-35814EC09501}">
      <dsp:nvSpPr>
        <dsp:cNvPr id="0" name=""/>
        <dsp:cNvSpPr/>
      </dsp:nvSpPr>
      <dsp:spPr>
        <a:xfrm>
          <a:off x="2119312" y="640302"/>
          <a:ext cx="1857374" cy="1076039"/>
        </a:xfrm>
        <a:prstGeom prst="rect">
          <a:avLst/>
        </a:prstGeom>
        <a:solidFill>
          <a:schemeClr val="accent3">
            <a:tint val="40000"/>
            <a:alpha val="90000"/>
            <a:hueOff val="5358425"/>
            <a:satOff val="-6896"/>
            <a:lumOff val="-537"/>
            <a:alphaOff val="0"/>
          </a:schemeClr>
        </a:solidFill>
        <a:ln w="25400" cap="flat" cmpd="sng" algn="ctr">
          <a:solidFill>
            <a:schemeClr val="accent3">
              <a:tint val="40000"/>
              <a:alpha val="90000"/>
              <a:hueOff val="5358425"/>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l-GR" sz="1400" kern="1200" dirty="0" smtClean="0"/>
            <a:t>Προγράμματα</a:t>
          </a:r>
          <a:endParaRPr lang="el-GR" sz="1400" kern="1200" dirty="0"/>
        </a:p>
        <a:p>
          <a:pPr marL="114300" lvl="1" indent="-114300" algn="l" defTabSz="622300">
            <a:lnSpc>
              <a:spcPct val="90000"/>
            </a:lnSpc>
            <a:spcBef>
              <a:spcPct val="0"/>
            </a:spcBef>
            <a:spcAft>
              <a:spcPct val="15000"/>
            </a:spcAft>
            <a:buChar char="••"/>
          </a:pPr>
          <a:r>
            <a:rPr lang="el-GR" sz="1400" kern="1200" dirty="0" smtClean="0"/>
            <a:t>Προϋπολογισμοί</a:t>
          </a:r>
          <a:endParaRPr lang="el-GR" sz="1400" kern="1200" dirty="0"/>
        </a:p>
        <a:p>
          <a:pPr marL="114300" lvl="1" indent="-114300" algn="l" defTabSz="622300">
            <a:lnSpc>
              <a:spcPct val="90000"/>
            </a:lnSpc>
            <a:spcBef>
              <a:spcPct val="0"/>
            </a:spcBef>
            <a:spcAft>
              <a:spcPct val="15000"/>
            </a:spcAft>
            <a:buChar char="••"/>
          </a:pPr>
          <a:r>
            <a:rPr lang="el-GR" sz="1400" kern="1200" dirty="0" smtClean="0"/>
            <a:t>Διαδικασίες</a:t>
          </a:r>
          <a:endParaRPr lang="el-GR" sz="1400" kern="1200" dirty="0"/>
        </a:p>
      </dsp:txBody>
      <dsp:txXfrm>
        <a:off x="2119312" y="640302"/>
        <a:ext cx="1857374" cy="1076039"/>
      </dsp:txXfrm>
    </dsp:sp>
    <dsp:sp modelId="{1A8C4B81-FC21-4A98-AC5C-3714CBD85158}">
      <dsp:nvSpPr>
        <dsp:cNvPr id="0" name=""/>
        <dsp:cNvSpPr/>
      </dsp:nvSpPr>
      <dsp:spPr>
        <a:xfrm>
          <a:off x="4236719" y="130930"/>
          <a:ext cx="1857374" cy="509371"/>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l-GR" sz="1400" kern="1200" dirty="0" smtClean="0"/>
            <a:t>ΑΞΙΟΛΟΓΗΣΗ ΚΑΙ ΕΛΕΓΧΟΣ</a:t>
          </a:r>
          <a:endParaRPr lang="el-GR" sz="1400" kern="1200" dirty="0"/>
        </a:p>
      </dsp:txBody>
      <dsp:txXfrm>
        <a:off x="4236719" y="130930"/>
        <a:ext cx="1857374" cy="509371"/>
      </dsp:txXfrm>
    </dsp:sp>
    <dsp:sp modelId="{0074FB71-209A-42E8-A381-98B7BFF6101E}">
      <dsp:nvSpPr>
        <dsp:cNvPr id="0" name=""/>
        <dsp:cNvSpPr/>
      </dsp:nvSpPr>
      <dsp:spPr>
        <a:xfrm>
          <a:off x="4236719" y="640302"/>
          <a:ext cx="1857374" cy="1076039"/>
        </a:xfrm>
        <a:prstGeom prst="rect">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l-GR" sz="1400" kern="1200" dirty="0" smtClean="0"/>
            <a:t>Απόδοση</a:t>
          </a:r>
          <a:endParaRPr lang="el-GR" sz="1400" kern="1200" dirty="0"/>
        </a:p>
      </dsp:txBody>
      <dsp:txXfrm>
        <a:off x="4236719" y="640302"/>
        <a:ext cx="1857374" cy="107603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D4DDC6-4AEE-4C0F-9CA7-3FDEA46EC6C1}">
      <dsp:nvSpPr>
        <dsp:cNvPr id="0" name=""/>
        <dsp:cNvSpPr/>
      </dsp:nvSpPr>
      <dsp:spPr>
        <a:xfrm>
          <a:off x="0" y="13082"/>
          <a:ext cx="2774373" cy="374400"/>
        </a:xfrm>
        <a:prstGeom prst="rect">
          <a:avLst/>
        </a:prstGeom>
        <a:solidFill>
          <a:srgbClr val="00CC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l-GR" sz="1300" kern="1200" dirty="0" smtClean="0"/>
            <a:t>ΕΞΩΤΕΡΙΚΟ ΠΕΡΙΒΑΛΛΟΝ</a:t>
          </a:r>
          <a:endParaRPr lang="el-GR" sz="1300" kern="1200" dirty="0"/>
        </a:p>
      </dsp:txBody>
      <dsp:txXfrm>
        <a:off x="0" y="13082"/>
        <a:ext cx="2774373" cy="374400"/>
      </dsp:txXfrm>
    </dsp:sp>
    <dsp:sp modelId="{8EF0D704-5066-47A4-AEB4-931402089D83}">
      <dsp:nvSpPr>
        <dsp:cNvPr id="0" name=""/>
        <dsp:cNvSpPr/>
      </dsp:nvSpPr>
      <dsp:spPr>
        <a:xfrm>
          <a:off x="0" y="387482"/>
          <a:ext cx="2774373" cy="1124077"/>
        </a:xfrm>
        <a:prstGeom prst="rect">
          <a:avLst/>
        </a:prstGeom>
        <a:solidFill>
          <a:srgbClr val="00FF99">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l-GR" sz="1300" b="1" kern="1200" dirty="0" smtClean="0"/>
            <a:t>Μίκρο περιβάλλον </a:t>
          </a:r>
          <a:r>
            <a:rPr lang="el-GR" sz="1300" kern="1200" dirty="0" smtClean="0"/>
            <a:t>(Πέντε δυνάμεις, Στρατηγικές δυνάμεις)</a:t>
          </a:r>
          <a:endParaRPr lang="el-GR" sz="1300" kern="1200" dirty="0"/>
        </a:p>
        <a:p>
          <a:pPr marL="114300" lvl="1" indent="-114300" algn="l" defTabSz="577850">
            <a:lnSpc>
              <a:spcPct val="90000"/>
            </a:lnSpc>
            <a:spcBef>
              <a:spcPct val="0"/>
            </a:spcBef>
            <a:spcAft>
              <a:spcPct val="15000"/>
            </a:spcAft>
            <a:buChar char="••"/>
          </a:pPr>
          <a:r>
            <a:rPr lang="el-GR" sz="1300" b="1" kern="1200" dirty="0" err="1" smtClean="0"/>
            <a:t>Μάκρο</a:t>
          </a:r>
          <a:r>
            <a:rPr lang="el-GR" sz="1300" b="1" kern="1200" dirty="0" smtClean="0"/>
            <a:t> περιβάλλον </a:t>
          </a:r>
          <a:r>
            <a:rPr lang="el-GR" sz="1300" kern="1200" dirty="0" smtClean="0"/>
            <a:t>(Πολιτικό, Οικονομικό, Κοινωνικό, Τεχνολογικό, Διεθνές)</a:t>
          </a:r>
          <a:endParaRPr lang="el-GR" sz="1300" kern="1200" dirty="0"/>
        </a:p>
      </dsp:txBody>
      <dsp:txXfrm>
        <a:off x="0" y="387482"/>
        <a:ext cx="2774373" cy="112407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D4DDC6-4AEE-4C0F-9CA7-3FDEA46EC6C1}">
      <dsp:nvSpPr>
        <dsp:cNvPr id="0" name=""/>
        <dsp:cNvSpPr/>
      </dsp:nvSpPr>
      <dsp:spPr>
        <a:xfrm>
          <a:off x="0" y="14595"/>
          <a:ext cx="2774373" cy="432000"/>
        </a:xfrm>
        <a:prstGeom prst="rect">
          <a:avLst/>
        </a:prstGeom>
        <a:solidFill>
          <a:srgbClr val="FF66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l-GR" sz="1500" kern="1200" dirty="0" smtClean="0"/>
            <a:t>ΕΣΩΤΕΡΙΚΟ ΠΕΡΙΒΑΛΛΟΝ</a:t>
          </a:r>
          <a:endParaRPr lang="el-GR" sz="1500" kern="1200" dirty="0"/>
        </a:p>
      </dsp:txBody>
      <dsp:txXfrm>
        <a:off x="0" y="14595"/>
        <a:ext cx="2774373" cy="432000"/>
      </dsp:txXfrm>
    </dsp:sp>
    <dsp:sp modelId="{8EF0D704-5066-47A4-AEB4-931402089D83}">
      <dsp:nvSpPr>
        <dsp:cNvPr id="0" name=""/>
        <dsp:cNvSpPr/>
      </dsp:nvSpPr>
      <dsp:spPr>
        <a:xfrm>
          <a:off x="0" y="446595"/>
          <a:ext cx="2774373" cy="844087"/>
        </a:xfrm>
        <a:prstGeom prst="rect">
          <a:avLst/>
        </a:prstGeom>
        <a:solidFill>
          <a:srgbClr val="FF9999">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l-GR" sz="1500" kern="1200" dirty="0" smtClean="0"/>
            <a:t>Θεμελιώδεις Ικανότητες, Αλυσίδα Αξίας, Δομές, Πόροι, Κουλτούρα</a:t>
          </a:r>
          <a:endParaRPr lang="el-GR" sz="1500" kern="1200" dirty="0"/>
        </a:p>
      </dsp:txBody>
      <dsp:txXfrm>
        <a:off x="0" y="446595"/>
        <a:ext cx="2774373" cy="84408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07/11/2015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7/11/2015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17</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tovima.gr/finance/article%2024/07/1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strategicmanagementinsight.com/" TargetMode="External"/><Relationship Id="rId5" Type="http://schemas.openxmlformats.org/officeDocument/2006/relationships/hyperlink" Target="http://www.themanager.org/Models/P5F_2.htm" TargetMode="External"/><Relationship Id="rId4" Type="http://schemas.openxmlformats.org/officeDocument/2006/relationships/hyperlink" Target="http://www.seaa.gr/el/content/5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1520" y="1993404"/>
            <a:ext cx="8640960" cy="722105"/>
          </a:xfrm>
        </p:spPr>
        <p:txBody>
          <a:bodyPr>
            <a:noAutofit/>
          </a:bodyPr>
          <a:lstStyle/>
          <a:p>
            <a:pPr algn="l"/>
            <a:r>
              <a:rPr lang="el-GR" sz="4000" dirty="0" smtClean="0">
                <a:cs typeface="Segoe UI" pitchFamily="18" charset="0"/>
              </a:rPr>
              <a:t>Επιχειρησιακή Στρατηγική και Πολίτικη</a:t>
            </a:r>
            <a:endParaRPr lang="el-GR" sz="4000" dirty="0"/>
          </a:p>
        </p:txBody>
      </p:sp>
      <p:sp>
        <p:nvSpPr>
          <p:cNvPr id="3" name="Υπότιτλος 2"/>
          <p:cNvSpPr>
            <a:spLocks noGrp="1"/>
          </p:cNvSpPr>
          <p:nvPr>
            <p:ph type="subTitle" idx="1"/>
          </p:nvPr>
        </p:nvSpPr>
        <p:spPr>
          <a:xfrm>
            <a:off x="683568" y="2929508"/>
            <a:ext cx="7776864" cy="1112461"/>
          </a:xfrm>
        </p:spPr>
        <p:txBody>
          <a:bodyPr>
            <a:noAutofit/>
          </a:bodyPr>
          <a:lstStyle/>
          <a:p>
            <a:r>
              <a:rPr lang="el-GR" altLang="zh-CN" sz="3600" b="1" dirty="0" smtClean="0">
                <a:cs typeface="Segoe UI" pitchFamily="18" charset="0"/>
              </a:rPr>
              <a:t>Βασικές Θεωρήσεις της </a:t>
            </a:r>
            <a:r>
              <a:rPr lang="el-GR" altLang="zh-CN" sz="3600" b="1" dirty="0" smtClean="0">
                <a:cs typeface="Segoe UI" pitchFamily="18" charset="0"/>
              </a:rPr>
              <a:t>Στρατηγικής - </a:t>
            </a:r>
            <a:r>
              <a:rPr lang="el-GR" sz="3600" b="1" dirty="0" smtClean="0"/>
              <a:t>Κύριες Σχολές Στρατηγικής Σκέψης</a:t>
            </a:r>
            <a:endParaRPr lang="el-GR" altLang="zh-CN" sz="3600" b="1" dirty="0" smtClean="0">
              <a:cs typeface="Segoe UI" pitchFamily="18" charset="0"/>
            </a:endParaRPr>
          </a:p>
          <a:p>
            <a:r>
              <a:rPr lang="el-GR" altLang="zh-CN" sz="3600" b="1" dirty="0" err="1" smtClean="0">
                <a:cs typeface="Segoe UI" pitchFamily="18" charset="0"/>
              </a:rPr>
              <a:t>Τριάρχη</a:t>
            </a:r>
            <a:r>
              <a:rPr lang="el-GR" altLang="zh-CN" sz="3600" b="1" dirty="0" smtClean="0">
                <a:cs typeface="Segoe UI" pitchFamily="18" charset="0"/>
              </a:rPr>
              <a:t> Ειρήνη</a:t>
            </a:r>
            <a:endParaRPr lang="en-US" altLang="zh-CN" sz="3600" b="1"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Βασικές Θεωρήσεις της Στρατηγικής</a:t>
            </a:r>
            <a:endParaRPr lang="en-US" dirty="0"/>
          </a:p>
        </p:txBody>
      </p:sp>
      <p:sp>
        <p:nvSpPr>
          <p:cNvPr id="3" name="2 - Θέση περιεχομένου"/>
          <p:cNvSpPr>
            <a:spLocks noGrp="1"/>
          </p:cNvSpPr>
          <p:nvPr>
            <p:ph idx="1"/>
          </p:nvPr>
        </p:nvSpPr>
        <p:spPr/>
        <p:txBody>
          <a:bodyPr>
            <a:normAutofit/>
          </a:bodyPr>
          <a:lstStyle/>
          <a:p>
            <a:pPr>
              <a:buNone/>
            </a:pPr>
            <a:r>
              <a:rPr lang="el-GR" dirty="0" smtClean="0"/>
              <a:t>Ανάλυση επιχειρησιακού περιβάλλοντος</a:t>
            </a:r>
          </a:p>
          <a:p>
            <a:pPr marL="650961" indent="-650961">
              <a:buFont typeface="+mj-lt"/>
              <a:buAutoNum type="romanUcPeriod"/>
            </a:pPr>
            <a:r>
              <a:rPr lang="el-GR" sz="2600" b="1" dirty="0" smtClean="0"/>
              <a:t>Ανάλυση Εξωτερικού Περιβάλλοντος</a:t>
            </a:r>
          </a:p>
          <a:p>
            <a:pPr marL="731520" lvl="1" indent="-650961">
              <a:lnSpc>
                <a:spcPct val="80000"/>
              </a:lnSpc>
              <a:buNone/>
            </a:pPr>
            <a:r>
              <a:rPr lang="el-GR" sz="2200" dirty="0" smtClean="0"/>
              <a:t>          Στην δεύτερη ενότητα έγινε η σχετική ανάλυση όπου διαπιστώσαμε ότι μερικοί από τους παράγοντες που περιλαμβάνονται σε αυτό πολύ δύσκολα  η διοίκηση της επιχείρησης  μπορεί να τους επηρεάσει.</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65212"/>
            <a:ext cx="8291264" cy="772137"/>
          </a:xfrm>
        </p:spPr>
        <p:txBody>
          <a:bodyPr>
            <a:normAutofit fontScale="90000"/>
          </a:bodyPr>
          <a:lstStyle/>
          <a:p>
            <a:r>
              <a:rPr lang="el-GR" altLang="zh-CN" dirty="0" smtClean="0">
                <a:cs typeface="Segoe UI" pitchFamily="18" charset="0"/>
              </a:rPr>
              <a:t>Βασικές Θεωρήσεις της Στρατηγικής</a:t>
            </a:r>
            <a:endParaRPr lang="en-US" dirty="0"/>
          </a:p>
        </p:txBody>
      </p:sp>
      <p:sp>
        <p:nvSpPr>
          <p:cNvPr id="3" name="2 - Θέση περιεχομένου"/>
          <p:cNvSpPr>
            <a:spLocks noGrp="1"/>
          </p:cNvSpPr>
          <p:nvPr>
            <p:ph idx="1"/>
          </p:nvPr>
        </p:nvSpPr>
        <p:spPr>
          <a:xfrm>
            <a:off x="467544" y="985292"/>
            <a:ext cx="8229600" cy="4896544"/>
          </a:xfrm>
        </p:spPr>
        <p:txBody>
          <a:bodyPr>
            <a:normAutofit fontScale="62500" lnSpcReduction="20000"/>
          </a:bodyPr>
          <a:lstStyle/>
          <a:p>
            <a:pPr>
              <a:buNone/>
            </a:pPr>
            <a:r>
              <a:rPr lang="el-GR" sz="3800" dirty="0" smtClean="0"/>
              <a:t>Ανάλυση επιχειρησιακού περιβάλλοντος</a:t>
            </a:r>
          </a:p>
          <a:p>
            <a:pPr marL="650961" indent="-650961">
              <a:lnSpc>
                <a:spcPct val="94000"/>
              </a:lnSpc>
              <a:buFont typeface="+mj-lt"/>
              <a:buAutoNum type="romanUcPeriod" startAt="2"/>
            </a:pPr>
            <a:r>
              <a:rPr lang="el-GR" b="1" dirty="0" smtClean="0"/>
              <a:t>Ανάλυση Εσωτερικού Περιβάλλοντος</a:t>
            </a:r>
          </a:p>
          <a:p>
            <a:pPr marL="1005224" lvl="1" indent="-650961">
              <a:lnSpc>
                <a:spcPct val="94000"/>
              </a:lnSpc>
              <a:buNone/>
            </a:pPr>
            <a:r>
              <a:rPr lang="el-GR" sz="3200" dirty="0" smtClean="0"/>
              <a:t>        Ο</a:t>
            </a:r>
            <a:r>
              <a:rPr lang="el-GR" sz="3200" u="sng" dirty="0" smtClean="0"/>
              <a:t>ργανωτική δομή</a:t>
            </a:r>
          </a:p>
          <a:p>
            <a:pPr marL="1097280" lvl="3" indent="-650961">
              <a:lnSpc>
                <a:spcPct val="94000"/>
              </a:lnSpc>
            </a:pPr>
            <a:r>
              <a:rPr lang="el-GR" sz="3200" dirty="0" smtClean="0"/>
              <a:t>Περιέχει την εξουσία, τα ιεραρχικά επίπεδα, τις γραμμές επικοινωνίας και τη ροή της εξουσίας. Γραφικά αποτυπώνεται στο οργανόγραμμα της κάθε επιχείρησης.</a:t>
            </a:r>
          </a:p>
          <a:p>
            <a:pPr marL="1005224" lvl="1" indent="-650961">
              <a:lnSpc>
                <a:spcPct val="94000"/>
              </a:lnSpc>
              <a:buNone/>
            </a:pPr>
            <a:r>
              <a:rPr lang="el-GR" sz="3200" dirty="0" smtClean="0"/>
              <a:t>         Κ</a:t>
            </a:r>
            <a:r>
              <a:rPr lang="el-GR" sz="3200" u="sng" dirty="0" smtClean="0"/>
              <a:t>ουλτούρα </a:t>
            </a:r>
          </a:p>
          <a:p>
            <a:pPr marL="1097280" lvl="3" indent="-650961">
              <a:lnSpc>
                <a:spcPct val="94000"/>
              </a:lnSpc>
            </a:pPr>
            <a:r>
              <a:rPr lang="el-GR" sz="3200" dirty="0" smtClean="0"/>
              <a:t>Ιδιαίτερα σημαντικό στοιχείο καθώς περιλαμβάνει μία σειρά από αξίες, αντιλήψεις, αποδεκτούς τρόπους συμπεριφοράς. Είναι μοναδική για κάθε επιχείρηση, μπορεί να οδηγήσει σε συγκριτικό πλεονέκτημα που δεν αντιγράφεται.</a:t>
            </a:r>
          </a:p>
          <a:p>
            <a:pPr marL="1005224" lvl="1" indent="-650961">
              <a:lnSpc>
                <a:spcPct val="94000"/>
              </a:lnSpc>
              <a:buNone/>
            </a:pPr>
            <a:r>
              <a:rPr lang="el-GR" sz="3200" dirty="0" smtClean="0"/>
              <a:t>         Π</a:t>
            </a:r>
            <a:r>
              <a:rPr lang="el-GR" sz="3200" u="sng" dirty="0" smtClean="0"/>
              <a:t>όροι –Ικανότητες επιχείρησης </a:t>
            </a:r>
          </a:p>
          <a:p>
            <a:pPr marL="1097280" lvl="3" indent="-650961">
              <a:lnSpc>
                <a:spcPct val="94000"/>
              </a:lnSpc>
            </a:pPr>
            <a:r>
              <a:rPr lang="el-GR" sz="3200" dirty="0" smtClean="0"/>
              <a:t>Υλικοί και άυλοι Πόροι, Οριακές και θεμελιώδεις/μοναδικές Ικανότητες</a:t>
            </a:r>
          </a:p>
          <a:p>
            <a:pPr marL="1005224" lvl="1" indent="-650961">
              <a:lnSpc>
                <a:spcPct val="94000"/>
              </a:lnSpc>
              <a:buNone/>
            </a:pPr>
            <a:r>
              <a:rPr lang="el-GR" sz="3200" dirty="0" smtClean="0"/>
              <a:t>         </a:t>
            </a:r>
            <a:r>
              <a:rPr lang="el-GR" sz="3200" u="sng" dirty="0" smtClean="0"/>
              <a:t>Αλυσίδα αξίας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3528" y="313434"/>
            <a:ext cx="8712968" cy="54015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8301602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Τα Στάδια της Διαμόρφωσης της Στρατηγικής</a:t>
            </a:r>
            <a:endParaRPr lang="en-US" sz="3200" dirty="0"/>
          </a:p>
        </p:txBody>
      </p:sp>
      <p:sp>
        <p:nvSpPr>
          <p:cNvPr id="3" name="2 - Θέση περιεχομένου"/>
          <p:cNvSpPr>
            <a:spLocks noGrp="1"/>
          </p:cNvSpPr>
          <p:nvPr>
            <p:ph idx="1"/>
          </p:nvPr>
        </p:nvSpPr>
        <p:spPr/>
        <p:txBody>
          <a:bodyPr>
            <a:normAutofit/>
          </a:bodyPr>
          <a:lstStyle/>
          <a:p>
            <a:pPr>
              <a:buNone/>
            </a:pPr>
            <a:r>
              <a:rPr lang="el-GR" dirty="0" smtClean="0"/>
              <a:t>Ανακεφαλαίωση – Ερωτήματα</a:t>
            </a:r>
          </a:p>
          <a:p>
            <a:pPr>
              <a:lnSpc>
                <a:spcPct val="90000"/>
              </a:lnSpc>
            </a:pPr>
            <a:r>
              <a:rPr lang="el-GR" sz="2400" dirty="0" smtClean="0"/>
              <a:t>Ποιες είναι οι κύριες σχολές στρατηγικής σκέψης</a:t>
            </a:r>
            <a:r>
              <a:rPr lang="en-US" sz="2400" dirty="0" smtClean="0"/>
              <a:t>;</a:t>
            </a:r>
          </a:p>
          <a:p>
            <a:pPr>
              <a:lnSpc>
                <a:spcPct val="90000"/>
              </a:lnSpc>
            </a:pPr>
            <a:r>
              <a:rPr lang="el-GR" sz="2400" dirty="0" smtClean="0"/>
              <a:t>Η ανάλυση </a:t>
            </a:r>
            <a:r>
              <a:rPr lang="en-US" sz="2400" dirty="0" smtClean="0"/>
              <a:t>S.W.O.T </a:t>
            </a:r>
            <a:r>
              <a:rPr lang="el-GR" sz="2400" dirty="0" smtClean="0"/>
              <a:t>ποιου μοντέλου στρατηγικής αποτελεί βασικό εργαλείο</a:t>
            </a:r>
            <a:r>
              <a:rPr lang="en-US" sz="2400" dirty="0" smtClean="0"/>
              <a:t>;</a:t>
            </a:r>
          </a:p>
          <a:p>
            <a:pPr>
              <a:lnSpc>
                <a:spcPct val="90000"/>
              </a:lnSpc>
            </a:pPr>
            <a:r>
              <a:rPr lang="el-GR" sz="2400" dirty="0" smtClean="0"/>
              <a:t>Σε πόσα στάδια χωρίζεται η διαδικασία της διαμόρφωσης της στρατηγικής και ποια είναι αυτά</a:t>
            </a:r>
            <a:r>
              <a:rPr lang="en-US" sz="2400" dirty="0" smtClean="0"/>
              <a:t>;</a:t>
            </a:r>
          </a:p>
          <a:p>
            <a:pPr>
              <a:lnSpc>
                <a:spcPct val="90000"/>
              </a:lnSpc>
            </a:pPr>
            <a:r>
              <a:rPr lang="el-GR" sz="2400" dirty="0" smtClean="0"/>
              <a:t>Τι περιλαμβάνει το επιχειρηματικό σχέδιο της μιας σελίδας</a:t>
            </a:r>
            <a:r>
              <a:rPr lang="en-US" sz="2400" dirty="0" smtClean="0"/>
              <a:t>;</a:t>
            </a:r>
          </a:p>
          <a:p>
            <a:pPr marL="0" indent="0">
              <a:buNone/>
            </a:pPr>
            <a:endParaRPr lang="en-US" dirty="0" smtClean="0"/>
          </a:p>
          <a:p>
            <a:pPr marL="0" indent="0">
              <a:buNone/>
            </a:pPr>
            <a:endParaRPr lang="en-US" dirty="0" smtClean="0"/>
          </a:p>
          <a:p>
            <a:pPr marL="457200" lvl="1" indent="0">
              <a:buNone/>
            </a:pPr>
            <a:endParaRPr lang="el-GR" dirty="0" smtClean="0"/>
          </a:p>
          <a:p>
            <a:pPr marL="457200" lvl="1" indent="0">
              <a:buNone/>
            </a:pPr>
            <a:endParaRPr lang="en-US" dirty="0" smtClean="0"/>
          </a:p>
          <a:p>
            <a:pPr marL="0" indent="0">
              <a:buNone/>
            </a:pPr>
            <a:endParaRPr lang="el-GR"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1680"/>
              </a:lnSpc>
              <a:spcBef>
                <a:spcPts val="0"/>
              </a:spcBef>
              <a:buNone/>
            </a:pPr>
            <a:r>
              <a:rPr lang="en-US" sz="1400" dirty="0" smtClean="0"/>
              <a:t>“</a:t>
            </a:r>
            <a:r>
              <a:rPr lang="el-GR" sz="1400" dirty="0" err="1" smtClean="0"/>
              <a:t>Στρατιγική</a:t>
            </a:r>
            <a:r>
              <a:rPr lang="el-GR" sz="1400" dirty="0" smtClean="0"/>
              <a:t> των Επιχειρήσεων:</a:t>
            </a:r>
            <a:r>
              <a:rPr lang="en-US" sz="1400" dirty="0" smtClean="0"/>
              <a:t> </a:t>
            </a:r>
            <a:r>
              <a:rPr lang="el-GR" sz="1400" dirty="0" smtClean="0"/>
              <a:t>Ελληνική και Διεθνής Εμπειρία</a:t>
            </a:r>
            <a:r>
              <a:rPr lang="en-US" sz="1400" dirty="0" smtClean="0"/>
              <a:t>”</a:t>
            </a:r>
            <a:r>
              <a:rPr lang="el-GR" sz="1400" dirty="0" smtClean="0"/>
              <a:t>, Τόμος Α’</a:t>
            </a:r>
            <a:r>
              <a:rPr lang="en-US" sz="1400" dirty="0" smtClean="0"/>
              <a:t>, </a:t>
            </a:r>
            <a:r>
              <a:rPr lang="el-GR" sz="1400" dirty="0" smtClean="0"/>
              <a:t>Παπαδάκης Μ. Βασίλης,</a:t>
            </a:r>
            <a:r>
              <a:rPr lang="en-US" sz="1400" dirty="0" smtClean="0"/>
              <a:t> </a:t>
            </a:r>
            <a:r>
              <a:rPr lang="el-GR" sz="1400" dirty="0" smtClean="0"/>
              <a:t>Εκδόσεις </a:t>
            </a:r>
            <a:r>
              <a:rPr lang="el-GR" sz="1400" dirty="0" err="1" smtClean="0"/>
              <a:t>Μπένου</a:t>
            </a:r>
            <a:r>
              <a:rPr lang="el-GR" sz="1400" dirty="0" smtClean="0"/>
              <a:t> , 6</a:t>
            </a:r>
            <a:r>
              <a:rPr lang="el-GR" sz="1400" baseline="30000" dirty="0" smtClean="0"/>
              <a:t>η</a:t>
            </a:r>
            <a:r>
              <a:rPr lang="el-GR" sz="1400" dirty="0" smtClean="0"/>
              <a:t> Έκδοση (2012)</a:t>
            </a:r>
            <a:endParaRPr lang="en-US" sz="1400" dirty="0" smtClean="0"/>
          </a:p>
          <a:p>
            <a:pPr algn="just">
              <a:lnSpc>
                <a:spcPts val="1680"/>
              </a:lnSpc>
              <a:spcBef>
                <a:spcPts val="0"/>
              </a:spcBef>
              <a:buNone/>
            </a:pPr>
            <a:r>
              <a:rPr lang="en-US" sz="1400" dirty="0" err="1" smtClean="0"/>
              <a:t>Mintzberg</a:t>
            </a:r>
            <a:r>
              <a:rPr lang="en-US" sz="1400" dirty="0" smtClean="0"/>
              <a:t>  H. the strategy Concept I</a:t>
            </a:r>
            <a:r>
              <a:rPr lang="el-GR" sz="1400" dirty="0" smtClean="0"/>
              <a:t> </a:t>
            </a:r>
            <a:r>
              <a:rPr lang="en-US" sz="1400" dirty="0" smtClean="0"/>
              <a:t>: Five Ps for Strategy, California Management Review (Fall 1987) pp.18</a:t>
            </a:r>
            <a:endParaRPr lang="el-GR" sz="1400" dirty="0" smtClean="0"/>
          </a:p>
          <a:p>
            <a:pPr algn="just">
              <a:lnSpc>
                <a:spcPts val="1680"/>
              </a:lnSpc>
              <a:spcBef>
                <a:spcPts val="0"/>
              </a:spcBef>
              <a:buNone/>
            </a:pPr>
            <a:r>
              <a:rPr lang="en-GB" sz="1400" dirty="0" smtClean="0">
                <a:hlinkClick r:id="rId3"/>
              </a:rPr>
              <a:t>http://www.tovima.gr/finance/article</a:t>
            </a:r>
            <a:r>
              <a:rPr lang="en-US" sz="1400" dirty="0" smtClean="0">
                <a:hlinkClick r:id="rId3"/>
              </a:rPr>
              <a:t> </a:t>
            </a:r>
            <a:r>
              <a:rPr lang="el-GR" sz="1400" dirty="0" smtClean="0">
                <a:hlinkClick r:id="rId3"/>
              </a:rPr>
              <a:t>24/07/14</a:t>
            </a:r>
            <a:endParaRPr lang="en-US" sz="1400" dirty="0" smtClean="0"/>
          </a:p>
          <a:p>
            <a:pPr algn="just">
              <a:lnSpc>
                <a:spcPts val="1680"/>
              </a:lnSpc>
              <a:spcBef>
                <a:spcPts val="0"/>
              </a:spcBef>
              <a:buNone/>
            </a:pPr>
            <a:r>
              <a:rPr lang="en-GB" sz="1400" dirty="0" smtClean="0">
                <a:hlinkClick r:id="rId4"/>
              </a:rPr>
              <a:t>http://www.seaa.gr/el/content/58</a:t>
            </a:r>
            <a:r>
              <a:rPr lang="en-GB" sz="1400" dirty="0" smtClean="0"/>
              <a:t> </a:t>
            </a:r>
            <a:endParaRPr lang="en-US" sz="1400" dirty="0" smtClean="0"/>
          </a:p>
          <a:p>
            <a:pPr algn="just">
              <a:lnSpc>
                <a:spcPts val="1680"/>
              </a:lnSpc>
              <a:spcBef>
                <a:spcPts val="0"/>
              </a:spcBef>
              <a:buNone/>
            </a:pPr>
            <a:r>
              <a:rPr lang="en-US" sz="1400" dirty="0" smtClean="0">
                <a:hlinkClick r:id="rId5"/>
              </a:rPr>
              <a:t>http://www.themanager.org/Models/P5F_2.htm</a:t>
            </a:r>
            <a:endParaRPr lang="en-US" sz="1400" dirty="0" smtClean="0"/>
          </a:p>
          <a:p>
            <a:pPr algn="just">
              <a:lnSpc>
                <a:spcPts val="1680"/>
              </a:lnSpc>
              <a:spcBef>
                <a:spcPts val="0"/>
              </a:spcBef>
              <a:buNone/>
            </a:pPr>
            <a:r>
              <a:rPr lang="en-US" sz="1400" dirty="0" smtClean="0">
                <a:hlinkClick r:id="rId6"/>
              </a:rPr>
              <a:t>http://www.strategicmanagementinsight.com</a:t>
            </a:r>
            <a:endParaRPr lang="en-US" sz="1400" dirty="0" smtClean="0"/>
          </a:p>
          <a:p>
            <a:pPr algn="just">
              <a:lnSpc>
                <a:spcPts val="1680"/>
              </a:lnSpc>
              <a:spcBef>
                <a:spcPts val="0"/>
              </a:spcBef>
              <a:buNone/>
            </a:pPr>
            <a:r>
              <a:rPr lang="el-GR" sz="1400" i="1" dirty="0" smtClean="0"/>
              <a:t>Προσαρμογή από </a:t>
            </a:r>
            <a:r>
              <a:rPr lang="en-US" sz="1400" i="1" dirty="0" err="1" smtClean="0"/>
              <a:t>Rothaermel’s</a:t>
            </a:r>
            <a:r>
              <a:rPr lang="en-US" sz="1400" i="1" dirty="0" smtClean="0"/>
              <a:t> (2013) ‘Strategic Management’, </a:t>
            </a:r>
            <a:r>
              <a:rPr lang="el-GR" sz="1400" i="1" dirty="0" smtClean="0"/>
              <a:t>σελ.</a:t>
            </a:r>
            <a:r>
              <a:rPr lang="en-US" sz="1400" i="1" dirty="0" smtClean="0"/>
              <a:t>.91</a:t>
            </a:r>
            <a:endParaRPr lang="el-GR" sz="1400" i="1" dirty="0" smtClean="0"/>
          </a:p>
          <a:p>
            <a:pPr algn="just">
              <a:lnSpc>
                <a:spcPts val="1680"/>
              </a:lnSpc>
              <a:spcBef>
                <a:spcPts val="0"/>
              </a:spcBef>
              <a:buNone/>
            </a:pPr>
            <a:r>
              <a:rPr lang="en-US" sz="1400" dirty="0" smtClean="0"/>
              <a:t>http://www.strategicmanagementinsight.com/topics/competitive-advantage.html</a:t>
            </a:r>
            <a:endParaRPr lang="el-GR" sz="1400" dirty="0" smtClean="0"/>
          </a:p>
          <a:p>
            <a:pPr algn="just">
              <a:lnSpc>
                <a:spcPts val="1680"/>
              </a:lnSpc>
              <a:spcBef>
                <a:spcPts val="0"/>
              </a:spcBef>
              <a:buNone/>
            </a:pPr>
            <a:endParaRPr lang="el-GR" sz="1400" dirty="0" smtClean="0"/>
          </a:p>
          <a:p>
            <a:pPr algn="just">
              <a:lnSpc>
                <a:spcPts val="1680"/>
              </a:lnSpc>
              <a:spcBef>
                <a:spcPts val="0"/>
              </a:spcBef>
              <a:buNone/>
            </a:pPr>
            <a:endParaRPr lang="el-GR" sz="1400" dirty="0" smtClean="0"/>
          </a:p>
          <a:p>
            <a:pPr algn="just">
              <a:lnSpc>
                <a:spcPts val="1680"/>
              </a:lnSpc>
              <a:spcBef>
                <a:spcPts val="0"/>
              </a:spcBef>
              <a:buNone/>
            </a:pPr>
            <a:endParaRPr lang="el-GR" sz="1400" b="1"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15</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Τριάρχη Ε. (2015) Επιχειρησιακή Στρατηγική και </a:t>
            </a:r>
            <a:r>
              <a:rPr lang="el-GR" sz="2400" dirty="0" smtClean="0">
                <a:solidFill>
                  <a:schemeClr val="bg1">
                    <a:lumMod val="50000"/>
                  </a:schemeClr>
                </a:solidFill>
              </a:rPr>
              <a:t>Πολιτική. </a:t>
            </a:r>
            <a:r>
              <a:rPr lang="el-GR" sz="2400" dirty="0" smtClean="0">
                <a:solidFill>
                  <a:schemeClr val="bg1">
                    <a:lumMod val="50000"/>
                  </a:schemeClr>
                </a:solidFill>
              </a:rPr>
              <a:t>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Βαφειάδης Νικόλαος</a:t>
            </a:r>
            <a:endParaRPr lang="el-GR" sz="2900" b="1" dirty="0"/>
          </a:p>
          <a:p>
            <a:pPr algn="r"/>
            <a:r>
              <a:rPr lang="el-GR" sz="2900" smtClean="0"/>
              <a:t>Πρέβεζα, </a:t>
            </a:r>
            <a:r>
              <a:rPr lang="el-GR" sz="2900" dirty="0" smtClean="0"/>
              <a:t>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cs typeface="Segoe UI" pitchFamily="18" charset="0"/>
              </a:rPr>
              <a:t>Επιχειρησιακή Στρατηγική και Πολίτικη</a:t>
            </a:r>
          </a:p>
          <a:p>
            <a:pPr algn="l"/>
            <a:r>
              <a:rPr lang="el-GR" sz="2800" b="1" dirty="0" smtClean="0"/>
              <a:t>Ενότητα</a:t>
            </a:r>
            <a:r>
              <a:rPr lang="en-US" sz="2800" b="1" dirty="0" smtClean="0"/>
              <a:t> </a:t>
            </a:r>
            <a:r>
              <a:rPr lang="el-GR" sz="2800" b="1" dirty="0" smtClean="0"/>
              <a:t>12: </a:t>
            </a:r>
            <a:r>
              <a:rPr lang="el-GR" altLang="zh-CN" sz="2800" b="1" dirty="0" smtClean="0">
                <a:cs typeface="Segoe UI" pitchFamily="18" charset="0"/>
              </a:rPr>
              <a:t>Βασικές Θεωρήσεις της Στρατηγικής</a:t>
            </a:r>
            <a:endParaRPr lang="el-GR" altLang="zh-CN" sz="2800" dirty="0" smtClean="0">
              <a:cs typeface="Segoe UI" pitchFamily="18" charset="0"/>
            </a:endParaRPr>
          </a:p>
          <a:p>
            <a:pPr algn="l">
              <a:lnSpc>
                <a:spcPts val="2400"/>
              </a:lnSpc>
              <a:tabLst/>
            </a:pPr>
            <a:r>
              <a:rPr lang="el-GR" altLang="zh-CN" sz="2800" dirty="0" smtClean="0">
                <a:cs typeface="Segoe UI" pitchFamily="18" charset="0"/>
              </a:rPr>
              <a:t>Τριάρχη Ειρήνη</a:t>
            </a:r>
            <a:endParaRPr lang="el-GR" sz="2400" dirty="0" smtClean="0">
              <a:solidFill>
                <a:schemeClr val="tx2">
                  <a:lumMod val="50000"/>
                </a:schemeClr>
              </a:solidFill>
            </a:endParaRPr>
          </a:p>
          <a:p>
            <a:pPr algn="l">
              <a:lnSpc>
                <a:spcPts val="2600"/>
              </a:lnSpc>
            </a:pPr>
            <a:r>
              <a:rPr lang="el-GR" sz="2400" dirty="0" err="1" smtClean="0"/>
              <a:t>Πρέβεζζα</a:t>
            </a:r>
            <a:r>
              <a:rPr lang="el-GR" sz="2400" dirty="0" smtClean="0"/>
              <a:t>,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Autofit/>
          </a:bodyPr>
          <a:lstStyle/>
          <a:p>
            <a:pPr marL="514350" indent="-514350">
              <a:lnSpc>
                <a:spcPct val="80000"/>
              </a:lnSpc>
              <a:buFont typeface="Wingdings" pitchFamily="2" charset="2"/>
              <a:buChar char="§"/>
            </a:pPr>
            <a:r>
              <a:rPr lang="el-GR" sz="2400" dirty="0" smtClean="0">
                <a:ea typeface="ＭＳ Ｐゴシック" pitchFamily="34" charset="-128"/>
              </a:rPr>
              <a:t>Μετά το πέρας αυτής της ενότητας οι φοιτητές θα πρέπει να είναι σε θέση να:</a:t>
            </a:r>
          </a:p>
          <a:p>
            <a:pPr marL="971550" lvl="1" indent="-514350">
              <a:lnSpc>
                <a:spcPct val="80000"/>
              </a:lnSpc>
              <a:buFont typeface="Wingdings" pitchFamily="2" charset="2"/>
              <a:buChar char="Ø"/>
            </a:pPr>
            <a:r>
              <a:rPr lang="el-GR" sz="2400" dirty="0" smtClean="0">
                <a:ea typeface="ＭＳ Ｐゴシック" pitchFamily="34" charset="-128"/>
              </a:rPr>
              <a:t>Περιγράψουν τις κύριες σχολές σκέψης / προσεγγίσεις στη στρατηγική.</a:t>
            </a:r>
          </a:p>
          <a:p>
            <a:pPr marL="971550" lvl="1" indent="-514350">
              <a:lnSpc>
                <a:spcPct val="80000"/>
              </a:lnSpc>
              <a:buNone/>
            </a:pPr>
            <a:r>
              <a:rPr lang="el-GR" sz="2400" dirty="0" smtClean="0">
                <a:ea typeface="ＭＳ Ｐゴシック" pitchFamily="34" charset="-128"/>
              </a:rPr>
              <a:t> </a:t>
            </a:r>
            <a:r>
              <a:rPr lang="el-GR" sz="2400" dirty="0" smtClean="0"/>
              <a:t/>
            </a:r>
            <a:br>
              <a:rPr lang="el-GR" sz="2400" dirty="0" smtClean="0"/>
            </a:br>
            <a:endParaRPr lang="el-GR" sz="2400" dirty="0" smtClean="0"/>
          </a:p>
          <a:p>
            <a:pPr marL="0" indent="0">
              <a:lnSpc>
                <a:spcPct val="80000"/>
              </a:lnSpc>
              <a:buNone/>
            </a:pPr>
            <a:endParaRPr lang="el-GR" sz="20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Βασικές Θεωρήσεις της Στρατηγικής</a:t>
            </a:r>
            <a:endParaRPr lang="en-US" dirty="0"/>
          </a:p>
        </p:txBody>
      </p:sp>
      <p:sp>
        <p:nvSpPr>
          <p:cNvPr id="3" name="2 - Θέση περιεχομένου"/>
          <p:cNvSpPr>
            <a:spLocks noGrp="1"/>
          </p:cNvSpPr>
          <p:nvPr>
            <p:ph idx="1"/>
          </p:nvPr>
        </p:nvSpPr>
        <p:spPr/>
        <p:txBody>
          <a:bodyPr>
            <a:normAutofit/>
          </a:bodyPr>
          <a:lstStyle/>
          <a:p>
            <a:pPr marL="0" indent="0">
              <a:lnSpc>
                <a:spcPct val="80000"/>
              </a:lnSpc>
              <a:buNone/>
            </a:pPr>
            <a:r>
              <a:rPr lang="el-GR" sz="2800" dirty="0" smtClean="0"/>
              <a:t>Κυρίες σχολές σκέψης / προσεγγίσεις στη στρατηγική</a:t>
            </a:r>
          </a:p>
          <a:p>
            <a:pPr marL="578632" indent="-578632">
              <a:lnSpc>
                <a:spcPct val="80000"/>
              </a:lnSpc>
              <a:buFont typeface="+mj-lt"/>
              <a:buAutoNum type="arabicPeriod"/>
            </a:pPr>
            <a:r>
              <a:rPr lang="el-GR" sz="2400" b="1" dirty="0" smtClean="0"/>
              <a:t>Το μοντέλο του περιβαλλοντικού καθορισμού ή βιομηχανικής οργάνωσης </a:t>
            </a:r>
            <a:r>
              <a:rPr lang="el-GR" sz="2400" dirty="0" smtClean="0"/>
              <a:t>(</a:t>
            </a:r>
            <a:r>
              <a:rPr lang="en-US" sz="2400" dirty="0" smtClean="0"/>
              <a:t>Environmental Determinism </a:t>
            </a:r>
            <a:r>
              <a:rPr lang="el-GR" sz="2400" dirty="0" smtClean="0"/>
              <a:t>ή </a:t>
            </a:r>
            <a:r>
              <a:rPr lang="en-US" sz="2400" dirty="0" smtClean="0"/>
              <a:t>Industrial Organization Model)</a:t>
            </a:r>
          </a:p>
          <a:p>
            <a:pPr marL="457200" lvl="1" indent="0">
              <a:lnSpc>
                <a:spcPct val="80000"/>
              </a:lnSpc>
              <a:buNone/>
            </a:pPr>
            <a:r>
              <a:rPr lang="el-GR" sz="2400" dirty="0" smtClean="0"/>
              <a:t>Η επιχείρηση θα πρέπει να προσαρμόζεται στα ιδιαίτερα χαρακτηριστικά γνωρίσματα του επιχειρησιακού της περιβάλλοντος</a:t>
            </a:r>
          </a:p>
          <a:p>
            <a:pPr lvl="2">
              <a:buFont typeface="Wingdings" pitchFamily="2" charset="2"/>
              <a:buChar char="§"/>
            </a:pPr>
            <a:r>
              <a:rPr lang="el-GR" sz="2000" dirty="0" smtClean="0"/>
              <a:t>Ο </a:t>
            </a:r>
            <a:r>
              <a:rPr lang="en-US" sz="2000" dirty="0" smtClean="0"/>
              <a:t>Michael Porter</a:t>
            </a:r>
            <a:r>
              <a:rPr lang="el-GR" sz="2000" dirty="0" smtClean="0"/>
              <a:t> είναι</a:t>
            </a:r>
            <a:r>
              <a:rPr lang="en-US" sz="2000" dirty="0" smtClean="0"/>
              <a:t> </a:t>
            </a:r>
            <a:r>
              <a:rPr lang="el-GR" sz="2000" dirty="0" smtClean="0"/>
              <a:t>βασικός εκπρόσωπος της σχολής</a:t>
            </a:r>
          </a:p>
          <a:p>
            <a:pPr>
              <a:buNone/>
            </a:pPr>
            <a:endParaRPr lang="el-GR"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Βασικές Θεωρήσεις της Στρατηγικής</a:t>
            </a:r>
            <a:endParaRPr lang="en-US" dirty="0"/>
          </a:p>
        </p:txBody>
      </p:sp>
      <p:sp>
        <p:nvSpPr>
          <p:cNvPr id="3" name="2 - Θέση περιεχομένου"/>
          <p:cNvSpPr>
            <a:spLocks noGrp="1"/>
          </p:cNvSpPr>
          <p:nvPr>
            <p:ph idx="1"/>
          </p:nvPr>
        </p:nvSpPr>
        <p:spPr/>
        <p:txBody>
          <a:bodyPr>
            <a:normAutofit fontScale="77500" lnSpcReduction="20000"/>
          </a:bodyPr>
          <a:lstStyle/>
          <a:p>
            <a:pPr>
              <a:buNone/>
            </a:pPr>
            <a:r>
              <a:rPr lang="el-GR" sz="3400" b="1" dirty="0" smtClean="0"/>
              <a:t>Κυρίες σχολές σκέψης / προσεγγίσεις στη στρατηγική</a:t>
            </a:r>
          </a:p>
          <a:p>
            <a:pPr marL="578632" indent="-578632">
              <a:buFont typeface="+mj-lt"/>
              <a:buAutoNum type="arabicPeriod" startAt="2"/>
            </a:pPr>
            <a:r>
              <a:rPr lang="el-GR" sz="3100" b="1" dirty="0" smtClean="0"/>
              <a:t>Η στρατηγική ως αποτέλεσμα των θεμελιωδών / μοναδικών ικανοτήτων </a:t>
            </a:r>
            <a:r>
              <a:rPr lang="el-GR" sz="3100" dirty="0" smtClean="0"/>
              <a:t>(</a:t>
            </a:r>
            <a:r>
              <a:rPr lang="en-US" sz="3100" dirty="0" smtClean="0"/>
              <a:t>core competencies) </a:t>
            </a:r>
            <a:r>
              <a:rPr lang="el-GR" sz="3100" dirty="0" smtClean="0"/>
              <a:t>που έχει η επιχείρηση σε σχέση με τους ανταγωνιστές της.</a:t>
            </a:r>
          </a:p>
          <a:p>
            <a:pPr marL="578632" indent="-578632">
              <a:buFont typeface="+mj-lt"/>
              <a:buAutoNum type="arabicPeriod" startAt="2"/>
            </a:pPr>
            <a:r>
              <a:rPr lang="el-GR" sz="3100" b="1" dirty="0" smtClean="0"/>
              <a:t>Στρατηγική πρόθεση </a:t>
            </a:r>
            <a:r>
              <a:rPr lang="el-GR" sz="3100" dirty="0" smtClean="0"/>
              <a:t>(</a:t>
            </a:r>
            <a:r>
              <a:rPr lang="en-US" sz="3100" dirty="0" smtClean="0"/>
              <a:t>Strategic Intent) </a:t>
            </a:r>
            <a:r>
              <a:rPr lang="el-GR" sz="3100" dirty="0" smtClean="0"/>
              <a:t>βάσει της οποίας η επιχείρηση για να ξεπεράσει τον ανταγωνισμό και να φθάσει στην κορυφή εκτός από το να προσαρμοστεί στις συνθήκες του περιβάλλοντος θα πρέπει να έχει όραμα για το μέλλον πριν από τους ανταγωνιστές της και αυτό το όραμα να το κάνει πραγματικότητα.</a:t>
            </a:r>
          </a:p>
          <a:p>
            <a:pPr marL="1287158" lvl="2" indent="-578632"/>
            <a:r>
              <a:rPr lang="el-GR" sz="2600" dirty="0" smtClean="0"/>
              <a:t>Οι </a:t>
            </a:r>
            <a:r>
              <a:rPr lang="en-US" sz="2600" dirty="0" smtClean="0"/>
              <a:t>Gary Hamel, </a:t>
            </a:r>
            <a:r>
              <a:rPr lang="en-US" sz="2600" dirty="0" err="1" smtClean="0"/>
              <a:t>C.K.Prahalad</a:t>
            </a:r>
            <a:r>
              <a:rPr lang="en-US" sz="2600" dirty="0" smtClean="0"/>
              <a:t> </a:t>
            </a:r>
            <a:r>
              <a:rPr lang="el-GR" sz="2600" dirty="0" smtClean="0"/>
              <a:t>εισηγήθηκαν αυτή τη θεώρηση.</a:t>
            </a:r>
          </a:p>
          <a:p>
            <a:pPr>
              <a:buNone/>
            </a:pP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Βασικές Θεωρήσεις της Στρατηγικής</a:t>
            </a:r>
            <a:endParaRPr lang="en-US" dirty="0"/>
          </a:p>
        </p:txBody>
      </p:sp>
      <p:sp>
        <p:nvSpPr>
          <p:cNvPr id="3" name="2 - Θέση περιεχομένου"/>
          <p:cNvSpPr>
            <a:spLocks noGrp="1"/>
          </p:cNvSpPr>
          <p:nvPr>
            <p:ph idx="1"/>
          </p:nvPr>
        </p:nvSpPr>
        <p:spPr>
          <a:xfrm>
            <a:off x="457200" y="1201316"/>
            <a:ext cx="8229600" cy="4513684"/>
          </a:xfrm>
        </p:spPr>
        <p:txBody>
          <a:bodyPr>
            <a:normAutofit fontScale="70000" lnSpcReduction="20000"/>
          </a:bodyPr>
          <a:lstStyle/>
          <a:p>
            <a:pPr marL="0" indent="0">
              <a:lnSpc>
                <a:spcPct val="80000"/>
              </a:lnSpc>
              <a:buNone/>
            </a:pPr>
            <a:r>
              <a:rPr lang="el-GR" sz="3400" dirty="0" smtClean="0"/>
              <a:t>Συνδυασμός των μοντέλων περιβαλλοντικού καθορισμού - πόρων και ικανοτήτων</a:t>
            </a:r>
          </a:p>
          <a:p>
            <a:pPr>
              <a:lnSpc>
                <a:spcPct val="96000"/>
              </a:lnSpc>
            </a:pPr>
            <a:r>
              <a:rPr lang="el-GR" sz="3100" dirty="0" smtClean="0"/>
              <a:t>Δημιουργία ενός ορθολογικού μοντέλου που συνδυάζει τις 2 πρώτες θεωρήσεις και αποτελείται από 4 βασικά βήματα:</a:t>
            </a:r>
          </a:p>
          <a:p>
            <a:pPr marL="875011" lvl="1" indent="-470139">
              <a:lnSpc>
                <a:spcPct val="96000"/>
              </a:lnSpc>
              <a:buFont typeface="+mj-lt"/>
              <a:buAutoNum type="arabicPeriod"/>
            </a:pPr>
            <a:r>
              <a:rPr lang="el-GR" sz="2900" dirty="0" smtClean="0"/>
              <a:t>Την ανάλυση του εσωτερικού και εξωτερικού περιβάλλοντος</a:t>
            </a:r>
          </a:p>
          <a:p>
            <a:pPr marL="875011" lvl="1" indent="-470139">
              <a:lnSpc>
                <a:spcPct val="96000"/>
              </a:lnSpc>
              <a:buFont typeface="+mj-lt"/>
              <a:buAutoNum type="arabicPeriod"/>
            </a:pPr>
            <a:r>
              <a:rPr lang="el-GR" sz="2900" dirty="0" smtClean="0"/>
              <a:t>Το σχηματισμό της στρατηγικής</a:t>
            </a:r>
          </a:p>
          <a:p>
            <a:pPr marL="875011" lvl="1" indent="-470139">
              <a:lnSpc>
                <a:spcPct val="96000"/>
              </a:lnSpc>
              <a:buFont typeface="+mj-lt"/>
              <a:buAutoNum type="arabicPeriod"/>
            </a:pPr>
            <a:r>
              <a:rPr lang="el-GR" sz="2900" dirty="0" smtClean="0"/>
              <a:t>Την εφαρμογή της στρατηγικής</a:t>
            </a:r>
          </a:p>
          <a:p>
            <a:pPr marL="875011" lvl="1" indent="-470139">
              <a:lnSpc>
                <a:spcPct val="96000"/>
              </a:lnSpc>
              <a:buFont typeface="+mj-lt"/>
              <a:buAutoNum type="arabicPeriod"/>
            </a:pPr>
            <a:r>
              <a:rPr lang="el-GR" sz="2900" dirty="0" smtClean="0"/>
              <a:t>Την αξιολόγηση και τον έλεγχο των αποτελεσμάτων.</a:t>
            </a:r>
          </a:p>
          <a:p>
            <a:pPr marL="1229273" lvl="2" indent="-470139">
              <a:lnSpc>
                <a:spcPct val="96000"/>
              </a:lnSpc>
              <a:buFont typeface="Wingdings" pitchFamily="2" charset="2"/>
              <a:buChar char="Ø"/>
            </a:pPr>
            <a:r>
              <a:rPr lang="el-GR" sz="2900" b="1" dirty="0" smtClean="0"/>
              <a:t>Βασικό εργαλείο του μοντέλου είναι η ανάλυση Δυνάμεων, Αδυναμιών, Ευκαιριών και Απειλών </a:t>
            </a:r>
            <a:r>
              <a:rPr lang="en-US" sz="2900" b="1" dirty="0" smtClean="0"/>
              <a:t>–S.W.O.T. </a:t>
            </a:r>
            <a:r>
              <a:rPr lang="el-GR" sz="2900" b="1" dirty="0" smtClean="0"/>
              <a:t>(</a:t>
            </a:r>
            <a:r>
              <a:rPr lang="en-US" sz="2900" b="1" dirty="0" smtClean="0"/>
              <a:t>Strengths, Weakness, Opportunities and Threats) </a:t>
            </a:r>
            <a:endParaRPr lang="el-GR" sz="2900" b="1" dirty="0" smtClean="0"/>
          </a:p>
          <a:p>
            <a:pPr marL="548640" lvl="2" indent="0">
              <a:lnSpc>
                <a:spcPct val="96000"/>
              </a:lnSpc>
              <a:buNone/>
            </a:pPr>
            <a:r>
              <a:rPr lang="el-GR" sz="2900" dirty="0" smtClean="0"/>
              <a:t>Τα συμπεράσματα που εξάγονται από την ανάλυση αποτελούν τη βάση πάνω στην οποία θα σχεδιάσει και θα υλοποιήσει η επιχείρηση τη στρατηγική της.</a:t>
            </a:r>
          </a:p>
          <a:p>
            <a:pPr marL="0" indent="0">
              <a:lnSpc>
                <a:spcPct val="80000"/>
              </a:lnSpc>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 Διάγραμμα"/>
          <p:cNvGraphicFramePr/>
          <p:nvPr/>
        </p:nvGraphicFramePr>
        <p:xfrm>
          <a:off x="1420091" y="2020454"/>
          <a:ext cx="6096000" cy="1847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8 - Διάγραμμα"/>
          <p:cNvGraphicFramePr/>
          <p:nvPr/>
        </p:nvGraphicFramePr>
        <p:xfrm>
          <a:off x="1454728" y="276449"/>
          <a:ext cx="2774373" cy="15246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9 - Διάγραμμα"/>
          <p:cNvGraphicFramePr/>
          <p:nvPr/>
        </p:nvGraphicFramePr>
        <p:xfrm>
          <a:off x="1475656" y="4409722"/>
          <a:ext cx="2774373" cy="130527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11 - Ορθογώνιο"/>
          <p:cNvSpPr/>
          <p:nvPr/>
        </p:nvSpPr>
        <p:spPr>
          <a:xfrm>
            <a:off x="5220072" y="4441676"/>
            <a:ext cx="2327564" cy="450273"/>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lIns="71323" tIns="35662" rIns="71323" bIns="35662" rtlCol="0" anchor="ctr"/>
          <a:lstStyle/>
          <a:p>
            <a:pPr algn="ctr"/>
            <a:r>
              <a:rPr lang="el-GR" dirty="0" smtClean="0"/>
              <a:t>ΔΙΑΔΙΚΑΣΙΑ ΑΝΑΔΡΑΣΗΣ</a:t>
            </a:r>
            <a:endParaRPr lang="el-GR" dirty="0"/>
          </a:p>
        </p:txBody>
      </p:sp>
      <p:sp>
        <p:nvSpPr>
          <p:cNvPr id="14" name="13 - Καμπύλο δεξιό βέλος"/>
          <p:cNvSpPr/>
          <p:nvPr/>
        </p:nvSpPr>
        <p:spPr>
          <a:xfrm>
            <a:off x="789709" y="1189182"/>
            <a:ext cx="623455" cy="163945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solidFill>
                <a:schemeClr val="tx1"/>
              </a:solidFill>
            </a:endParaRPr>
          </a:p>
        </p:txBody>
      </p:sp>
      <p:sp>
        <p:nvSpPr>
          <p:cNvPr id="15" name="14 - Καμπύλο αριστερό βέλος"/>
          <p:cNvSpPr/>
          <p:nvPr/>
        </p:nvSpPr>
        <p:spPr>
          <a:xfrm rot="10800000">
            <a:off x="699169" y="3244273"/>
            <a:ext cx="705341" cy="149228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solidFill>
                <a:schemeClr val="tx1"/>
              </a:solidFill>
            </a:endParaRPr>
          </a:p>
        </p:txBody>
      </p:sp>
      <p:sp>
        <p:nvSpPr>
          <p:cNvPr id="17" name="16 - Βέλος επάνω-κάτω"/>
          <p:cNvSpPr/>
          <p:nvPr/>
        </p:nvSpPr>
        <p:spPr>
          <a:xfrm>
            <a:off x="2327564" y="3844636"/>
            <a:ext cx="124691" cy="26554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18" name="17 - Βέλος επάνω-κάτω"/>
          <p:cNvSpPr/>
          <p:nvPr/>
        </p:nvSpPr>
        <p:spPr>
          <a:xfrm>
            <a:off x="6431973" y="3844636"/>
            <a:ext cx="124691" cy="26554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19" name="18 - Βέλος επάνω-κάτω"/>
          <p:cNvSpPr/>
          <p:nvPr/>
        </p:nvSpPr>
        <p:spPr>
          <a:xfrm>
            <a:off x="4364182" y="3867727"/>
            <a:ext cx="124691" cy="26554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cxnSp>
        <p:nvCxnSpPr>
          <p:cNvPr id="24" name="23 - Ευθεία γραμμή σύνδεσης"/>
          <p:cNvCxnSpPr/>
          <p:nvPr/>
        </p:nvCxnSpPr>
        <p:spPr>
          <a:xfrm flipH="1" flipV="1">
            <a:off x="1619672" y="4225652"/>
            <a:ext cx="5891645" cy="2309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25 - Ευθύγραμμο βέλος σύνδεσης"/>
          <p:cNvCxnSpPr/>
          <p:nvPr/>
        </p:nvCxnSpPr>
        <p:spPr>
          <a:xfrm flipH="1" flipV="1">
            <a:off x="1691679" y="3867740"/>
            <a:ext cx="1" cy="357912"/>
          </a:xfrm>
          <a:prstGeom prst="straightConnector1">
            <a:avLst/>
          </a:prstGeom>
          <a:ln w="762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3" name="32 - Ορθογώνιο"/>
          <p:cNvSpPr/>
          <p:nvPr/>
        </p:nvSpPr>
        <p:spPr>
          <a:xfrm>
            <a:off x="5257800" y="311728"/>
            <a:ext cx="3699164" cy="15009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lIns="71323" tIns="35662" rIns="71323" bIns="35662" rtlCol="0" anchor="ctr"/>
          <a:lstStyle/>
          <a:p>
            <a:pPr algn="ctr"/>
            <a:r>
              <a:rPr lang="el-GR" dirty="0" smtClean="0"/>
              <a:t>ΜΟΝΤΕΛΟ ΣΤΡΑΤΗΓΙΚΗΣ ΔΙΟΙΚΗΣΗΣ από τους </a:t>
            </a:r>
            <a:r>
              <a:rPr lang="en-US" dirty="0" err="1" smtClean="0"/>
              <a:t>Wheelen</a:t>
            </a:r>
            <a:r>
              <a:rPr lang="en-US" dirty="0" smtClean="0"/>
              <a:t> T.L. &amp; D.J. Hunger </a:t>
            </a:r>
            <a:endParaRPr lang="el-GR" dirty="0"/>
          </a:p>
        </p:txBody>
      </p:sp>
    </p:spTree>
    <p:extLst>
      <p:ext uri="{BB962C8B-B14F-4D97-AF65-F5344CB8AC3E}">
        <p14:creationId xmlns:p14="http://schemas.microsoft.com/office/powerpoint/2010/main" xmlns="" val="33826241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2028</TotalTime>
  <Words>992</Words>
  <Application>Microsoft Office PowerPoint</Application>
  <PresentationFormat>Προβολή στην οθόνη (16:10)</PresentationFormat>
  <Paragraphs>144</Paragraphs>
  <Slides>20</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Θέμα του Office</vt:lpstr>
      <vt:lpstr>Επιχειρησιακή Στρατηγική και Πολίτικη</vt:lpstr>
      <vt:lpstr>Διαφάνεια 2</vt:lpstr>
      <vt:lpstr>Άδειες Χρήσης</vt:lpstr>
      <vt:lpstr>Χρηματοδότηση</vt:lpstr>
      <vt:lpstr>Σκοποί  ενότητας</vt:lpstr>
      <vt:lpstr>Βασικές Θεωρήσεις της Στρατηγικής</vt:lpstr>
      <vt:lpstr>Βασικές Θεωρήσεις της Στρατηγικής</vt:lpstr>
      <vt:lpstr>Βασικές Θεωρήσεις της Στρατηγικής</vt:lpstr>
      <vt:lpstr>Διαφάνεια 9</vt:lpstr>
      <vt:lpstr>Βασικές Θεωρήσεις της Στρατηγικής</vt:lpstr>
      <vt:lpstr>Βασικές Θεωρήσεις της Στρατηγικής</vt:lpstr>
      <vt:lpstr>Διαφάνεια 12</vt:lpstr>
      <vt:lpstr>Τα Στάδια της Διαμόρφωσης της Στρατηγικής</vt:lpstr>
      <vt:lpstr>Βιβλιογραφία</vt:lpstr>
      <vt:lpstr>Σημείωμα Αναφοράς</vt:lpstr>
      <vt:lpstr>Σημείωμα Αδειοδότησης</vt:lpstr>
      <vt:lpstr>Διαφάνεια 17</vt:lpstr>
      <vt:lpstr>Διαφάνεια 18</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345</cp:revision>
  <dcterms:created xsi:type="dcterms:W3CDTF">2012-09-06T09:03:05Z</dcterms:created>
  <dcterms:modified xsi:type="dcterms:W3CDTF">2015-11-07T19:06:13Z</dcterms:modified>
</cp:coreProperties>
</file>