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handoutMasterIdLst>
    <p:handoutMasterId r:id="rId48"/>
  </p:handoutMasterIdLst>
  <p:sldIdLst>
    <p:sldId id="256" r:id="rId2"/>
    <p:sldId id="289" r:id="rId3"/>
    <p:sldId id="257" r:id="rId4"/>
    <p:sldId id="259" r:id="rId5"/>
    <p:sldId id="261" r:id="rId6"/>
    <p:sldId id="262" r:id="rId7"/>
    <p:sldId id="294" r:id="rId8"/>
    <p:sldId id="327" r:id="rId9"/>
    <p:sldId id="296" r:id="rId10"/>
    <p:sldId id="297" r:id="rId11"/>
    <p:sldId id="298" r:id="rId12"/>
    <p:sldId id="299" r:id="rId13"/>
    <p:sldId id="300" r:id="rId14"/>
    <p:sldId id="329" r:id="rId15"/>
    <p:sldId id="302" r:id="rId16"/>
    <p:sldId id="303" r:id="rId17"/>
    <p:sldId id="304" r:id="rId18"/>
    <p:sldId id="330" r:id="rId19"/>
    <p:sldId id="331" r:id="rId20"/>
    <p:sldId id="307" r:id="rId21"/>
    <p:sldId id="308" r:id="rId22"/>
    <p:sldId id="328" r:id="rId23"/>
    <p:sldId id="309" r:id="rId24"/>
    <p:sldId id="310" r:id="rId25"/>
    <p:sldId id="311" r:id="rId26"/>
    <p:sldId id="312" r:id="rId27"/>
    <p:sldId id="313" r:id="rId28"/>
    <p:sldId id="314" r:id="rId29"/>
    <p:sldId id="315" r:id="rId30"/>
    <p:sldId id="316" r:id="rId31"/>
    <p:sldId id="317" r:id="rId32"/>
    <p:sldId id="318" r:id="rId33"/>
    <p:sldId id="319" r:id="rId34"/>
    <p:sldId id="320" r:id="rId35"/>
    <p:sldId id="321" r:id="rId36"/>
    <p:sldId id="332" r:id="rId37"/>
    <p:sldId id="333" r:id="rId38"/>
    <p:sldId id="334" r:id="rId39"/>
    <p:sldId id="335" r:id="rId40"/>
    <p:sldId id="336" r:id="rId41"/>
    <p:sldId id="338" r:id="rId42"/>
    <p:sldId id="291" r:id="rId43"/>
    <p:sldId id="292" r:id="rId44"/>
    <p:sldId id="293" r:id="rId45"/>
    <p:sldId id="280" r:id="rId46"/>
  </p:sldIdLst>
  <p:sldSz cx="9144000" cy="5715000" type="screen16x10"/>
  <p:notesSz cx="6858000" cy="9144000"/>
  <p:custDataLst>
    <p:tags r:id="rId49"/>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059" autoAdjust="0"/>
    <p:restoredTop sz="99309" autoAdjust="0"/>
  </p:normalViewPr>
  <p:slideViewPr>
    <p:cSldViewPr>
      <p:cViewPr varScale="1">
        <p:scale>
          <a:sx n="102" d="100"/>
          <a:sy n="102" d="100"/>
        </p:scale>
        <p:origin x="989" y="58"/>
      </p:cViewPr>
      <p:guideLst>
        <p:guide orient="horz" pos="180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85" d="100"/>
          <a:sy n="85" d="100"/>
        </p:scale>
        <p:origin x="-3150"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Θέση ημερομηνίας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76FD7C3-D6B9-42BB-A7A4-7D449DB9A6E2}" type="datetimeFigureOut">
              <a:rPr lang="en-GB" smtClean="0"/>
              <a:t>07/05/2015</a:t>
            </a:fld>
            <a:endParaRPr lang="en-GB"/>
          </a:p>
        </p:txBody>
      </p:sp>
      <p:sp>
        <p:nvSpPr>
          <p:cNvPr id="4" name="Θέση υποσέλιδου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Θέση αριθμού διαφάνειας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F6BA1F4-DDF4-4058-8933-5F04CCBA71D1}" type="slidenum">
              <a:rPr lang="en-GB" smtClean="0"/>
              <a:t>‹#›</a:t>
            </a:fld>
            <a:endParaRPr lang="en-GB"/>
          </a:p>
        </p:txBody>
      </p:sp>
    </p:spTree>
    <p:extLst>
      <p:ext uri="{BB962C8B-B14F-4D97-AF65-F5344CB8AC3E}">
        <p14:creationId xmlns:p14="http://schemas.microsoft.com/office/powerpoint/2010/main" val="31753628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7/5/2015</a:t>
            </a:fld>
            <a:endParaRPr lang="el-GR"/>
          </a:p>
        </p:txBody>
      </p:sp>
      <p:sp>
        <p:nvSpPr>
          <p:cNvPr id="4" name="Θέση εικόνας διαφάνειας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44</a:t>
            </a:fld>
            <a:endParaRPr lang="el-GR"/>
          </a:p>
        </p:txBody>
      </p:sp>
    </p:spTree>
    <p:extLst>
      <p:ext uri="{BB962C8B-B14F-4D97-AF65-F5344CB8AC3E}">
        <p14:creationId xmlns:p14="http://schemas.microsoft.com/office/powerpoint/2010/main" val="36499802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45</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a:p>
        </p:txBody>
      </p:sp>
    </p:spTree>
    <p:extLst>
      <p:ext uri="{BB962C8B-B14F-4D97-AF65-F5344CB8AC3E}">
        <p14:creationId xmlns:p14="http://schemas.microsoft.com/office/powerpoint/2010/main" val="3142176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2533023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7537989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41</a:t>
            </a:fld>
            <a:endParaRPr lang="el-GR"/>
          </a:p>
        </p:txBody>
      </p:sp>
    </p:spTree>
    <p:extLst>
      <p:ext uri="{BB962C8B-B14F-4D97-AF65-F5344CB8AC3E}">
        <p14:creationId xmlns:p14="http://schemas.microsoft.com/office/powerpoint/2010/main" val="18666298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42</a:t>
            </a:fld>
            <a:endParaRPr lang="el-GR"/>
          </a:p>
        </p:txBody>
      </p:sp>
    </p:spTree>
    <p:extLst>
      <p:ext uri="{BB962C8B-B14F-4D97-AF65-F5344CB8AC3E}">
        <p14:creationId xmlns:p14="http://schemas.microsoft.com/office/powerpoint/2010/main" val="36499802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43</a:t>
            </a:fld>
            <a:endParaRPr lang="el-GR"/>
          </a:p>
        </p:txBody>
      </p:sp>
    </p:spTree>
    <p:extLst>
      <p:ext uri="{BB962C8B-B14F-4D97-AF65-F5344CB8AC3E}">
        <p14:creationId xmlns:p14="http://schemas.microsoft.com/office/powerpoint/2010/main" val="3649980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775355"/>
            <a:ext cx="7772400" cy="1225021"/>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238500"/>
            <a:ext cx="7776864" cy="14605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28865"/>
            <a:ext cx="2057400" cy="4876271"/>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28865"/>
            <a:ext cx="6019800" cy="4876271"/>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dirty="0"/>
          </a:p>
        </p:txBody>
      </p:sp>
      <p:sp>
        <p:nvSpPr>
          <p:cNvPr id="5" name="Ορθογώνιο 4"/>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7" name="TextBox 6"/>
          <p:cNvSpPr txBox="1"/>
          <p:nvPr userDrawn="1"/>
        </p:nvSpPr>
        <p:spPr>
          <a:xfrm>
            <a:off x="251520" y="-57951"/>
            <a:ext cx="8496944" cy="323163"/>
          </a:xfrm>
          <a:prstGeom prst="rect">
            <a:avLst/>
          </a:prstGeom>
          <a:noFill/>
        </p:spPr>
        <p:txBody>
          <a:bodyPr wrap="square" lIns="91436" tIns="45719" rIns="91436" bIns="45719" rtlCol="0">
            <a:spAutoFit/>
          </a:bodyPr>
          <a:lstStyle/>
          <a:p>
            <a:pPr algn="ctr">
              <a:lnSpc>
                <a:spcPct val="150000"/>
              </a:lnSpc>
              <a:spcBef>
                <a:spcPts val="500"/>
              </a:spcBef>
              <a:defRPr/>
            </a:pPr>
            <a:r>
              <a:rPr lang="el-GR" sz="1000" b="1" dirty="0" smtClean="0">
                <a:solidFill>
                  <a:schemeClr val="bg1"/>
                </a:solidFill>
              </a:rPr>
              <a:t>Προγραμματισμός</a:t>
            </a:r>
            <a:r>
              <a:rPr lang="el-GR" sz="1000" b="1" baseline="0" dirty="0" smtClean="0">
                <a:solidFill>
                  <a:schemeClr val="bg1"/>
                </a:solidFill>
              </a:rPr>
              <a:t> Ι</a:t>
            </a:r>
            <a:r>
              <a:rPr lang="el-GR" sz="1000" b="1" dirty="0" smtClean="0">
                <a:solidFill>
                  <a:schemeClr val="bg1"/>
                </a:solidFill>
              </a:rPr>
              <a:t> – Εντολές Επανάληψης</a:t>
            </a:r>
            <a:r>
              <a:rPr lang="el-GR" sz="1000" dirty="0" smtClean="0">
                <a:solidFill>
                  <a:schemeClr val="bg1"/>
                </a:solidFill>
              </a:rPr>
              <a:t>, Τμήμα Μηχανικών Πληροφορικής, ΤΕΙ ΗΠΕΙΡΟΥ </a:t>
            </a:r>
            <a:r>
              <a:rPr lang="el-GR" sz="1000" b="1" dirty="0" smtClean="0">
                <a:solidFill>
                  <a:schemeClr val="bg1"/>
                </a:solidFill>
              </a:rPr>
              <a:t>- Ανοιχτά Ακαδημαϊκά Μαθήματα στο ΤΕΙ Ηπείρου</a:t>
            </a:r>
            <a:endParaRPr lang="el-GR" sz="1000" b="1" dirty="0">
              <a:solidFill>
                <a:schemeClr val="bg1"/>
              </a:solidFill>
            </a:endParaRPr>
          </a:p>
        </p:txBody>
      </p:sp>
      <p:pic>
        <p:nvPicPr>
          <p:cNvPr id="8" name="Εικόνα 7"/>
          <p:cNvPicPr>
            <a:picLocks noChangeAspect="1"/>
          </p:cNvPicPr>
          <p:nvPr userDrawn="1"/>
        </p:nvPicPr>
        <p:blipFill>
          <a:blip r:embed="rId2"/>
          <a:stretch>
            <a:fillRect/>
          </a:stretch>
        </p:blipFill>
        <p:spPr>
          <a:xfrm>
            <a:off x="38062" y="-14"/>
            <a:ext cx="213458" cy="324000"/>
          </a:xfrm>
          <a:prstGeom prst="rect">
            <a:avLst/>
          </a:prstGeom>
        </p:spPr>
      </p:pic>
      <p:pic>
        <p:nvPicPr>
          <p:cNvPr id="9" name="Εικόνα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3672417"/>
            <a:ext cx="7772400" cy="1135063"/>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422261"/>
            <a:ext cx="7772400" cy="1250156"/>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pic>
        <p:nvPicPr>
          <p:cNvPr id="8" name="Εικόνα 7"/>
          <p:cNvPicPr>
            <a:picLocks noChangeAspect="1"/>
          </p:cNvPicPr>
          <p:nvPr userDrawn="1"/>
        </p:nvPicPr>
        <p:blipFill>
          <a:blip r:embed="rId2"/>
          <a:stretch>
            <a:fillRect/>
          </a:stretch>
        </p:blipFill>
        <p:spPr>
          <a:xfrm>
            <a:off x="3464680" y="913284"/>
            <a:ext cx="2214640" cy="1031492"/>
          </a:xfrm>
          <a:prstGeom prst="rect">
            <a:avLst/>
          </a:prstGeom>
        </p:spPr>
      </p:pic>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11" name="Ορθογώνιο 10"/>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2" name="TextBox 11"/>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3" name="Εικόνα 12"/>
          <p:cNvPicPr>
            <a:picLocks noChangeAspect="1"/>
          </p:cNvPicPr>
          <p:nvPr userDrawn="1"/>
        </p:nvPicPr>
        <p:blipFill>
          <a:blip r:embed="rId2"/>
          <a:stretch>
            <a:fillRect/>
          </a:stretch>
        </p:blipFill>
        <p:spPr>
          <a:xfrm>
            <a:off x="38062" y="-14"/>
            <a:ext cx="213458" cy="324000"/>
          </a:xfrm>
          <a:prstGeom prst="rect">
            <a:avLst/>
          </a:prstGeom>
        </p:spPr>
      </p:pic>
      <p:pic>
        <p:nvPicPr>
          <p:cNvPr id="14" name="Εικόνα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311878"/>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1845013"/>
            <a:ext cx="4040188"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6" y="1311878"/>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6" y="1845013"/>
            <a:ext cx="4041775"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t>‹#›</a:t>
            </a:fld>
            <a:endParaRPr lang="el-GR"/>
          </a:p>
        </p:txBody>
      </p:sp>
      <p:sp>
        <p:nvSpPr>
          <p:cNvPr id="13" name="Ορθογώνιο 12"/>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4" name="TextBox 13"/>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5" name="Εικόνα 14"/>
          <p:cNvPicPr>
            <a:picLocks noChangeAspect="1"/>
          </p:cNvPicPr>
          <p:nvPr userDrawn="1"/>
        </p:nvPicPr>
        <p:blipFill>
          <a:blip r:embed="rId2"/>
          <a:stretch>
            <a:fillRect/>
          </a:stretch>
        </p:blipFill>
        <p:spPr>
          <a:xfrm>
            <a:off x="38062" y="-14"/>
            <a:ext cx="213458" cy="324000"/>
          </a:xfrm>
          <a:prstGeom prst="rect">
            <a:avLst/>
          </a:prstGeom>
        </p:spPr>
      </p:pic>
      <p:pic>
        <p:nvPicPr>
          <p:cNvPr id="16" name="Εικόνα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a:t>
            </a:fld>
            <a:endParaRPr lang="el-GR"/>
          </a:p>
        </p:txBody>
      </p:sp>
      <p:sp>
        <p:nvSpPr>
          <p:cNvPr id="9" name="Ορθογώνιο 8"/>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0" name="TextBox 9"/>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1" name="Εικόνα 10"/>
          <p:cNvPicPr>
            <a:picLocks noChangeAspect="1"/>
          </p:cNvPicPr>
          <p:nvPr userDrawn="1"/>
        </p:nvPicPr>
        <p:blipFill>
          <a:blip r:embed="rId2"/>
          <a:stretch>
            <a:fillRect/>
          </a:stretch>
        </p:blipFill>
        <p:spPr>
          <a:xfrm>
            <a:off x="38062" y="-14"/>
            <a:ext cx="213458" cy="324000"/>
          </a:xfrm>
          <a:prstGeom prst="rect">
            <a:avLst/>
          </a:prstGeom>
        </p:spPr>
      </p:pic>
      <p:pic>
        <p:nvPicPr>
          <p:cNvPr id="12" name="Εικόνα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t>‹#›</a:t>
            </a:fld>
            <a:endParaRPr lang="el-GR"/>
          </a:p>
        </p:txBody>
      </p:sp>
      <p:sp>
        <p:nvSpPr>
          <p:cNvPr id="8" name="Ορθογώνιο 7"/>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9" name="TextBox 8"/>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0" name="Εικόνα 9"/>
          <p:cNvPicPr>
            <a:picLocks noChangeAspect="1"/>
          </p:cNvPicPr>
          <p:nvPr userDrawn="1"/>
        </p:nvPicPr>
        <p:blipFill>
          <a:blip r:embed="rId2"/>
          <a:stretch>
            <a:fillRect/>
          </a:stretch>
        </p:blipFill>
        <p:spPr>
          <a:xfrm>
            <a:off x="38062" y="-14"/>
            <a:ext cx="213458" cy="324000"/>
          </a:xfrm>
          <a:prstGeom prst="rect">
            <a:avLst/>
          </a:prstGeom>
        </p:spPr>
      </p:pic>
      <p:pic>
        <p:nvPicPr>
          <p:cNvPr id="11" name="Εικόνα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297327"/>
            <a:ext cx="5111750" cy="384042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1" y="1297327"/>
            <a:ext cx="3008313" cy="3840427"/>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6"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4" name="Εικόνα 13"/>
          <p:cNvPicPr>
            <a:picLocks noChangeAspect="1"/>
          </p:cNvPicPr>
          <p:nvPr userDrawn="1"/>
        </p:nvPicPr>
        <p:blipFill>
          <a:blip r:embed="rId2"/>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297327"/>
            <a:ext cx="5486400" cy="288032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4297660"/>
            <a:ext cx="5486400" cy="845840"/>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9"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4" name="Εικόνα 13"/>
          <p:cNvPicPr>
            <a:picLocks noChangeAspect="1"/>
          </p:cNvPicPr>
          <p:nvPr userDrawn="1"/>
        </p:nvPicPr>
        <p:blipFill>
          <a:blip r:embed="rId2"/>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
        <p:nvSpPr>
          <p:cNvPr id="9" name="Θέση αριθμού διαφάνειας 3"/>
          <p:cNvSpPr txBox="1">
            <a:spLocks/>
          </p:cNvSpPr>
          <p:nvPr userDrawn="1"/>
        </p:nvSpPr>
        <p:spPr bwMode="auto">
          <a:xfrm>
            <a:off x="8729256" y="5466151"/>
            <a:ext cx="333105" cy="304271"/>
          </a:xfrm>
          <a:prstGeom prst="rect">
            <a:avLst/>
          </a:prstGeom>
          <a:noFill/>
          <a:ln>
            <a:miter lim="800000"/>
            <a:headEnd/>
            <a:tailEnd/>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C6787FC-6543-471B-A41A-5AEEC386B628}" type="slidenum">
              <a:rPr lang="el-GR" altLang="el-GR" sz="1600" smtClean="0">
                <a:solidFill>
                  <a:schemeClr val="bg1"/>
                </a:solidFill>
              </a:rPr>
              <a:pPr algn="r"/>
              <a:t>‹#›</a:t>
            </a:fld>
            <a:endParaRPr lang="el-GR" altLang="el-GR" sz="1600" dirty="0" smtClean="0">
              <a:solidFill>
                <a:schemeClr val="bg1"/>
              </a:solidFill>
            </a:endParaRP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eclass.teiep.gr/OpenClass/courses/COMP111/"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creativecommons.org/licenses/by-nc-nd/4.0/deed.el"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normAutofit/>
          </a:bodyPr>
          <a:lstStyle/>
          <a:p>
            <a:r>
              <a:rPr lang="el-GR" dirty="0" smtClean="0"/>
              <a:t>Προγραμματισμός Ι</a:t>
            </a:r>
            <a:endParaRPr lang="el-GR" dirty="0"/>
          </a:p>
        </p:txBody>
      </p:sp>
      <p:sp>
        <p:nvSpPr>
          <p:cNvPr id="3" name="Υπότιτλος 2"/>
          <p:cNvSpPr>
            <a:spLocks noGrp="1"/>
          </p:cNvSpPr>
          <p:nvPr>
            <p:ph type="subTitle" idx="1"/>
          </p:nvPr>
        </p:nvSpPr>
        <p:spPr>
          <a:xfrm>
            <a:off x="683568" y="2897167"/>
            <a:ext cx="7776864" cy="1460500"/>
          </a:xfrm>
        </p:spPr>
        <p:txBody>
          <a:bodyPr>
            <a:noAutofit/>
          </a:bodyPr>
          <a:lstStyle/>
          <a:p>
            <a:r>
              <a:rPr lang="el-GR" sz="2800" dirty="0" smtClean="0"/>
              <a:t>Ενότητα </a:t>
            </a:r>
            <a:r>
              <a:rPr lang="en-US" sz="2800" dirty="0" smtClean="0"/>
              <a:t>3 </a:t>
            </a:r>
            <a:r>
              <a:rPr lang="el-GR" sz="2800" dirty="0" smtClean="0"/>
              <a:t>:</a:t>
            </a:r>
            <a:r>
              <a:rPr lang="en-US" sz="2800" dirty="0" smtClean="0"/>
              <a:t> </a:t>
            </a:r>
            <a:r>
              <a:rPr lang="el-GR" sz="2800" b="1" dirty="0" smtClean="0"/>
              <a:t>Εντολές Επανάληψης</a:t>
            </a:r>
            <a:endParaRPr lang="el-GR" sz="2800" dirty="0" smtClean="0"/>
          </a:p>
          <a:p>
            <a:endParaRPr lang="en-US" sz="2800" dirty="0" smtClean="0"/>
          </a:p>
          <a:p>
            <a:r>
              <a:rPr lang="el-GR" sz="2800" dirty="0" smtClean="0"/>
              <a:t>Αλέξανδρος Τζάλλας</a:t>
            </a: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4659746"/>
            <a:ext cx="4310289" cy="854894"/>
          </a:xfrm>
          <a:prstGeom prst="rect">
            <a:avLst/>
          </a:prstGeom>
          <a:noFill/>
        </p:spPr>
      </p:pic>
      <p:grpSp>
        <p:nvGrpSpPr>
          <p:cNvPr id="10" name="Ομάδα 9"/>
          <p:cNvGrpSpPr/>
          <p:nvPr/>
        </p:nvGrpSpPr>
        <p:grpSpPr>
          <a:xfrm>
            <a:off x="642158" y="210000"/>
            <a:ext cx="4217874" cy="1147333"/>
            <a:chOff x="642158" y="252000"/>
            <a:chExt cx="4217874" cy="1376800"/>
          </a:xfrm>
        </p:grpSpPr>
        <p:pic>
          <p:nvPicPr>
            <p:cNvPr id="8" name="Εικόνα 7"/>
            <p:cNvPicPr>
              <a:picLocks noChangeAspect="1"/>
            </p:cNvPicPr>
            <p:nvPr/>
          </p:nvPicPr>
          <p:blipFill rotWithShape="1">
            <a:blip r:embed="rId5"/>
            <a:srcRect t="-11106" b="11106"/>
            <a:stretch/>
          </p:blipFill>
          <p:spPr>
            <a:xfrm>
              <a:off x="642158" y="252000"/>
              <a:ext cx="905506" cy="1374430"/>
            </a:xfrm>
            <a:prstGeom prst="rect">
              <a:avLst/>
            </a:prstGeom>
          </p:spPr>
        </p:pic>
        <p:sp>
          <p:nvSpPr>
            <p:cNvPr id="9" name="TextBox 8"/>
            <p:cNvSpPr txBox="1"/>
            <p:nvPr/>
          </p:nvSpPr>
          <p:spPr>
            <a:xfrm>
              <a:off x="1619672" y="404664"/>
              <a:ext cx="3240360" cy="1224136"/>
            </a:xfrm>
            <a:prstGeom prst="rect">
              <a:avLst/>
            </a:prstGeom>
          </p:spPr>
          <p:txBody>
            <a:bodyPr vert="horz" wrap="square" lIns="91440" tIns="45720" rIns="91440" bIns="45720" rtlCol="0" anchor="ctr">
              <a:noAutofit/>
            </a:bodyPr>
            <a:lstStyle/>
            <a:p>
              <a:pPr>
                <a:lnSpc>
                  <a:spcPts val="2600"/>
                </a:lnSpc>
              </a:pPr>
              <a:r>
                <a:rPr lang="el-GR" sz="2000" dirty="0" smtClean="0"/>
                <a:t>Ελληνική Δημοκρατία</a:t>
              </a:r>
            </a:p>
            <a:p>
              <a:pPr>
                <a:lnSpc>
                  <a:spcPts val="2600"/>
                </a:lnSpc>
              </a:pPr>
              <a:r>
                <a:rPr lang="el-GR" sz="2000" dirty="0" smtClean="0"/>
                <a:t>Τεχνολογικό Εκπαιδευτικό Ίδρυμα Ηπείρου</a:t>
              </a:r>
              <a:endParaRPr lang="en-GB" sz="2000" dirty="0" smtClean="0"/>
            </a:p>
          </p:txBody>
        </p:sp>
      </p:grpSp>
    </p:spTree>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Θέση αριθμού διαφάνειας"/>
          <p:cNvSpPr>
            <a:spLocks noGrp="1"/>
          </p:cNvSpPr>
          <p:nvPr>
            <p:ph type="sldNum" sz="quarter" idx="12"/>
          </p:nvPr>
        </p:nvSpPr>
        <p:spPr/>
        <p:txBody>
          <a:bodyPr/>
          <a:lstStyle/>
          <a:p>
            <a:fld id="{7B8CB4D9-50DA-7B48-9615-5682E9CC2C1D}" type="slidenum">
              <a:rPr lang="en-US" smtClean="0"/>
              <a:pPr/>
              <a:t>10</a:t>
            </a:fld>
            <a:endParaRPr lang="en-US"/>
          </a:p>
        </p:txBody>
      </p:sp>
      <p:sp>
        <p:nvSpPr>
          <p:cNvPr id="10" name="1 - Τίτλος"/>
          <p:cNvSpPr>
            <a:spLocks noGrp="1"/>
          </p:cNvSpPr>
          <p:nvPr>
            <p:ph type="title"/>
          </p:nvPr>
        </p:nvSpPr>
        <p:spPr>
          <a:xfrm>
            <a:off x="1143000" y="246528"/>
            <a:ext cx="6970448" cy="952500"/>
          </a:xfrm>
        </p:spPr>
        <p:txBody>
          <a:bodyPr>
            <a:normAutofit/>
          </a:bodyPr>
          <a:lstStyle/>
          <a:p>
            <a:r>
              <a:rPr lang="el-GR" dirty="0"/>
              <a:t>Η εντολή</a:t>
            </a:r>
            <a:r>
              <a:rPr lang="en-US" dirty="0"/>
              <a:t> </a:t>
            </a:r>
            <a:r>
              <a:rPr lang="en-US" dirty="0" smtClean="0"/>
              <a:t>While</a:t>
            </a:r>
            <a:r>
              <a:rPr lang="en-US" baseline="-25000" dirty="0" smtClean="0"/>
              <a:t>3</a:t>
            </a:r>
            <a:r>
              <a:rPr lang="el-GR" baseline="-25000" dirty="0"/>
              <a:t>/</a:t>
            </a:r>
            <a:r>
              <a:rPr lang="en-US" baseline="-25000" dirty="0" smtClean="0"/>
              <a:t>7</a:t>
            </a:r>
            <a:endParaRPr lang="el-GR" baseline="-25000" dirty="0"/>
          </a:p>
        </p:txBody>
      </p:sp>
      <p:sp>
        <p:nvSpPr>
          <p:cNvPr id="8" name="2 - Θέση περιεχομένου"/>
          <p:cNvSpPr>
            <a:spLocks noGrp="1"/>
          </p:cNvSpPr>
          <p:nvPr>
            <p:ph idx="1"/>
          </p:nvPr>
        </p:nvSpPr>
        <p:spPr>
          <a:xfrm>
            <a:off x="611560" y="1199028"/>
            <a:ext cx="7920880" cy="4178752"/>
          </a:xfrm>
        </p:spPr>
        <p:txBody>
          <a:bodyPr>
            <a:noAutofit/>
          </a:bodyPr>
          <a:lstStyle/>
          <a:p>
            <a:r>
              <a:rPr lang="el-GR" sz="2000" b="1" dirty="0"/>
              <a:t>Παρατηρήσεις: </a:t>
            </a:r>
            <a:r>
              <a:rPr lang="el-GR" sz="2000" dirty="0"/>
              <a:t>Αν η λογική έκφραση είναι αρχική ψευδής, η πρόταση μετά το </a:t>
            </a:r>
            <a:r>
              <a:rPr lang="en-US" sz="2000" dirty="0"/>
              <a:t>do </a:t>
            </a:r>
            <a:r>
              <a:rPr lang="el-GR" sz="2000" dirty="0"/>
              <a:t>δεν εκτελείται</a:t>
            </a:r>
          </a:p>
          <a:p>
            <a:pPr>
              <a:buNone/>
            </a:pPr>
            <a:r>
              <a:rPr lang="el-GR" sz="2000" dirty="0" smtClean="0"/>
              <a:t>	Π.χ</a:t>
            </a:r>
            <a:r>
              <a:rPr lang="el-GR" sz="2000" dirty="0"/>
              <a:t>. </a:t>
            </a:r>
            <a:r>
              <a:rPr lang="en-US" sz="2000" dirty="0"/>
              <a:t> </a:t>
            </a:r>
            <a:r>
              <a:rPr lang="el-GR" sz="2000" dirty="0"/>
              <a:t>η επόμενη  πρόταση δεν θα εκτελεστεί καμία φορά</a:t>
            </a:r>
            <a:r>
              <a:rPr lang="el-GR" sz="2000" i="1" dirty="0"/>
              <a:t> </a:t>
            </a:r>
            <a:r>
              <a:rPr lang="el-GR" sz="2000" dirty="0"/>
              <a:t>:</a:t>
            </a:r>
          </a:p>
          <a:p>
            <a:pPr marL="2241550" lvl="1" indent="-269875">
              <a:buClr>
                <a:srgbClr val="FF7F01"/>
              </a:buClr>
              <a:buNone/>
            </a:pPr>
            <a:r>
              <a:rPr lang="en-US" sz="2000" dirty="0"/>
              <a:t>              x:=-3;</a:t>
            </a:r>
          </a:p>
          <a:p>
            <a:pPr marL="2241550" lvl="1" indent="-269875">
              <a:buClr>
                <a:srgbClr val="FF7F01"/>
              </a:buClr>
              <a:buNone/>
            </a:pPr>
            <a:r>
              <a:rPr lang="pt-BR" sz="2000" b="1" dirty="0"/>
              <a:t>             while </a:t>
            </a:r>
            <a:r>
              <a:rPr lang="pt-BR" sz="2000" dirty="0"/>
              <a:t>x&gt;0 </a:t>
            </a:r>
            <a:r>
              <a:rPr lang="pt-BR" sz="2000" b="1" dirty="0"/>
              <a:t>do</a:t>
            </a:r>
            <a:r>
              <a:rPr lang="pt-BR" sz="2000" dirty="0"/>
              <a:t> x:=x-1;</a:t>
            </a:r>
          </a:p>
          <a:p>
            <a:r>
              <a:rPr lang="el-GR" sz="2000" dirty="0"/>
              <a:t>Πρέπει να φροντίζουμε ώστε  οι μεταβλητές που καθορίζουν την τιμής λογικής έκφρασης να έχουν την κατάλληλη τιμή πριν την εκτέλεση της εντολής </a:t>
            </a:r>
            <a:r>
              <a:rPr lang="en-US" sz="2000" dirty="0"/>
              <a:t>while</a:t>
            </a:r>
          </a:p>
          <a:p>
            <a:r>
              <a:rPr lang="el-GR" sz="2000" dirty="0"/>
              <a:t>Όταν θέλουμε να διαβάσουμε μια ακολουθία στοιχείων των οποίων δε γνωρίζουμε το πλήθος, χρησιμοποιούμε μια ειδική τιμή που δηλώνει το τέλος της ακολουθίας (ονομάζεται σκοπός: </a:t>
            </a:r>
            <a:r>
              <a:rPr lang="en-US" sz="2000" dirty="0"/>
              <a:t>sentinel)</a:t>
            </a:r>
            <a:endParaRPr lang="el-GR" sz="2000" dirty="0"/>
          </a:p>
          <a:p>
            <a:pPr lvl="1">
              <a:buClr>
                <a:srgbClr val="FF7F01"/>
              </a:buClr>
              <a:buNone/>
            </a:pPr>
            <a:endParaRPr lang="pt-BR" sz="1333" dirty="0">
              <a:solidFill>
                <a:srgbClr val="103154">
                  <a:lumMod val="90000"/>
                  <a:lumOff val="10000"/>
                </a:srgbClr>
              </a:solidFill>
            </a:endParaRPr>
          </a:p>
        </p:txBody>
      </p:sp>
    </p:spTree>
    <p:extLst>
      <p:ext uri="{BB962C8B-B14F-4D97-AF65-F5344CB8AC3E}">
        <p14:creationId xmlns:p14="http://schemas.microsoft.com/office/powerpoint/2010/main" val="26117881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Θέση αριθμού διαφάνειας"/>
          <p:cNvSpPr>
            <a:spLocks noGrp="1"/>
          </p:cNvSpPr>
          <p:nvPr>
            <p:ph type="sldNum" sz="quarter" idx="12"/>
          </p:nvPr>
        </p:nvSpPr>
        <p:spPr/>
        <p:txBody>
          <a:bodyPr/>
          <a:lstStyle/>
          <a:p>
            <a:fld id="{7B8CB4D9-50DA-7B48-9615-5682E9CC2C1D}" type="slidenum">
              <a:rPr lang="en-US" smtClean="0"/>
              <a:pPr/>
              <a:t>11</a:t>
            </a:fld>
            <a:endParaRPr lang="en-US"/>
          </a:p>
        </p:txBody>
      </p:sp>
      <p:sp>
        <p:nvSpPr>
          <p:cNvPr id="10" name="1 - Τίτλος"/>
          <p:cNvSpPr>
            <a:spLocks noGrp="1"/>
          </p:cNvSpPr>
          <p:nvPr>
            <p:ph type="title"/>
          </p:nvPr>
        </p:nvSpPr>
        <p:spPr>
          <a:xfrm>
            <a:off x="1143000" y="246528"/>
            <a:ext cx="6970448" cy="952500"/>
          </a:xfrm>
        </p:spPr>
        <p:txBody>
          <a:bodyPr>
            <a:normAutofit/>
          </a:bodyPr>
          <a:lstStyle/>
          <a:p>
            <a:r>
              <a:rPr lang="el-GR" dirty="0"/>
              <a:t>Η εντολή</a:t>
            </a:r>
            <a:r>
              <a:rPr lang="en-US" dirty="0"/>
              <a:t> </a:t>
            </a:r>
            <a:r>
              <a:rPr lang="en-US" dirty="0" smtClean="0"/>
              <a:t>While</a:t>
            </a:r>
            <a:r>
              <a:rPr lang="el-GR" baseline="-25000" dirty="0" smtClean="0"/>
              <a:t>4/</a:t>
            </a:r>
            <a:r>
              <a:rPr lang="en-US" baseline="-25000" dirty="0" smtClean="0"/>
              <a:t>7</a:t>
            </a:r>
            <a:endParaRPr lang="el-GR" baseline="-25000" dirty="0"/>
          </a:p>
        </p:txBody>
      </p:sp>
      <p:sp>
        <p:nvSpPr>
          <p:cNvPr id="8" name="2 - Θέση περιεχομένου"/>
          <p:cNvSpPr>
            <a:spLocks noGrp="1"/>
          </p:cNvSpPr>
          <p:nvPr>
            <p:ph idx="1"/>
          </p:nvPr>
        </p:nvSpPr>
        <p:spPr>
          <a:xfrm>
            <a:off x="251520" y="1129308"/>
            <a:ext cx="8435280" cy="3834899"/>
          </a:xfrm>
        </p:spPr>
        <p:txBody>
          <a:bodyPr>
            <a:noAutofit/>
          </a:bodyPr>
          <a:lstStyle/>
          <a:p>
            <a:r>
              <a:rPr lang="el-GR" sz="2000" b="1" dirty="0"/>
              <a:t>Κανόνες: </a:t>
            </a:r>
            <a:r>
              <a:rPr lang="el-GR" sz="2000" dirty="0"/>
              <a:t>Αν απαιτείται η επαναληπτική εκτέλεση μια ακολουθίας προτάσεων τότε σχηματίζουμε μια σύνθετη πρόταση (</a:t>
            </a:r>
            <a:r>
              <a:rPr lang="en-US" sz="2000" dirty="0"/>
              <a:t>begin, end)</a:t>
            </a:r>
            <a:endParaRPr lang="el-GR" sz="2000" dirty="0"/>
          </a:p>
          <a:p>
            <a:pPr>
              <a:buNone/>
            </a:pPr>
            <a:r>
              <a:rPr lang="el-GR" sz="2000" i="1" dirty="0"/>
              <a:t>         </a:t>
            </a:r>
            <a:r>
              <a:rPr lang="el-GR" sz="2000" i="1" dirty="0" smtClean="0"/>
              <a:t>	</a:t>
            </a:r>
            <a:r>
              <a:rPr lang="el-GR" sz="2000" dirty="0" smtClean="0"/>
              <a:t>Δηλαδή:</a:t>
            </a:r>
          </a:p>
          <a:p>
            <a:pPr>
              <a:buNone/>
            </a:pPr>
            <a:r>
              <a:rPr lang="el-GR" sz="2000" b="1" dirty="0">
                <a:solidFill>
                  <a:srgbClr val="103154">
                    <a:lumMod val="90000"/>
                    <a:lumOff val="10000"/>
                  </a:srgbClr>
                </a:solidFill>
              </a:rPr>
              <a:t>	</a:t>
            </a:r>
            <a:r>
              <a:rPr lang="el-GR" sz="2000" b="1" dirty="0" smtClean="0">
                <a:solidFill>
                  <a:srgbClr val="103154">
                    <a:lumMod val="90000"/>
                    <a:lumOff val="10000"/>
                  </a:srgbClr>
                </a:solidFill>
              </a:rPr>
              <a:t>	</a:t>
            </a:r>
            <a:r>
              <a:rPr lang="pt-BR" sz="2000" b="1" dirty="0" smtClean="0"/>
              <a:t>while </a:t>
            </a:r>
            <a:r>
              <a:rPr lang="el-GR" sz="2000" dirty="0"/>
              <a:t>Λογική Έκφραση</a:t>
            </a:r>
            <a:r>
              <a:rPr lang="pt-BR" sz="2000" dirty="0"/>
              <a:t> </a:t>
            </a:r>
            <a:r>
              <a:rPr lang="pt-BR" sz="2000" b="1" dirty="0"/>
              <a:t>do</a:t>
            </a:r>
            <a:r>
              <a:rPr lang="pt-BR" sz="2000" dirty="0"/>
              <a:t> </a:t>
            </a:r>
            <a:r>
              <a:rPr lang="en-US" sz="2000" b="1" dirty="0"/>
              <a:t>begin</a:t>
            </a:r>
            <a:endParaRPr lang="pt-BR" sz="2000" dirty="0"/>
          </a:p>
          <a:p>
            <a:pPr lvl="1">
              <a:buClr>
                <a:srgbClr val="FF7F01"/>
              </a:buClr>
              <a:buNone/>
            </a:pPr>
            <a:r>
              <a:rPr lang="pt-BR" sz="2000" dirty="0"/>
              <a:t>			                            </a:t>
            </a:r>
            <a:r>
              <a:rPr lang="el-GR" sz="2000" dirty="0" smtClean="0"/>
              <a:t>    </a:t>
            </a:r>
            <a:r>
              <a:rPr lang="pt-BR" sz="2000" dirty="0" smtClean="0"/>
              <a:t>: </a:t>
            </a:r>
            <a:r>
              <a:rPr lang="el-GR" sz="2000" dirty="0"/>
              <a:t>Ομάδα</a:t>
            </a:r>
          </a:p>
          <a:p>
            <a:pPr lvl="1">
              <a:buClr>
                <a:srgbClr val="FF7F01"/>
              </a:buClr>
              <a:buNone/>
            </a:pPr>
            <a:r>
              <a:rPr lang="el-GR" sz="2000" dirty="0" smtClean="0"/>
              <a:t>                                                        : </a:t>
            </a:r>
            <a:r>
              <a:rPr lang="el-GR" sz="2000" dirty="0"/>
              <a:t>Προτάσεων</a:t>
            </a:r>
          </a:p>
          <a:p>
            <a:pPr lvl="1">
              <a:buClr>
                <a:srgbClr val="FF7F01"/>
              </a:buClr>
              <a:buNone/>
            </a:pPr>
            <a:r>
              <a:rPr lang="el-GR" sz="2000" b="1" dirty="0" smtClean="0"/>
              <a:t>                                                        </a:t>
            </a:r>
            <a:r>
              <a:rPr lang="en-US" sz="2000" b="1" dirty="0" smtClean="0"/>
              <a:t>end</a:t>
            </a:r>
            <a:r>
              <a:rPr lang="en-US" sz="2000" b="1" dirty="0"/>
              <a:t>;</a:t>
            </a:r>
            <a:endParaRPr lang="pt-BR" sz="2000" b="1" dirty="0"/>
          </a:p>
          <a:p>
            <a:pPr lvl="0"/>
            <a:endParaRPr lang="el-GR" sz="2000" dirty="0" smtClean="0"/>
          </a:p>
          <a:p>
            <a:pPr lvl="0"/>
            <a:r>
              <a:rPr lang="en-US" sz="2000" dirty="0" smtClean="0"/>
              <a:t>To </a:t>
            </a:r>
            <a:r>
              <a:rPr lang="el-GR" sz="2000" dirty="0"/>
              <a:t>πότε θα σταματήσει η επαναληπτική εκτέλεση πρέπει να καθορίζεται μέσα στην πρόταση ή την ακολουθά προτάσεων της εντολής </a:t>
            </a:r>
            <a:endParaRPr lang="pt-BR" sz="2000" dirty="0">
              <a:solidFill>
                <a:srgbClr val="103154">
                  <a:lumMod val="90000"/>
                  <a:lumOff val="10000"/>
                </a:srgbClr>
              </a:solidFill>
            </a:endParaRPr>
          </a:p>
        </p:txBody>
      </p:sp>
      <p:sp>
        <p:nvSpPr>
          <p:cNvPr id="7" name="6 - Διάγραμμα ροής: Έξοδος σε εκτυπωτή"/>
          <p:cNvSpPr/>
          <p:nvPr/>
        </p:nvSpPr>
        <p:spPr>
          <a:xfrm>
            <a:off x="5652120" y="2404357"/>
            <a:ext cx="3240360" cy="1413907"/>
          </a:xfrm>
          <a:prstGeom prst="flowChartDocument">
            <a:avLst/>
          </a:prstGeom>
        </p:spPr>
        <p:style>
          <a:lnRef idx="1">
            <a:schemeClr val="accent1"/>
          </a:lnRef>
          <a:fillRef idx="3">
            <a:schemeClr val="accent1"/>
          </a:fillRef>
          <a:effectRef idx="2">
            <a:schemeClr val="accent1"/>
          </a:effectRef>
          <a:fontRef idx="minor">
            <a:schemeClr val="lt1"/>
          </a:fontRef>
        </p:style>
        <p:txBody>
          <a:bodyPr rtlCol="0" anchor="t"/>
          <a:lstStyle/>
          <a:p>
            <a:r>
              <a:rPr lang="en-US" b="1" dirty="0"/>
              <a:t>While </a:t>
            </a:r>
            <a:r>
              <a:rPr lang="en-US" dirty="0" smtClean="0"/>
              <a:t>c&lt;&gt; </a:t>
            </a:r>
            <a:r>
              <a:rPr lang="en-US" dirty="0"/>
              <a:t>‘  ’ </a:t>
            </a:r>
            <a:r>
              <a:rPr lang="el-GR" dirty="0"/>
              <a:t> </a:t>
            </a:r>
            <a:r>
              <a:rPr lang="en-US" b="1" dirty="0"/>
              <a:t>begin</a:t>
            </a:r>
          </a:p>
          <a:p>
            <a:pPr marL="0" lvl="1" indent="1258888"/>
            <a:r>
              <a:rPr lang="el-GR" dirty="0" smtClean="0"/>
              <a:t> </a:t>
            </a:r>
            <a:r>
              <a:rPr lang="en-US" dirty="0" smtClean="0"/>
              <a:t>count</a:t>
            </a:r>
            <a:r>
              <a:rPr lang="el-GR" dirty="0"/>
              <a:t>: </a:t>
            </a:r>
            <a:r>
              <a:rPr lang="en-US" dirty="0"/>
              <a:t>=count+1;</a:t>
            </a:r>
            <a:r>
              <a:rPr lang="el-GR" b="1" dirty="0"/>
              <a:t> </a:t>
            </a:r>
            <a:endParaRPr lang="en-US" b="1" dirty="0"/>
          </a:p>
          <a:p>
            <a:pPr marL="0" lvl="1" indent="1258888"/>
            <a:r>
              <a:rPr lang="el-GR" dirty="0" smtClean="0"/>
              <a:t> </a:t>
            </a:r>
            <a:r>
              <a:rPr lang="en-US" dirty="0" smtClean="0"/>
              <a:t>read(c)</a:t>
            </a:r>
            <a:r>
              <a:rPr lang="en-US" b="1" dirty="0" smtClean="0"/>
              <a:t> </a:t>
            </a:r>
            <a:endParaRPr lang="el-GR" b="1" dirty="0"/>
          </a:p>
          <a:p>
            <a:pPr marL="0" lvl="1" indent="1258888"/>
            <a:r>
              <a:rPr lang="el-GR" b="1" dirty="0" smtClean="0"/>
              <a:t> </a:t>
            </a:r>
            <a:r>
              <a:rPr lang="en-US" b="1" dirty="0" smtClean="0"/>
              <a:t>end</a:t>
            </a:r>
            <a:r>
              <a:rPr lang="en-US" b="1" dirty="0"/>
              <a:t>;</a:t>
            </a:r>
            <a:endParaRPr lang="el-GR" b="1" dirty="0"/>
          </a:p>
          <a:p>
            <a:endParaRPr lang="en-US" dirty="0"/>
          </a:p>
          <a:p>
            <a:endParaRPr lang="en-US" dirty="0"/>
          </a:p>
          <a:p>
            <a:endParaRPr lang="el-GR" dirty="0"/>
          </a:p>
          <a:p>
            <a:endParaRPr lang="el-GR" dirty="0"/>
          </a:p>
          <a:p>
            <a:endParaRPr lang="el-GR" dirty="0"/>
          </a:p>
          <a:p>
            <a:endParaRPr lang="el-GR" dirty="0"/>
          </a:p>
        </p:txBody>
      </p:sp>
    </p:spTree>
    <p:extLst>
      <p:ext uri="{BB962C8B-B14F-4D97-AF65-F5344CB8AC3E}">
        <p14:creationId xmlns:p14="http://schemas.microsoft.com/office/powerpoint/2010/main" val="444059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Θέση αριθμού διαφάνειας"/>
          <p:cNvSpPr>
            <a:spLocks noGrp="1"/>
          </p:cNvSpPr>
          <p:nvPr>
            <p:ph type="sldNum" sz="quarter" idx="12"/>
          </p:nvPr>
        </p:nvSpPr>
        <p:spPr/>
        <p:txBody>
          <a:bodyPr/>
          <a:lstStyle/>
          <a:p>
            <a:fld id="{7B8CB4D9-50DA-7B48-9615-5682E9CC2C1D}" type="slidenum">
              <a:rPr lang="en-US" smtClean="0"/>
              <a:pPr/>
              <a:t>12</a:t>
            </a:fld>
            <a:endParaRPr lang="en-US"/>
          </a:p>
        </p:txBody>
      </p:sp>
      <p:sp>
        <p:nvSpPr>
          <p:cNvPr id="10" name="1 - Τίτλος"/>
          <p:cNvSpPr>
            <a:spLocks noGrp="1"/>
          </p:cNvSpPr>
          <p:nvPr>
            <p:ph type="title"/>
          </p:nvPr>
        </p:nvSpPr>
        <p:spPr>
          <a:xfrm>
            <a:off x="1143000" y="246528"/>
            <a:ext cx="6970448" cy="952500"/>
          </a:xfrm>
        </p:spPr>
        <p:txBody>
          <a:bodyPr>
            <a:normAutofit/>
          </a:bodyPr>
          <a:lstStyle/>
          <a:p>
            <a:r>
              <a:rPr lang="el-GR" dirty="0"/>
              <a:t>Η εντολή</a:t>
            </a:r>
            <a:r>
              <a:rPr lang="en-US" dirty="0"/>
              <a:t> </a:t>
            </a:r>
            <a:r>
              <a:rPr lang="en-US" dirty="0" smtClean="0"/>
              <a:t>While</a:t>
            </a:r>
            <a:r>
              <a:rPr lang="en-US" baseline="-25000" dirty="0" smtClean="0"/>
              <a:t>5</a:t>
            </a:r>
            <a:r>
              <a:rPr lang="el-GR" baseline="-25000" dirty="0"/>
              <a:t>/</a:t>
            </a:r>
            <a:r>
              <a:rPr lang="en-US" baseline="-25000" dirty="0" smtClean="0"/>
              <a:t>7</a:t>
            </a:r>
            <a:endParaRPr lang="el-GR" baseline="-25000" dirty="0"/>
          </a:p>
        </p:txBody>
      </p:sp>
      <p:sp>
        <p:nvSpPr>
          <p:cNvPr id="7" name="6 - Διάγραμμα ροής: Έξοδος σε εκτυπωτή"/>
          <p:cNvSpPr/>
          <p:nvPr/>
        </p:nvSpPr>
        <p:spPr>
          <a:xfrm>
            <a:off x="3213734" y="1273325"/>
            <a:ext cx="3175000" cy="3024336"/>
          </a:xfrm>
          <a:prstGeom prst="flowChartDocument">
            <a:avLst/>
          </a:prstGeom>
        </p:spPr>
        <p:style>
          <a:lnRef idx="1">
            <a:schemeClr val="accent1"/>
          </a:lnRef>
          <a:fillRef idx="3">
            <a:schemeClr val="accent1"/>
          </a:fillRef>
          <a:effectRef idx="2">
            <a:schemeClr val="accent1"/>
          </a:effectRef>
          <a:fontRef idx="minor">
            <a:schemeClr val="lt1"/>
          </a:fontRef>
        </p:style>
        <p:txBody>
          <a:bodyPr rtlCol="0" anchor="t"/>
          <a:lstStyle/>
          <a:p>
            <a:r>
              <a:rPr lang="en-US" sz="2000" b="1" dirty="0"/>
              <a:t>program</a:t>
            </a:r>
            <a:r>
              <a:rPr lang="en-US" sz="2000" dirty="0"/>
              <a:t> repetition;</a:t>
            </a:r>
          </a:p>
          <a:p>
            <a:r>
              <a:rPr lang="en-US" sz="2000" b="1" dirty="0"/>
              <a:t>var</a:t>
            </a:r>
            <a:r>
              <a:rPr lang="el-GR" sz="2000" dirty="0"/>
              <a:t>   </a:t>
            </a:r>
            <a:r>
              <a:rPr lang="en-US" sz="2000" dirty="0"/>
              <a:t>   x: integer;</a:t>
            </a:r>
            <a:endParaRPr lang="el-GR" sz="2000" dirty="0"/>
          </a:p>
          <a:p>
            <a:r>
              <a:rPr lang="en-US" sz="2000" b="1" dirty="0"/>
              <a:t>begin</a:t>
            </a:r>
          </a:p>
          <a:p>
            <a:r>
              <a:rPr lang="en-US" sz="2000" dirty="0"/>
              <a:t>x:=0;</a:t>
            </a:r>
          </a:p>
          <a:p>
            <a:r>
              <a:rPr lang="en-US" sz="2000" dirty="0"/>
              <a:t>while x&lt;4 do </a:t>
            </a:r>
            <a:r>
              <a:rPr lang="en-US" sz="2000" b="1" dirty="0"/>
              <a:t>begin</a:t>
            </a:r>
          </a:p>
          <a:p>
            <a:pPr lvl="1"/>
            <a:r>
              <a:rPr lang="en-US" sz="2000" dirty="0"/>
              <a:t>                 writeln(x);</a:t>
            </a:r>
          </a:p>
          <a:p>
            <a:pPr lvl="1" indent="738158"/>
            <a:r>
              <a:rPr lang="el-GR" sz="2000" dirty="0" smtClean="0"/>
              <a:t>    </a:t>
            </a:r>
            <a:r>
              <a:rPr lang="en-US" sz="2000" dirty="0" smtClean="0"/>
              <a:t>x</a:t>
            </a:r>
            <a:r>
              <a:rPr lang="el-GR" sz="2000" dirty="0" smtClean="0"/>
              <a:t> </a:t>
            </a:r>
            <a:r>
              <a:rPr lang="en-US" sz="2000" dirty="0" smtClean="0"/>
              <a:t>:=</a:t>
            </a:r>
            <a:r>
              <a:rPr lang="en-US" sz="2000" dirty="0"/>
              <a:t>x+1;</a:t>
            </a:r>
          </a:p>
          <a:p>
            <a:pPr lvl="1" indent="738158"/>
            <a:r>
              <a:rPr lang="el-GR" sz="2000" b="1" dirty="0" smtClean="0"/>
              <a:t>    </a:t>
            </a:r>
            <a:r>
              <a:rPr lang="en-US" sz="2000" b="1" dirty="0" smtClean="0"/>
              <a:t>end</a:t>
            </a:r>
            <a:endParaRPr lang="en-US" sz="2000" b="1" dirty="0"/>
          </a:p>
          <a:p>
            <a:pPr lvl="1" indent="-380985"/>
            <a:r>
              <a:rPr lang="en-US" sz="2000" b="1" dirty="0"/>
              <a:t>end.</a:t>
            </a:r>
            <a:endParaRPr lang="el-GR" sz="2000" b="1" dirty="0"/>
          </a:p>
          <a:p>
            <a:endParaRPr lang="en-US" sz="2000" dirty="0"/>
          </a:p>
          <a:p>
            <a:endParaRPr lang="en-US" sz="2000" dirty="0"/>
          </a:p>
          <a:p>
            <a:endParaRPr lang="el-GR" sz="2000" dirty="0"/>
          </a:p>
          <a:p>
            <a:endParaRPr lang="el-GR" sz="2000" dirty="0"/>
          </a:p>
          <a:p>
            <a:endParaRPr lang="el-GR" sz="2000" dirty="0"/>
          </a:p>
          <a:p>
            <a:endParaRPr lang="el-GR" sz="2000" dirty="0"/>
          </a:p>
        </p:txBody>
      </p:sp>
      <p:sp>
        <p:nvSpPr>
          <p:cNvPr id="14" name="13 - TextBox"/>
          <p:cNvSpPr txBox="1"/>
          <p:nvPr/>
        </p:nvSpPr>
        <p:spPr>
          <a:xfrm>
            <a:off x="6553200" y="1666551"/>
            <a:ext cx="1416285" cy="1708160"/>
          </a:xfrm>
          <a:prstGeom prst="rect">
            <a:avLst/>
          </a:prstGeom>
          <a:noFill/>
        </p:spPr>
        <p:txBody>
          <a:bodyPr wrap="none" rtlCol="0">
            <a:spAutoFit/>
          </a:bodyPr>
          <a:lstStyle/>
          <a:p>
            <a:r>
              <a:rPr lang="el-GR" dirty="0"/>
              <a:t>Αποτέλεσμα:</a:t>
            </a:r>
          </a:p>
          <a:p>
            <a:r>
              <a:rPr lang="el-GR" dirty="0"/>
              <a:t>0</a:t>
            </a:r>
          </a:p>
          <a:p>
            <a:r>
              <a:rPr lang="el-GR" dirty="0"/>
              <a:t>1</a:t>
            </a:r>
          </a:p>
          <a:p>
            <a:r>
              <a:rPr lang="el-GR" dirty="0"/>
              <a:t>2</a:t>
            </a:r>
          </a:p>
          <a:p>
            <a:r>
              <a:rPr lang="el-GR" dirty="0"/>
              <a:t>3</a:t>
            </a:r>
          </a:p>
          <a:p>
            <a:endParaRPr lang="el-GR" sz="1500" dirty="0"/>
          </a:p>
        </p:txBody>
      </p:sp>
      <p:sp>
        <p:nvSpPr>
          <p:cNvPr id="11" name="Content Placeholder 2"/>
          <p:cNvSpPr>
            <a:spLocks noGrp="1"/>
          </p:cNvSpPr>
          <p:nvPr>
            <p:ph idx="1"/>
          </p:nvPr>
        </p:nvSpPr>
        <p:spPr>
          <a:xfrm>
            <a:off x="457200" y="1117307"/>
            <a:ext cx="2746648" cy="516057"/>
          </a:xfrm>
        </p:spPr>
        <p:txBody>
          <a:bodyPr>
            <a:noAutofit/>
          </a:bodyPr>
          <a:lstStyle/>
          <a:p>
            <a:pPr marL="342886" indent="-342886" algn="just"/>
            <a:r>
              <a:rPr lang="el-GR" altLang="el-GR" sz="2800" b="1" dirty="0" smtClean="0"/>
              <a:t>Παράδειγμα 1</a:t>
            </a:r>
            <a:endParaRPr lang="el-GR" altLang="el-GR" sz="2800" b="1" dirty="0"/>
          </a:p>
        </p:txBody>
      </p:sp>
    </p:spTree>
    <p:extLst>
      <p:ext uri="{BB962C8B-B14F-4D97-AF65-F5344CB8AC3E}">
        <p14:creationId xmlns:p14="http://schemas.microsoft.com/office/powerpoint/2010/main" val="1321079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Θέση αριθμού διαφάνειας"/>
          <p:cNvSpPr>
            <a:spLocks noGrp="1"/>
          </p:cNvSpPr>
          <p:nvPr>
            <p:ph type="sldNum" sz="quarter" idx="12"/>
          </p:nvPr>
        </p:nvSpPr>
        <p:spPr/>
        <p:txBody>
          <a:bodyPr/>
          <a:lstStyle/>
          <a:p>
            <a:fld id="{7B8CB4D9-50DA-7B48-9615-5682E9CC2C1D}" type="slidenum">
              <a:rPr lang="en-US" smtClean="0"/>
              <a:pPr/>
              <a:t>13</a:t>
            </a:fld>
            <a:endParaRPr lang="en-US" dirty="0"/>
          </a:p>
        </p:txBody>
      </p:sp>
      <p:sp>
        <p:nvSpPr>
          <p:cNvPr id="10" name="1 - Τίτλος"/>
          <p:cNvSpPr>
            <a:spLocks noGrp="1"/>
          </p:cNvSpPr>
          <p:nvPr>
            <p:ph type="title"/>
          </p:nvPr>
        </p:nvSpPr>
        <p:spPr>
          <a:xfrm>
            <a:off x="1143000" y="246528"/>
            <a:ext cx="6970448" cy="952500"/>
          </a:xfrm>
        </p:spPr>
        <p:txBody>
          <a:bodyPr>
            <a:normAutofit/>
          </a:bodyPr>
          <a:lstStyle/>
          <a:p>
            <a:r>
              <a:rPr lang="el-GR" dirty="0"/>
              <a:t>Η εντολή</a:t>
            </a:r>
            <a:r>
              <a:rPr lang="en-US" dirty="0"/>
              <a:t> </a:t>
            </a:r>
            <a:r>
              <a:rPr lang="en-US" dirty="0" smtClean="0"/>
              <a:t>While</a:t>
            </a:r>
            <a:r>
              <a:rPr lang="el-GR" baseline="-25000" dirty="0" smtClean="0"/>
              <a:t>6/</a:t>
            </a:r>
            <a:r>
              <a:rPr lang="en-US" baseline="-25000" dirty="0" smtClean="0"/>
              <a:t>7</a:t>
            </a:r>
            <a:endParaRPr lang="el-GR" baseline="-25000" dirty="0"/>
          </a:p>
        </p:txBody>
      </p:sp>
      <p:sp>
        <p:nvSpPr>
          <p:cNvPr id="7" name="6 - Διάγραμμα ροής: Έξοδος σε εκτυπωτή"/>
          <p:cNvSpPr/>
          <p:nvPr/>
        </p:nvSpPr>
        <p:spPr>
          <a:xfrm>
            <a:off x="3563888" y="1272705"/>
            <a:ext cx="3744416" cy="3950577"/>
          </a:xfrm>
          <a:prstGeom prst="flowChartDocument">
            <a:avLst/>
          </a:prstGeom>
        </p:spPr>
        <p:style>
          <a:lnRef idx="1">
            <a:schemeClr val="accent1"/>
          </a:lnRef>
          <a:fillRef idx="3">
            <a:schemeClr val="accent1"/>
          </a:fillRef>
          <a:effectRef idx="2">
            <a:schemeClr val="accent1"/>
          </a:effectRef>
          <a:fontRef idx="minor">
            <a:schemeClr val="lt1"/>
          </a:fontRef>
        </p:style>
        <p:txBody>
          <a:bodyPr rtlCol="0" anchor="t"/>
          <a:lstStyle/>
          <a:p>
            <a:r>
              <a:rPr lang="en-US" sz="2000" b="1" dirty="0"/>
              <a:t>program</a:t>
            </a:r>
            <a:r>
              <a:rPr lang="en-US" sz="2000" dirty="0"/>
              <a:t> repetition;</a:t>
            </a:r>
          </a:p>
          <a:p>
            <a:r>
              <a:rPr lang="en-US" sz="2000" b="1" dirty="0"/>
              <a:t>var</a:t>
            </a:r>
            <a:r>
              <a:rPr lang="el-GR" sz="2000" dirty="0"/>
              <a:t>   </a:t>
            </a:r>
            <a:r>
              <a:rPr lang="en-US" sz="2000" dirty="0"/>
              <a:t>   x, sum: real;</a:t>
            </a:r>
            <a:endParaRPr lang="el-GR" sz="2000" dirty="0"/>
          </a:p>
          <a:p>
            <a:r>
              <a:rPr lang="en-US" sz="2000" b="1" dirty="0"/>
              <a:t>begin</a:t>
            </a:r>
          </a:p>
          <a:p>
            <a:r>
              <a:rPr lang="en-US" sz="2000" dirty="0"/>
              <a:t>sum:=0;</a:t>
            </a:r>
          </a:p>
          <a:p>
            <a:r>
              <a:rPr lang="en-US" sz="2000" dirty="0" err="1"/>
              <a:t>readln</a:t>
            </a:r>
            <a:r>
              <a:rPr lang="en-US" sz="2000" dirty="0"/>
              <a:t>(x);</a:t>
            </a:r>
          </a:p>
          <a:p>
            <a:r>
              <a:rPr lang="en-US" sz="2000" dirty="0"/>
              <a:t>while x&lt;&gt;-999 do </a:t>
            </a:r>
            <a:r>
              <a:rPr lang="en-US" sz="2000" b="1" dirty="0"/>
              <a:t>begin</a:t>
            </a:r>
          </a:p>
          <a:p>
            <a:pPr lvl="1"/>
            <a:r>
              <a:rPr lang="en-US" sz="2000" dirty="0"/>
              <a:t>                 sum:=</a:t>
            </a:r>
            <a:r>
              <a:rPr lang="en-US" sz="2000" dirty="0" err="1"/>
              <a:t>sum+sqr</a:t>
            </a:r>
            <a:r>
              <a:rPr lang="en-US" sz="2000" dirty="0"/>
              <a:t>(x);</a:t>
            </a:r>
          </a:p>
          <a:p>
            <a:pPr lvl="1" indent="738158"/>
            <a:r>
              <a:rPr lang="en-US" sz="2000" dirty="0" err="1"/>
              <a:t>readln</a:t>
            </a:r>
            <a:r>
              <a:rPr lang="en-US" sz="2000" dirty="0"/>
              <a:t>(x);</a:t>
            </a:r>
          </a:p>
          <a:p>
            <a:pPr lvl="1" indent="738158"/>
            <a:r>
              <a:rPr lang="en-US" sz="2000" b="1" dirty="0"/>
              <a:t>end;</a:t>
            </a:r>
          </a:p>
          <a:p>
            <a:pPr lvl="1" indent="-380985"/>
            <a:r>
              <a:rPr lang="en-US" sz="2000" b="1" dirty="0"/>
              <a:t>writeln</a:t>
            </a:r>
            <a:r>
              <a:rPr lang="en-US" sz="2000" dirty="0"/>
              <a:t>(‘square sum =’, sum);</a:t>
            </a:r>
          </a:p>
          <a:p>
            <a:pPr lvl="1" indent="-380985"/>
            <a:r>
              <a:rPr lang="en-US" sz="2000" b="1" dirty="0"/>
              <a:t>end.</a:t>
            </a:r>
            <a:endParaRPr lang="el-GR" sz="2000" b="1" dirty="0"/>
          </a:p>
          <a:p>
            <a:endParaRPr lang="en-US" sz="2000" dirty="0"/>
          </a:p>
          <a:p>
            <a:endParaRPr lang="en-US" sz="2000" dirty="0"/>
          </a:p>
        </p:txBody>
      </p:sp>
      <p:sp>
        <p:nvSpPr>
          <p:cNvPr id="8" name="Content Placeholder 2"/>
          <p:cNvSpPr>
            <a:spLocks noGrp="1"/>
          </p:cNvSpPr>
          <p:nvPr>
            <p:ph idx="1"/>
          </p:nvPr>
        </p:nvSpPr>
        <p:spPr>
          <a:xfrm>
            <a:off x="457200" y="1117307"/>
            <a:ext cx="2746648" cy="516057"/>
          </a:xfrm>
        </p:spPr>
        <p:txBody>
          <a:bodyPr>
            <a:noAutofit/>
          </a:bodyPr>
          <a:lstStyle/>
          <a:p>
            <a:pPr marL="342886" indent="-342886" algn="just"/>
            <a:r>
              <a:rPr lang="el-GR" sz="2800" b="1" dirty="0"/>
              <a:t>Παράδειγμα </a:t>
            </a:r>
            <a:r>
              <a:rPr lang="en-US" sz="2800" b="1" dirty="0" smtClean="0"/>
              <a:t>2:</a:t>
            </a:r>
          </a:p>
          <a:p>
            <a:pPr marL="0" indent="0">
              <a:buNone/>
            </a:pPr>
            <a:r>
              <a:rPr lang="el-GR" sz="2000" dirty="0"/>
              <a:t>Να γραφεί πρόγραμμα που διαβάζει ένα σύνολο αριθμών και να υπολογίζει το άθροισμα των τετραγώνων τους. Το τέλος του συνόλου των αριθμών θα δηλώνεται με κάποιο συγκεκριμένο αριθμό (π.χ. -999)</a:t>
            </a:r>
            <a:endParaRPr lang="el-GR" altLang="el-GR" sz="2800" b="1" dirty="0"/>
          </a:p>
        </p:txBody>
      </p:sp>
    </p:spTree>
    <p:extLst>
      <p:ext uri="{BB962C8B-B14F-4D97-AF65-F5344CB8AC3E}">
        <p14:creationId xmlns:p14="http://schemas.microsoft.com/office/powerpoint/2010/main" val="24938817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Θέση αριθμού διαφάνειας"/>
          <p:cNvSpPr>
            <a:spLocks noGrp="1"/>
          </p:cNvSpPr>
          <p:nvPr>
            <p:ph type="sldNum" sz="quarter" idx="12"/>
          </p:nvPr>
        </p:nvSpPr>
        <p:spPr/>
        <p:txBody>
          <a:bodyPr/>
          <a:lstStyle/>
          <a:p>
            <a:fld id="{7B8CB4D9-50DA-7B48-9615-5682E9CC2C1D}" type="slidenum">
              <a:rPr lang="en-US" smtClean="0"/>
              <a:pPr/>
              <a:t>14</a:t>
            </a:fld>
            <a:endParaRPr lang="en-US" dirty="0"/>
          </a:p>
        </p:txBody>
      </p:sp>
      <p:sp>
        <p:nvSpPr>
          <p:cNvPr id="10" name="1 - Τίτλος"/>
          <p:cNvSpPr>
            <a:spLocks noGrp="1"/>
          </p:cNvSpPr>
          <p:nvPr>
            <p:ph type="title"/>
          </p:nvPr>
        </p:nvSpPr>
        <p:spPr>
          <a:xfrm>
            <a:off x="1143000" y="246528"/>
            <a:ext cx="6970448" cy="952500"/>
          </a:xfrm>
        </p:spPr>
        <p:txBody>
          <a:bodyPr>
            <a:normAutofit/>
          </a:bodyPr>
          <a:lstStyle/>
          <a:p>
            <a:r>
              <a:rPr lang="el-GR" dirty="0"/>
              <a:t>Η εντολή</a:t>
            </a:r>
            <a:r>
              <a:rPr lang="en-US" dirty="0"/>
              <a:t> </a:t>
            </a:r>
            <a:r>
              <a:rPr lang="en-US" dirty="0" smtClean="0"/>
              <a:t>While</a:t>
            </a:r>
            <a:r>
              <a:rPr lang="en-US" baseline="-25000" dirty="0" smtClean="0"/>
              <a:t>7</a:t>
            </a:r>
            <a:r>
              <a:rPr lang="el-GR" baseline="-25000" dirty="0" smtClean="0"/>
              <a:t>/</a:t>
            </a:r>
            <a:r>
              <a:rPr lang="en-US" baseline="-25000" dirty="0" smtClean="0"/>
              <a:t>7</a:t>
            </a:r>
            <a:endParaRPr lang="el-GR" baseline="-25000" dirty="0"/>
          </a:p>
        </p:txBody>
      </p:sp>
      <p:sp>
        <p:nvSpPr>
          <p:cNvPr id="8" name="Content Placeholder 2"/>
          <p:cNvSpPr>
            <a:spLocks noGrp="1"/>
          </p:cNvSpPr>
          <p:nvPr>
            <p:ph idx="1"/>
          </p:nvPr>
        </p:nvSpPr>
        <p:spPr>
          <a:xfrm>
            <a:off x="457200" y="1117307"/>
            <a:ext cx="2746648" cy="516057"/>
          </a:xfrm>
        </p:spPr>
        <p:txBody>
          <a:bodyPr>
            <a:noAutofit/>
          </a:bodyPr>
          <a:lstStyle/>
          <a:p>
            <a:pPr marL="342886" indent="-342886" algn="just"/>
            <a:r>
              <a:rPr lang="el-GR" sz="2800" b="1" dirty="0"/>
              <a:t>Παράδειγμα </a:t>
            </a:r>
            <a:r>
              <a:rPr lang="en-US" sz="2800" b="1" dirty="0" smtClean="0"/>
              <a:t>3:</a:t>
            </a:r>
          </a:p>
          <a:p>
            <a:pPr marL="0" indent="0">
              <a:buNone/>
            </a:pPr>
            <a:r>
              <a:rPr lang="el-GR" sz="1800" dirty="0"/>
              <a:t>Να γραφεί πρόγραμμα που να προσομοιώνει τις λειτουργίες ενός υπολογιστή τσέπης. Δηλαδή να διαβάζει μια ακολουθία από αριθμητικές τιμές και αριθμητικούς τελεστές (+,-,*,/), να υπολογίζει την έκφραση και να τυπώνει το αποτέλεσμα όταν διαβάζει το χαρακτήρα ‘=’</a:t>
            </a:r>
            <a:endParaRPr lang="el-GR" sz="1800" b="1" dirty="0"/>
          </a:p>
        </p:txBody>
      </p:sp>
      <p:sp>
        <p:nvSpPr>
          <p:cNvPr id="9" name="6 - Διάγραμμα ροής: Έξοδος σε εκτυπωτή"/>
          <p:cNvSpPr/>
          <p:nvPr/>
        </p:nvSpPr>
        <p:spPr>
          <a:xfrm>
            <a:off x="3884314" y="1190812"/>
            <a:ext cx="3873500" cy="4410418"/>
          </a:xfrm>
          <a:prstGeom prst="flowChartDocument">
            <a:avLst/>
          </a:prstGeom>
        </p:spPr>
        <p:style>
          <a:lnRef idx="1">
            <a:schemeClr val="accent1"/>
          </a:lnRef>
          <a:fillRef idx="3">
            <a:schemeClr val="accent1"/>
          </a:fillRef>
          <a:effectRef idx="2">
            <a:schemeClr val="accent1"/>
          </a:effectRef>
          <a:fontRef idx="minor">
            <a:schemeClr val="lt1"/>
          </a:fontRef>
        </p:style>
        <p:txBody>
          <a:bodyPr rtlCol="0" anchor="t"/>
          <a:lstStyle/>
          <a:p>
            <a:r>
              <a:rPr lang="en-US" sz="1400" b="1" dirty="0"/>
              <a:t>program</a:t>
            </a:r>
            <a:r>
              <a:rPr lang="en-US" sz="1400" dirty="0"/>
              <a:t> calculator;</a:t>
            </a:r>
          </a:p>
          <a:p>
            <a:r>
              <a:rPr lang="en-US" sz="1400" b="1" dirty="0" err="1"/>
              <a:t>var</a:t>
            </a:r>
            <a:r>
              <a:rPr lang="el-GR" sz="1400" dirty="0"/>
              <a:t>   </a:t>
            </a:r>
            <a:r>
              <a:rPr lang="en-US" sz="1400" dirty="0" smtClean="0"/>
              <a:t>result</a:t>
            </a:r>
            <a:r>
              <a:rPr lang="en-US" sz="1400" dirty="0"/>
              <a:t>, number: real;</a:t>
            </a:r>
          </a:p>
          <a:p>
            <a:r>
              <a:rPr lang="en-US" sz="1400" dirty="0"/>
              <a:t>         </a:t>
            </a:r>
            <a:r>
              <a:rPr lang="en-US" sz="1400" dirty="0" err="1" smtClean="0"/>
              <a:t>telestis</a:t>
            </a:r>
            <a:r>
              <a:rPr lang="en-US" sz="1400" dirty="0"/>
              <a:t>: char;</a:t>
            </a:r>
            <a:endParaRPr lang="el-GR" sz="1400" dirty="0"/>
          </a:p>
          <a:p>
            <a:r>
              <a:rPr lang="en-US" sz="1400" b="1" dirty="0"/>
              <a:t>begin</a:t>
            </a:r>
            <a:endParaRPr lang="en-US" sz="1400" dirty="0"/>
          </a:p>
          <a:p>
            <a:r>
              <a:rPr lang="en-US" sz="1400" dirty="0"/>
              <a:t>read(result);</a:t>
            </a:r>
          </a:p>
          <a:p>
            <a:r>
              <a:rPr lang="en-US" sz="1400" dirty="0"/>
              <a:t>read(</a:t>
            </a:r>
            <a:r>
              <a:rPr lang="en-US" sz="1400" dirty="0" err="1"/>
              <a:t>telestis</a:t>
            </a:r>
            <a:r>
              <a:rPr lang="en-US" sz="1400" dirty="0"/>
              <a:t>);</a:t>
            </a:r>
          </a:p>
          <a:p>
            <a:r>
              <a:rPr lang="en-US" sz="1400" b="1" dirty="0"/>
              <a:t>while </a:t>
            </a:r>
            <a:r>
              <a:rPr lang="en-US" sz="1400" dirty="0" err="1"/>
              <a:t>telestis</a:t>
            </a:r>
            <a:r>
              <a:rPr lang="en-US" sz="1400" dirty="0"/>
              <a:t> &lt;&gt; </a:t>
            </a:r>
            <a:r>
              <a:rPr lang="el-GR" sz="1400" dirty="0"/>
              <a:t>‘=’</a:t>
            </a:r>
            <a:r>
              <a:rPr lang="en-US" sz="1400" dirty="0"/>
              <a:t> </a:t>
            </a:r>
            <a:r>
              <a:rPr lang="en-US" sz="1400" b="1" dirty="0"/>
              <a:t>do</a:t>
            </a:r>
            <a:r>
              <a:rPr lang="en-US" sz="1400" dirty="0"/>
              <a:t> </a:t>
            </a:r>
          </a:p>
          <a:p>
            <a:r>
              <a:rPr lang="en-US" sz="1400" b="1" dirty="0"/>
              <a:t>          begin</a:t>
            </a:r>
          </a:p>
          <a:p>
            <a:r>
              <a:rPr lang="en-US" sz="1400" b="1" dirty="0"/>
              <a:t>           </a:t>
            </a:r>
            <a:r>
              <a:rPr lang="en-US" sz="1400" dirty="0"/>
              <a:t>read(number);</a:t>
            </a:r>
          </a:p>
          <a:p>
            <a:pPr lvl="1"/>
            <a:r>
              <a:rPr lang="en-US" sz="1400" dirty="0"/>
              <a:t>    </a:t>
            </a:r>
            <a:r>
              <a:rPr lang="en-US" sz="1400" b="1" dirty="0"/>
              <a:t>case</a:t>
            </a:r>
            <a:r>
              <a:rPr lang="en-US" sz="1400" dirty="0"/>
              <a:t>  </a:t>
            </a:r>
            <a:r>
              <a:rPr lang="en-US" sz="1400" dirty="0" err="1"/>
              <a:t>telestis</a:t>
            </a:r>
            <a:r>
              <a:rPr lang="en-US" sz="1400" dirty="0"/>
              <a:t> </a:t>
            </a:r>
            <a:r>
              <a:rPr lang="en-US" sz="1400" b="1" dirty="0"/>
              <a:t>of </a:t>
            </a:r>
          </a:p>
          <a:p>
            <a:pPr lvl="1"/>
            <a:r>
              <a:rPr lang="en-US" sz="1400" dirty="0"/>
              <a:t>    ‘+’: result:=</a:t>
            </a:r>
            <a:r>
              <a:rPr lang="en-US" sz="1400" dirty="0" err="1"/>
              <a:t>result+number</a:t>
            </a:r>
            <a:r>
              <a:rPr lang="en-US" sz="1400" dirty="0"/>
              <a:t>;</a:t>
            </a:r>
          </a:p>
          <a:p>
            <a:pPr lvl="1"/>
            <a:r>
              <a:rPr lang="en-US" sz="1400" dirty="0"/>
              <a:t>    ‘-’: result:=result-number;</a:t>
            </a:r>
            <a:endParaRPr lang="en-US" sz="1400" b="1" dirty="0"/>
          </a:p>
          <a:p>
            <a:pPr lvl="1"/>
            <a:r>
              <a:rPr lang="en-US" sz="1400" dirty="0"/>
              <a:t>    ‘*’: result:=result*number;</a:t>
            </a:r>
          </a:p>
          <a:p>
            <a:pPr lvl="1"/>
            <a:r>
              <a:rPr lang="en-US" sz="1400" dirty="0"/>
              <a:t>     ‘/’: result:=result/number;</a:t>
            </a:r>
          </a:p>
          <a:p>
            <a:pPr lvl="1"/>
            <a:r>
              <a:rPr lang="en-US" sz="1400" b="1" dirty="0"/>
              <a:t>    end;</a:t>
            </a:r>
          </a:p>
          <a:p>
            <a:pPr lvl="1"/>
            <a:r>
              <a:rPr lang="en-US" sz="1400" dirty="0"/>
              <a:t> read(</a:t>
            </a:r>
            <a:r>
              <a:rPr lang="en-US" sz="1400" dirty="0" err="1"/>
              <a:t>telestis</a:t>
            </a:r>
            <a:r>
              <a:rPr lang="en-US" sz="1400" dirty="0"/>
              <a:t>);</a:t>
            </a:r>
          </a:p>
          <a:p>
            <a:pPr lvl="1"/>
            <a:r>
              <a:rPr lang="en-US" sz="1400" b="1" dirty="0"/>
              <a:t> end;</a:t>
            </a:r>
          </a:p>
          <a:p>
            <a:pPr lvl="1" indent="-380985"/>
            <a:r>
              <a:rPr lang="en-US" sz="1400" dirty="0"/>
              <a:t>writeln(result);</a:t>
            </a:r>
          </a:p>
          <a:p>
            <a:pPr lvl="1" indent="-380985"/>
            <a:r>
              <a:rPr lang="en-US" sz="1400" b="1" dirty="0"/>
              <a:t>end.</a:t>
            </a:r>
            <a:endParaRPr lang="el-GR" sz="1400" b="1" dirty="0"/>
          </a:p>
          <a:p>
            <a:endParaRPr lang="en-US" sz="1400" dirty="0"/>
          </a:p>
          <a:p>
            <a:endParaRPr lang="en-US" sz="1400" dirty="0"/>
          </a:p>
          <a:p>
            <a:endParaRPr lang="el-GR" sz="1400" dirty="0"/>
          </a:p>
          <a:p>
            <a:endParaRPr lang="el-GR" sz="1400" dirty="0"/>
          </a:p>
          <a:p>
            <a:endParaRPr lang="el-GR" sz="1400" dirty="0"/>
          </a:p>
          <a:p>
            <a:endParaRPr lang="el-GR" sz="1400" dirty="0"/>
          </a:p>
        </p:txBody>
      </p:sp>
    </p:spTree>
    <p:extLst>
      <p:ext uri="{BB962C8B-B14F-4D97-AF65-F5344CB8AC3E}">
        <p14:creationId xmlns:p14="http://schemas.microsoft.com/office/powerpoint/2010/main" val="42364924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Θέση αριθμού διαφάνειας"/>
          <p:cNvSpPr>
            <a:spLocks noGrp="1"/>
          </p:cNvSpPr>
          <p:nvPr>
            <p:ph type="sldNum" sz="quarter" idx="12"/>
          </p:nvPr>
        </p:nvSpPr>
        <p:spPr/>
        <p:txBody>
          <a:bodyPr/>
          <a:lstStyle/>
          <a:p>
            <a:fld id="{7B8CB4D9-50DA-7B48-9615-5682E9CC2C1D}" type="slidenum">
              <a:rPr lang="en-US" smtClean="0"/>
              <a:pPr/>
              <a:t>15</a:t>
            </a:fld>
            <a:endParaRPr lang="en-US" dirty="0"/>
          </a:p>
        </p:txBody>
      </p:sp>
      <p:sp>
        <p:nvSpPr>
          <p:cNvPr id="10" name="1 - Τίτλος"/>
          <p:cNvSpPr>
            <a:spLocks noGrp="1"/>
          </p:cNvSpPr>
          <p:nvPr>
            <p:ph type="title"/>
          </p:nvPr>
        </p:nvSpPr>
        <p:spPr>
          <a:xfrm>
            <a:off x="1143000" y="246528"/>
            <a:ext cx="6970448" cy="952500"/>
          </a:xfrm>
        </p:spPr>
        <p:txBody>
          <a:bodyPr>
            <a:normAutofit/>
          </a:bodyPr>
          <a:lstStyle/>
          <a:p>
            <a:r>
              <a:rPr lang="el-GR" dirty="0"/>
              <a:t>Η εντολή</a:t>
            </a:r>
            <a:r>
              <a:rPr lang="en-US" dirty="0"/>
              <a:t> </a:t>
            </a:r>
            <a:r>
              <a:rPr lang="en-US" dirty="0" smtClean="0"/>
              <a:t>Repeat</a:t>
            </a:r>
            <a:r>
              <a:rPr lang="en-US" baseline="-25000" dirty="0" smtClean="0"/>
              <a:t>1</a:t>
            </a:r>
            <a:r>
              <a:rPr lang="el-GR" baseline="-25000" dirty="0"/>
              <a:t>/</a:t>
            </a:r>
            <a:r>
              <a:rPr lang="en-US" baseline="-25000" dirty="0" smtClean="0"/>
              <a:t>5</a:t>
            </a:r>
            <a:endParaRPr lang="el-GR" baseline="-25000" dirty="0"/>
          </a:p>
        </p:txBody>
      </p:sp>
      <p:sp>
        <p:nvSpPr>
          <p:cNvPr id="8" name="2 - Θέση περιεχομένου"/>
          <p:cNvSpPr>
            <a:spLocks noGrp="1"/>
          </p:cNvSpPr>
          <p:nvPr>
            <p:ph idx="1"/>
          </p:nvPr>
        </p:nvSpPr>
        <p:spPr>
          <a:xfrm>
            <a:off x="588500" y="1199029"/>
            <a:ext cx="8098300" cy="4402202"/>
          </a:xfrm>
        </p:spPr>
        <p:txBody>
          <a:bodyPr>
            <a:noAutofit/>
          </a:bodyPr>
          <a:lstStyle/>
          <a:p>
            <a:r>
              <a:rPr lang="el-GR" sz="2000" b="1" dirty="0" smtClean="0"/>
              <a:t>Σκοπός</a:t>
            </a:r>
            <a:r>
              <a:rPr lang="el-GR" sz="2000" b="1" dirty="0"/>
              <a:t>: </a:t>
            </a:r>
            <a:r>
              <a:rPr lang="el-GR" sz="2000" dirty="0"/>
              <a:t>Επαναληπτική εκτέλεση μιας ή περισσοτέρων προτάσεων, έως ότου ικανοποιηθεί μια συνθήκη</a:t>
            </a:r>
          </a:p>
          <a:p>
            <a:pPr>
              <a:buNone/>
            </a:pPr>
            <a:endParaRPr lang="el-GR" sz="2000" b="1" dirty="0"/>
          </a:p>
          <a:p>
            <a:endParaRPr lang="en-US" sz="2000" b="1" dirty="0"/>
          </a:p>
          <a:p>
            <a:pPr>
              <a:buNone/>
            </a:pPr>
            <a:endParaRPr lang="en-US" sz="2000" b="1" dirty="0"/>
          </a:p>
          <a:p>
            <a:r>
              <a:rPr lang="el-GR" sz="2000" b="1" dirty="0"/>
              <a:t>Εξηγήσεις: </a:t>
            </a:r>
            <a:r>
              <a:rPr lang="el-GR" sz="2000" dirty="0"/>
              <a:t>Η εκτέλεση της εντολής ακολουθεί τα εξής </a:t>
            </a:r>
            <a:r>
              <a:rPr lang="el-GR" sz="2000" dirty="0" smtClean="0"/>
              <a:t>βήματα:</a:t>
            </a:r>
            <a:endParaRPr lang="el-GR" sz="2000" dirty="0"/>
          </a:p>
          <a:p>
            <a:pPr lvl="1">
              <a:buSzPct val="100000"/>
              <a:buFont typeface="+mj-lt"/>
              <a:buAutoNum type="arabicPeriod"/>
            </a:pPr>
            <a:r>
              <a:rPr lang="el-GR" sz="1800" dirty="0"/>
              <a:t>Εκτελούνται οι προτάσεις μεταξύ του </a:t>
            </a:r>
            <a:r>
              <a:rPr lang="en-US" sz="1800" dirty="0"/>
              <a:t>repeat…until</a:t>
            </a:r>
          </a:p>
          <a:p>
            <a:pPr lvl="1">
              <a:buSzPct val="100000"/>
              <a:buFont typeface="+mj-lt"/>
              <a:buAutoNum type="arabicPeriod"/>
            </a:pPr>
            <a:r>
              <a:rPr lang="el-GR" sz="1800" dirty="0"/>
              <a:t>Υπολογίζεται η τιμή της λογικής έκφρασης</a:t>
            </a:r>
          </a:p>
          <a:p>
            <a:pPr lvl="1">
              <a:buSzPct val="100000"/>
              <a:buFont typeface="+mj-lt"/>
              <a:buAutoNum type="arabicPeriod"/>
            </a:pPr>
            <a:r>
              <a:rPr lang="el-GR" sz="1800" dirty="0"/>
              <a:t>Αν η τιμή της είναι </a:t>
            </a:r>
            <a:r>
              <a:rPr lang="en-US" sz="1800" dirty="0"/>
              <a:t>false </a:t>
            </a:r>
            <a:r>
              <a:rPr lang="el-GR" sz="1800" dirty="0"/>
              <a:t>επαναλαμβάνεται το βήμα 1 (Αν είναι </a:t>
            </a:r>
            <a:r>
              <a:rPr lang="en-US" sz="1800" dirty="0"/>
              <a:t>true </a:t>
            </a:r>
            <a:r>
              <a:rPr lang="el-GR" sz="1800" dirty="0"/>
              <a:t>σταματά η επαναληπτική εκτέλεση των προτάσεων και η εκτέλεση συνεχίζει με τις υπόλοιπες προτάσεις του προγράμματος</a:t>
            </a:r>
          </a:p>
          <a:p>
            <a:pPr lvl="1">
              <a:buSzPct val="100000"/>
              <a:buFont typeface="+mj-lt"/>
              <a:buAutoNum type="arabicPeriod"/>
            </a:pPr>
            <a:endParaRPr lang="el-GR" sz="300" dirty="0"/>
          </a:p>
        </p:txBody>
      </p:sp>
      <p:sp>
        <p:nvSpPr>
          <p:cNvPr id="9" name="8 - Ορθογώνιο"/>
          <p:cNvSpPr/>
          <p:nvPr/>
        </p:nvSpPr>
        <p:spPr>
          <a:xfrm>
            <a:off x="2699792" y="1993404"/>
            <a:ext cx="2880320" cy="120590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indent="269875"/>
            <a:r>
              <a:rPr lang="el-GR" sz="1500" b="1" dirty="0"/>
              <a:t> </a:t>
            </a:r>
            <a:r>
              <a:rPr lang="en-US" b="1" dirty="0"/>
              <a:t>REPEAT </a:t>
            </a:r>
          </a:p>
          <a:p>
            <a:pPr indent="269875"/>
            <a:r>
              <a:rPr lang="el-GR" dirty="0"/>
              <a:t>    </a:t>
            </a:r>
            <a:r>
              <a:rPr lang="en-US" dirty="0"/>
              <a:t>: </a:t>
            </a:r>
            <a:r>
              <a:rPr lang="el-GR" dirty="0"/>
              <a:t>Ομάδα</a:t>
            </a:r>
          </a:p>
          <a:p>
            <a:pPr indent="269875"/>
            <a:r>
              <a:rPr lang="el-GR" dirty="0"/>
              <a:t>    : Προτάσεων</a:t>
            </a:r>
          </a:p>
          <a:p>
            <a:pPr indent="269875"/>
            <a:r>
              <a:rPr lang="en-US" b="1" dirty="0"/>
              <a:t>UNTIL </a:t>
            </a:r>
            <a:r>
              <a:rPr lang="el-GR" dirty="0"/>
              <a:t>Λογική </a:t>
            </a:r>
            <a:r>
              <a:rPr lang="el-GR" dirty="0" smtClean="0"/>
              <a:t>Έκφραση</a:t>
            </a:r>
            <a:endParaRPr lang="el-GR" dirty="0"/>
          </a:p>
        </p:txBody>
      </p:sp>
    </p:spTree>
    <p:extLst>
      <p:ext uri="{BB962C8B-B14F-4D97-AF65-F5344CB8AC3E}">
        <p14:creationId xmlns:p14="http://schemas.microsoft.com/office/powerpoint/2010/main" val="34760242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Θέση αριθμού διαφάνειας"/>
          <p:cNvSpPr>
            <a:spLocks noGrp="1"/>
          </p:cNvSpPr>
          <p:nvPr>
            <p:ph type="sldNum" sz="quarter" idx="12"/>
          </p:nvPr>
        </p:nvSpPr>
        <p:spPr/>
        <p:txBody>
          <a:bodyPr/>
          <a:lstStyle/>
          <a:p>
            <a:fld id="{7B8CB4D9-50DA-7B48-9615-5682E9CC2C1D}" type="slidenum">
              <a:rPr lang="en-US" smtClean="0"/>
              <a:pPr/>
              <a:t>16</a:t>
            </a:fld>
            <a:endParaRPr lang="en-US" dirty="0"/>
          </a:p>
        </p:txBody>
      </p:sp>
      <p:sp>
        <p:nvSpPr>
          <p:cNvPr id="19" name="18 - Ορθογώνιο"/>
          <p:cNvSpPr/>
          <p:nvPr/>
        </p:nvSpPr>
        <p:spPr>
          <a:xfrm>
            <a:off x="3452198" y="2244410"/>
            <a:ext cx="1968500" cy="2413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l-GR" sz="1500" dirty="0"/>
          </a:p>
        </p:txBody>
      </p:sp>
      <p:sp>
        <p:nvSpPr>
          <p:cNvPr id="20" name="19 - Ορθογώνιο"/>
          <p:cNvSpPr/>
          <p:nvPr/>
        </p:nvSpPr>
        <p:spPr>
          <a:xfrm>
            <a:off x="4013031" y="3452582"/>
            <a:ext cx="825500" cy="254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500" b="1" dirty="0"/>
              <a:t>S</a:t>
            </a:r>
            <a:r>
              <a:rPr lang="el-GR" sz="1500" b="1" baseline="-25000" dirty="0"/>
              <a:t>Ν</a:t>
            </a:r>
          </a:p>
        </p:txBody>
      </p:sp>
      <p:cxnSp>
        <p:nvCxnSpPr>
          <p:cNvPr id="22" name="21 - Ευθύγραμμο βέλος σύνδεσης"/>
          <p:cNvCxnSpPr/>
          <p:nvPr/>
        </p:nvCxnSpPr>
        <p:spPr>
          <a:xfrm>
            <a:off x="4418948" y="3301519"/>
            <a:ext cx="0" cy="120000"/>
          </a:xfrm>
          <a:prstGeom prst="straightConnector1">
            <a:avLst/>
          </a:prstGeom>
          <a:ln>
            <a:solidFill>
              <a:srgbClr val="000000"/>
            </a:solidFill>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23" name="22 - Ευθύγραμμο βέλος σύνδεσης"/>
          <p:cNvCxnSpPr/>
          <p:nvPr/>
        </p:nvCxnSpPr>
        <p:spPr>
          <a:xfrm flipH="1">
            <a:off x="4436448" y="1703519"/>
            <a:ext cx="2957" cy="700000"/>
          </a:xfrm>
          <a:prstGeom prst="straightConnector1">
            <a:avLst/>
          </a:prstGeom>
          <a:ln>
            <a:solidFill>
              <a:srgbClr val="000000"/>
            </a:solidFill>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24" name="23 - Ευθύγραμμο βέλος σύνδεσης"/>
          <p:cNvCxnSpPr/>
          <p:nvPr/>
        </p:nvCxnSpPr>
        <p:spPr>
          <a:xfrm>
            <a:off x="4418948" y="4180019"/>
            <a:ext cx="0" cy="571500"/>
          </a:xfrm>
          <a:prstGeom prst="straightConnector1">
            <a:avLst/>
          </a:prstGeom>
          <a:ln>
            <a:solidFill>
              <a:srgbClr val="000000"/>
            </a:solidFill>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27" name="26 - TextBox"/>
          <p:cNvSpPr txBox="1"/>
          <p:nvPr/>
        </p:nvSpPr>
        <p:spPr>
          <a:xfrm>
            <a:off x="4599592" y="3848749"/>
            <a:ext cx="575414" cy="323165"/>
          </a:xfrm>
          <a:prstGeom prst="rect">
            <a:avLst/>
          </a:prstGeom>
          <a:noFill/>
        </p:spPr>
        <p:txBody>
          <a:bodyPr wrap="none" rtlCol="0">
            <a:spAutoFit/>
          </a:bodyPr>
          <a:lstStyle/>
          <a:p>
            <a:r>
              <a:rPr lang="en-US" sz="1500" dirty="0">
                <a:solidFill>
                  <a:srgbClr val="000000"/>
                </a:solidFill>
              </a:rPr>
              <a:t>False</a:t>
            </a:r>
            <a:endParaRPr lang="el-GR" sz="1500" dirty="0">
              <a:solidFill>
                <a:srgbClr val="000000"/>
              </a:solidFill>
            </a:endParaRPr>
          </a:p>
        </p:txBody>
      </p:sp>
      <p:sp>
        <p:nvSpPr>
          <p:cNvPr id="28" name="27 - TextBox"/>
          <p:cNvSpPr txBox="1"/>
          <p:nvPr/>
        </p:nvSpPr>
        <p:spPr>
          <a:xfrm>
            <a:off x="4469418" y="4380243"/>
            <a:ext cx="530210" cy="323165"/>
          </a:xfrm>
          <a:prstGeom prst="rect">
            <a:avLst/>
          </a:prstGeom>
          <a:noFill/>
        </p:spPr>
        <p:txBody>
          <a:bodyPr wrap="none" rtlCol="0">
            <a:spAutoFit/>
          </a:bodyPr>
          <a:lstStyle/>
          <a:p>
            <a:r>
              <a:rPr lang="en-US" sz="1500" dirty="0">
                <a:solidFill>
                  <a:srgbClr val="000000"/>
                </a:solidFill>
              </a:rPr>
              <a:t>True</a:t>
            </a:r>
            <a:endParaRPr lang="el-GR" sz="1500" dirty="0">
              <a:solidFill>
                <a:srgbClr val="000000"/>
              </a:solidFill>
            </a:endParaRPr>
          </a:p>
        </p:txBody>
      </p:sp>
      <p:sp>
        <p:nvSpPr>
          <p:cNvPr id="29" name="28 - TextBox"/>
          <p:cNvSpPr txBox="1"/>
          <p:nvPr/>
        </p:nvSpPr>
        <p:spPr>
          <a:xfrm>
            <a:off x="3466448" y="4657410"/>
            <a:ext cx="1890710" cy="553998"/>
          </a:xfrm>
          <a:prstGeom prst="rect">
            <a:avLst/>
          </a:prstGeom>
          <a:noFill/>
        </p:spPr>
        <p:txBody>
          <a:bodyPr wrap="none" rtlCol="0">
            <a:spAutoFit/>
          </a:bodyPr>
          <a:lstStyle/>
          <a:p>
            <a:r>
              <a:rPr lang="el-GR" sz="1500" dirty="0"/>
              <a:t>Υπόλοιπες προτάσεις </a:t>
            </a:r>
          </a:p>
          <a:p>
            <a:pPr algn="ctr"/>
            <a:r>
              <a:rPr lang="el-GR" sz="1500" dirty="0"/>
              <a:t>προγράμματος</a:t>
            </a:r>
          </a:p>
        </p:txBody>
      </p:sp>
      <p:sp>
        <p:nvSpPr>
          <p:cNvPr id="42" name="1 - Τίτλος"/>
          <p:cNvSpPr>
            <a:spLocks noGrp="1"/>
          </p:cNvSpPr>
          <p:nvPr>
            <p:ph type="title"/>
          </p:nvPr>
        </p:nvSpPr>
        <p:spPr>
          <a:xfrm>
            <a:off x="251520" y="246528"/>
            <a:ext cx="8435280" cy="952500"/>
          </a:xfrm>
        </p:spPr>
        <p:txBody>
          <a:bodyPr>
            <a:normAutofit/>
          </a:bodyPr>
          <a:lstStyle/>
          <a:p>
            <a:r>
              <a:rPr lang="el-GR" dirty="0"/>
              <a:t>Η εντολή</a:t>
            </a:r>
            <a:r>
              <a:rPr lang="en-US" dirty="0"/>
              <a:t> </a:t>
            </a:r>
            <a:r>
              <a:rPr lang="en-US" dirty="0" smtClean="0"/>
              <a:t>Repeat</a:t>
            </a:r>
            <a:r>
              <a:rPr lang="en-US" baseline="-25000" dirty="0" smtClean="0"/>
              <a:t>2</a:t>
            </a:r>
            <a:r>
              <a:rPr lang="el-GR" baseline="-25000" dirty="0"/>
              <a:t>/</a:t>
            </a:r>
            <a:r>
              <a:rPr lang="en-US" baseline="-25000" dirty="0" smtClean="0"/>
              <a:t>5</a:t>
            </a:r>
            <a:endParaRPr lang="el-GR" baseline="-25000" dirty="0"/>
          </a:p>
        </p:txBody>
      </p:sp>
      <p:sp>
        <p:nvSpPr>
          <p:cNvPr id="54" name="53 - TextBox"/>
          <p:cNvSpPr txBox="1"/>
          <p:nvPr/>
        </p:nvSpPr>
        <p:spPr>
          <a:xfrm>
            <a:off x="918677" y="1223371"/>
            <a:ext cx="5020646" cy="830997"/>
          </a:xfrm>
          <a:prstGeom prst="rect">
            <a:avLst/>
          </a:prstGeom>
          <a:noFill/>
        </p:spPr>
        <p:txBody>
          <a:bodyPr wrap="square" rtlCol="0">
            <a:spAutoFit/>
          </a:bodyPr>
          <a:lstStyle/>
          <a:p>
            <a:pPr marL="342900" indent="-342900">
              <a:buFont typeface="Arial" panose="020B0604020202020204" pitchFamily="34" charset="0"/>
              <a:buChar char="•"/>
            </a:pPr>
            <a:r>
              <a:rPr lang="el-GR" sz="2400" dirty="0" smtClean="0"/>
              <a:t>Η </a:t>
            </a:r>
            <a:r>
              <a:rPr lang="el-GR" sz="2400" dirty="0"/>
              <a:t>ροή εκτέλεσης της εντολής</a:t>
            </a:r>
            <a:r>
              <a:rPr lang="en-US" sz="2400" dirty="0"/>
              <a:t> </a:t>
            </a:r>
            <a:r>
              <a:rPr lang="en-US" sz="2400" dirty="0" smtClean="0"/>
              <a:t>repeat</a:t>
            </a:r>
            <a:endParaRPr lang="el-GR" sz="2400" dirty="0"/>
          </a:p>
          <a:p>
            <a:endParaRPr lang="el-GR" sz="2400" dirty="0"/>
          </a:p>
        </p:txBody>
      </p:sp>
      <p:sp>
        <p:nvSpPr>
          <p:cNvPr id="34" name="33 - Ορθογώνιο"/>
          <p:cNvSpPr/>
          <p:nvPr/>
        </p:nvSpPr>
        <p:spPr>
          <a:xfrm>
            <a:off x="4037948" y="2402019"/>
            <a:ext cx="825500" cy="254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500" b="1" dirty="0"/>
              <a:t>S</a:t>
            </a:r>
            <a:r>
              <a:rPr lang="el-GR" sz="1500" b="1" dirty="0"/>
              <a:t>1</a:t>
            </a:r>
          </a:p>
        </p:txBody>
      </p:sp>
      <p:sp>
        <p:nvSpPr>
          <p:cNvPr id="35" name="34 - Ορθογώνιο"/>
          <p:cNvSpPr/>
          <p:nvPr/>
        </p:nvSpPr>
        <p:spPr>
          <a:xfrm>
            <a:off x="4028302" y="2783019"/>
            <a:ext cx="825500" cy="254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500" b="1" dirty="0"/>
              <a:t>S</a:t>
            </a:r>
            <a:r>
              <a:rPr lang="el-GR" sz="1500" b="1" dirty="0"/>
              <a:t>2</a:t>
            </a:r>
          </a:p>
        </p:txBody>
      </p:sp>
      <p:cxnSp>
        <p:nvCxnSpPr>
          <p:cNvPr id="37" name="36 - Ευθύγραμμο βέλος σύνδεσης"/>
          <p:cNvCxnSpPr>
            <a:stCxn id="34" idx="2"/>
            <a:endCxn id="35" idx="0"/>
          </p:cNvCxnSpPr>
          <p:nvPr/>
        </p:nvCxnSpPr>
        <p:spPr>
          <a:xfrm flipH="1">
            <a:off x="4441053" y="2656019"/>
            <a:ext cx="9646" cy="127000"/>
          </a:xfrm>
          <a:prstGeom prst="straightConnector1">
            <a:avLst/>
          </a:prstGeom>
          <a:ln>
            <a:solidFill>
              <a:srgbClr val="000000"/>
            </a:solidFill>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43" name="42 - Ευθύγραμμο βέλος σύνδεσης"/>
          <p:cNvCxnSpPr>
            <a:stCxn id="20" idx="2"/>
            <a:endCxn id="31" idx="0"/>
          </p:cNvCxnSpPr>
          <p:nvPr/>
        </p:nvCxnSpPr>
        <p:spPr>
          <a:xfrm>
            <a:off x="4425782" y="3706581"/>
            <a:ext cx="1021" cy="142167"/>
          </a:xfrm>
          <a:prstGeom prst="straightConnector1">
            <a:avLst/>
          </a:prstGeom>
          <a:ln>
            <a:solidFill>
              <a:srgbClr val="000000"/>
            </a:solidFill>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47" name="46 - TextBox"/>
          <p:cNvSpPr txBox="1"/>
          <p:nvPr/>
        </p:nvSpPr>
        <p:spPr>
          <a:xfrm>
            <a:off x="4330532" y="3037020"/>
            <a:ext cx="202299" cy="323165"/>
          </a:xfrm>
          <a:prstGeom prst="rect">
            <a:avLst/>
          </a:prstGeom>
          <a:noFill/>
        </p:spPr>
        <p:txBody>
          <a:bodyPr wrap="none" rtlCol="0">
            <a:spAutoFit/>
          </a:bodyPr>
          <a:lstStyle/>
          <a:p>
            <a:r>
              <a:rPr lang="el-GR" sz="500" b="1" dirty="0"/>
              <a:t>.</a:t>
            </a:r>
          </a:p>
          <a:p>
            <a:r>
              <a:rPr lang="el-GR" sz="500" b="1" dirty="0"/>
              <a:t>.</a:t>
            </a:r>
          </a:p>
          <a:p>
            <a:r>
              <a:rPr lang="el-GR" sz="500" b="1" dirty="0"/>
              <a:t>.</a:t>
            </a:r>
          </a:p>
        </p:txBody>
      </p:sp>
      <p:cxnSp>
        <p:nvCxnSpPr>
          <p:cNvPr id="48" name="47 - Ευθύγραμμο βέλος σύνδεσης"/>
          <p:cNvCxnSpPr/>
          <p:nvPr/>
        </p:nvCxnSpPr>
        <p:spPr>
          <a:xfrm>
            <a:off x="4418948" y="3047519"/>
            <a:ext cx="0" cy="90000"/>
          </a:xfrm>
          <a:prstGeom prst="straightConnector1">
            <a:avLst/>
          </a:prstGeom>
          <a:ln>
            <a:solidFill>
              <a:srgbClr val="000000"/>
            </a:solidFill>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51" name="50 - Γωνιακή σύνδεση"/>
          <p:cNvCxnSpPr/>
          <p:nvPr/>
        </p:nvCxnSpPr>
        <p:spPr>
          <a:xfrm flipH="1" flipV="1">
            <a:off x="4474407" y="2281436"/>
            <a:ext cx="102083" cy="1860000"/>
          </a:xfrm>
          <a:prstGeom prst="bentConnector3">
            <a:avLst>
              <a:gd name="adj1" fmla="val -526767"/>
            </a:avLst>
          </a:prstGeom>
          <a:ln>
            <a:tailEnd type="triangle"/>
          </a:ln>
        </p:spPr>
        <p:style>
          <a:lnRef idx="1">
            <a:schemeClr val="dk1"/>
          </a:lnRef>
          <a:fillRef idx="0">
            <a:schemeClr val="dk1"/>
          </a:fillRef>
          <a:effectRef idx="0">
            <a:schemeClr val="dk1"/>
          </a:effectRef>
          <a:fontRef idx="minor">
            <a:schemeClr val="tx1"/>
          </a:fontRef>
        </p:style>
      </p:cxnSp>
      <p:sp>
        <p:nvSpPr>
          <p:cNvPr id="31" name="30 - Διάγραμμα ροής: Απόφαση"/>
          <p:cNvSpPr/>
          <p:nvPr/>
        </p:nvSpPr>
        <p:spPr>
          <a:xfrm>
            <a:off x="4126802" y="3848748"/>
            <a:ext cx="600000" cy="570000"/>
          </a:xfrm>
          <a:prstGeom prst="flowChartDecision">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167" b="1" dirty="0"/>
              <a:t>e?</a:t>
            </a:r>
            <a:endParaRPr lang="el-GR" sz="1167" b="1" dirty="0"/>
          </a:p>
        </p:txBody>
      </p:sp>
      <p:sp>
        <p:nvSpPr>
          <p:cNvPr id="61" name="60 - Διάγραμμα ροής: Έξοδος σε εκτυπωτή"/>
          <p:cNvSpPr/>
          <p:nvPr/>
        </p:nvSpPr>
        <p:spPr>
          <a:xfrm>
            <a:off x="926448" y="2656019"/>
            <a:ext cx="2349500" cy="1524000"/>
          </a:xfrm>
          <a:prstGeom prst="flowChartDocument">
            <a:avLst/>
          </a:prstGeom>
        </p:spPr>
        <p:style>
          <a:lnRef idx="1">
            <a:schemeClr val="accent1"/>
          </a:lnRef>
          <a:fillRef idx="3">
            <a:schemeClr val="accent1"/>
          </a:fillRef>
          <a:effectRef idx="2">
            <a:schemeClr val="accent1"/>
          </a:effectRef>
          <a:fontRef idx="minor">
            <a:schemeClr val="lt1"/>
          </a:fontRef>
        </p:style>
        <p:txBody>
          <a:bodyPr rtlCol="0" anchor="t"/>
          <a:lstStyle/>
          <a:p>
            <a:r>
              <a:rPr lang="en-US" sz="1667" b="1" dirty="0"/>
              <a:t>(a)</a:t>
            </a:r>
          </a:p>
          <a:p>
            <a:r>
              <a:rPr lang="en-US" sz="1667" b="1" dirty="0"/>
              <a:t>repeat</a:t>
            </a:r>
            <a:r>
              <a:rPr lang="en-US" sz="1667" dirty="0"/>
              <a:t> </a:t>
            </a:r>
          </a:p>
          <a:p>
            <a:r>
              <a:rPr lang="en-US" sz="1667" dirty="0"/>
              <a:t>x:=0.5*(</a:t>
            </a:r>
            <a:r>
              <a:rPr lang="en-US" sz="1667" dirty="0" err="1"/>
              <a:t>x+a</a:t>
            </a:r>
            <a:r>
              <a:rPr lang="en-US" sz="1667" dirty="0"/>
              <a:t>/x);</a:t>
            </a:r>
          </a:p>
          <a:p>
            <a:r>
              <a:rPr lang="en-US" sz="1667" b="1" dirty="0"/>
              <a:t>until </a:t>
            </a:r>
            <a:r>
              <a:rPr lang="en-US" sz="1667" dirty="0"/>
              <a:t>abs(x-a/x); &lt;=1E-6</a:t>
            </a:r>
          </a:p>
          <a:p>
            <a:endParaRPr lang="en-US" sz="917" dirty="0"/>
          </a:p>
          <a:p>
            <a:endParaRPr lang="el-GR" sz="917" dirty="0"/>
          </a:p>
          <a:p>
            <a:endParaRPr lang="el-GR" sz="917" dirty="0"/>
          </a:p>
          <a:p>
            <a:endParaRPr lang="el-GR" sz="917" dirty="0"/>
          </a:p>
          <a:p>
            <a:endParaRPr lang="el-GR" sz="917" dirty="0"/>
          </a:p>
        </p:txBody>
      </p:sp>
      <p:sp>
        <p:nvSpPr>
          <p:cNvPr id="62" name="61 - Διάγραμμα ροής: Έξοδος σε εκτυπωτή"/>
          <p:cNvSpPr/>
          <p:nvPr/>
        </p:nvSpPr>
        <p:spPr>
          <a:xfrm>
            <a:off x="5561948" y="2592519"/>
            <a:ext cx="2349500" cy="1524000"/>
          </a:xfrm>
          <a:prstGeom prst="flowChartDocument">
            <a:avLst/>
          </a:prstGeom>
        </p:spPr>
        <p:style>
          <a:lnRef idx="1">
            <a:schemeClr val="accent1"/>
          </a:lnRef>
          <a:fillRef idx="3">
            <a:schemeClr val="accent1"/>
          </a:fillRef>
          <a:effectRef idx="2">
            <a:schemeClr val="accent1"/>
          </a:effectRef>
          <a:fontRef idx="minor">
            <a:schemeClr val="lt1"/>
          </a:fontRef>
        </p:style>
        <p:txBody>
          <a:bodyPr rtlCol="0" anchor="t"/>
          <a:lstStyle/>
          <a:p>
            <a:r>
              <a:rPr lang="en-US" sz="1667" b="1" dirty="0"/>
              <a:t>(b)</a:t>
            </a:r>
          </a:p>
          <a:p>
            <a:r>
              <a:rPr lang="en-US" sz="1667" b="1" dirty="0"/>
              <a:t>repeat</a:t>
            </a:r>
            <a:r>
              <a:rPr lang="en-US" sz="1667" dirty="0"/>
              <a:t> </a:t>
            </a:r>
          </a:p>
          <a:p>
            <a:r>
              <a:rPr lang="en-US" sz="1667" dirty="0"/>
              <a:t>count:=count+1;</a:t>
            </a:r>
          </a:p>
          <a:p>
            <a:r>
              <a:rPr lang="en-US" sz="1667" dirty="0"/>
              <a:t>read(c)</a:t>
            </a:r>
          </a:p>
          <a:p>
            <a:r>
              <a:rPr lang="en-US" sz="1667" b="1" dirty="0"/>
              <a:t>Until </a:t>
            </a:r>
            <a:r>
              <a:rPr lang="en-US" sz="1667" dirty="0"/>
              <a:t>c=‘ ’;</a:t>
            </a:r>
          </a:p>
          <a:p>
            <a:endParaRPr lang="en-US" sz="917" dirty="0"/>
          </a:p>
          <a:p>
            <a:endParaRPr lang="el-GR" sz="917" dirty="0"/>
          </a:p>
          <a:p>
            <a:endParaRPr lang="el-GR" sz="917" dirty="0"/>
          </a:p>
          <a:p>
            <a:endParaRPr lang="el-GR" sz="917" dirty="0"/>
          </a:p>
          <a:p>
            <a:endParaRPr lang="el-GR" sz="917" dirty="0"/>
          </a:p>
        </p:txBody>
      </p:sp>
    </p:spTree>
    <p:extLst>
      <p:ext uri="{BB962C8B-B14F-4D97-AF65-F5344CB8AC3E}">
        <p14:creationId xmlns:p14="http://schemas.microsoft.com/office/powerpoint/2010/main" val="1735670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Θέση αριθμού διαφάνειας"/>
          <p:cNvSpPr>
            <a:spLocks noGrp="1"/>
          </p:cNvSpPr>
          <p:nvPr>
            <p:ph type="sldNum" sz="quarter" idx="12"/>
          </p:nvPr>
        </p:nvSpPr>
        <p:spPr/>
        <p:txBody>
          <a:bodyPr/>
          <a:lstStyle/>
          <a:p>
            <a:fld id="{7B8CB4D9-50DA-7B48-9615-5682E9CC2C1D}" type="slidenum">
              <a:rPr lang="en-US" smtClean="0"/>
              <a:pPr/>
              <a:t>17</a:t>
            </a:fld>
            <a:endParaRPr lang="en-US"/>
          </a:p>
        </p:txBody>
      </p:sp>
      <p:sp>
        <p:nvSpPr>
          <p:cNvPr id="10" name="1 - Τίτλος"/>
          <p:cNvSpPr>
            <a:spLocks noGrp="1"/>
          </p:cNvSpPr>
          <p:nvPr>
            <p:ph type="title"/>
          </p:nvPr>
        </p:nvSpPr>
        <p:spPr>
          <a:xfrm>
            <a:off x="1143000" y="246528"/>
            <a:ext cx="6970448" cy="952500"/>
          </a:xfrm>
        </p:spPr>
        <p:txBody>
          <a:bodyPr>
            <a:normAutofit/>
          </a:bodyPr>
          <a:lstStyle/>
          <a:p>
            <a:r>
              <a:rPr lang="el-GR" dirty="0"/>
              <a:t>Η εντολή</a:t>
            </a:r>
            <a:r>
              <a:rPr lang="en-US" dirty="0"/>
              <a:t> </a:t>
            </a:r>
            <a:r>
              <a:rPr lang="en-US" dirty="0" smtClean="0"/>
              <a:t>Repeat</a:t>
            </a:r>
            <a:r>
              <a:rPr lang="en-US" baseline="-25000" dirty="0" smtClean="0"/>
              <a:t>4</a:t>
            </a:r>
            <a:r>
              <a:rPr lang="el-GR" baseline="-25000" dirty="0" smtClean="0"/>
              <a:t>/</a:t>
            </a:r>
            <a:r>
              <a:rPr lang="en-US" baseline="-25000" dirty="0" smtClean="0"/>
              <a:t>5</a:t>
            </a:r>
            <a:endParaRPr lang="el-GR" baseline="-25000" dirty="0"/>
          </a:p>
        </p:txBody>
      </p:sp>
      <p:sp>
        <p:nvSpPr>
          <p:cNvPr id="7" name="6 - Διάγραμμα ροής: Έξοδος σε εκτυπωτή"/>
          <p:cNvSpPr/>
          <p:nvPr/>
        </p:nvSpPr>
        <p:spPr>
          <a:xfrm>
            <a:off x="3118739" y="1277059"/>
            <a:ext cx="3175000" cy="3615765"/>
          </a:xfrm>
          <a:prstGeom prst="flowChartDocument">
            <a:avLst/>
          </a:prstGeom>
        </p:spPr>
        <p:style>
          <a:lnRef idx="1">
            <a:schemeClr val="accent1"/>
          </a:lnRef>
          <a:fillRef idx="3">
            <a:schemeClr val="accent1"/>
          </a:fillRef>
          <a:effectRef idx="2">
            <a:schemeClr val="accent1"/>
          </a:effectRef>
          <a:fontRef idx="minor">
            <a:schemeClr val="lt1"/>
          </a:fontRef>
        </p:style>
        <p:txBody>
          <a:bodyPr rtlCol="0" anchor="t"/>
          <a:lstStyle/>
          <a:p>
            <a:r>
              <a:rPr lang="en-US" sz="2000" b="1" dirty="0"/>
              <a:t>program</a:t>
            </a:r>
            <a:r>
              <a:rPr lang="en-US" sz="2000" dirty="0"/>
              <a:t> again;</a:t>
            </a:r>
          </a:p>
          <a:p>
            <a:r>
              <a:rPr lang="en-US" sz="2000" b="1" dirty="0"/>
              <a:t>var</a:t>
            </a:r>
            <a:r>
              <a:rPr lang="el-GR" sz="2000" dirty="0"/>
              <a:t>   </a:t>
            </a:r>
            <a:r>
              <a:rPr lang="en-US" sz="2000" dirty="0"/>
              <a:t>   x: integer;</a:t>
            </a:r>
            <a:endParaRPr lang="el-GR" sz="2000" dirty="0"/>
          </a:p>
          <a:p>
            <a:r>
              <a:rPr lang="en-US" sz="2000" b="1" dirty="0"/>
              <a:t>begin</a:t>
            </a:r>
          </a:p>
          <a:p>
            <a:r>
              <a:rPr lang="en-US" sz="2000" dirty="0"/>
              <a:t>x:=0;</a:t>
            </a:r>
          </a:p>
          <a:p>
            <a:r>
              <a:rPr lang="en-US" sz="2000" dirty="0"/>
              <a:t>         repeat</a:t>
            </a:r>
          </a:p>
          <a:p>
            <a:r>
              <a:rPr lang="en-US" sz="2000" dirty="0"/>
              <a:t>         writeln(x);</a:t>
            </a:r>
          </a:p>
          <a:p>
            <a:r>
              <a:rPr lang="en-US" sz="2000" dirty="0"/>
              <a:t>         x:=x+1;</a:t>
            </a:r>
          </a:p>
          <a:p>
            <a:r>
              <a:rPr lang="en-US" sz="2000" dirty="0"/>
              <a:t>         until x=4;</a:t>
            </a:r>
          </a:p>
          <a:p>
            <a:pPr lvl="1" indent="-380985"/>
            <a:r>
              <a:rPr lang="en-US" sz="2000" dirty="0"/>
              <a:t>write(‘</a:t>
            </a:r>
            <a:r>
              <a:rPr lang="en-US" sz="2000" dirty="0" err="1"/>
              <a:t>Telos</a:t>
            </a:r>
            <a:r>
              <a:rPr lang="en-US" sz="2000" dirty="0"/>
              <a:t>’);</a:t>
            </a:r>
          </a:p>
          <a:p>
            <a:pPr lvl="1" indent="-380985"/>
            <a:r>
              <a:rPr lang="en-US" sz="2000" b="1" dirty="0"/>
              <a:t>end.</a:t>
            </a:r>
            <a:endParaRPr lang="el-GR" sz="2000" b="1" dirty="0"/>
          </a:p>
          <a:p>
            <a:endParaRPr lang="en-US" sz="2000" dirty="0"/>
          </a:p>
          <a:p>
            <a:endParaRPr lang="en-US" sz="2000" dirty="0"/>
          </a:p>
          <a:p>
            <a:endParaRPr lang="el-GR" sz="2000" dirty="0"/>
          </a:p>
          <a:p>
            <a:endParaRPr lang="el-GR" sz="2000" dirty="0"/>
          </a:p>
          <a:p>
            <a:endParaRPr lang="el-GR" sz="2000" dirty="0"/>
          </a:p>
          <a:p>
            <a:endParaRPr lang="el-GR" sz="2000" dirty="0"/>
          </a:p>
        </p:txBody>
      </p:sp>
      <p:sp>
        <p:nvSpPr>
          <p:cNvPr id="14" name="13 - TextBox"/>
          <p:cNvSpPr txBox="1"/>
          <p:nvPr/>
        </p:nvSpPr>
        <p:spPr>
          <a:xfrm>
            <a:off x="6674016" y="2158589"/>
            <a:ext cx="1548822" cy="2246769"/>
          </a:xfrm>
          <a:prstGeom prst="rect">
            <a:avLst/>
          </a:prstGeom>
          <a:noFill/>
        </p:spPr>
        <p:txBody>
          <a:bodyPr wrap="none" rtlCol="0">
            <a:spAutoFit/>
          </a:bodyPr>
          <a:lstStyle/>
          <a:p>
            <a:r>
              <a:rPr lang="el-GR" sz="2000" dirty="0"/>
              <a:t>Αποτέλεσμα:</a:t>
            </a:r>
          </a:p>
          <a:p>
            <a:r>
              <a:rPr lang="el-GR" sz="2000" dirty="0"/>
              <a:t>0</a:t>
            </a:r>
          </a:p>
          <a:p>
            <a:r>
              <a:rPr lang="el-GR" sz="2000" dirty="0"/>
              <a:t>1</a:t>
            </a:r>
          </a:p>
          <a:p>
            <a:r>
              <a:rPr lang="el-GR" sz="2000" dirty="0"/>
              <a:t>2</a:t>
            </a:r>
          </a:p>
          <a:p>
            <a:r>
              <a:rPr lang="el-GR" sz="2000" dirty="0"/>
              <a:t>3</a:t>
            </a:r>
            <a:endParaRPr lang="en-US" sz="2000" dirty="0"/>
          </a:p>
          <a:p>
            <a:r>
              <a:rPr lang="en-US" sz="2000" dirty="0" err="1"/>
              <a:t>Telos</a:t>
            </a:r>
            <a:endParaRPr lang="el-GR" sz="2000" dirty="0"/>
          </a:p>
          <a:p>
            <a:endParaRPr lang="el-GR" sz="2000" dirty="0"/>
          </a:p>
        </p:txBody>
      </p:sp>
      <p:sp>
        <p:nvSpPr>
          <p:cNvPr id="12" name="11 - Διάγραμμα ροής: Έξοδος σε εκτυπωτή"/>
          <p:cNvSpPr/>
          <p:nvPr/>
        </p:nvSpPr>
        <p:spPr>
          <a:xfrm>
            <a:off x="5086516" y="1273324"/>
            <a:ext cx="3517932" cy="3619500"/>
          </a:xfrm>
          <a:prstGeom prst="flowChartDocument">
            <a:avLst/>
          </a:prstGeom>
          <a:ln>
            <a:noFill/>
          </a:ln>
        </p:spPr>
        <p:style>
          <a:lnRef idx="3">
            <a:schemeClr val="lt1"/>
          </a:lnRef>
          <a:fillRef idx="1">
            <a:schemeClr val="dk1"/>
          </a:fillRef>
          <a:effectRef idx="1">
            <a:schemeClr val="dk1"/>
          </a:effectRef>
          <a:fontRef idx="minor">
            <a:schemeClr val="lt1"/>
          </a:fontRef>
        </p:style>
        <p:txBody>
          <a:bodyPr rtlCol="0" anchor="t"/>
          <a:lstStyle/>
          <a:p>
            <a:r>
              <a:rPr lang="en-US" sz="2000" b="1" dirty="0"/>
              <a:t>program</a:t>
            </a:r>
            <a:r>
              <a:rPr lang="en-US" sz="2000" dirty="0"/>
              <a:t> repetition;</a:t>
            </a:r>
          </a:p>
          <a:p>
            <a:r>
              <a:rPr lang="en-US" sz="2000" b="1" dirty="0"/>
              <a:t>var</a:t>
            </a:r>
            <a:r>
              <a:rPr lang="el-GR" sz="2000" dirty="0"/>
              <a:t>   </a:t>
            </a:r>
            <a:r>
              <a:rPr lang="en-US" sz="2000" dirty="0"/>
              <a:t>   x: integer;</a:t>
            </a:r>
            <a:endParaRPr lang="el-GR" sz="2000" dirty="0"/>
          </a:p>
          <a:p>
            <a:r>
              <a:rPr lang="en-US" sz="2000" b="1" dirty="0"/>
              <a:t>begin</a:t>
            </a:r>
          </a:p>
          <a:p>
            <a:r>
              <a:rPr lang="en-US" sz="2000" dirty="0"/>
              <a:t>x:=0;</a:t>
            </a:r>
          </a:p>
          <a:p>
            <a:r>
              <a:rPr lang="en-US" sz="2000" dirty="0"/>
              <a:t>while x&lt;4 do </a:t>
            </a:r>
            <a:r>
              <a:rPr lang="en-US" sz="2000" b="1" dirty="0"/>
              <a:t>begin</a:t>
            </a:r>
          </a:p>
          <a:p>
            <a:pPr lvl="1"/>
            <a:r>
              <a:rPr lang="en-US" sz="2000" dirty="0"/>
              <a:t>                 writeln(x);</a:t>
            </a:r>
          </a:p>
          <a:p>
            <a:pPr lvl="1" indent="738158"/>
            <a:r>
              <a:rPr lang="en-US" sz="2000" dirty="0"/>
              <a:t>x:=x+1;</a:t>
            </a:r>
          </a:p>
          <a:p>
            <a:pPr lvl="1" indent="738158"/>
            <a:r>
              <a:rPr lang="en-US" sz="2000" b="1" dirty="0"/>
              <a:t>end</a:t>
            </a:r>
          </a:p>
          <a:p>
            <a:pPr lvl="1" indent="-380985"/>
            <a:r>
              <a:rPr lang="en-US" sz="2000" b="1" dirty="0"/>
              <a:t>end.</a:t>
            </a:r>
            <a:endParaRPr lang="el-GR" sz="2000" b="1" dirty="0"/>
          </a:p>
          <a:p>
            <a:endParaRPr lang="en-US" sz="2000" dirty="0"/>
          </a:p>
          <a:p>
            <a:endParaRPr lang="en-US" sz="2000" dirty="0"/>
          </a:p>
          <a:p>
            <a:endParaRPr lang="el-GR" sz="2000" dirty="0"/>
          </a:p>
          <a:p>
            <a:endParaRPr lang="el-GR" sz="2000" dirty="0"/>
          </a:p>
          <a:p>
            <a:endParaRPr lang="el-GR" sz="2000" dirty="0"/>
          </a:p>
          <a:p>
            <a:r>
              <a:rPr lang="en-US" sz="2000" dirty="0"/>
              <a:t> </a:t>
            </a:r>
            <a:endParaRPr lang="el-GR" sz="2000" dirty="0"/>
          </a:p>
        </p:txBody>
      </p:sp>
      <p:sp>
        <p:nvSpPr>
          <p:cNvPr id="13" name="12 - TextBox"/>
          <p:cNvSpPr txBox="1"/>
          <p:nvPr/>
        </p:nvSpPr>
        <p:spPr>
          <a:xfrm>
            <a:off x="7055561" y="2065412"/>
            <a:ext cx="1548887" cy="1938992"/>
          </a:xfrm>
          <a:prstGeom prst="rect">
            <a:avLst/>
          </a:prstGeom>
          <a:noFill/>
        </p:spPr>
        <p:txBody>
          <a:bodyPr wrap="none" rtlCol="0">
            <a:spAutoFit/>
          </a:bodyPr>
          <a:lstStyle/>
          <a:p>
            <a:pPr algn="r"/>
            <a:r>
              <a:rPr lang="el-GR" sz="2000" dirty="0">
                <a:solidFill>
                  <a:schemeClr val="bg1"/>
                </a:solidFill>
              </a:rPr>
              <a:t>Αποτέλεσμα:</a:t>
            </a:r>
          </a:p>
          <a:p>
            <a:pPr algn="r"/>
            <a:r>
              <a:rPr lang="el-GR" sz="2000" dirty="0">
                <a:solidFill>
                  <a:schemeClr val="bg1"/>
                </a:solidFill>
              </a:rPr>
              <a:t>0</a:t>
            </a:r>
          </a:p>
          <a:p>
            <a:pPr algn="r"/>
            <a:r>
              <a:rPr lang="el-GR" sz="2000" dirty="0">
                <a:solidFill>
                  <a:schemeClr val="bg1"/>
                </a:solidFill>
              </a:rPr>
              <a:t>1</a:t>
            </a:r>
          </a:p>
          <a:p>
            <a:pPr algn="r"/>
            <a:r>
              <a:rPr lang="el-GR" sz="2000" dirty="0">
                <a:solidFill>
                  <a:schemeClr val="bg1"/>
                </a:solidFill>
              </a:rPr>
              <a:t>2</a:t>
            </a:r>
          </a:p>
          <a:p>
            <a:pPr algn="r"/>
            <a:r>
              <a:rPr lang="el-GR" sz="2000" dirty="0">
                <a:solidFill>
                  <a:schemeClr val="bg1"/>
                </a:solidFill>
              </a:rPr>
              <a:t>3</a:t>
            </a:r>
          </a:p>
          <a:p>
            <a:pPr algn="r"/>
            <a:endParaRPr lang="el-GR" sz="2000" dirty="0">
              <a:solidFill>
                <a:schemeClr val="bg1"/>
              </a:solidFill>
            </a:endParaRPr>
          </a:p>
        </p:txBody>
      </p:sp>
      <p:sp>
        <p:nvSpPr>
          <p:cNvPr id="11" name="Content Placeholder 2"/>
          <p:cNvSpPr>
            <a:spLocks noGrp="1"/>
          </p:cNvSpPr>
          <p:nvPr>
            <p:ph idx="1"/>
          </p:nvPr>
        </p:nvSpPr>
        <p:spPr>
          <a:xfrm>
            <a:off x="457200" y="1117307"/>
            <a:ext cx="2746648" cy="516057"/>
          </a:xfrm>
        </p:spPr>
        <p:txBody>
          <a:bodyPr>
            <a:noAutofit/>
          </a:bodyPr>
          <a:lstStyle/>
          <a:p>
            <a:pPr marL="342886" indent="-342886" algn="just"/>
            <a:r>
              <a:rPr lang="el-GR" altLang="el-GR" sz="2800" b="1" dirty="0" smtClean="0"/>
              <a:t>Παράδειγμα 1</a:t>
            </a:r>
            <a:endParaRPr lang="el-GR" altLang="el-GR" sz="2800" b="1" dirty="0"/>
          </a:p>
        </p:txBody>
      </p:sp>
    </p:spTree>
    <p:extLst>
      <p:ext uri="{BB962C8B-B14F-4D97-AF65-F5344CB8AC3E}">
        <p14:creationId xmlns:p14="http://schemas.microsoft.com/office/powerpoint/2010/main" val="24013376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Θέση αριθμού διαφάνειας"/>
          <p:cNvSpPr>
            <a:spLocks noGrp="1"/>
          </p:cNvSpPr>
          <p:nvPr>
            <p:ph type="sldNum" sz="quarter" idx="12"/>
          </p:nvPr>
        </p:nvSpPr>
        <p:spPr/>
        <p:txBody>
          <a:bodyPr/>
          <a:lstStyle/>
          <a:p>
            <a:fld id="{7B8CB4D9-50DA-7B48-9615-5682E9CC2C1D}" type="slidenum">
              <a:rPr lang="en-US" smtClean="0"/>
              <a:pPr/>
              <a:t>18</a:t>
            </a:fld>
            <a:endParaRPr lang="en-US" dirty="0"/>
          </a:p>
        </p:txBody>
      </p:sp>
      <p:sp>
        <p:nvSpPr>
          <p:cNvPr id="10" name="1 - Τίτλος"/>
          <p:cNvSpPr>
            <a:spLocks noGrp="1"/>
          </p:cNvSpPr>
          <p:nvPr>
            <p:ph type="title"/>
          </p:nvPr>
        </p:nvSpPr>
        <p:spPr>
          <a:xfrm>
            <a:off x="1143000" y="246528"/>
            <a:ext cx="6970448" cy="952500"/>
          </a:xfrm>
        </p:spPr>
        <p:txBody>
          <a:bodyPr>
            <a:normAutofit/>
          </a:bodyPr>
          <a:lstStyle/>
          <a:p>
            <a:r>
              <a:rPr lang="el-GR" dirty="0"/>
              <a:t>Η εντολή</a:t>
            </a:r>
            <a:r>
              <a:rPr lang="en-US" dirty="0"/>
              <a:t> </a:t>
            </a:r>
            <a:r>
              <a:rPr lang="en-US" dirty="0" smtClean="0"/>
              <a:t>Repeat</a:t>
            </a:r>
            <a:r>
              <a:rPr lang="en-US" baseline="-25000" dirty="0" smtClean="0"/>
              <a:t>3</a:t>
            </a:r>
            <a:r>
              <a:rPr lang="el-GR" baseline="-25000" dirty="0"/>
              <a:t>/</a:t>
            </a:r>
            <a:r>
              <a:rPr lang="en-US" baseline="-25000" dirty="0" smtClean="0"/>
              <a:t>5</a:t>
            </a:r>
            <a:endParaRPr lang="el-GR" baseline="-25000" dirty="0"/>
          </a:p>
        </p:txBody>
      </p:sp>
      <p:sp>
        <p:nvSpPr>
          <p:cNvPr id="11" name="Content Placeholder 2"/>
          <p:cNvSpPr>
            <a:spLocks noGrp="1"/>
          </p:cNvSpPr>
          <p:nvPr>
            <p:ph idx="1"/>
          </p:nvPr>
        </p:nvSpPr>
        <p:spPr>
          <a:xfrm>
            <a:off x="457200" y="1117307"/>
            <a:ext cx="2746648" cy="516057"/>
          </a:xfrm>
        </p:spPr>
        <p:txBody>
          <a:bodyPr>
            <a:noAutofit/>
          </a:bodyPr>
          <a:lstStyle/>
          <a:p>
            <a:r>
              <a:rPr lang="el-GR" sz="2800" b="1" dirty="0"/>
              <a:t>Παράδειγμα </a:t>
            </a:r>
            <a:r>
              <a:rPr lang="en-US" sz="2800" b="1" dirty="0" smtClean="0"/>
              <a:t>2</a:t>
            </a:r>
            <a:r>
              <a:rPr lang="el-GR" sz="2800" b="1" dirty="0" smtClean="0"/>
              <a:t>: </a:t>
            </a:r>
            <a:r>
              <a:rPr lang="el-GR" sz="2400" dirty="0"/>
              <a:t>Υπολογισμός του αθροίσματος  </a:t>
            </a:r>
            <a:r>
              <a:rPr lang="en-US" sz="2400" dirty="0"/>
              <a:t>S=1+3+5+…+N</a:t>
            </a:r>
            <a:endParaRPr lang="el-GR" sz="2400" b="1" dirty="0"/>
          </a:p>
        </p:txBody>
      </p:sp>
      <p:sp>
        <p:nvSpPr>
          <p:cNvPr id="9" name="6 - Διάγραμμα ροής: Έξοδος σε εκτυπωτή"/>
          <p:cNvSpPr/>
          <p:nvPr/>
        </p:nvSpPr>
        <p:spPr>
          <a:xfrm>
            <a:off x="3707904" y="1303777"/>
            <a:ext cx="3024336" cy="3888432"/>
          </a:xfrm>
          <a:prstGeom prst="flowChartDocument">
            <a:avLst/>
          </a:prstGeom>
        </p:spPr>
        <p:style>
          <a:lnRef idx="1">
            <a:schemeClr val="accent1"/>
          </a:lnRef>
          <a:fillRef idx="3">
            <a:schemeClr val="accent1"/>
          </a:fillRef>
          <a:effectRef idx="2">
            <a:schemeClr val="accent1"/>
          </a:effectRef>
          <a:fontRef idx="minor">
            <a:schemeClr val="lt1"/>
          </a:fontRef>
        </p:style>
        <p:txBody>
          <a:bodyPr rtlCol="0" anchor="t"/>
          <a:lstStyle/>
          <a:p>
            <a:r>
              <a:rPr lang="en-US" sz="2000" b="1" dirty="0"/>
              <a:t>program</a:t>
            </a:r>
            <a:r>
              <a:rPr lang="en-US" sz="2000" dirty="0"/>
              <a:t> </a:t>
            </a:r>
            <a:r>
              <a:rPr lang="en-US" sz="2000" dirty="0" err="1"/>
              <a:t>sumN</a:t>
            </a:r>
            <a:r>
              <a:rPr lang="en-US" sz="2000" dirty="0"/>
              <a:t>;</a:t>
            </a:r>
          </a:p>
          <a:p>
            <a:r>
              <a:rPr lang="en-US" sz="2000" b="1" dirty="0" err="1"/>
              <a:t>var</a:t>
            </a:r>
            <a:r>
              <a:rPr lang="el-GR" sz="2000" dirty="0"/>
              <a:t> </a:t>
            </a:r>
            <a:r>
              <a:rPr lang="en-US" sz="2000" dirty="0" smtClean="0"/>
              <a:t> </a:t>
            </a:r>
            <a:r>
              <a:rPr lang="en-US" sz="2000" dirty="0" err="1"/>
              <a:t>s,n,k</a:t>
            </a:r>
            <a:r>
              <a:rPr lang="en-US" sz="2000" dirty="0"/>
              <a:t>: real;</a:t>
            </a:r>
            <a:endParaRPr lang="el-GR" sz="2000" dirty="0"/>
          </a:p>
          <a:p>
            <a:r>
              <a:rPr lang="en-US" sz="2000" b="1" dirty="0"/>
              <a:t>begin</a:t>
            </a:r>
            <a:endParaRPr lang="en-US" sz="2000" dirty="0"/>
          </a:p>
          <a:p>
            <a:r>
              <a:rPr lang="en-US" sz="2000" dirty="0"/>
              <a:t>write(‘N='); readln(n);</a:t>
            </a:r>
          </a:p>
          <a:p>
            <a:r>
              <a:rPr lang="en-US" sz="2000" dirty="0"/>
              <a:t>s:=0;</a:t>
            </a:r>
          </a:p>
          <a:p>
            <a:r>
              <a:rPr lang="en-US" sz="2000" dirty="0"/>
              <a:t>k:=1;</a:t>
            </a:r>
          </a:p>
          <a:p>
            <a:r>
              <a:rPr lang="en-US" sz="2000" b="1" dirty="0"/>
              <a:t>repeat</a:t>
            </a:r>
            <a:endParaRPr lang="en-US" sz="2000" dirty="0"/>
          </a:p>
          <a:p>
            <a:r>
              <a:rPr lang="en-US" sz="2000" dirty="0"/>
              <a:t>s:=</a:t>
            </a:r>
            <a:r>
              <a:rPr lang="en-US" sz="2000" dirty="0" err="1"/>
              <a:t>s+k</a:t>
            </a:r>
            <a:r>
              <a:rPr lang="en-US" sz="2000" dirty="0"/>
              <a:t>;</a:t>
            </a:r>
          </a:p>
          <a:p>
            <a:r>
              <a:rPr lang="en-US" sz="2000" dirty="0"/>
              <a:t>k:=k+2;</a:t>
            </a:r>
          </a:p>
          <a:p>
            <a:r>
              <a:rPr lang="en-US" sz="2000" b="1" dirty="0"/>
              <a:t>until </a:t>
            </a:r>
            <a:r>
              <a:rPr lang="en-US" sz="2000" dirty="0"/>
              <a:t>k&gt;n;</a:t>
            </a:r>
          </a:p>
          <a:p>
            <a:r>
              <a:rPr lang="en-US" sz="2000" dirty="0"/>
              <a:t>writeln('S=', s); </a:t>
            </a:r>
          </a:p>
          <a:p>
            <a:pPr lvl="1" indent="-380985"/>
            <a:r>
              <a:rPr lang="en-US" sz="2000" b="1" dirty="0"/>
              <a:t>end.</a:t>
            </a:r>
            <a:endParaRPr lang="el-GR" sz="2000" b="1" dirty="0"/>
          </a:p>
          <a:p>
            <a:endParaRPr lang="en-US" sz="2000" dirty="0"/>
          </a:p>
          <a:p>
            <a:endParaRPr lang="en-US" sz="2000" dirty="0"/>
          </a:p>
          <a:p>
            <a:endParaRPr lang="el-GR" sz="2000" dirty="0"/>
          </a:p>
          <a:p>
            <a:endParaRPr lang="el-GR" sz="2000" dirty="0"/>
          </a:p>
          <a:p>
            <a:endParaRPr lang="el-GR" sz="2000" dirty="0"/>
          </a:p>
          <a:p>
            <a:endParaRPr lang="el-GR" sz="2000" dirty="0"/>
          </a:p>
        </p:txBody>
      </p:sp>
    </p:spTree>
    <p:extLst>
      <p:ext uri="{BB962C8B-B14F-4D97-AF65-F5344CB8AC3E}">
        <p14:creationId xmlns:p14="http://schemas.microsoft.com/office/powerpoint/2010/main" val="11022883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1 - Τίτλος"/>
          <p:cNvSpPr>
            <a:spLocks noGrp="1"/>
          </p:cNvSpPr>
          <p:nvPr>
            <p:ph type="title"/>
          </p:nvPr>
        </p:nvSpPr>
        <p:spPr>
          <a:xfrm>
            <a:off x="1143000" y="246528"/>
            <a:ext cx="6970448" cy="952500"/>
          </a:xfrm>
        </p:spPr>
        <p:txBody>
          <a:bodyPr>
            <a:normAutofit/>
          </a:bodyPr>
          <a:lstStyle/>
          <a:p>
            <a:r>
              <a:rPr lang="el-GR" dirty="0"/>
              <a:t>Η εντολή</a:t>
            </a:r>
            <a:r>
              <a:rPr lang="en-US" dirty="0"/>
              <a:t> </a:t>
            </a:r>
            <a:r>
              <a:rPr lang="en-US" dirty="0" smtClean="0"/>
              <a:t>Repeat</a:t>
            </a:r>
            <a:r>
              <a:rPr lang="en-US" baseline="-25000" dirty="0" smtClean="0"/>
              <a:t>5</a:t>
            </a:r>
            <a:r>
              <a:rPr lang="el-GR" baseline="-25000" dirty="0" smtClean="0"/>
              <a:t>/</a:t>
            </a:r>
            <a:r>
              <a:rPr lang="en-US" baseline="-25000" dirty="0" smtClean="0"/>
              <a:t>5</a:t>
            </a:r>
            <a:endParaRPr lang="el-GR" baseline="-25000" dirty="0"/>
          </a:p>
        </p:txBody>
      </p:sp>
      <p:sp>
        <p:nvSpPr>
          <p:cNvPr id="11" name="Content Placeholder 2"/>
          <p:cNvSpPr>
            <a:spLocks noGrp="1"/>
          </p:cNvSpPr>
          <p:nvPr>
            <p:ph idx="1"/>
          </p:nvPr>
        </p:nvSpPr>
        <p:spPr>
          <a:xfrm>
            <a:off x="457200" y="1117307"/>
            <a:ext cx="2746648" cy="516057"/>
          </a:xfrm>
        </p:spPr>
        <p:txBody>
          <a:bodyPr>
            <a:noAutofit/>
          </a:bodyPr>
          <a:lstStyle/>
          <a:p>
            <a:pPr marL="342886" indent="-342886" algn="just"/>
            <a:r>
              <a:rPr lang="el-GR" altLang="el-GR" sz="2800" b="1" dirty="0" smtClean="0"/>
              <a:t>Παράδειγμα </a:t>
            </a:r>
            <a:r>
              <a:rPr lang="en-US" altLang="el-GR" sz="2800" b="1" dirty="0" smtClean="0"/>
              <a:t>3:</a:t>
            </a:r>
          </a:p>
          <a:p>
            <a:pPr marL="0" indent="0">
              <a:buNone/>
            </a:pPr>
            <a:r>
              <a:rPr lang="el-GR" sz="2400" dirty="0" smtClean="0"/>
              <a:t>Να </a:t>
            </a:r>
            <a:r>
              <a:rPr lang="el-GR" sz="2400" dirty="0"/>
              <a:t>γραφεί το πρόγραμμα προσομοίωσης ενός υπολογιστή τσέπης χρησιμοποιώντας την εντολή </a:t>
            </a:r>
            <a:r>
              <a:rPr lang="en-US" sz="2400" dirty="0"/>
              <a:t>repeat</a:t>
            </a:r>
            <a:endParaRPr lang="el-GR" sz="2400" b="1" dirty="0"/>
          </a:p>
          <a:p>
            <a:pPr marL="342886" indent="-342886" algn="just"/>
            <a:endParaRPr lang="en-US" altLang="el-GR" sz="2800" b="1" dirty="0" smtClean="0"/>
          </a:p>
        </p:txBody>
      </p:sp>
      <p:sp>
        <p:nvSpPr>
          <p:cNvPr id="15" name="8 - Διάγραμμα ροής: Έξοδος σε εκτυπωτή"/>
          <p:cNvSpPr/>
          <p:nvPr/>
        </p:nvSpPr>
        <p:spPr>
          <a:xfrm>
            <a:off x="3275856" y="1346731"/>
            <a:ext cx="3873500" cy="4254499"/>
          </a:xfrm>
          <a:prstGeom prst="flowChartDocument">
            <a:avLst/>
          </a:prstGeom>
        </p:spPr>
        <p:style>
          <a:lnRef idx="2">
            <a:schemeClr val="dk1">
              <a:shade val="50000"/>
            </a:schemeClr>
          </a:lnRef>
          <a:fillRef idx="1">
            <a:schemeClr val="dk1"/>
          </a:fillRef>
          <a:effectRef idx="0">
            <a:schemeClr val="dk1"/>
          </a:effectRef>
          <a:fontRef idx="minor">
            <a:schemeClr val="lt1"/>
          </a:fontRef>
        </p:style>
        <p:txBody>
          <a:bodyPr rtlCol="0" anchor="t"/>
          <a:lstStyle/>
          <a:p>
            <a:r>
              <a:rPr lang="en-US" sz="1333" b="1" dirty="0"/>
              <a:t>program</a:t>
            </a:r>
            <a:r>
              <a:rPr lang="en-US" sz="1333" dirty="0"/>
              <a:t> calculator;</a:t>
            </a:r>
          </a:p>
          <a:p>
            <a:r>
              <a:rPr lang="en-US" sz="1333" b="1" dirty="0"/>
              <a:t>var</a:t>
            </a:r>
            <a:r>
              <a:rPr lang="el-GR" sz="1333" dirty="0"/>
              <a:t>   </a:t>
            </a:r>
            <a:r>
              <a:rPr lang="en-US" sz="1333" dirty="0"/>
              <a:t>   result, number: real;</a:t>
            </a:r>
          </a:p>
          <a:p>
            <a:r>
              <a:rPr lang="en-US" sz="1333" dirty="0"/>
              <a:t>             </a:t>
            </a:r>
            <a:r>
              <a:rPr lang="en-US" sz="1333" dirty="0" err="1"/>
              <a:t>telestis</a:t>
            </a:r>
            <a:r>
              <a:rPr lang="en-US" sz="1333" dirty="0"/>
              <a:t>: char;</a:t>
            </a:r>
            <a:endParaRPr lang="el-GR" sz="1333" dirty="0"/>
          </a:p>
          <a:p>
            <a:r>
              <a:rPr lang="en-US" sz="1333" b="1" dirty="0"/>
              <a:t>begin</a:t>
            </a:r>
            <a:endParaRPr lang="en-US" sz="1333" dirty="0"/>
          </a:p>
          <a:p>
            <a:r>
              <a:rPr lang="en-US" sz="1333" dirty="0"/>
              <a:t>read(result);</a:t>
            </a:r>
          </a:p>
          <a:p>
            <a:r>
              <a:rPr lang="en-US" sz="1333" dirty="0"/>
              <a:t>read(</a:t>
            </a:r>
            <a:r>
              <a:rPr lang="en-US" sz="1333" dirty="0" err="1"/>
              <a:t>telestis</a:t>
            </a:r>
            <a:r>
              <a:rPr lang="en-US" sz="1333" dirty="0"/>
              <a:t>);</a:t>
            </a:r>
          </a:p>
          <a:p>
            <a:r>
              <a:rPr lang="en-US" sz="1333" b="1" dirty="0"/>
              <a:t>while </a:t>
            </a:r>
            <a:r>
              <a:rPr lang="en-US" sz="1333" dirty="0" err="1"/>
              <a:t>telestis</a:t>
            </a:r>
            <a:r>
              <a:rPr lang="en-US" sz="1333" dirty="0"/>
              <a:t> &lt;&gt; </a:t>
            </a:r>
            <a:r>
              <a:rPr lang="el-GR" sz="1333" dirty="0"/>
              <a:t>‘=’</a:t>
            </a:r>
            <a:r>
              <a:rPr lang="en-US" sz="1333" dirty="0"/>
              <a:t> </a:t>
            </a:r>
            <a:r>
              <a:rPr lang="en-US" sz="1333" b="1" dirty="0"/>
              <a:t>do</a:t>
            </a:r>
            <a:r>
              <a:rPr lang="en-US" sz="1333" dirty="0"/>
              <a:t> </a:t>
            </a:r>
          </a:p>
          <a:p>
            <a:r>
              <a:rPr lang="en-US" sz="1333" b="1" dirty="0"/>
              <a:t>          begin</a:t>
            </a:r>
          </a:p>
          <a:p>
            <a:r>
              <a:rPr lang="en-US" sz="1333" b="1" dirty="0"/>
              <a:t>           </a:t>
            </a:r>
            <a:r>
              <a:rPr lang="en-US" sz="1333" dirty="0"/>
              <a:t>read(number);</a:t>
            </a:r>
          </a:p>
          <a:p>
            <a:pPr lvl="1"/>
            <a:r>
              <a:rPr lang="en-US" sz="1333" dirty="0"/>
              <a:t>    </a:t>
            </a:r>
            <a:r>
              <a:rPr lang="en-US" sz="1333" b="1" dirty="0"/>
              <a:t>case</a:t>
            </a:r>
            <a:r>
              <a:rPr lang="en-US" sz="1333" dirty="0"/>
              <a:t>  </a:t>
            </a:r>
            <a:r>
              <a:rPr lang="en-US" sz="1333" dirty="0" err="1"/>
              <a:t>telestis</a:t>
            </a:r>
            <a:r>
              <a:rPr lang="en-US" sz="1333" dirty="0"/>
              <a:t> </a:t>
            </a:r>
            <a:r>
              <a:rPr lang="en-US" sz="1333" b="1" dirty="0"/>
              <a:t>of </a:t>
            </a:r>
          </a:p>
          <a:p>
            <a:pPr lvl="1"/>
            <a:r>
              <a:rPr lang="en-US" sz="1333" dirty="0"/>
              <a:t>    ‘+’: result:=</a:t>
            </a:r>
            <a:r>
              <a:rPr lang="en-US" sz="1333" dirty="0" err="1"/>
              <a:t>result+number</a:t>
            </a:r>
            <a:r>
              <a:rPr lang="en-US" sz="1333" dirty="0"/>
              <a:t>;</a:t>
            </a:r>
          </a:p>
          <a:p>
            <a:pPr lvl="1"/>
            <a:r>
              <a:rPr lang="en-US" sz="1333" dirty="0"/>
              <a:t>    ‘-’: result:=result-number;</a:t>
            </a:r>
            <a:endParaRPr lang="en-US" sz="1333" b="1" dirty="0"/>
          </a:p>
          <a:p>
            <a:pPr lvl="1"/>
            <a:r>
              <a:rPr lang="en-US" sz="1333" dirty="0"/>
              <a:t>    ‘*’: result:=result*number;</a:t>
            </a:r>
          </a:p>
          <a:p>
            <a:pPr lvl="1"/>
            <a:r>
              <a:rPr lang="en-US" sz="1333" dirty="0"/>
              <a:t>     ‘/’: result:=result/number;</a:t>
            </a:r>
          </a:p>
          <a:p>
            <a:pPr lvl="1"/>
            <a:r>
              <a:rPr lang="en-US" sz="1333" b="1" dirty="0"/>
              <a:t>    end;</a:t>
            </a:r>
          </a:p>
          <a:p>
            <a:pPr lvl="1"/>
            <a:r>
              <a:rPr lang="en-US" sz="1333" dirty="0"/>
              <a:t> read(</a:t>
            </a:r>
            <a:r>
              <a:rPr lang="en-US" sz="1333" dirty="0" err="1"/>
              <a:t>telestis</a:t>
            </a:r>
            <a:r>
              <a:rPr lang="en-US" sz="1333" dirty="0"/>
              <a:t>);</a:t>
            </a:r>
          </a:p>
          <a:p>
            <a:pPr lvl="1"/>
            <a:r>
              <a:rPr lang="en-US" sz="1333" b="1" dirty="0"/>
              <a:t> end;</a:t>
            </a:r>
          </a:p>
          <a:p>
            <a:pPr lvl="1" indent="-380985"/>
            <a:r>
              <a:rPr lang="en-US" sz="1333" dirty="0"/>
              <a:t>writeln(result);</a:t>
            </a:r>
          </a:p>
          <a:p>
            <a:pPr lvl="1" indent="-380985"/>
            <a:r>
              <a:rPr lang="en-US" sz="1333" b="1" dirty="0"/>
              <a:t>end.</a:t>
            </a:r>
            <a:endParaRPr lang="el-GR" sz="1333" b="1" dirty="0"/>
          </a:p>
          <a:p>
            <a:endParaRPr lang="en-US" sz="917" dirty="0"/>
          </a:p>
          <a:p>
            <a:endParaRPr lang="en-US" sz="917" dirty="0"/>
          </a:p>
          <a:p>
            <a:endParaRPr lang="el-GR" sz="917" dirty="0"/>
          </a:p>
          <a:p>
            <a:endParaRPr lang="el-GR" sz="917" dirty="0"/>
          </a:p>
          <a:p>
            <a:endParaRPr lang="el-GR" sz="917" dirty="0"/>
          </a:p>
          <a:p>
            <a:endParaRPr lang="el-GR" sz="917" dirty="0"/>
          </a:p>
        </p:txBody>
      </p:sp>
      <p:sp>
        <p:nvSpPr>
          <p:cNvPr id="16" name="9 - Διάγραμμα ροής: Έξοδος σε εκτυπωτή"/>
          <p:cNvSpPr/>
          <p:nvPr/>
        </p:nvSpPr>
        <p:spPr>
          <a:xfrm>
            <a:off x="5934968" y="1333501"/>
            <a:ext cx="2730500" cy="4254499"/>
          </a:xfrm>
          <a:prstGeom prst="flowChartDocument">
            <a:avLst/>
          </a:prstGeom>
        </p:spPr>
        <p:style>
          <a:lnRef idx="1">
            <a:schemeClr val="accent1"/>
          </a:lnRef>
          <a:fillRef idx="3">
            <a:schemeClr val="accent1"/>
          </a:fillRef>
          <a:effectRef idx="2">
            <a:schemeClr val="accent1"/>
          </a:effectRef>
          <a:fontRef idx="minor">
            <a:schemeClr val="lt1"/>
          </a:fontRef>
        </p:style>
        <p:txBody>
          <a:bodyPr rtlCol="0" anchor="t"/>
          <a:lstStyle/>
          <a:p>
            <a:r>
              <a:rPr lang="en-US" sz="1333" b="1" dirty="0"/>
              <a:t>program</a:t>
            </a:r>
            <a:r>
              <a:rPr lang="en-US" sz="1333" dirty="0"/>
              <a:t> calculator;</a:t>
            </a:r>
          </a:p>
          <a:p>
            <a:r>
              <a:rPr lang="en-US" sz="1333" b="1" dirty="0"/>
              <a:t>var</a:t>
            </a:r>
            <a:r>
              <a:rPr lang="el-GR" sz="1333" dirty="0"/>
              <a:t>   </a:t>
            </a:r>
            <a:r>
              <a:rPr lang="en-US" sz="1333" dirty="0"/>
              <a:t>   result, number: real;</a:t>
            </a:r>
          </a:p>
          <a:p>
            <a:r>
              <a:rPr lang="en-US" sz="1333" dirty="0"/>
              <a:t>             </a:t>
            </a:r>
            <a:r>
              <a:rPr lang="en-US" sz="1333" dirty="0" err="1"/>
              <a:t>telestis</a:t>
            </a:r>
            <a:r>
              <a:rPr lang="en-US" sz="1333" dirty="0"/>
              <a:t>: char;</a:t>
            </a:r>
            <a:endParaRPr lang="el-GR" sz="1333" dirty="0"/>
          </a:p>
          <a:p>
            <a:r>
              <a:rPr lang="en-US" sz="1333" b="1" dirty="0"/>
              <a:t>begin</a:t>
            </a:r>
            <a:endParaRPr lang="en-US" sz="1333" dirty="0"/>
          </a:p>
          <a:p>
            <a:r>
              <a:rPr lang="en-US" sz="1333" dirty="0"/>
              <a:t>read(result);</a:t>
            </a:r>
          </a:p>
          <a:p>
            <a:r>
              <a:rPr lang="en-US" sz="1333" dirty="0"/>
              <a:t>read(</a:t>
            </a:r>
            <a:r>
              <a:rPr lang="en-US" sz="1333" dirty="0" err="1"/>
              <a:t>telestis</a:t>
            </a:r>
            <a:r>
              <a:rPr lang="en-US" sz="1333" dirty="0"/>
              <a:t>);</a:t>
            </a:r>
          </a:p>
          <a:p>
            <a:r>
              <a:rPr lang="en-US" sz="1333" b="1" dirty="0"/>
              <a:t>repeat</a:t>
            </a:r>
            <a:endParaRPr lang="en-US" sz="1333" dirty="0"/>
          </a:p>
          <a:p>
            <a:r>
              <a:rPr lang="en-US" sz="1333" b="1" dirty="0"/>
              <a:t>               </a:t>
            </a:r>
            <a:r>
              <a:rPr lang="en-US" sz="1333" dirty="0"/>
              <a:t>read(number);</a:t>
            </a:r>
          </a:p>
          <a:p>
            <a:pPr lvl="1"/>
            <a:r>
              <a:rPr lang="en-US" sz="1333" dirty="0"/>
              <a:t>    </a:t>
            </a:r>
            <a:r>
              <a:rPr lang="en-US" sz="1333" b="1" dirty="0"/>
              <a:t>case</a:t>
            </a:r>
            <a:r>
              <a:rPr lang="en-US" sz="1333" dirty="0"/>
              <a:t>  </a:t>
            </a:r>
            <a:r>
              <a:rPr lang="en-US" sz="1333" dirty="0" err="1"/>
              <a:t>telestis</a:t>
            </a:r>
            <a:r>
              <a:rPr lang="en-US" sz="1333" dirty="0"/>
              <a:t> </a:t>
            </a:r>
            <a:r>
              <a:rPr lang="en-US" sz="1333" b="1" dirty="0"/>
              <a:t>of </a:t>
            </a:r>
          </a:p>
          <a:p>
            <a:pPr lvl="1"/>
            <a:r>
              <a:rPr lang="en-US" sz="1333" dirty="0"/>
              <a:t>    ‘+’: result:=</a:t>
            </a:r>
            <a:r>
              <a:rPr lang="en-US" sz="1333" dirty="0" err="1"/>
              <a:t>result+number</a:t>
            </a:r>
            <a:r>
              <a:rPr lang="en-US" sz="1333" dirty="0"/>
              <a:t>;</a:t>
            </a:r>
          </a:p>
          <a:p>
            <a:pPr lvl="1"/>
            <a:r>
              <a:rPr lang="en-US" sz="1333" dirty="0"/>
              <a:t>    ‘-’: result:=result-number;</a:t>
            </a:r>
            <a:endParaRPr lang="en-US" sz="1333" b="1" dirty="0"/>
          </a:p>
          <a:p>
            <a:pPr lvl="1"/>
            <a:r>
              <a:rPr lang="en-US" sz="1333" dirty="0"/>
              <a:t>    ‘*’: result:=result*number;</a:t>
            </a:r>
          </a:p>
          <a:p>
            <a:pPr lvl="1"/>
            <a:r>
              <a:rPr lang="en-US" sz="1333" dirty="0"/>
              <a:t>     ‘/’: result:=result/number;</a:t>
            </a:r>
          </a:p>
          <a:p>
            <a:pPr lvl="1"/>
            <a:r>
              <a:rPr lang="en-US" sz="1333" b="1" dirty="0"/>
              <a:t>    end;</a:t>
            </a:r>
          </a:p>
          <a:p>
            <a:pPr lvl="1"/>
            <a:r>
              <a:rPr lang="en-US" sz="1333" dirty="0"/>
              <a:t> read(</a:t>
            </a:r>
            <a:r>
              <a:rPr lang="en-US" sz="1333" dirty="0" err="1"/>
              <a:t>telestis</a:t>
            </a:r>
            <a:r>
              <a:rPr lang="en-US" sz="1333" dirty="0"/>
              <a:t>);</a:t>
            </a:r>
          </a:p>
          <a:p>
            <a:pPr lvl="1" indent="-380985"/>
            <a:r>
              <a:rPr lang="en-US" sz="1333" b="1" dirty="0"/>
              <a:t>until</a:t>
            </a:r>
            <a:r>
              <a:rPr lang="en-US" sz="1333" dirty="0"/>
              <a:t> </a:t>
            </a:r>
            <a:r>
              <a:rPr lang="en-US" sz="1333" dirty="0" err="1"/>
              <a:t>telestis</a:t>
            </a:r>
            <a:r>
              <a:rPr lang="en-US" sz="1333" dirty="0"/>
              <a:t> =‘=’;</a:t>
            </a:r>
          </a:p>
          <a:p>
            <a:pPr lvl="1" indent="-380985"/>
            <a:r>
              <a:rPr lang="en-US" sz="1333" dirty="0"/>
              <a:t>writeln(result);</a:t>
            </a:r>
          </a:p>
          <a:p>
            <a:pPr lvl="1" indent="-380985"/>
            <a:r>
              <a:rPr lang="en-US" sz="1333" b="1" dirty="0"/>
              <a:t>end.</a:t>
            </a:r>
            <a:endParaRPr lang="el-GR" sz="1333" b="1" dirty="0"/>
          </a:p>
          <a:p>
            <a:endParaRPr lang="en-US" sz="917" dirty="0"/>
          </a:p>
          <a:p>
            <a:endParaRPr lang="en-US" sz="917" dirty="0"/>
          </a:p>
          <a:p>
            <a:endParaRPr lang="el-GR" sz="917" dirty="0"/>
          </a:p>
          <a:p>
            <a:endParaRPr lang="el-GR" sz="917" dirty="0"/>
          </a:p>
        </p:txBody>
      </p:sp>
      <p:sp>
        <p:nvSpPr>
          <p:cNvPr id="17" name="5 - Θέση αριθμού διαφάνειας"/>
          <p:cNvSpPr>
            <a:spLocks noGrp="1"/>
          </p:cNvSpPr>
          <p:nvPr>
            <p:ph type="sldNum" sz="quarter" idx="12"/>
          </p:nvPr>
        </p:nvSpPr>
        <p:spPr>
          <a:xfrm>
            <a:off x="6553200" y="5296959"/>
            <a:ext cx="2133600" cy="304271"/>
          </a:xfrm>
        </p:spPr>
        <p:txBody>
          <a:bodyPr/>
          <a:lstStyle/>
          <a:p>
            <a:r>
              <a:rPr lang="en-US" dirty="0" smtClean="0"/>
              <a:t>19</a:t>
            </a:r>
            <a:endParaRPr lang="en-US" dirty="0"/>
          </a:p>
        </p:txBody>
      </p:sp>
    </p:spTree>
    <p:extLst>
      <p:ext uri="{BB962C8B-B14F-4D97-AF65-F5344CB8AC3E}">
        <p14:creationId xmlns:p14="http://schemas.microsoft.com/office/powerpoint/2010/main" val="42932926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p:cNvSpPr>
            <a:spLocks noGrp="1"/>
          </p:cNvSpPr>
          <p:nvPr>
            <p:ph type="subTitle" idx="1"/>
          </p:nvPr>
        </p:nvSpPr>
        <p:spPr>
          <a:xfrm>
            <a:off x="683568" y="1345332"/>
            <a:ext cx="7776864" cy="2702345"/>
          </a:xfrm>
        </p:spPr>
        <p:txBody>
          <a:bodyPr>
            <a:noAutofit/>
          </a:bodyPr>
          <a:lstStyle/>
          <a:p>
            <a:pPr algn="l"/>
            <a:r>
              <a:rPr lang="el-GR" sz="2800" dirty="0" smtClean="0"/>
              <a:t>Τμήμα Μηχανικών Πληροφορικής Τ.Ε</a:t>
            </a:r>
          </a:p>
          <a:p>
            <a:pPr algn="l"/>
            <a:r>
              <a:rPr lang="el-GR" b="1" dirty="0" smtClean="0"/>
              <a:t>Προγραμματισμός Ι </a:t>
            </a:r>
            <a:endParaRPr lang="el-GR" b="1" dirty="0"/>
          </a:p>
          <a:p>
            <a:r>
              <a:rPr lang="el-GR" sz="2800" b="1" dirty="0"/>
              <a:t>Ενότητα </a:t>
            </a:r>
            <a:r>
              <a:rPr lang="en-US" sz="2800" b="1" dirty="0" smtClean="0"/>
              <a:t>3 </a:t>
            </a:r>
            <a:r>
              <a:rPr lang="el-GR" sz="2800" b="1" dirty="0"/>
              <a:t>:</a:t>
            </a:r>
            <a:r>
              <a:rPr lang="en-US" sz="2800" b="1" dirty="0"/>
              <a:t> </a:t>
            </a:r>
            <a:r>
              <a:rPr lang="el-GR" sz="2800" dirty="0"/>
              <a:t>Εντολές </a:t>
            </a:r>
            <a:r>
              <a:rPr lang="el-GR" sz="2800" dirty="0" smtClean="0"/>
              <a:t>Επανάληψης</a:t>
            </a:r>
          </a:p>
          <a:p>
            <a:endParaRPr lang="el-GR" sz="2800" dirty="0" smtClean="0">
              <a:solidFill>
                <a:schemeClr val="tx2">
                  <a:lumMod val="50000"/>
                </a:schemeClr>
              </a:solidFill>
            </a:endParaRPr>
          </a:p>
          <a:p>
            <a:pPr algn="l">
              <a:lnSpc>
                <a:spcPts val="2600"/>
              </a:lnSpc>
            </a:pPr>
            <a:r>
              <a:rPr lang="el-GR" sz="2800" dirty="0" smtClean="0">
                <a:solidFill>
                  <a:schemeClr val="tx2">
                    <a:lumMod val="50000"/>
                  </a:schemeClr>
                </a:solidFill>
              </a:rPr>
              <a:t>Αλέξανδρος Τζάλλας</a:t>
            </a:r>
          </a:p>
          <a:p>
            <a:pPr algn="l">
              <a:lnSpc>
                <a:spcPts val="2600"/>
              </a:lnSpc>
            </a:pPr>
            <a:r>
              <a:rPr lang="el-GR" sz="2800" dirty="0">
                <a:solidFill>
                  <a:schemeClr val="tx2">
                    <a:lumMod val="50000"/>
                  </a:schemeClr>
                </a:solidFill>
              </a:rPr>
              <a:t>Λέκτορας</a:t>
            </a:r>
          </a:p>
          <a:p>
            <a:pPr algn="l">
              <a:lnSpc>
                <a:spcPts val="2600"/>
              </a:lnSpc>
            </a:pPr>
            <a:r>
              <a:rPr lang="el-GR" sz="2400" dirty="0" smtClean="0">
                <a:solidFill>
                  <a:schemeClr val="tx2">
                    <a:lumMod val="50000"/>
                  </a:schemeClr>
                </a:solidFill>
              </a:rPr>
              <a:t>Άρτα, 2015</a:t>
            </a: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4659746"/>
            <a:ext cx="4310289" cy="854894"/>
          </a:xfrm>
          <a:prstGeom prst="rect">
            <a:avLst/>
          </a:prstGeom>
          <a:noFill/>
        </p:spPr>
      </p:pic>
      <p:sp>
        <p:nvSpPr>
          <p:cNvPr id="10" name="Τίτλος 1"/>
          <p:cNvSpPr txBox="1">
            <a:spLocks/>
          </p:cNvSpPr>
          <p:nvPr/>
        </p:nvSpPr>
        <p:spPr>
          <a:xfrm>
            <a:off x="0" y="3547"/>
            <a:ext cx="7452320" cy="1023697"/>
          </a:xfrm>
          <a:prstGeom prst="rect">
            <a:avLst/>
          </a:prstGeom>
          <a:solidFill>
            <a:schemeClr val="accent2"/>
          </a:solidFill>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r>
              <a:rPr lang="el-GR" sz="2400" dirty="0" smtClean="0">
                <a:solidFill>
                  <a:schemeClr val="bg1"/>
                </a:solidFill>
              </a:rPr>
              <a:t>Ανοιχτά Ακαδημαϊκά Μαθήματα στο ΤΕΙ Ηπείρου</a:t>
            </a:r>
            <a:endParaRPr lang="el-GR" sz="2400" dirty="0">
              <a:solidFill>
                <a:schemeClr val="bg1"/>
              </a:solidFill>
            </a:endParaRPr>
          </a:p>
        </p:txBody>
      </p:sp>
      <p:pic>
        <p:nvPicPr>
          <p:cNvPr id="11" name="Εικόνα 10"/>
          <p:cNvPicPr>
            <a:picLocks noChangeAspect="1"/>
          </p:cNvPicPr>
          <p:nvPr/>
        </p:nvPicPr>
        <p:blipFill>
          <a:blip r:embed="rId5"/>
          <a:stretch>
            <a:fillRect/>
          </a:stretch>
        </p:blipFill>
        <p:spPr>
          <a:xfrm>
            <a:off x="6948264" y="3547"/>
            <a:ext cx="2214640" cy="1031492"/>
          </a:xfrm>
          <a:prstGeom prst="rect">
            <a:avLst/>
          </a:prstGeom>
        </p:spPr>
      </p:pic>
    </p:spTree>
    <p:extLst>
      <p:ext uri="{BB962C8B-B14F-4D97-AF65-F5344CB8AC3E}">
        <p14:creationId xmlns:p14="http://schemas.microsoft.com/office/powerpoint/2010/main" val="23856713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Θέση αριθμού διαφάνειας"/>
          <p:cNvSpPr>
            <a:spLocks noGrp="1"/>
          </p:cNvSpPr>
          <p:nvPr>
            <p:ph type="sldNum" sz="quarter" idx="12"/>
          </p:nvPr>
        </p:nvSpPr>
        <p:spPr/>
        <p:txBody>
          <a:bodyPr/>
          <a:lstStyle/>
          <a:p>
            <a:fld id="{7B8CB4D9-50DA-7B48-9615-5682E9CC2C1D}" type="slidenum">
              <a:rPr lang="en-US" smtClean="0"/>
              <a:pPr/>
              <a:t>20</a:t>
            </a:fld>
            <a:endParaRPr lang="en-US"/>
          </a:p>
        </p:txBody>
      </p:sp>
      <p:sp>
        <p:nvSpPr>
          <p:cNvPr id="10" name="1 - Τίτλος"/>
          <p:cNvSpPr>
            <a:spLocks noGrp="1"/>
          </p:cNvSpPr>
          <p:nvPr>
            <p:ph type="title"/>
          </p:nvPr>
        </p:nvSpPr>
        <p:spPr>
          <a:xfrm>
            <a:off x="107504" y="246528"/>
            <a:ext cx="8856984" cy="952500"/>
          </a:xfrm>
        </p:spPr>
        <p:txBody>
          <a:bodyPr>
            <a:noAutofit/>
          </a:bodyPr>
          <a:lstStyle/>
          <a:p>
            <a:r>
              <a:rPr lang="en-US" dirty="0" smtClean="0"/>
              <a:t>While vs Repeat</a:t>
            </a:r>
            <a:r>
              <a:rPr lang="el-GR" baseline="-25000" dirty="0" smtClean="0"/>
              <a:t>1/3</a:t>
            </a:r>
            <a:endParaRPr lang="el-GR" baseline="-25000" dirty="0"/>
          </a:p>
        </p:txBody>
      </p:sp>
      <p:sp>
        <p:nvSpPr>
          <p:cNvPr id="8" name="2 - Θέση περιεχομένου"/>
          <p:cNvSpPr>
            <a:spLocks noGrp="1"/>
          </p:cNvSpPr>
          <p:nvPr>
            <p:ph idx="1"/>
          </p:nvPr>
        </p:nvSpPr>
        <p:spPr>
          <a:xfrm>
            <a:off x="323528" y="1129308"/>
            <a:ext cx="8363272" cy="4141192"/>
          </a:xfrm>
        </p:spPr>
        <p:txBody>
          <a:bodyPr>
            <a:noAutofit/>
          </a:bodyPr>
          <a:lstStyle/>
          <a:p>
            <a:r>
              <a:rPr lang="en-US" sz="2000" dirty="0"/>
              <a:t>H </a:t>
            </a:r>
            <a:r>
              <a:rPr lang="el-GR" sz="2000" dirty="0"/>
              <a:t>εντολή </a:t>
            </a:r>
            <a:r>
              <a:rPr lang="en-US" sz="2000" dirty="0"/>
              <a:t>while </a:t>
            </a:r>
            <a:r>
              <a:rPr lang="el-GR" sz="2000" dirty="0"/>
              <a:t>εκτελείται όσο η τιμής της λογικής έκφρασης είναι </a:t>
            </a:r>
            <a:r>
              <a:rPr lang="en-US" sz="2000" dirty="0"/>
              <a:t>true </a:t>
            </a:r>
            <a:r>
              <a:rPr lang="el-GR" sz="2000" dirty="0"/>
              <a:t>ενώ η εντολή </a:t>
            </a:r>
            <a:r>
              <a:rPr lang="en-US" sz="2000" dirty="0"/>
              <a:t>repeat </a:t>
            </a:r>
            <a:r>
              <a:rPr lang="el-GR" sz="2000" dirty="0"/>
              <a:t>εκτελείται όσο η τιμής της λογικής έκφρασης είναι </a:t>
            </a:r>
            <a:r>
              <a:rPr lang="en-US" sz="2000" dirty="0"/>
              <a:t>false</a:t>
            </a:r>
          </a:p>
          <a:p>
            <a:r>
              <a:rPr lang="el-GR" sz="2000" dirty="0"/>
              <a:t>Έτσι αν μια επαναληπτική ακολουθία προτάσεων είναι εκφρασμένη με την εντολή </a:t>
            </a:r>
            <a:r>
              <a:rPr lang="en-US" sz="2000" dirty="0"/>
              <a:t>while </a:t>
            </a:r>
            <a:r>
              <a:rPr lang="el-GR" sz="2000" dirty="0"/>
              <a:t>και θέλουμε να την εκφράσουμε με την εντολή </a:t>
            </a:r>
            <a:r>
              <a:rPr lang="en-US" sz="2000" dirty="0"/>
              <a:t>repeat</a:t>
            </a:r>
            <a:r>
              <a:rPr lang="el-GR" sz="2000" dirty="0"/>
              <a:t> αντιστρέφουμε την λογική έκφραση</a:t>
            </a:r>
          </a:p>
          <a:p>
            <a:r>
              <a:rPr lang="el-GR" sz="2000" dirty="0"/>
              <a:t>Για παράδειγμα οι ακόλουθες προτάσεις, στις οποίες διαβάζονται θετικοί αριθμοί από την μονάδα εισόδου, υπολογίζεται η τιμής της έκφρασης και τυπώνεται το αποτέλεσμα:</a:t>
            </a:r>
          </a:p>
          <a:p>
            <a:endParaRPr lang="el-GR" sz="2000" dirty="0"/>
          </a:p>
          <a:p>
            <a:pPr lvl="1">
              <a:buClr>
                <a:srgbClr val="FF7F01"/>
              </a:buClr>
              <a:buNone/>
            </a:pPr>
            <a:endParaRPr lang="pt-BR" sz="1333" dirty="0">
              <a:solidFill>
                <a:srgbClr val="103154">
                  <a:lumMod val="90000"/>
                  <a:lumOff val="10000"/>
                </a:srgbClr>
              </a:solidFill>
            </a:endParaRPr>
          </a:p>
        </p:txBody>
      </p:sp>
      <p:sp>
        <p:nvSpPr>
          <p:cNvPr id="9" name="8 - Διάγραμμα ροής: Έξοδος σε εκτυπωτή"/>
          <p:cNvSpPr/>
          <p:nvPr/>
        </p:nvSpPr>
        <p:spPr>
          <a:xfrm>
            <a:off x="3779912" y="3754860"/>
            <a:ext cx="1651000" cy="1846370"/>
          </a:xfrm>
          <a:prstGeom prst="flowChartDocument">
            <a:avLst/>
          </a:prstGeom>
        </p:spPr>
        <p:style>
          <a:lnRef idx="1">
            <a:schemeClr val="accent1"/>
          </a:lnRef>
          <a:fillRef idx="3">
            <a:schemeClr val="accent1"/>
          </a:fillRef>
          <a:effectRef idx="2">
            <a:schemeClr val="accent1"/>
          </a:effectRef>
          <a:fontRef idx="minor">
            <a:schemeClr val="lt1"/>
          </a:fontRef>
        </p:style>
        <p:txBody>
          <a:bodyPr rtlCol="0" anchor="t"/>
          <a:lstStyle/>
          <a:p>
            <a:r>
              <a:rPr lang="en-US" sz="1600" b="1" dirty="0"/>
              <a:t>read(x);</a:t>
            </a:r>
          </a:p>
          <a:p>
            <a:r>
              <a:rPr lang="en-US" sz="1600" b="1" dirty="0"/>
              <a:t>while </a:t>
            </a:r>
            <a:r>
              <a:rPr lang="en-US" sz="1600" dirty="0"/>
              <a:t>x&gt;0 </a:t>
            </a:r>
            <a:r>
              <a:rPr lang="en-US" sz="1600" b="1" dirty="0"/>
              <a:t>do begin </a:t>
            </a:r>
          </a:p>
          <a:p>
            <a:r>
              <a:rPr lang="en-US" sz="1600" dirty="0"/>
              <a:t>y:=2*</a:t>
            </a:r>
            <a:r>
              <a:rPr lang="en-US" sz="1600" dirty="0" err="1"/>
              <a:t>sqrt</a:t>
            </a:r>
            <a:r>
              <a:rPr lang="en-US" sz="1600" dirty="0"/>
              <a:t>(x)+1;</a:t>
            </a:r>
          </a:p>
          <a:p>
            <a:r>
              <a:rPr lang="en-US" sz="1600" b="1" dirty="0"/>
              <a:t>writeln(y);</a:t>
            </a:r>
          </a:p>
          <a:p>
            <a:r>
              <a:rPr lang="en-US" sz="1600" b="1" dirty="0"/>
              <a:t>read(x);</a:t>
            </a:r>
          </a:p>
          <a:p>
            <a:r>
              <a:rPr lang="en-US" sz="1600" b="1" dirty="0"/>
              <a:t>end;</a:t>
            </a:r>
            <a:endParaRPr lang="en-US" sz="1600" dirty="0"/>
          </a:p>
          <a:p>
            <a:endParaRPr lang="en-US" sz="1000" dirty="0"/>
          </a:p>
          <a:p>
            <a:endParaRPr lang="el-GR" sz="1000" dirty="0"/>
          </a:p>
          <a:p>
            <a:endParaRPr lang="el-GR" sz="1000" dirty="0"/>
          </a:p>
          <a:p>
            <a:endParaRPr lang="el-GR" sz="1000" dirty="0"/>
          </a:p>
          <a:p>
            <a:endParaRPr lang="el-GR" sz="1000" dirty="0"/>
          </a:p>
        </p:txBody>
      </p:sp>
      <p:sp>
        <p:nvSpPr>
          <p:cNvPr id="12" name="11 - Διάγραμμα ροής: Έξοδος σε εκτυπωτή"/>
          <p:cNvSpPr/>
          <p:nvPr/>
        </p:nvSpPr>
        <p:spPr>
          <a:xfrm>
            <a:off x="6156176" y="3726423"/>
            <a:ext cx="1651000" cy="1988577"/>
          </a:xfrm>
          <a:prstGeom prst="flowChartDocument">
            <a:avLst/>
          </a:prstGeom>
        </p:spPr>
        <p:style>
          <a:lnRef idx="1">
            <a:schemeClr val="accent1"/>
          </a:lnRef>
          <a:fillRef idx="3">
            <a:schemeClr val="accent1"/>
          </a:fillRef>
          <a:effectRef idx="2">
            <a:schemeClr val="accent1"/>
          </a:effectRef>
          <a:fontRef idx="minor">
            <a:schemeClr val="lt1"/>
          </a:fontRef>
        </p:style>
        <p:txBody>
          <a:bodyPr rtlCol="0" anchor="t"/>
          <a:lstStyle/>
          <a:p>
            <a:r>
              <a:rPr lang="en-US" sz="1600" b="1" dirty="0"/>
              <a:t>repeat</a:t>
            </a:r>
          </a:p>
          <a:p>
            <a:r>
              <a:rPr lang="en-US" sz="1600" b="1" dirty="0"/>
              <a:t>read(x);</a:t>
            </a:r>
          </a:p>
          <a:p>
            <a:r>
              <a:rPr lang="en-US" sz="1600" b="1" dirty="0"/>
              <a:t>If </a:t>
            </a:r>
            <a:r>
              <a:rPr lang="en-US" sz="1600" dirty="0"/>
              <a:t>x&gt;0 </a:t>
            </a:r>
            <a:r>
              <a:rPr lang="en-US" sz="1600" b="1" dirty="0"/>
              <a:t>then begin </a:t>
            </a:r>
          </a:p>
          <a:p>
            <a:r>
              <a:rPr lang="en-US" sz="1600" dirty="0"/>
              <a:t>y:=2*</a:t>
            </a:r>
            <a:r>
              <a:rPr lang="en-US" sz="1600" dirty="0" err="1"/>
              <a:t>sqrt</a:t>
            </a:r>
            <a:r>
              <a:rPr lang="en-US" sz="1600" dirty="0"/>
              <a:t>(x)+1;</a:t>
            </a:r>
          </a:p>
          <a:p>
            <a:r>
              <a:rPr lang="en-US" sz="1600" b="1" dirty="0"/>
              <a:t>writeln(y);</a:t>
            </a:r>
          </a:p>
          <a:p>
            <a:r>
              <a:rPr lang="en-US" sz="1600" b="1" dirty="0"/>
              <a:t>end</a:t>
            </a:r>
          </a:p>
          <a:p>
            <a:r>
              <a:rPr lang="en-US" sz="1600" b="1" dirty="0"/>
              <a:t>until x&lt;=o;</a:t>
            </a:r>
          </a:p>
          <a:p>
            <a:endParaRPr lang="en-US" sz="900" dirty="0"/>
          </a:p>
          <a:p>
            <a:endParaRPr lang="el-GR" sz="900" dirty="0"/>
          </a:p>
          <a:p>
            <a:endParaRPr lang="el-GR" sz="900" dirty="0"/>
          </a:p>
          <a:p>
            <a:endParaRPr lang="el-GR" sz="900" dirty="0"/>
          </a:p>
          <a:p>
            <a:endParaRPr lang="el-GR" sz="900" dirty="0"/>
          </a:p>
        </p:txBody>
      </p:sp>
    </p:spTree>
    <p:extLst>
      <p:ext uri="{BB962C8B-B14F-4D97-AF65-F5344CB8AC3E}">
        <p14:creationId xmlns:p14="http://schemas.microsoft.com/office/powerpoint/2010/main" val="33340837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Θέση αριθμού διαφάνειας"/>
          <p:cNvSpPr>
            <a:spLocks noGrp="1"/>
          </p:cNvSpPr>
          <p:nvPr>
            <p:ph type="sldNum" sz="quarter" idx="12"/>
          </p:nvPr>
        </p:nvSpPr>
        <p:spPr/>
        <p:txBody>
          <a:bodyPr/>
          <a:lstStyle/>
          <a:p>
            <a:fld id="{7B8CB4D9-50DA-7B48-9615-5682E9CC2C1D}" type="slidenum">
              <a:rPr lang="en-US" smtClean="0"/>
              <a:pPr/>
              <a:t>21</a:t>
            </a:fld>
            <a:endParaRPr lang="en-US"/>
          </a:p>
        </p:txBody>
      </p:sp>
      <p:sp>
        <p:nvSpPr>
          <p:cNvPr id="10" name="1 - Τίτλος"/>
          <p:cNvSpPr>
            <a:spLocks noGrp="1"/>
          </p:cNvSpPr>
          <p:nvPr>
            <p:ph type="title"/>
          </p:nvPr>
        </p:nvSpPr>
        <p:spPr>
          <a:xfrm>
            <a:off x="179512" y="246528"/>
            <a:ext cx="8640960" cy="952500"/>
          </a:xfrm>
        </p:spPr>
        <p:txBody>
          <a:bodyPr>
            <a:noAutofit/>
          </a:bodyPr>
          <a:lstStyle/>
          <a:p>
            <a:r>
              <a:rPr lang="en-US" dirty="0"/>
              <a:t>While vs </a:t>
            </a:r>
            <a:r>
              <a:rPr lang="en-US" dirty="0" smtClean="0"/>
              <a:t>Repeat</a:t>
            </a:r>
            <a:r>
              <a:rPr lang="en-US" baseline="-25000" dirty="0"/>
              <a:t>2</a:t>
            </a:r>
            <a:r>
              <a:rPr lang="el-GR" baseline="-25000" dirty="0" smtClean="0"/>
              <a:t>/3</a:t>
            </a:r>
            <a:endParaRPr lang="el-GR" baseline="-25000" dirty="0"/>
          </a:p>
        </p:txBody>
      </p:sp>
      <p:sp>
        <p:nvSpPr>
          <p:cNvPr id="8" name="2 - Θέση περιεχομένου"/>
          <p:cNvSpPr>
            <a:spLocks noGrp="1"/>
          </p:cNvSpPr>
          <p:nvPr>
            <p:ph idx="1"/>
          </p:nvPr>
        </p:nvSpPr>
        <p:spPr>
          <a:xfrm>
            <a:off x="323528" y="1199028"/>
            <a:ext cx="8280920" cy="4097931"/>
          </a:xfrm>
        </p:spPr>
        <p:txBody>
          <a:bodyPr>
            <a:noAutofit/>
          </a:bodyPr>
          <a:lstStyle/>
          <a:p>
            <a:r>
              <a:rPr lang="en-US" sz="2400" dirty="0"/>
              <a:t>H </a:t>
            </a:r>
            <a:r>
              <a:rPr lang="el-GR" sz="2400" dirty="0"/>
              <a:t>βασική διαφορά των εντολών </a:t>
            </a:r>
            <a:r>
              <a:rPr lang="en-US" sz="2400" dirty="0"/>
              <a:t>while </a:t>
            </a:r>
            <a:r>
              <a:rPr lang="el-GR" sz="2400" dirty="0"/>
              <a:t>και </a:t>
            </a:r>
            <a:r>
              <a:rPr lang="en-US" sz="2400" dirty="0"/>
              <a:t>repeat </a:t>
            </a:r>
            <a:r>
              <a:rPr lang="el-GR" sz="2400" dirty="0"/>
              <a:t>είναι ότι η ακολουθία προτάσεων της εντολής </a:t>
            </a:r>
            <a:r>
              <a:rPr lang="en-US" sz="2400" dirty="0"/>
              <a:t>repeat </a:t>
            </a:r>
            <a:r>
              <a:rPr lang="el-GR" sz="2400" dirty="0"/>
              <a:t>εκτελείται</a:t>
            </a:r>
            <a:r>
              <a:rPr lang="en-US" sz="2400" dirty="0"/>
              <a:t> </a:t>
            </a:r>
            <a:r>
              <a:rPr lang="el-GR" sz="2400" dirty="0"/>
              <a:t>τουλάχιστον μια φορά (έτσι η εντολή </a:t>
            </a:r>
            <a:r>
              <a:rPr lang="en-US" sz="2400" dirty="0"/>
              <a:t>repeat </a:t>
            </a:r>
            <a:r>
              <a:rPr lang="el-GR" sz="2400" dirty="0"/>
              <a:t>ενδείκνυται στις περιπτώσεις όπου απαιτείται μια τουλάχιστον εκτέλεση μιας ακολουθίας προτάσεων για παράδειγμα ένα μενού)</a:t>
            </a:r>
          </a:p>
          <a:p>
            <a:r>
              <a:rPr lang="el-GR" sz="2400" dirty="0"/>
              <a:t>Η εντολή </a:t>
            </a:r>
            <a:r>
              <a:rPr lang="en-US" sz="2400" dirty="0"/>
              <a:t>while</a:t>
            </a:r>
            <a:r>
              <a:rPr lang="el-GR" sz="2400" dirty="0"/>
              <a:t> υπολογίζει πρώτα την τιμή της λογικής έκφρασης και στη συνέχεια εκτελεί την ακολουθία των προτάσεων (υπάρχουν όμως περιπτώσεις όπου οι τιμές των μεταβλητών που καθορίζουν την τιμής της λογικής έκφρασης είτε είναι απροσδιόριστες ή δεν έχουν τη σωστή τιμή πριν την πρώτης εκτέλεση της ακολουθία προτάσεων</a:t>
            </a:r>
          </a:p>
          <a:p>
            <a:pPr marL="0" indent="0">
              <a:buNone/>
            </a:pPr>
            <a:endParaRPr lang="en-US" sz="2000" dirty="0"/>
          </a:p>
          <a:p>
            <a:pPr>
              <a:buNone/>
            </a:pPr>
            <a:endParaRPr lang="el-GR" sz="2000" dirty="0"/>
          </a:p>
          <a:p>
            <a:pPr lvl="1">
              <a:buClr>
                <a:srgbClr val="FF7F01"/>
              </a:buClr>
              <a:buNone/>
            </a:pPr>
            <a:endParaRPr lang="pt-BR" sz="1800" dirty="0">
              <a:solidFill>
                <a:srgbClr val="103154">
                  <a:lumMod val="90000"/>
                  <a:lumOff val="10000"/>
                </a:srgbClr>
              </a:solidFill>
            </a:endParaRPr>
          </a:p>
        </p:txBody>
      </p:sp>
    </p:spTree>
    <p:extLst>
      <p:ext uri="{BB962C8B-B14F-4D97-AF65-F5344CB8AC3E}">
        <p14:creationId xmlns:p14="http://schemas.microsoft.com/office/powerpoint/2010/main" val="12546763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Θέση αριθμού διαφάνειας"/>
          <p:cNvSpPr>
            <a:spLocks noGrp="1"/>
          </p:cNvSpPr>
          <p:nvPr>
            <p:ph type="sldNum" sz="quarter" idx="12"/>
          </p:nvPr>
        </p:nvSpPr>
        <p:spPr/>
        <p:txBody>
          <a:bodyPr/>
          <a:lstStyle/>
          <a:p>
            <a:fld id="{7B8CB4D9-50DA-7B48-9615-5682E9CC2C1D}" type="slidenum">
              <a:rPr lang="en-US" smtClean="0"/>
              <a:pPr/>
              <a:t>22</a:t>
            </a:fld>
            <a:endParaRPr lang="en-US"/>
          </a:p>
        </p:txBody>
      </p:sp>
      <p:sp>
        <p:nvSpPr>
          <p:cNvPr id="10" name="1 - Τίτλος"/>
          <p:cNvSpPr>
            <a:spLocks noGrp="1"/>
          </p:cNvSpPr>
          <p:nvPr>
            <p:ph type="title"/>
          </p:nvPr>
        </p:nvSpPr>
        <p:spPr>
          <a:xfrm>
            <a:off x="179512" y="246528"/>
            <a:ext cx="8640960" cy="952500"/>
          </a:xfrm>
        </p:spPr>
        <p:txBody>
          <a:bodyPr>
            <a:noAutofit/>
          </a:bodyPr>
          <a:lstStyle/>
          <a:p>
            <a:r>
              <a:rPr lang="en-US" dirty="0"/>
              <a:t>While vs </a:t>
            </a:r>
            <a:r>
              <a:rPr lang="en-US" dirty="0" smtClean="0"/>
              <a:t>Repeat</a:t>
            </a:r>
            <a:r>
              <a:rPr lang="en-US" baseline="-25000" dirty="0" smtClean="0"/>
              <a:t>3</a:t>
            </a:r>
            <a:r>
              <a:rPr lang="el-GR" baseline="-25000" dirty="0" smtClean="0"/>
              <a:t>/3</a:t>
            </a:r>
            <a:endParaRPr lang="el-GR" baseline="-25000" dirty="0"/>
          </a:p>
        </p:txBody>
      </p:sp>
      <p:sp>
        <p:nvSpPr>
          <p:cNvPr id="8" name="2 - Θέση περιεχομένου"/>
          <p:cNvSpPr>
            <a:spLocks noGrp="1"/>
          </p:cNvSpPr>
          <p:nvPr>
            <p:ph idx="1"/>
          </p:nvPr>
        </p:nvSpPr>
        <p:spPr>
          <a:xfrm>
            <a:off x="323528" y="1199028"/>
            <a:ext cx="8280920" cy="4097931"/>
          </a:xfrm>
        </p:spPr>
        <p:txBody>
          <a:bodyPr>
            <a:noAutofit/>
          </a:bodyPr>
          <a:lstStyle/>
          <a:p>
            <a:r>
              <a:rPr lang="el-GR" sz="2400" dirty="0" smtClean="0"/>
              <a:t>Για </a:t>
            </a:r>
            <a:r>
              <a:rPr lang="el-GR" sz="2400" dirty="0"/>
              <a:t>την υλοποίηση μια τέτοιας περίπτωσης με την εντολή </a:t>
            </a:r>
            <a:r>
              <a:rPr lang="en-US" sz="2400" dirty="0"/>
              <a:t>while, </a:t>
            </a:r>
            <a:r>
              <a:rPr lang="el-GR" sz="2400" dirty="0"/>
              <a:t>θα πρέπει ο προγραμματιστής να θέσει αρχικές τιμές στις μεταβλητές έτσι ώστε η λογική έκφραση να έχει αρχική τιμή </a:t>
            </a:r>
            <a:endParaRPr lang="el-GR" sz="2400" dirty="0" smtClean="0"/>
          </a:p>
          <a:p>
            <a:pPr marL="0" indent="1971675">
              <a:buNone/>
            </a:pPr>
            <a:r>
              <a:rPr lang="el-GR" sz="2400" dirty="0" smtClean="0"/>
              <a:t>π.χ</a:t>
            </a:r>
            <a:r>
              <a:rPr lang="el-GR" sz="2400" dirty="0"/>
              <a:t>. </a:t>
            </a:r>
            <a:r>
              <a:rPr lang="en-US" sz="2400" b="1" dirty="0"/>
              <a:t>repeat</a:t>
            </a:r>
            <a:r>
              <a:rPr lang="en-US" sz="2400" dirty="0"/>
              <a:t> read(</a:t>
            </a:r>
            <a:r>
              <a:rPr lang="en-US" sz="2400" dirty="0" err="1"/>
              <a:t>ch</a:t>
            </a:r>
            <a:r>
              <a:rPr lang="en-US" sz="2400" dirty="0"/>
              <a:t>) </a:t>
            </a:r>
            <a:r>
              <a:rPr lang="en-US" sz="2400" b="1" dirty="0"/>
              <a:t>until</a:t>
            </a:r>
            <a:r>
              <a:rPr lang="en-US" sz="2400" dirty="0"/>
              <a:t> </a:t>
            </a:r>
            <a:r>
              <a:rPr lang="en-US" sz="2400" dirty="0" err="1"/>
              <a:t>ch</a:t>
            </a:r>
            <a:r>
              <a:rPr lang="en-US" sz="2400" dirty="0"/>
              <a:t>=‘.’;</a:t>
            </a:r>
          </a:p>
          <a:p>
            <a:r>
              <a:rPr lang="el-GR" sz="2400" dirty="0"/>
              <a:t>Αν θέλουμε να εκφράσουμε την πρόταση χρησιμοποιώντας την εντολή  </a:t>
            </a:r>
            <a:r>
              <a:rPr lang="en-US" sz="2400" dirty="0"/>
              <a:t>while </a:t>
            </a:r>
            <a:r>
              <a:rPr lang="el-GR" sz="2400" dirty="0"/>
              <a:t>θα έπρεπε να δώσουμε κάποια αρχική τιμή στη μεταβλητή </a:t>
            </a:r>
            <a:r>
              <a:rPr lang="en-US" sz="2400" dirty="0" err="1"/>
              <a:t>ch</a:t>
            </a:r>
            <a:r>
              <a:rPr lang="en-US" sz="2400" dirty="0"/>
              <a:t> </a:t>
            </a:r>
            <a:endParaRPr lang="el-GR" sz="2400" dirty="0" smtClean="0"/>
          </a:p>
          <a:p>
            <a:pPr marL="0" indent="1971675">
              <a:buNone/>
            </a:pPr>
            <a:r>
              <a:rPr lang="el-GR" sz="2400" dirty="0" smtClean="0"/>
              <a:t>π.χ</a:t>
            </a:r>
            <a:r>
              <a:rPr lang="el-GR" sz="2400" dirty="0"/>
              <a:t>. </a:t>
            </a:r>
            <a:r>
              <a:rPr lang="en-US" sz="2400" dirty="0" err="1"/>
              <a:t>ch</a:t>
            </a:r>
            <a:r>
              <a:rPr lang="en-US" sz="2400" dirty="0"/>
              <a:t>:=‘I</a:t>
            </a:r>
            <a:r>
              <a:rPr lang="en-US" sz="2400" dirty="0" smtClean="0"/>
              <a:t>’;</a:t>
            </a:r>
            <a:r>
              <a:rPr lang="el-GR" sz="2400" dirty="0" smtClean="0"/>
              <a:t> </a:t>
            </a:r>
          </a:p>
          <a:p>
            <a:pPr marL="0" indent="2511425">
              <a:buNone/>
            </a:pPr>
            <a:r>
              <a:rPr lang="en-US" sz="2400" b="1" dirty="0" smtClean="0"/>
              <a:t>while</a:t>
            </a:r>
            <a:r>
              <a:rPr lang="en-US" sz="2400" dirty="0" smtClean="0"/>
              <a:t> </a:t>
            </a:r>
            <a:r>
              <a:rPr lang="en-US" sz="2400" dirty="0" err="1"/>
              <a:t>ch</a:t>
            </a:r>
            <a:r>
              <a:rPr lang="en-US" sz="2400" dirty="0"/>
              <a:t> &lt;&gt;  ‘.’ do </a:t>
            </a:r>
            <a:r>
              <a:rPr lang="en-US" sz="2400" b="1" dirty="0"/>
              <a:t>read(</a:t>
            </a:r>
            <a:r>
              <a:rPr lang="en-US" sz="2400" b="1" dirty="0" err="1"/>
              <a:t>ch</a:t>
            </a:r>
            <a:r>
              <a:rPr lang="en-US" sz="2400" b="1" dirty="0"/>
              <a:t>)</a:t>
            </a:r>
            <a:r>
              <a:rPr lang="en-US" sz="2400" dirty="0"/>
              <a:t>;</a:t>
            </a:r>
          </a:p>
          <a:p>
            <a:pPr marL="0" indent="0">
              <a:buNone/>
            </a:pPr>
            <a:endParaRPr lang="el-GR" sz="2000" u="sng" dirty="0" smtClean="0"/>
          </a:p>
          <a:p>
            <a:pPr marL="0" indent="0">
              <a:buNone/>
            </a:pPr>
            <a:r>
              <a:rPr lang="en-US" sz="2000" dirty="0" smtClean="0"/>
              <a:t>                                                    </a:t>
            </a:r>
            <a:r>
              <a:rPr lang="en-US" sz="2000" dirty="0"/>
              <a:t>			   		</a:t>
            </a:r>
            <a:endParaRPr lang="en-US" sz="1600" dirty="0"/>
          </a:p>
          <a:p>
            <a:pPr>
              <a:buNone/>
            </a:pPr>
            <a:endParaRPr lang="el-GR" sz="1600" dirty="0"/>
          </a:p>
          <a:p>
            <a:pPr lvl="1">
              <a:buClr>
                <a:srgbClr val="FF7F01"/>
              </a:buClr>
              <a:buNone/>
            </a:pPr>
            <a:endParaRPr lang="pt-BR" sz="1400" dirty="0">
              <a:solidFill>
                <a:srgbClr val="103154">
                  <a:lumMod val="90000"/>
                  <a:lumOff val="10000"/>
                </a:srgbClr>
              </a:solidFill>
            </a:endParaRPr>
          </a:p>
        </p:txBody>
      </p:sp>
    </p:spTree>
    <p:extLst>
      <p:ext uri="{BB962C8B-B14F-4D97-AF65-F5344CB8AC3E}">
        <p14:creationId xmlns:p14="http://schemas.microsoft.com/office/powerpoint/2010/main" val="5649427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Θέση αριθμού διαφάνειας"/>
          <p:cNvSpPr>
            <a:spLocks noGrp="1"/>
          </p:cNvSpPr>
          <p:nvPr>
            <p:ph type="sldNum" sz="quarter" idx="12"/>
          </p:nvPr>
        </p:nvSpPr>
        <p:spPr/>
        <p:txBody>
          <a:bodyPr/>
          <a:lstStyle/>
          <a:p>
            <a:fld id="{7B8CB4D9-50DA-7B48-9615-5682E9CC2C1D}" type="slidenum">
              <a:rPr lang="en-US" smtClean="0"/>
              <a:pPr/>
              <a:t>23</a:t>
            </a:fld>
            <a:endParaRPr lang="en-US"/>
          </a:p>
        </p:txBody>
      </p:sp>
      <p:sp>
        <p:nvSpPr>
          <p:cNvPr id="10" name="1 - Τίτλος"/>
          <p:cNvSpPr>
            <a:spLocks noGrp="1"/>
          </p:cNvSpPr>
          <p:nvPr>
            <p:ph type="title"/>
          </p:nvPr>
        </p:nvSpPr>
        <p:spPr>
          <a:xfrm>
            <a:off x="1143000" y="246528"/>
            <a:ext cx="6970448" cy="952500"/>
          </a:xfrm>
        </p:spPr>
        <p:txBody>
          <a:bodyPr>
            <a:normAutofit/>
          </a:bodyPr>
          <a:lstStyle/>
          <a:p>
            <a:r>
              <a:rPr lang="el-GR" dirty="0"/>
              <a:t>Η εντολή</a:t>
            </a:r>
            <a:r>
              <a:rPr lang="en-US" dirty="0"/>
              <a:t> </a:t>
            </a:r>
            <a:r>
              <a:rPr lang="en-US" dirty="0" smtClean="0"/>
              <a:t>For</a:t>
            </a:r>
            <a:r>
              <a:rPr lang="en-US" baseline="-25000" dirty="0" smtClean="0"/>
              <a:t>1</a:t>
            </a:r>
            <a:r>
              <a:rPr lang="el-GR" baseline="-25000" dirty="0" smtClean="0"/>
              <a:t>/6</a:t>
            </a:r>
            <a:endParaRPr lang="el-GR" baseline="-25000" dirty="0"/>
          </a:p>
        </p:txBody>
      </p:sp>
      <p:sp>
        <p:nvSpPr>
          <p:cNvPr id="8" name="2 - Θέση περιεχομένου"/>
          <p:cNvSpPr>
            <a:spLocks noGrp="1"/>
          </p:cNvSpPr>
          <p:nvPr>
            <p:ph idx="1"/>
          </p:nvPr>
        </p:nvSpPr>
        <p:spPr>
          <a:xfrm>
            <a:off x="323528" y="1345332"/>
            <a:ext cx="8568952" cy="3857933"/>
          </a:xfrm>
        </p:spPr>
        <p:txBody>
          <a:bodyPr>
            <a:noAutofit/>
          </a:bodyPr>
          <a:lstStyle/>
          <a:p>
            <a:r>
              <a:rPr lang="el-GR" sz="2800" b="1" dirty="0" smtClean="0"/>
              <a:t>Σκοπός</a:t>
            </a:r>
            <a:r>
              <a:rPr lang="el-GR" sz="2800" b="1" dirty="0"/>
              <a:t>: </a:t>
            </a:r>
            <a:r>
              <a:rPr lang="el-GR" sz="2800" dirty="0"/>
              <a:t>Επαναληπτική εκτέλεση μιας πρότασης </a:t>
            </a:r>
            <a:r>
              <a:rPr lang="el-GR" sz="2800" dirty="0" smtClean="0"/>
              <a:t>ή περισσοτέρων </a:t>
            </a:r>
            <a:r>
              <a:rPr lang="el-GR" sz="2800" dirty="0"/>
              <a:t>προτάσεων για δεδομένο αριθμό επαναλήψεων</a:t>
            </a:r>
          </a:p>
          <a:p>
            <a:pPr>
              <a:buNone/>
            </a:pPr>
            <a:endParaRPr lang="el-GR" sz="1500" b="1" dirty="0"/>
          </a:p>
          <a:p>
            <a:endParaRPr lang="en-US" sz="1500" b="1" dirty="0"/>
          </a:p>
          <a:p>
            <a:pPr>
              <a:buNone/>
            </a:pPr>
            <a:endParaRPr lang="en-US" sz="1500" b="1" dirty="0"/>
          </a:p>
        </p:txBody>
      </p:sp>
      <p:sp>
        <p:nvSpPr>
          <p:cNvPr id="9" name="8 - Ορθογώνιο"/>
          <p:cNvSpPr/>
          <p:nvPr/>
        </p:nvSpPr>
        <p:spPr>
          <a:xfrm>
            <a:off x="1691680" y="2713484"/>
            <a:ext cx="5112568" cy="208823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2000" b="1" dirty="0"/>
              <a:t>FOR </a:t>
            </a:r>
            <a:r>
              <a:rPr lang="el-GR" sz="2000" dirty="0"/>
              <a:t>Μεταβλητή Ελέγχου :=Αρχική </a:t>
            </a:r>
            <a:r>
              <a:rPr lang="el-GR" sz="2000" dirty="0" err="1"/>
              <a:t>Εκφραση</a:t>
            </a:r>
            <a:endParaRPr lang="el-GR" sz="2000" dirty="0"/>
          </a:p>
          <a:p>
            <a:r>
              <a:rPr lang="el-GR" sz="2000" dirty="0"/>
              <a:t>           </a:t>
            </a:r>
            <a:r>
              <a:rPr lang="el-GR" sz="2000" b="1" dirty="0"/>
              <a:t>ΤΟ </a:t>
            </a:r>
            <a:r>
              <a:rPr lang="el-GR" sz="2000" dirty="0"/>
              <a:t>Τελική </a:t>
            </a:r>
            <a:r>
              <a:rPr lang="el-GR" sz="2000" dirty="0" err="1"/>
              <a:t>Εκφραση</a:t>
            </a:r>
            <a:r>
              <a:rPr lang="el-GR" sz="2000" dirty="0"/>
              <a:t> </a:t>
            </a:r>
            <a:r>
              <a:rPr lang="en-US" sz="2000" dirty="0"/>
              <a:t>DO </a:t>
            </a:r>
            <a:r>
              <a:rPr lang="el-GR" sz="2000" dirty="0"/>
              <a:t>Πρόταση;</a:t>
            </a:r>
          </a:p>
          <a:p>
            <a:endParaRPr lang="el-GR" sz="2000" b="1" dirty="0"/>
          </a:p>
          <a:p>
            <a:r>
              <a:rPr lang="en-US" sz="2000" b="1" dirty="0"/>
              <a:t>FOR </a:t>
            </a:r>
            <a:r>
              <a:rPr lang="el-GR" sz="2000" dirty="0"/>
              <a:t>Μεταβλητή Ελέγχου :=Αρχική </a:t>
            </a:r>
            <a:r>
              <a:rPr lang="el-GR" sz="2000" dirty="0" err="1"/>
              <a:t>Εκφραση</a:t>
            </a:r>
            <a:endParaRPr lang="el-GR" sz="2000" dirty="0"/>
          </a:p>
          <a:p>
            <a:r>
              <a:rPr lang="el-GR" sz="2000" dirty="0"/>
              <a:t>           </a:t>
            </a:r>
            <a:r>
              <a:rPr lang="en-US" sz="2000" b="1" dirty="0"/>
              <a:t>DOWN</a:t>
            </a:r>
            <a:r>
              <a:rPr lang="el-GR" sz="2000" b="1" dirty="0"/>
              <a:t>ΤΟ </a:t>
            </a:r>
            <a:r>
              <a:rPr lang="el-GR" sz="2000" dirty="0"/>
              <a:t>Τελική </a:t>
            </a:r>
            <a:r>
              <a:rPr lang="el-GR" sz="2000" dirty="0" err="1"/>
              <a:t>Εκφραση</a:t>
            </a:r>
            <a:r>
              <a:rPr lang="el-GR" sz="2000" dirty="0"/>
              <a:t> </a:t>
            </a:r>
            <a:r>
              <a:rPr lang="en-US" sz="2000" dirty="0"/>
              <a:t>DO </a:t>
            </a:r>
            <a:r>
              <a:rPr lang="el-GR" sz="2000" dirty="0"/>
              <a:t>Πρόταση</a:t>
            </a:r>
            <a:r>
              <a:rPr lang="el-GR" sz="2000" dirty="0" smtClean="0"/>
              <a:t>;</a:t>
            </a:r>
            <a:endParaRPr lang="el-GR" sz="2000" dirty="0"/>
          </a:p>
        </p:txBody>
      </p:sp>
    </p:spTree>
    <p:extLst>
      <p:ext uri="{BB962C8B-B14F-4D97-AF65-F5344CB8AC3E}">
        <p14:creationId xmlns:p14="http://schemas.microsoft.com/office/powerpoint/2010/main" val="16794361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Θέση αριθμού διαφάνειας"/>
          <p:cNvSpPr>
            <a:spLocks noGrp="1"/>
          </p:cNvSpPr>
          <p:nvPr>
            <p:ph type="sldNum" sz="quarter" idx="12"/>
          </p:nvPr>
        </p:nvSpPr>
        <p:spPr>
          <a:xfrm>
            <a:off x="4442768" y="5512847"/>
            <a:ext cx="2133600" cy="304271"/>
          </a:xfrm>
        </p:spPr>
        <p:txBody>
          <a:bodyPr/>
          <a:lstStyle/>
          <a:p>
            <a:fld id="{7B8CB4D9-50DA-7B48-9615-5682E9CC2C1D}" type="slidenum">
              <a:rPr lang="en-US" smtClean="0"/>
              <a:pPr/>
              <a:t>24</a:t>
            </a:fld>
            <a:endParaRPr lang="en-US" dirty="0"/>
          </a:p>
        </p:txBody>
      </p:sp>
      <p:sp>
        <p:nvSpPr>
          <p:cNvPr id="10" name="1 - Τίτλος"/>
          <p:cNvSpPr>
            <a:spLocks noGrp="1"/>
          </p:cNvSpPr>
          <p:nvPr>
            <p:ph type="title"/>
          </p:nvPr>
        </p:nvSpPr>
        <p:spPr>
          <a:xfrm>
            <a:off x="1143000" y="246528"/>
            <a:ext cx="6970448" cy="952500"/>
          </a:xfrm>
        </p:spPr>
        <p:txBody>
          <a:bodyPr>
            <a:normAutofit/>
          </a:bodyPr>
          <a:lstStyle/>
          <a:p>
            <a:r>
              <a:rPr lang="el-GR" dirty="0"/>
              <a:t>Η εντολή</a:t>
            </a:r>
            <a:r>
              <a:rPr lang="en-US" dirty="0"/>
              <a:t> </a:t>
            </a:r>
            <a:r>
              <a:rPr lang="en-US" dirty="0" smtClean="0"/>
              <a:t>For</a:t>
            </a:r>
            <a:r>
              <a:rPr lang="el-GR" baseline="-25000" dirty="0" smtClean="0"/>
              <a:t>2/6</a:t>
            </a:r>
            <a:endParaRPr lang="el-GR" baseline="-25000" dirty="0"/>
          </a:p>
        </p:txBody>
      </p:sp>
      <p:sp>
        <p:nvSpPr>
          <p:cNvPr id="8" name="2 - Θέση περιεχομένου"/>
          <p:cNvSpPr>
            <a:spLocks noGrp="1"/>
          </p:cNvSpPr>
          <p:nvPr>
            <p:ph idx="1"/>
          </p:nvPr>
        </p:nvSpPr>
        <p:spPr>
          <a:xfrm>
            <a:off x="251520" y="1288987"/>
            <a:ext cx="8557096" cy="3914278"/>
          </a:xfrm>
        </p:spPr>
        <p:txBody>
          <a:bodyPr>
            <a:noAutofit/>
          </a:bodyPr>
          <a:lstStyle/>
          <a:p>
            <a:r>
              <a:rPr lang="el-GR" sz="2000" b="1" dirty="0"/>
              <a:t>Εξηγήσεις:</a:t>
            </a:r>
            <a:r>
              <a:rPr lang="en-US" sz="2000" b="1" dirty="0"/>
              <a:t> </a:t>
            </a:r>
            <a:r>
              <a:rPr lang="el-GR" sz="2000" dirty="0"/>
              <a:t>Μεταβλητή ελέγχου είναι μια οποιαδήποτε μεταβλητή που χρησιμοποιείται σα μετρητής των επαναλήψεων</a:t>
            </a:r>
          </a:p>
          <a:p>
            <a:r>
              <a:rPr lang="el-GR" sz="2000" dirty="0"/>
              <a:t>Η μεταβλητή ελέγχου μπορεί να είναι οποιουδήποτε τύπου εκτός από </a:t>
            </a:r>
            <a:r>
              <a:rPr lang="en-US" sz="2000" b="1" dirty="0"/>
              <a:t>real</a:t>
            </a:r>
          </a:p>
          <a:p>
            <a:r>
              <a:rPr lang="el-GR" sz="2000" dirty="0"/>
              <a:t>Αρχική έκφραση είναι μια έκφραση ίδιου τύπου με τη μεταβλητή ελέγχου και προσδιορίζει την αρχική τιμή του μετρητή</a:t>
            </a:r>
          </a:p>
          <a:p>
            <a:r>
              <a:rPr lang="el-GR" sz="2000" dirty="0"/>
              <a:t>Τελική έκφραση είναι μια έκφραση ίδιου τύπου με τη μεταβλητή ελέγχου και προσδιορίζει την τελική </a:t>
            </a:r>
            <a:r>
              <a:rPr lang="el-GR" sz="2000" dirty="0" err="1" smtClean="0"/>
              <a:t>τιμη</a:t>
            </a:r>
            <a:r>
              <a:rPr lang="el-GR" sz="2000" dirty="0" smtClean="0"/>
              <a:t> </a:t>
            </a:r>
            <a:r>
              <a:rPr lang="el-GR" sz="2000" dirty="0"/>
              <a:t>του μετρητή</a:t>
            </a:r>
          </a:p>
        </p:txBody>
      </p:sp>
      <p:sp>
        <p:nvSpPr>
          <p:cNvPr id="11" name="10 - Ορθογώνιο"/>
          <p:cNvSpPr/>
          <p:nvPr/>
        </p:nvSpPr>
        <p:spPr>
          <a:xfrm>
            <a:off x="2627784" y="3968962"/>
            <a:ext cx="3810000" cy="170142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1600" b="1" dirty="0"/>
              <a:t>for</a:t>
            </a:r>
            <a:r>
              <a:rPr lang="el-GR" sz="1600" dirty="0"/>
              <a:t> </a:t>
            </a:r>
            <a:r>
              <a:rPr lang="en-US" sz="1600" dirty="0"/>
              <a:t>x:=1 </a:t>
            </a:r>
            <a:r>
              <a:rPr lang="en-US" sz="1600" b="1" dirty="0"/>
              <a:t>to</a:t>
            </a:r>
            <a:r>
              <a:rPr lang="en-US" sz="1600" dirty="0"/>
              <a:t> 10 </a:t>
            </a:r>
            <a:r>
              <a:rPr lang="en-US" sz="1600" b="1" dirty="0"/>
              <a:t>do </a:t>
            </a:r>
            <a:r>
              <a:rPr lang="en-US" sz="1600" dirty="0"/>
              <a:t>writeln(x);</a:t>
            </a:r>
          </a:p>
          <a:p>
            <a:r>
              <a:rPr lang="en-US" sz="1600" b="1" dirty="0"/>
              <a:t>for</a:t>
            </a:r>
            <a:r>
              <a:rPr lang="en-US" sz="1600" dirty="0"/>
              <a:t> j:=m </a:t>
            </a:r>
            <a:r>
              <a:rPr lang="en-US" sz="1600" b="1" dirty="0" err="1"/>
              <a:t>downto</a:t>
            </a:r>
            <a:r>
              <a:rPr lang="en-US" sz="1600" dirty="0"/>
              <a:t> k </a:t>
            </a:r>
            <a:r>
              <a:rPr lang="en-US" sz="1600" b="1" dirty="0"/>
              <a:t>do</a:t>
            </a:r>
            <a:r>
              <a:rPr lang="en-US" sz="1600" dirty="0"/>
              <a:t> n:=n+2;</a:t>
            </a:r>
          </a:p>
          <a:p>
            <a:r>
              <a:rPr lang="en-US" sz="1600" b="1" dirty="0"/>
              <a:t>for  </a:t>
            </a:r>
            <a:r>
              <a:rPr lang="en-US" sz="1600" dirty="0"/>
              <a:t>day:=</a:t>
            </a:r>
            <a:r>
              <a:rPr lang="en-US" sz="1600" dirty="0" err="1"/>
              <a:t>monday</a:t>
            </a:r>
            <a:r>
              <a:rPr lang="en-US" sz="1600" dirty="0"/>
              <a:t> </a:t>
            </a:r>
            <a:r>
              <a:rPr lang="en-US" sz="1600" b="1" dirty="0"/>
              <a:t>to</a:t>
            </a:r>
            <a:r>
              <a:rPr lang="en-US" sz="1600" dirty="0"/>
              <a:t> Friday </a:t>
            </a:r>
            <a:r>
              <a:rPr lang="en-US" sz="1600" b="1" dirty="0"/>
              <a:t>do </a:t>
            </a:r>
            <a:r>
              <a:rPr lang="en-US" sz="1600" b="1" dirty="0" smtClean="0"/>
              <a:t>begin</a:t>
            </a:r>
            <a:endParaRPr lang="el-GR" sz="1600" b="1" dirty="0" smtClean="0"/>
          </a:p>
          <a:p>
            <a:r>
              <a:rPr lang="el-GR" sz="1600" dirty="0" smtClean="0"/>
              <a:t>		  </a:t>
            </a:r>
            <a:r>
              <a:rPr lang="en-US" sz="1600" dirty="0" smtClean="0"/>
              <a:t>read(money);</a:t>
            </a:r>
            <a:endParaRPr lang="el-GR" sz="1600" dirty="0" smtClean="0"/>
          </a:p>
          <a:p>
            <a:r>
              <a:rPr lang="el-GR" sz="1600" dirty="0"/>
              <a:t>	</a:t>
            </a:r>
            <a:r>
              <a:rPr lang="el-GR" sz="1600" dirty="0" smtClean="0"/>
              <a:t>	  </a:t>
            </a:r>
            <a:r>
              <a:rPr lang="en-US" sz="1600" dirty="0" smtClean="0"/>
              <a:t>total</a:t>
            </a:r>
            <a:r>
              <a:rPr lang="en-US" sz="1600" dirty="0"/>
              <a:t>:=</a:t>
            </a:r>
            <a:r>
              <a:rPr lang="en-US" sz="1600" dirty="0" err="1" smtClean="0"/>
              <a:t>total+money</a:t>
            </a:r>
            <a:r>
              <a:rPr lang="en-US" sz="1600" dirty="0" smtClean="0"/>
              <a:t>;</a:t>
            </a:r>
            <a:endParaRPr lang="el-GR" sz="1600" dirty="0" smtClean="0"/>
          </a:p>
          <a:p>
            <a:r>
              <a:rPr lang="el-GR" sz="1600" b="1" dirty="0"/>
              <a:t>	</a:t>
            </a:r>
            <a:r>
              <a:rPr lang="el-GR" sz="1600" b="1" dirty="0" smtClean="0"/>
              <a:t>	   </a:t>
            </a:r>
            <a:r>
              <a:rPr lang="en-US" sz="1600" b="1" dirty="0" smtClean="0"/>
              <a:t>end</a:t>
            </a:r>
            <a:r>
              <a:rPr lang="en-US" sz="1600" b="1" dirty="0"/>
              <a:t>;</a:t>
            </a:r>
            <a:endParaRPr lang="el-GR" sz="1600" b="1" dirty="0"/>
          </a:p>
        </p:txBody>
      </p:sp>
      <p:sp>
        <p:nvSpPr>
          <p:cNvPr id="12" name="11 - Ορθογώνιο"/>
          <p:cNvSpPr/>
          <p:nvPr/>
        </p:nvSpPr>
        <p:spPr>
          <a:xfrm>
            <a:off x="2627784" y="4364576"/>
            <a:ext cx="3810000" cy="91019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1600" b="1" dirty="0"/>
              <a:t>for</a:t>
            </a:r>
            <a:r>
              <a:rPr lang="el-GR" sz="1600" dirty="0"/>
              <a:t> </a:t>
            </a:r>
            <a:r>
              <a:rPr lang="en-US" sz="1600" dirty="0"/>
              <a:t>x:=1 </a:t>
            </a:r>
            <a:r>
              <a:rPr lang="en-US" sz="1600" b="1" dirty="0"/>
              <a:t>to</a:t>
            </a:r>
            <a:r>
              <a:rPr lang="en-US" sz="1600" dirty="0"/>
              <a:t> 10 </a:t>
            </a:r>
            <a:r>
              <a:rPr lang="en-US" sz="1600" b="1" dirty="0"/>
              <a:t>do </a:t>
            </a:r>
            <a:r>
              <a:rPr lang="en-US" sz="1600" dirty="0"/>
              <a:t>writeln(x);</a:t>
            </a:r>
          </a:p>
          <a:p>
            <a:r>
              <a:rPr lang="en-US" sz="1600" b="1" dirty="0"/>
              <a:t>for</a:t>
            </a:r>
            <a:r>
              <a:rPr lang="el-GR" sz="1600" dirty="0"/>
              <a:t> </a:t>
            </a:r>
            <a:r>
              <a:rPr lang="en-US" sz="1600" dirty="0"/>
              <a:t>c:=‘a’ </a:t>
            </a:r>
            <a:r>
              <a:rPr lang="en-US" sz="1600" b="1" dirty="0"/>
              <a:t>to</a:t>
            </a:r>
            <a:r>
              <a:rPr lang="en-US" sz="1600" dirty="0"/>
              <a:t> ‘e’ </a:t>
            </a:r>
            <a:r>
              <a:rPr lang="en-US" sz="1600" b="1" dirty="0"/>
              <a:t>do </a:t>
            </a:r>
            <a:r>
              <a:rPr lang="en-US" sz="1600" dirty="0"/>
              <a:t>writeln(c);</a:t>
            </a:r>
          </a:p>
          <a:p>
            <a:r>
              <a:rPr lang="en-US" sz="1600" b="1" dirty="0"/>
              <a:t>for</a:t>
            </a:r>
            <a:r>
              <a:rPr lang="el-GR" sz="1600" dirty="0"/>
              <a:t> </a:t>
            </a:r>
            <a:r>
              <a:rPr lang="en-US" sz="1600" dirty="0"/>
              <a:t>x:=3 </a:t>
            </a:r>
            <a:r>
              <a:rPr lang="en-US" sz="1600" b="1" dirty="0"/>
              <a:t>to</a:t>
            </a:r>
            <a:r>
              <a:rPr lang="en-US" sz="1600" dirty="0"/>
              <a:t> 1 </a:t>
            </a:r>
            <a:r>
              <a:rPr lang="en-US" sz="1600" b="1" dirty="0"/>
              <a:t>do </a:t>
            </a:r>
            <a:r>
              <a:rPr lang="en-US" sz="1600" dirty="0"/>
              <a:t>writeln(x);</a:t>
            </a:r>
          </a:p>
        </p:txBody>
      </p:sp>
    </p:spTree>
    <p:extLst>
      <p:ext uri="{BB962C8B-B14F-4D97-AF65-F5344CB8AC3E}">
        <p14:creationId xmlns:p14="http://schemas.microsoft.com/office/powerpoint/2010/main" val="9028644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16" fill="hold" grpId="0" nodeType="clickEffect">
                                  <p:stCondLst>
                                    <p:cond delay="0"/>
                                  </p:stCondLst>
                                  <p:childTnLst>
                                    <p:animEffect transition="out" filter="box(in)">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par>
                                <p:cTn id="8" presetID="4" presetClass="entr" presetSubtype="16"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ox(in)">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Θέση αριθμού διαφάνειας"/>
          <p:cNvSpPr>
            <a:spLocks noGrp="1"/>
          </p:cNvSpPr>
          <p:nvPr>
            <p:ph type="sldNum" sz="quarter" idx="12"/>
          </p:nvPr>
        </p:nvSpPr>
        <p:spPr/>
        <p:txBody>
          <a:bodyPr/>
          <a:lstStyle/>
          <a:p>
            <a:fld id="{7B8CB4D9-50DA-7B48-9615-5682E9CC2C1D}" type="slidenum">
              <a:rPr lang="en-US" smtClean="0"/>
              <a:pPr/>
              <a:t>25</a:t>
            </a:fld>
            <a:endParaRPr lang="en-US" dirty="0"/>
          </a:p>
        </p:txBody>
      </p:sp>
      <p:sp>
        <p:nvSpPr>
          <p:cNvPr id="42" name="1 - Τίτλος"/>
          <p:cNvSpPr>
            <a:spLocks noGrp="1"/>
          </p:cNvSpPr>
          <p:nvPr>
            <p:ph type="title"/>
          </p:nvPr>
        </p:nvSpPr>
        <p:spPr>
          <a:xfrm>
            <a:off x="1143000" y="246528"/>
            <a:ext cx="6970448" cy="952500"/>
          </a:xfrm>
        </p:spPr>
        <p:txBody>
          <a:bodyPr>
            <a:normAutofit/>
          </a:bodyPr>
          <a:lstStyle/>
          <a:p>
            <a:r>
              <a:rPr lang="el-GR" dirty="0"/>
              <a:t>Η εντολή</a:t>
            </a:r>
            <a:r>
              <a:rPr lang="en-US" dirty="0"/>
              <a:t> </a:t>
            </a:r>
            <a:r>
              <a:rPr lang="en-US" dirty="0" smtClean="0"/>
              <a:t>For</a:t>
            </a:r>
            <a:r>
              <a:rPr lang="en-US" baseline="-25000" dirty="0" smtClean="0"/>
              <a:t>3</a:t>
            </a:r>
            <a:r>
              <a:rPr lang="el-GR" baseline="-25000" dirty="0" smtClean="0"/>
              <a:t>/6</a:t>
            </a:r>
            <a:endParaRPr lang="el-GR" baseline="-25000" dirty="0"/>
          </a:p>
        </p:txBody>
      </p:sp>
      <p:grpSp>
        <p:nvGrpSpPr>
          <p:cNvPr id="5" name="Ομάδα 4"/>
          <p:cNvGrpSpPr/>
          <p:nvPr/>
        </p:nvGrpSpPr>
        <p:grpSpPr>
          <a:xfrm>
            <a:off x="1583842" y="1849388"/>
            <a:ext cx="5292413" cy="3384376"/>
            <a:chOff x="2195736" y="2051292"/>
            <a:chExt cx="4997452" cy="3221166"/>
          </a:xfrm>
        </p:grpSpPr>
        <p:sp>
          <p:nvSpPr>
            <p:cNvPr id="20" name="19 - Ορθογώνιο"/>
            <p:cNvSpPr/>
            <p:nvPr/>
          </p:nvSpPr>
          <p:spPr>
            <a:xfrm>
              <a:off x="5986688" y="3545527"/>
              <a:ext cx="1206500" cy="49355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l-GR" sz="1600" b="1" dirty="0"/>
                <a:t>Αύξηση Μετρητή</a:t>
              </a:r>
              <a:endParaRPr lang="el-GR" sz="1600" b="1" baseline="-25000" dirty="0"/>
            </a:p>
          </p:txBody>
        </p:sp>
        <p:cxnSp>
          <p:nvCxnSpPr>
            <p:cNvPr id="23" name="22 - Ευθύγραμμο βέλος σύνδεσης"/>
            <p:cNvCxnSpPr>
              <a:endCxn id="31" idx="0"/>
            </p:cNvCxnSpPr>
            <p:nvPr/>
          </p:nvCxnSpPr>
          <p:spPr>
            <a:xfrm>
              <a:off x="3203848" y="2813292"/>
              <a:ext cx="2618" cy="278917"/>
            </a:xfrm>
            <a:prstGeom prst="straightConnector1">
              <a:avLst/>
            </a:prstGeom>
            <a:ln>
              <a:solidFill>
                <a:srgbClr val="000000"/>
              </a:solidFill>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24" name="23 - Ευθύγραμμο βέλος σύνδεσης"/>
            <p:cNvCxnSpPr>
              <a:stCxn id="31" idx="3"/>
            </p:cNvCxnSpPr>
            <p:nvPr/>
          </p:nvCxnSpPr>
          <p:spPr>
            <a:xfrm>
              <a:off x="4145188" y="3789960"/>
              <a:ext cx="626958" cy="0"/>
            </a:xfrm>
            <a:prstGeom prst="straightConnector1">
              <a:avLst/>
            </a:prstGeom>
            <a:ln>
              <a:solidFill>
                <a:srgbClr val="000000"/>
              </a:solidFill>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27" name="26 - TextBox"/>
            <p:cNvSpPr txBox="1"/>
            <p:nvPr/>
          </p:nvSpPr>
          <p:spPr>
            <a:xfrm>
              <a:off x="3256187" y="4433683"/>
              <a:ext cx="888999" cy="338554"/>
            </a:xfrm>
            <a:prstGeom prst="rect">
              <a:avLst/>
            </a:prstGeom>
            <a:noFill/>
          </p:spPr>
          <p:txBody>
            <a:bodyPr wrap="square" rtlCol="0">
              <a:spAutoFit/>
            </a:bodyPr>
            <a:lstStyle/>
            <a:p>
              <a:r>
                <a:rPr lang="en-US" sz="1600" dirty="0"/>
                <a:t>False</a:t>
              </a:r>
              <a:endParaRPr lang="el-GR" sz="1600" dirty="0"/>
            </a:p>
          </p:txBody>
        </p:sp>
        <p:sp>
          <p:nvSpPr>
            <p:cNvPr id="28" name="27 - TextBox"/>
            <p:cNvSpPr txBox="1"/>
            <p:nvPr/>
          </p:nvSpPr>
          <p:spPr>
            <a:xfrm>
              <a:off x="4145187" y="3482183"/>
              <a:ext cx="553485" cy="338554"/>
            </a:xfrm>
            <a:prstGeom prst="rect">
              <a:avLst/>
            </a:prstGeom>
            <a:noFill/>
          </p:spPr>
          <p:txBody>
            <a:bodyPr wrap="none" rtlCol="0">
              <a:spAutoFit/>
            </a:bodyPr>
            <a:lstStyle/>
            <a:p>
              <a:r>
                <a:rPr lang="en-US" sz="1600" dirty="0"/>
                <a:t>True</a:t>
              </a:r>
              <a:endParaRPr lang="el-GR" sz="1600" dirty="0"/>
            </a:p>
          </p:txBody>
        </p:sp>
        <p:sp>
          <p:nvSpPr>
            <p:cNvPr id="29" name="28 - TextBox"/>
            <p:cNvSpPr txBox="1"/>
            <p:nvPr/>
          </p:nvSpPr>
          <p:spPr>
            <a:xfrm>
              <a:off x="2367187" y="4687683"/>
              <a:ext cx="2012089" cy="584775"/>
            </a:xfrm>
            <a:prstGeom prst="rect">
              <a:avLst/>
            </a:prstGeom>
            <a:noFill/>
          </p:spPr>
          <p:txBody>
            <a:bodyPr wrap="none" rtlCol="0">
              <a:spAutoFit/>
            </a:bodyPr>
            <a:lstStyle/>
            <a:p>
              <a:r>
                <a:rPr lang="el-GR" sz="1600" dirty="0"/>
                <a:t>Υπόλοιπες προτάσεις </a:t>
              </a:r>
            </a:p>
            <a:p>
              <a:pPr algn="ctr"/>
              <a:r>
                <a:rPr lang="el-GR" sz="1600" dirty="0"/>
                <a:t>προγράμματος</a:t>
              </a:r>
            </a:p>
          </p:txBody>
        </p:sp>
        <p:sp>
          <p:nvSpPr>
            <p:cNvPr id="34" name="33 - Ορθογώνιο"/>
            <p:cNvSpPr/>
            <p:nvPr/>
          </p:nvSpPr>
          <p:spPr>
            <a:xfrm>
              <a:off x="2195736" y="2051292"/>
              <a:ext cx="2202588" cy="762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l-GR" sz="1600" b="1" dirty="0" err="1"/>
                <a:t>Μετρητής:=Αρχική</a:t>
              </a:r>
              <a:r>
                <a:rPr lang="el-GR" sz="1600" b="1" dirty="0"/>
                <a:t> Τιμή </a:t>
              </a:r>
            </a:p>
          </p:txBody>
        </p:sp>
        <p:sp>
          <p:nvSpPr>
            <p:cNvPr id="35" name="34 - Ορθογώνιο"/>
            <p:cNvSpPr/>
            <p:nvPr/>
          </p:nvSpPr>
          <p:spPr>
            <a:xfrm>
              <a:off x="4767158" y="3662959"/>
              <a:ext cx="825500" cy="254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t>S</a:t>
              </a:r>
              <a:endParaRPr lang="el-GR" sz="1600" b="1" dirty="0"/>
            </a:p>
          </p:txBody>
        </p:sp>
        <p:cxnSp>
          <p:nvCxnSpPr>
            <p:cNvPr id="51" name="50 - Γωνιακή σύνδεση"/>
            <p:cNvCxnSpPr>
              <a:stCxn id="20" idx="3"/>
            </p:cNvCxnSpPr>
            <p:nvPr/>
          </p:nvCxnSpPr>
          <p:spPr>
            <a:xfrm flipH="1" flipV="1">
              <a:off x="3256188" y="2940292"/>
              <a:ext cx="3937000" cy="852013"/>
            </a:xfrm>
            <a:prstGeom prst="bentConnector3">
              <a:avLst>
                <a:gd name="adj1" fmla="val -4839"/>
              </a:avLst>
            </a:prstGeom>
            <a:ln>
              <a:tailEnd type="triangle"/>
            </a:ln>
          </p:spPr>
          <p:style>
            <a:lnRef idx="1">
              <a:schemeClr val="dk1"/>
            </a:lnRef>
            <a:fillRef idx="0">
              <a:schemeClr val="dk1"/>
            </a:fillRef>
            <a:effectRef idx="0">
              <a:schemeClr val="dk1"/>
            </a:effectRef>
            <a:fontRef idx="minor">
              <a:schemeClr val="tx1"/>
            </a:fontRef>
          </p:style>
        </p:cxnSp>
        <p:sp>
          <p:nvSpPr>
            <p:cNvPr id="31" name="30 - Διάγραμμα ροής: Απόφαση"/>
            <p:cNvSpPr/>
            <p:nvPr/>
          </p:nvSpPr>
          <p:spPr>
            <a:xfrm>
              <a:off x="2267744" y="3092209"/>
              <a:ext cx="1877444" cy="1395501"/>
            </a:xfrm>
            <a:prstGeom prst="flowChartDecisi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l-GR" sz="1400" b="1" dirty="0" err="1"/>
                <a:t>Μετρητής:=Τελική</a:t>
              </a:r>
              <a:r>
                <a:rPr lang="el-GR" sz="1400" b="1" dirty="0"/>
                <a:t> Τιμή </a:t>
              </a:r>
            </a:p>
          </p:txBody>
        </p:sp>
        <p:cxnSp>
          <p:nvCxnSpPr>
            <p:cNvPr id="55" name="54 - Ευθύγραμμο βέλος σύνδεσης"/>
            <p:cNvCxnSpPr/>
            <p:nvPr/>
          </p:nvCxnSpPr>
          <p:spPr>
            <a:xfrm>
              <a:off x="3256188" y="4464292"/>
              <a:ext cx="0" cy="317500"/>
            </a:xfrm>
            <a:prstGeom prst="straightConnector1">
              <a:avLst/>
            </a:prstGeom>
            <a:ln>
              <a:solidFill>
                <a:srgbClr val="000000"/>
              </a:solidFill>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58" name="57 - Ευθύγραμμο βέλος σύνδεσης"/>
            <p:cNvCxnSpPr>
              <a:stCxn id="35" idx="3"/>
              <a:endCxn id="20" idx="1"/>
            </p:cNvCxnSpPr>
            <p:nvPr/>
          </p:nvCxnSpPr>
          <p:spPr>
            <a:xfrm>
              <a:off x="5592658" y="3789960"/>
              <a:ext cx="394030" cy="2346"/>
            </a:xfrm>
            <a:prstGeom prst="straightConnector1">
              <a:avLst/>
            </a:prstGeom>
            <a:ln>
              <a:solidFill>
                <a:srgbClr val="000000"/>
              </a:solidFill>
              <a:headEnd type="none" w="med" len="med"/>
              <a:tailEnd type="triangle" w="med" len="med"/>
            </a:ln>
          </p:spPr>
          <p:style>
            <a:lnRef idx="1">
              <a:schemeClr val="dk1"/>
            </a:lnRef>
            <a:fillRef idx="0">
              <a:schemeClr val="dk1"/>
            </a:fillRef>
            <a:effectRef idx="0">
              <a:schemeClr val="dk1"/>
            </a:effectRef>
            <a:fontRef idx="minor">
              <a:schemeClr val="tx1"/>
            </a:fontRef>
          </p:style>
        </p:cxnSp>
      </p:grpSp>
      <p:sp>
        <p:nvSpPr>
          <p:cNvPr id="17" name="53 - TextBox"/>
          <p:cNvSpPr txBox="1"/>
          <p:nvPr/>
        </p:nvSpPr>
        <p:spPr>
          <a:xfrm>
            <a:off x="918677" y="1223371"/>
            <a:ext cx="5020646" cy="830997"/>
          </a:xfrm>
          <a:prstGeom prst="rect">
            <a:avLst/>
          </a:prstGeom>
          <a:noFill/>
        </p:spPr>
        <p:txBody>
          <a:bodyPr wrap="square" rtlCol="0">
            <a:spAutoFit/>
          </a:bodyPr>
          <a:lstStyle/>
          <a:p>
            <a:pPr marL="342900" indent="-342900">
              <a:buFont typeface="Arial" panose="020B0604020202020204" pitchFamily="34" charset="0"/>
              <a:buChar char="•"/>
            </a:pPr>
            <a:r>
              <a:rPr lang="el-GR" sz="2400" dirty="0" smtClean="0"/>
              <a:t>Η </a:t>
            </a:r>
            <a:r>
              <a:rPr lang="el-GR" sz="2400" dirty="0"/>
              <a:t>ροή εκτέλεσης της εντολής</a:t>
            </a:r>
            <a:r>
              <a:rPr lang="en-US" sz="2400" dirty="0"/>
              <a:t> </a:t>
            </a:r>
            <a:r>
              <a:rPr lang="en-US" sz="2400" dirty="0" smtClean="0"/>
              <a:t>For</a:t>
            </a:r>
            <a:endParaRPr lang="el-GR" sz="2400" dirty="0"/>
          </a:p>
          <a:p>
            <a:endParaRPr lang="el-GR" sz="2400" dirty="0"/>
          </a:p>
        </p:txBody>
      </p:sp>
    </p:spTree>
    <p:extLst>
      <p:ext uri="{BB962C8B-B14F-4D97-AF65-F5344CB8AC3E}">
        <p14:creationId xmlns:p14="http://schemas.microsoft.com/office/powerpoint/2010/main" val="10732867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Θέση αριθμού διαφάνειας"/>
          <p:cNvSpPr>
            <a:spLocks noGrp="1"/>
          </p:cNvSpPr>
          <p:nvPr>
            <p:ph type="sldNum" sz="quarter" idx="12"/>
          </p:nvPr>
        </p:nvSpPr>
        <p:spPr/>
        <p:txBody>
          <a:bodyPr/>
          <a:lstStyle/>
          <a:p>
            <a:fld id="{7B8CB4D9-50DA-7B48-9615-5682E9CC2C1D}" type="slidenum">
              <a:rPr lang="en-US" smtClean="0"/>
              <a:pPr/>
              <a:t>26</a:t>
            </a:fld>
            <a:endParaRPr lang="en-US"/>
          </a:p>
        </p:txBody>
      </p:sp>
      <p:sp>
        <p:nvSpPr>
          <p:cNvPr id="10" name="1 - Τίτλος"/>
          <p:cNvSpPr>
            <a:spLocks noGrp="1"/>
          </p:cNvSpPr>
          <p:nvPr>
            <p:ph type="title"/>
          </p:nvPr>
        </p:nvSpPr>
        <p:spPr>
          <a:xfrm>
            <a:off x="1143000" y="246528"/>
            <a:ext cx="6970448" cy="952500"/>
          </a:xfrm>
        </p:spPr>
        <p:txBody>
          <a:bodyPr>
            <a:normAutofit/>
          </a:bodyPr>
          <a:lstStyle/>
          <a:p>
            <a:r>
              <a:rPr lang="el-GR" dirty="0"/>
              <a:t>Η εντολή</a:t>
            </a:r>
            <a:r>
              <a:rPr lang="en-US" dirty="0"/>
              <a:t> </a:t>
            </a:r>
            <a:r>
              <a:rPr lang="en-US" dirty="0" smtClean="0"/>
              <a:t>For</a:t>
            </a:r>
            <a:r>
              <a:rPr lang="en-US" baseline="-25000" dirty="0" smtClean="0"/>
              <a:t>4</a:t>
            </a:r>
            <a:r>
              <a:rPr lang="el-GR" baseline="-25000" dirty="0" smtClean="0"/>
              <a:t>/6</a:t>
            </a:r>
            <a:endParaRPr lang="el-GR" baseline="-25000" dirty="0"/>
          </a:p>
        </p:txBody>
      </p:sp>
      <p:sp>
        <p:nvSpPr>
          <p:cNvPr id="8" name="2 - Θέση περιεχομένου"/>
          <p:cNvSpPr>
            <a:spLocks noGrp="1"/>
          </p:cNvSpPr>
          <p:nvPr>
            <p:ph idx="1"/>
          </p:nvPr>
        </p:nvSpPr>
        <p:spPr>
          <a:xfrm>
            <a:off x="251520" y="1273324"/>
            <a:ext cx="8435280" cy="4176464"/>
          </a:xfrm>
        </p:spPr>
        <p:txBody>
          <a:bodyPr>
            <a:noAutofit/>
          </a:bodyPr>
          <a:lstStyle/>
          <a:p>
            <a:r>
              <a:rPr lang="el-GR" sz="2000" b="1" dirty="0"/>
              <a:t>Εξηγήσεις:</a:t>
            </a:r>
            <a:r>
              <a:rPr lang="en-US" sz="2000" b="1" dirty="0"/>
              <a:t> </a:t>
            </a:r>
            <a:r>
              <a:rPr lang="el-GR" sz="2000" dirty="0"/>
              <a:t>Στη δεύτερη σύνταξη της εντολής </a:t>
            </a:r>
            <a:r>
              <a:rPr lang="en-US" sz="2000" b="1" dirty="0" err="1"/>
              <a:t>downto</a:t>
            </a:r>
            <a:r>
              <a:rPr lang="el-GR" sz="2000" dirty="0"/>
              <a:t> η τιμή του μετρητή ελαττώνεται από την τιμή της αρχικής έκφρασης έως την τιμή της τελικής έκφρασης</a:t>
            </a:r>
            <a:r>
              <a:rPr lang="en-US" sz="2000" dirty="0"/>
              <a:t>:</a:t>
            </a:r>
          </a:p>
          <a:p>
            <a:endParaRPr lang="en-US" sz="2000" dirty="0"/>
          </a:p>
          <a:p>
            <a:pPr>
              <a:buNone/>
            </a:pPr>
            <a:endParaRPr lang="en-US" sz="2000" dirty="0"/>
          </a:p>
          <a:p>
            <a:r>
              <a:rPr lang="en-US" sz="2000" dirty="0"/>
              <a:t>A</a:t>
            </a:r>
            <a:r>
              <a:rPr lang="el-GR" sz="2000" dirty="0"/>
              <a:t>ν η τιμή της αρχικής έκφρασης είναι ίση με την τιμή της τελικής έκφρασης και στους δύο τρόπου σύνταξης της εντολής, η πρόταση εκτελείται μια φορά:</a:t>
            </a:r>
            <a:endParaRPr lang="en-US" sz="2000" dirty="0"/>
          </a:p>
        </p:txBody>
      </p:sp>
      <p:sp>
        <p:nvSpPr>
          <p:cNvPr id="11" name="10 - Ορθογώνιο"/>
          <p:cNvSpPr/>
          <p:nvPr/>
        </p:nvSpPr>
        <p:spPr>
          <a:xfrm>
            <a:off x="2794000" y="4382509"/>
            <a:ext cx="3810000" cy="762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2000" b="1" dirty="0"/>
              <a:t>for</a:t>
            </a:r>
            <a:r>
              <a:rPr lang="el-GR" sz="2000" dirty="0"/>
              <a:t> </a:t>
            </a:r>
            <a:r>
              <a:rPr lang="en-US" sz="2000" dirty="0"/>
              <a:t>x:=</a:t>
            </a:r>
            <a:r>
              <a:rPr lang="el-GR" sz="2000" dirty="0"/>
              <a:t>6</a:t>
            </a:r>
            <a:r>
              <a:rPr lang="en-US" sz="2000" dirty="0"/>
              <a:t> </a:t>
            </a:r>
            <a:r>
              <a:rPr lang="en-US" sz="2000" b="1" dirty="0"/>
              <a:t>to</a:t>
            </a:r>
            <a:r>
              <a:rPr lang="en-US" sz="2000" dirty="0"/>
              <a:t> </a:t>
            </a:r>
            <a:r>
              <a:rPr lang="el-GR" sz="2000" dirty="0"/>
              <a:t>6</a:t>
            </a:r>
            <a:r>
              <a:rPr lang="en-US" sz="2000" dirty="0"/>
              <a:t> </a:t>
            </a:r>
            <a:r>
              <a:rPr lang="en-US" sz="2000" b="1" dirty="0"/>
              <a:t>do </a:t>
            </a:r>
            <a:r>
              <a:rPr lang="en-US" sz="2000" dirty="0"/>
              <a:t>writeln(x);</a:t>
            </a:r>
          </a:p>
          <a:p>
            <a:r>
              <a:rPr lang="en-US" sz="2000" b="1" dirty="0"/>
              <a:t>for</a:t>
            </a:r>
            <a:r>
              <a:rPr lang="el-GR" sz="2000" dirty="0"/>
              <a:t> </a:t>
            </a:r>
            <a:r>
              <a:rPr lang="en-US" sz="2000" dirty="0"/>
              <a:t>x:=</a:t>
            </a:r>
            <a:r>
              <a:rPr lang="el-GR" sz="2000" dirty="0"/>
              <a:t>6</a:t>
            </a:r>
            <a:r>
              <a:rPr lang="en-US" sz="2000" dirty="0"/>
              <a:t> </a:t>
            </a:r>
            <a:r>
              <a:rPr lang="en-US" sz="2000" b="1" dirty="0" err="1"/>
              <a:t>downto</a:t>
            </a:r>
            <a:r>
              <a:rPr lang="en-US" sz="2000" dirty="0"/>
              <a:t> </a:t>
            </a:r>
            <a:r>
              <a:rPr lang="el-GR" sz="2000" dirty="0"/>
              <a:t>6</a:t>
            </a:r>
            <a:r>
              <a:rPr lang="en-US" sz="2000" dirty="0"/>
              <a:t> </a:t>
            </a:r>
            <a:r>
              <a:rPr lang="en-US" sz="2000" b="1" dirty="0"/>
              <a:t>do </a:t>
            </a:r>
            <a:r>
              <a:rPr lang="en-US" sz="2000" dirty="0"/>
              <a:t>writeln(x);</a:t>
            </a:r>
          </a:p>
        </p:txBody>
      </p:sp>
      <p:sp>
        <p:nvSpPr>
          <p:cNvPr id="12" name="11 - Ορθογώνιο"/>
          <p:cNvSpPr/>
          <p:nvPr/>
        </p:nvSpPr>
        <p:spPr>
          <a:xfrm>
            <a:off x="2743200" y="2281436"/>
            <a:ext cx="3810000" cy="86409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b="1" dirty="0"/>
              <a:t>for</a:t>
            </a:r>
            <a:r>
              <a:rPr lang="el-GR" dirty="0"/>
              <a:t> </a:t>
            </a:r>
            <a:r>
              <a:rPr lang="en-US" dirty="0"/>
              <a:t>x:=1</a:t>
            </a:r>
            <a:r>
              <a:rPr lang="el-GR" dirty="0"/>
              <a:t>0</a:t>
            </a:r>
            <a:r>
              <a:rPr lang="en-US" dirty="0"/>
              <a:t> </a:t>
            </a:r>
            <a:r>
              <a:rPr lang="en-US" b="1" dirty="0" err="1"/>
              <a:t>downto</a:t>
            </a:r>
            <a:r>
              <a:rPr lang="en-US" dirty="0"/>
              <a:t> 1 </a:t>
            </a:r>
            <a:r>
              <a:rPr lang="en-US" b="1" dirty="0"/>
              <a:t>do </a:t>
            </a:r>
            <a:r>
              <a:rPr lang="en-US" dirty="0"/>
              <a:t>writeln(x);</a:t>
            </a:r>
          </a:p>
          <a:p>
            <a:r>
              <a:rPr lang="en-US" b="1" dirty="0"/>
              <a:t>for</a:t>
            </a:r>
            <a:r>
              <a:rPr lang="el-GR" dirty="0"/>
              <a:t> </a:t>
            </a:r>
            <a:r>
              <a:rPr lang="en-US" dirty="0"/>
              <a:t>c:=‘e’ </a:t>
            </a:r>
            <a:r>
              <a:rPr lang="en-US" b="1" dirty="0"/>
              <a:t>to</a:t>
            </a:r>
            <a:r>
              <a:rPr lang="en-US" dirty="0"/>
              <a:t> ‘a’ </a:t>
            </a:r>
            <a:r>
              <a:rPr lang="en-US" b="1" dirty="0"/>
              <a:t>do </a:t>
            </a:r>
            <a:r>
              <a:rPr lang="en-US" dirty="0"/>
              <a:t>writeln(c);</a:t>
            </a:r>
          </a:p>
          <a:p>
            <a:r>
              <a:rPr lang="en-US" b="1" dirty="0"/>
              <a:t>for</a:t>
            </a:r>
            <a:r>
              <a:rPr lang="el-GR" dirty="0"/>
              <a:t> </a:t>
            </a:r>
            <a:r>
              <a:rPr lang="en-US" dirty="0"/>
              <a:t>x:=1 </a:t>
            </a:r>
            <a:r>
              <a:rPr lang="en-US" b="1" dirty="0"/>
              <a:t>to</a:t>
            </a:r>
            <a:r>
              <a:rPr lang="en-US" dirty="0"/>
              <a:t> 3 </a:t>
            </a:r>
            <a:r>
              <a:rPr lang="en-US" b="1" dirty="0"/>
              <a:t>do </a:t>
            </a:r>
            <a:r>
              <a:rPr lang="en-US" dirty="0"/>
              <a:t>writeln(x);</a:t>
            </a:r>
          </a:p>
        </p:txBody>
      </p:sp>
    </p:spTree>
    <p:extLst>
      <p:ext uri="{BB962C8B-B14F-4D97-AF65-F5344CB8AC3E}">
        <p14:creationId xmlns:p14="http://schemas.microsoft.com/office/powerpoint/2010/main" val="23020771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Θέση αριθμού διαφάνειας"/>
          <p:cNvSpPr>
            <a:spLocks noGrp="1"/>
          </p:cNvSpPr>
          <p:nvPr>
            <p:ph type="sldNum" sz="quarter" idx="12"/>
          </p:nvPr>
        </p:nvSpPr>
        <p:spPr/>
        <p:txBody>
          <a:bodyPr/>
          <a:lstStyle/>
          <a:p>
            <a:fld id="{7B8CB4D9-50DA-7B48-9615-5682E9CC2C1D}" type="slidenum">
              <a:rPr lang="en-US" smtClean="0"/>
              <a:pPr/>
              <a:t>27</a:t>
            </a:fld>
            <a:endParaRPr lang="en-US"/>
          </a:p>
        </p:txBody>
      </p:sp>
      <p:sp>
        <p:nvSpPr>
          <p:cNvPr id="10" name="1 - Τίτλος"/>
          <p:cNvSpPr>
            <a:spLocks noGrp="1"/>
          </p:cNvSpPr>
          <p:nvPr>
            <p:ph type="title"/>
          </p:nvPr>
        </p:nvSpPr>
        <p:spPr>
          <a:xfrm>
            <a:off x="1143000" y="246528"/>
            <a:ext cx="6970448" cy="952500"/>
          </a:xfrm>
        </p:spPr>
        <p:txBody>
          <a:bodyPr>
            <a:normAutofit/>
          </a:bodyPr>
          <a:lstStyle/>
          <a:p>
            <a:r>
              <a:rPr lang="el-GR" dirty="0"/>
              <a:t>Η εντολή</a:t>
            </a:r>
            <a:r>
              <a:rPr lang="en-US" dirty="0"/>
              <a:t> </a:t>
            </a:r>
            <a:r>
              <a:rPr lang="en-US" dirty="0" smtClean="0"/>
              <a:t>For</a:t>
            </a:r>
            <a:r>
              <a:rPr lang="el-GR" baseline="-25000" dirty="0" smtClean="0"/>
              <a:t>5/6</a:t>
            </a:r>
            <a:r>
              <a:rPr lang="en-US" baseline="-25000" dirty="0" smtClean="0"/>
              <a:t> </a:t>
            </a:r>
            <a:endParaRPr lang="el-GR" baseline="-25000" dirty="0"/>
          </a:p>
        </p:txBody>
      </p:sp>
      <p:sp>
        <p:nvSpPr>
          <p:cNvPr id="8" name="2 - Θέση περιεχομένου"/>
          <p:cNvSpPr>
            <a:spLocks noGrp="1"/>
          </p:cNvSpPr>
          <p:nvPr>
            <p:ph idx="1"/>
          </p:nvPr>
        </p:nvSpPr>
        <p:spPr>
          <a:xfrm>
            <a:off x="395536" y="1199028"/>
            <a:ext cx="8291264" cy="3955678"/>
          </a:xfrm>
        </p:spPr>
        <p:txBody>
          <a:bodyPr>
            <a:noAutofit/>
          </a:bodyPr>
          <a:lstStyle/>
          <a:p>
            <a:r>
              <a:rPr lang="el-GR" sz="2400" b="1" dirty="0"/>
              <a:t>Παρατηρήσεις:</a:t>
            </a:r>
            <a:r>
              <a:rPr lang="en-US" sz="2400" b="1" dirty="0"/>
              <a:t> </a:t>
            </a:r>
            <a:r>
              <a:rPr lang="el-GR" sz="2000" dirty="0"/>
              <a:t>Η εντολή </a:t>
            </a:r>
            <a:r>
              <a:rPr lang="en-US" sz="2000" dirty="0"/>
              <a:t>for </a:t>
            </a:r>
            <a:r>
              <a:rPr lang="el-GR" sz="2000" dirty="0"/>
              <a:t>χρησιμοποιείται όταν ο αριθμός των επαναλήψεων είναι προκαθορισμένος σε αντίθεση με τις άλλες εντολές επανάληψη </a:t>
            </a:r>
            <a:r>
              <a:rPr lang="en-US" sz="2000" dirty="0"/>
              <a:t>while </a:t>
            </a:r>
            <a:r>
              <a:rPr lang="el-GR" sz="2000" dirty="0"/>
              <a:t>και </a:t>
            </a:r>
            <a:r>
              <a:rPr lang="en-US" sz="2000" dirty="0"/>
              <a:t>repeat</a:t>
            </a:r>
          </a:p>
          <a:p>
            <a:r>
              <a:rPr lang="en-US" sz="2000" dirty="0"/>
              <a:t>M</a:t>
            </a:r>
            <a:r>
              <a:rPr lang="el-GR" sz="2000" dirty="0"/>
              <a:t>ε την εκτέλεση της εντολής αρχικά υπολογίζονται οι τιμές των εκφράσεων και καθορίζεται ο αριθμός των επαναλήψεων (έτσι μεταβολή των εκφράσεων δεν προκαλεί διαφοροποίηση του αριθμού των επαναλήψεων)</a:t>
            </a:r>
            <a:endParaRPr lang="en-US" sz="2000" dirty="0"/>
          </a:p>
          <a:p>
            <a:endParaRPr lang="en-US" sz="1500" dirty="0"/>
          </a:p>
          <a:p>
            <a:pPr>
              <a:buNone/>
            </a:pPr>
            <a:endParaRPr lang="en-US" sz="1500" dirty="0"/>
          </a:p>
        </p:txBody>
      </p:sp>
      <p:sp>
        <p:nvSpPr>
          <p:cNvPr id="11" name="10 - Ορθογώνιο"/>
          <p:cNvSpPr/>
          <p:nvPr/>
        </p:nvSpPr>
        <p:spPr>
          <a:xfrm>
            <a:off x="1128672" y="3721596"/>
            <a:ext cx="6984776" cy="1292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l-GR" b="1" dirty="0" err="1"/>
              <a:t>Επαναλήψεις=Τελική</a:t>
            </a:r>
            <a:r>
              <a:rPr lang="el-GR" b="1" dirty="0"/>
              <a:t> </a:t>
            </a:r>
            <a:r>
              <a:rPr lang="el-GR" b="1" dirty="0" err="1"/>
              <a:t>Εκφραση</a:t>
            </a:r>
            <a:r>
              <a:rPr lang="el-GR" b="1" dirty="0"/>
              <a:t>-Αρχική Εκφραση+1 (ένδειξη</a:t>
            </a:r>
            <a:r>
              <a:rPr lang="en-US" b="1" dirty="0"/>
              <a:t>:to)</a:t>
            </a:r>
          </a:p>
          <a:p>
            <a:r>
              <a:rPr lang="el-GR" b="1" dirty="0"/>
              <a:t>Επαναλήψεις=Αρχική </a:t>
            </a:r>
            <a:r>
              <a:rPr lang="el-GR" b="1" dirty="0" err="1"/>
              <a:t>Εκφραση</a:t>
            </a:r>
            <a:r>
              <a:rPr lang="el-GR" b="1" dirty="0"/>
              <a:t>-Τελική </a:t>
            </a:r>
            <a:r>
              <a:rPr lang="el-GR" b="1" dirty="0" smtClean="0"/>
              <a:t>Εκφραση+1</a:t>
            </a:r>
            <a:r>
              <a:rPr lang="en-US" b="1" dirty="0" smtClean="0"/>
              <a:t> </a:t>
            </a:r>
            <a:r>
              <a:rPr lang="el-GR" b="1" dirty="0" smtClean="0"/>
              <a:t>(</a:t>
            </a:r>
            <a:r>
              <a:rPr lang="el-GR" b="1" dirty="0"/>
              <a:t>ένδειξη</a:t>
            </a:r>
            <a:r>
              <a:rPr lang="en-US" b="1" dirty="0"/>
              <a:t>:</a:t>
            </a:r>
            <a:r>
              <a:rPr lang="en-US" b="1" dirty="0" err="1"/>
              <a:t>downtoto</a:t>
            </a:r>
            <a:r>
              <a:rPr lang="en-US" b="1" dirty="0"/>
              <a:t>)</a:t>
            </a:r>
            <a:endParaRPr lang="en-US" dirty="0"/>
          </a:p>
        </p:txBody>
      </p:sp>
    </p:spTree>
    <p:extLst>
      <p:ext uri="{BB962C8B-B14F-4D97-AF65-F5344CB8AC3E}">
        <p14:creationId xmlns:p14="http://schemas.microsoft.com/office/powerpoint/2010/main" val="12208538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Η εντολή</a:t>
            </a:r>
            <a:r>
              <a:rPr lang="en-US" dirty="0"/>
              <a:t> </a:t>
            </a:r>
            <a:r>
              <a:rPr lang="en-US" dirty="0" smtClean="0"/>
              <a:t>For</a:t>
            </a:r>
            <a:r>
              <a:rPr lang="en-US" baseline="-25000" dirty="0" smtClean="0"/>
              <a:t>6/6</a:t>
            </a:r>
            <a:endParaRPr lang="el-GR" baseline="-25000" dirty="0"/>
          </a:p>
        </p:txBody>
      </p:sp>
      <p:sp>
        <p:nvSpPr>
          <p:cNvPr id="6" name="5 - Θέση αριθμού διαφάνειας"/>
          <p:cNvSpPr>
            <a:spLocks noGrp="1"/>
          </p:cNvSpPr>
          <p:nvPr>
            <p:ph type="sldNum" sz="quarter" idx="12"/>
          </p:nvPr>
        </p:nvSpPr>
        <p:spPr/>
        <p:txBody>
          <a:bodyPr/>
          <a:lstStyle/>
          <a:p>
            <a:fld id="{7B8CB4D9-50DA-7B48-9615-5682E9CC2C1D}" type="slidenum">
              <a:rPr lang="en-US" smtClean="0"/>
              <a:pPr/>
              <a:t>28</a:t>
            </a:fld>
            <a:endParaRPr lang="en-US" dirty="0"/>
          </a:p>
        </p:txBody>
      </p:sp>
      <p:sp>
        <p:nvSpPr>
          <p:cNvPr id="7" name="6 - Διάγραμμα ροής: Έξοδος σε εκτυπωτή"/>
          <p:cNvSpPr/>
          <p:nvPr/>
        </p:nvSpPr>
        <p:spPr>
          <a:xfrm>
            <a:off x="3419872" y="1356562"/>
            <a:ext cx="4824536" cy="4345298"/>
          </a:xfrm>
          <a:prstGeom prst="flowChartDocument">
            <a:avLst/>
          </a:prstGeom>
        </p:spPr>
        <p:style>
          <a:lnRef idx="1">
            <a:schemeClr val="accent1"/>
          </a:lnRef>
          <a:fillRef idx="3">
            <a:schemeClr val="accent1"/>
          </a:fillRef>
          <a:effectRef idx="2">
            <a:schemeClr val="accent1"/>
          </a:effectRef>
          <a:fontRef idx="minor">
            <a:schemeClr val="lt1"/>
          </a:fontRef>
        </p:style>
        <p:txBody>
          <a:bodyPr rtlCol="0" anchor="t"/>
          <a:lstStyle/>
          <a:p>
            <a:r>
              <a:rPr lang="en-US" sz="2000" b="1" dirty="0"/>
              <a:t>program</a:t>
            </a:r>
            <a:r>
              <a:rPr lang="en-US" sz="2000" dirty="0"/>
              <a:t> total;</a:t>
            </a:r>
          </a:p>
          <a:p>
            <a:r>
              <a:rPr lang="en-US" sz="2000" b="1" dirty="0" err="1" smtClean="0"/>
              <a:t>var</a:t>
            </a:r>
            <a:r>
              <a:rPr lang="en-US" sz="2000" b="1" dirty="0" smtClean="0"/>
              <a:t> </a:t>
            </a:r>
            <a:r>
              <a:rPr lang="en-US" sz="2000" dirty="0" err="1" smtClean="0"/>
              <a:t>N,i,x,sum,dyn</a:t>
            </a:r>
            <a:r>
              <a:rPr lang="en-US" sz="2000" dirty="0"/>
              <a:t>: integer;</a:t>
            </a:r>
            <a:endParaRPr lang="el-GR" sz="2000" dirty="0"/>
          </a:p>
          <a:p>
            <a:r>
              <a:rPr lang="en-US" sz="2000" b="1" dirty="0"/>
              <a:t>begin</a:t>
            </a:r>
            <a:endParaRPr lang="en-US" sz="2000" dirty="0"/>
          </a:p>
          <a:p>
            <a:r>
              <a:rPr lang="en-US" sz="2000" dirty="0"/>
              <a:t>readln(N);</a:t>
            </a:r>
          </a:p>
          <a:p>
            <a:r>
              <a:rPr lang="en-US" sz="2000" dirty="0"/>
              <a:t>sum:=0;</a:t>
            </a:r>
          </a:p>
          <a:p>
            <a:r>
              <a:rPr lang="en-US" sz="2000" b="1" dirty="0"/>
              <a:t>for  </a:t>
            </a:r>
            <a:r>
              <a:rPr lang="en-US" sz="2000" dirty="0"/>
              <a:t>x:=1 to N </a:t>
            </a:r>
            <a:r>
              <a:rPr lang="en-US" sz="2000" b="1" dirty="0"/>
              <a:t>do begin</a:t>
            </a:r>
          </a:p>
          <a:p>
            <a:r>
              <a:rPr lang="en-US" sz="2000" dirty="0" smtClean="0"/>
              <a:t>                              </a:t>
            </a:r>
            <a:r>
              <a:rPr lang="en-US" sz="2000" dirty="0" err="1" smtClean="0"/>
              <a:t>dyn</a:t>
            </a:r>
            <a:r>
              <a:rPr lang="en-US" sz="2000" dirty="0"/>
              <a:t>:=1;</a:t>
            </a:r>
          </a:p>
          <a:p>
            <a:pPr marL="2060575" indent="-2060575"/>
            <a:r>
              <a:rPr lang="en-US" sz="2000" b="1" dirty="0"/>
              <a:t>                              </a:t>
            </a:r>
            <a:r>
              <a:rPr lang="en-US" sz="2000" b="1" dirty="0" smtClean="0"/>
              <a:t>for </a:t>
            </a:r>
            <a:r>
              <a:rPr lang="en-US" sz="2000" dirty="0"/>
              <a:t>i:=1 to x </a:t>
            </a:r>
            <a:r>
              <a:rPr lang="en-US" sz="2000" dirty="0" smtClean="0"/>
              <a:t>do </a:t>
            </a:r>
            <a:r>
              <a:rPr lang="en-US" sz="2000" dirty="0" err="1" smtClean="0"/>
              <a:t>dyn</a:t>
            </a:r>
            <a:r>
              <a:rPr lang="en-US" sz="2000" dirty="0"/>
              <a:t>:=</a:t>
            </a:r>
            <a:r>
              <a:rPr lang="en-US" sz="2000" dirty="0" err="1"/>
              <a:t>dyn</a:t>
            </a:r>
            <a:r>
              <a:rPr lang="en-US" sz="2000" dirty="0"/>
              <a:t>*x;</a:t>
            </a:r>
          </a:p>
          <a:p>
            <a:pPr indent="1701800"/>
            <a:r>
              <a:rPr lang="en-US" sz="2000" dirty="0" smtClean="0"/>
              <a:t>sum</a:t>
            </a:r>
            <a:r>
              <a:rPr lang="en-US" sz="2000" dirty="0"/>
              <a:t>:=</a:t>
            </a:r>
            <a:r>
              <a:rPr lang="en-US" sz="2000" dirty="0" err="1"/>
              <a:t>sum+dyn</a:t>
            </a:r>
            <a:r>
              <a:rPr lang="en-US" sz="2000" dirty="0"/>
              <a:t>;</a:t>
            </a:r>
          </a:p>
          <a:p>
            <a:pPr indent="1701800"/>
            <a:r>
              <a:rPr lang="en-US" sz="2000" dirty="0" smtClean="0"/>
              <a:t>end</a:t>
            </a:r>
            <a:r>
              <a:rPr lang="en-US" sz="2000" dirty="0"/>
              <a:t>;</a:t>
            </a:r>
          </a:p>
          <a:p>
            <a:r>
              <a:rPr lang="en-US" sz="2000" dirty="0"/>
              <a:t>writeln(‘</a:t>
            </a:r>
            <a:r>
              <a:rPr lang="en-US" sz="2000" dirty="0" err="1"/>
              <a:t>Athroisma</a:t>
            </a:r>
            <a:r>
              <a:rPr lang="en-US" sz="2000" dirty="0"/>
              <a:t>=', sum); </a:t>
            </a:r>
          </a:p>
          <a:p>
            <a:pPr lvl="1" indent="-380985"/>
            <a:r>
              <a:rPr lang="en-US" sz="2000" b="1" dirty="0"/>
              <a:t>end.</a:t>
            </a:r>
            <a:endParaRPr lang="el-GR" sz="2000" b="1" dirty="0"/>
          </a:p>
          <a:p>
            <a:endParaRPr lang="el-GR" sz="2000" dirty="0"/>
          </a:p>
        </p:txBody>
      </p:sp>
      <p:sp>
        <p:nvSpPr>
          <p:cNvPr id="9" name="Content Placeholder 2"/>
          <p:cNvSpPr>
            <a:spLocks noGrp="1"/>
          </p:cNvSpPr>
          <p:nvPr>
            <p:ph idx="1"/>
          </p:nvPr>
        </p:nvSpPr>
        <p:spPr>
          <a:xfrm>
            <a:off x="457200" y="1117307"/>
            <a:ext cx="2746648" cy="516057"/>
          </a:xfrm>
        </p:spPr>
        <p:txBody>
          <a:bodyPr>
            <a:noAutofit/>
          </a:bodyPr>
          <a:lstStyle/>
          <a:p>
            <a:r>
              <a:rPr lang="el-GR" sz="2800" b="1" dirty="0" smtClean="0"/>
              <a:t>Παράδειγμα:</a:t>
            </a:r>
            <a:r>
              <a:rPr lang="el-GR" sz="2400" b="1" dirty="0" smtClean="0"/>
              <a:t> </a:t>
            </a:r>
            <a:r>
              <a:rPr lang="el-GR" sz="2400" dirty="0"/>
              <a:t>Υπολογισμός του αθροίσματος  1</a:t>
            </a:r>
            <a:r>
              <a:rPr lang="el-GR" sz="2400" baseline="30000" dirty="0"/>
              <a:t>1</a:t>
            </a:r>
            <a:r>
              <a:rPr lang="el-GR" sz="2400" dirty="0"/>
              <a:t>+2</a:t>
            </a:r>
            <a:r>
              <a:rPr lang="el-GR" sz="2400" baseline="30000" dirty="0"/>
              <a:t>2</a:t>
            </a:r>
            <a:r>
              <a:rPr lang="el-GR" sz="2400" dirty="0"/>
              <a:t>+3</a:t>
            </a:r>
            <a:r>
              <a:rPr lang="el-GR" sz="2400" baseline="30000" dirty="0"/>
              <a:t>3</a:t>
            </a:r>
            <a:r>
              <a:rPr lang="el-GR" sz="2400" dirty="0"/>
              <a:t>+…Ν</a:t>
            </a:r>
            <a:r>
              <a:rPr lang="en-US" sz="2400" baseline="30000" dirty="0"/>
              <a:t>n</a:t>
            </a:r>
            <a:endParaRPr lang="el-GR" sz="2400" b="1" dirty="0"/>
          </a:p>
          <a:p>
            <a:endParaRPr lang="el-GR" sz="2400" b="1" dirty="0"/>
          </a:p>
        </p:txBody>
      </p:sp>
    </p:spTree>
    <p:extLst>
      <p:ext uri="{BB962C8B-B14F-4D97-AF65-F5344CB8AC3E}">
        <p14:creationId xmlns:p14="http://schemas.microsoft.com/office/powerpoint/2010/main" val="18301414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51520" y="228865"/>
            <a:ext cx="8640960" cy="952500"/>
          </a:xfrm>
        </p:spPr>
        <p:txBody>
          <a:bodyPr>
            <a:noAutofit/>
          </a:bodyPr>
          <a:lstStyle/>
          <a:p>
            <a:r>
              <a:rPr lang="el-GR" sz="3600" dirty="0"/>
              <a:t>Ανακεφαλαίωση </a:t>
            </a:r>
            <a:r>
              <a:rPr lang="el-GR" sz="3600" dirty="0" smtClean="0"/>
              <a:t>Εντολών Επανάληψης</a:t>
            </a:r>
            <a:r>
              <a:rPr lang="el-GR" sz="3600" baseline="-25000" dirty="0" smtClean="0"/>
              <a:t>1/</a:t>
            </a:r>
            <a:r>
              <a:rPr lang="en-US" sz="3600" baseline="-25000" dirty="0" smtClean="0"/>
              <a:t>2</a:t>
            </a:r>
            <a:endParaRPr lang="el-GR" sz="3600" baseline="-25000" dirty="0"/>
          </a:p>
        </p:txBody>
      </p:sp>
      <p:sp>
        <p:nvSpPr>
          <p:cNvPr id="3" name="2 - Θέση περιεχομένου"/>
          <p:cNvSpPr>
            <a:spLocks noGrp="1"/>
          </p:cNvSpPr>
          <p:nvPr>
            <p:ph idx="1"/>
          </p:nvPr>
        </p:nvSpPr>
        <p:spPr/>
        <p:txBody>
          <a:bodyPr>
            <a:noAutofit/>
          </a:bodyPr>
          <a:lstStyle/>
          <a:p>
            <a:r>
              <a:rPr lang="el-GR" sz="2000" dirty="0" smtClean="0"/>
              <a:t>Οποιαδήποτε επαναληπτική εκτέλεση προτάσεων μπορεί να υλοποιηθεί και τις τρεις εντολές που προσφέρει για αυτό το σκοπό η </a:t>
            </a:r>
            <a:r>
              <a:rPr lang="en-US" sz="2000" dirty="0" smtClean="0"/>
              <a:t>Pascal</a:t>
            </a:r>
          </a:p>
          <a:p>
            <a:r>
              <a:rPr lang="en-US" sz="2000" dirty="0" smtClean="0"/>
              <a:t>H </a:t>
            </a:r>
            <a:r>
              <a:rPr lang="el-GR" sz="2000" dirty="0" smtClean="0"/>
              <a:t>εντολή </a:t>
            </a:r>
            <a:r>
              <a:rPr lang="en-US" sz="2000" dirty="0" smtClean="0"/>
              <a:t>for </a:t>
            </a:r>
            <a:r>
              <a:rPr lang="el-GR" sz="2000" dirty="0" smtClean="0"/>
              <a:t>χρησιμοποιείται όταν ο αριθμός των επαναλήψεων είναι δεδομένος και δεν καθορίζεται από κάποια συνθήκη</a:t>
            </a:r>
          </a:p>
          <a:p>
            <a:r>
              <a:rPr lang="el-GR" sz="2000" dirty="0" smtClean="0"/>
              <a:t>Η εντολή </a:t>
            </a:r>
            <a:r>
              <a:rPr lang="en-US" sz="2000" dirty="0" smtClean="0"/>
              <a:t>while </a:t>
            </a:r>
            <a:r>
              <a:rPr lang="el-GR" sz="2000" dirty="0" smtClean="0"/>
              <a:t>χρησιμοποιείται όταν απαιτείται ο έλεγχος μια συνθήκης πριν την εκτέλεση της πρότασης (αντίθετα η εντολή </a:t>
            </a:r>
            <a:r>
              <a:rPr lang="en-US" sz="2000" dirty="0" smtClean="0"/>
              <a:t>repeat </a:t>
            </a:r>
            <a:r>
              <a:rPr lang="el-GR" sz="2000" dirty="0" smtClean="0"/>
              <a:t>χρησιμοποιείται στις περιπτώσεις όπου απαιτείται η εκτέλεση μια πρότασης πριν το έλεγχο μια συνθήκης </a:t>
            </a:r>
          </a:p>
          <a:p>
            <a:r>
              <a:rPr lang="el-GR" sz="2000" dirty="0" smtClean="0"/>
              <a:t>Η εντολή </a:t>
            </a:r>
            <a:r>
              <a:rPr lang="en-US" sz="2000" dirty="0" smtClean="0"/>
              <a:t>repeat</a:t>
            </a:r>
            <a:r>
              <a:rPr lang="el-GR" sz="2000" dirty="0" smtClean="0"/>
              <a:t> ενδείκνυται στις περιπτώσεις όπου οι τιμές των μεταβλητών που καθορίζουν την τιμή της λογικής έκφρασης είτε είναι απροσδιόριστες ή δεν έχουν τη σωστή τιμή πριν την πρώτη εκτέλεσή της πρότασης</a:t>
            </a:r>
            <a:endParaRPr lang="el-GR" sz="2000" dirty="0"/>
          </a:p>
        </p:txBody>
      </p:sp>
      <p:sp>
        <p:nvSpPr>
          <p:cNvPr id="6" name="5 - Θέση αριθμού διαφάνειας"/>
          <p:cNvSpPr>
            <a:spLocks noGrp="1"/>
          </p:cNvSpPr>
          <p:nvPr>
            <p:ph type="sldNum" sz="quarter" idx="12"/>
          </p:nvPr>
        </p:nvSpPr>
        <p:spPr/>
        <p:txBody>
          <a:bodyPr/>
          <a:lstStyle/>
          <a:p>
            <a:fld id="{7B8CB4D9-50DA-7B48-9615-5682E9CC2C1D}" type="slidenum">
              <a:rPr lang="en-US" smtClean="0"/>
              <a:pPr/>
              <a:t>29</a:t>
            </a:fld>
            <a:endParaRPr lang="en-US" dirty="0"/>
          </a:p>
        </p:txBody>
      </p:sp>
    </p:spTree>
    <p:extLst>
      <p:ext uri="{BB962C8B-B14F-4D97-AF65-F5344CB8AC3E}">
        <p14:creationId xmlns:p14="http://schemas.microsoft.com/office/powerpoint/2010/main" val="41601053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r>
              <a:rPr lang="el-GR" sz="2800" dirty="0"/>
              <a:t>Το παρόν εκπαιδευτικό υλικό υπόκειται σε άδειες χρήσης </a:t>
            </a:r>
            <a:r>
              <a:rPr lang="el-GR" sz="2800" dirty="0" err="1"/>
              <a:t>Creative</a:t>
            </a:r>
            <a:r>
              <a:rPr lang="el-GR" sz="2800" dirty="0"/>
              <a:t> </a:t>
            </a:r>
            <a:r>
              <a:rPr lang="el-GR" sz="2800" dirty="0" err="1"/>
              <a:t>Commons</a:t>
            </a:r>
            <a:r>
              <a:rPr lang="el-GR" sz="2800" dirty="0"/>
              <a:t>. </a:t>
            </a:r>
          </a:p>
          <a:p>
            <a:r>
              <a:rPr lang="el-GR" sz="2800" dirty="0"/>
              <a:t>Για εκπαιδευτικό υλικό, όπως εικόνες, που υπόκειται σε άλλου τύπου άδειας χρήσης, η άδεια χρήσης αναφέρεται ρητώς. </a:t>
            </a:r>
            <a:endParaRPr lang="el-GR" sz="2800" dirty="0" smtClean="0"/>
          </a:p>
        </p:txBody>
      </p:sp>
      <p:pic>
        <p:nvPicPr>
          <p:cNvPr id="5" name="7 - Εικόνα" descr="Λογότυπο για Άδειες χρήσης Creative Commons BY-NC-ND"/>
          <p:cNvPicPr>
            <a:picLocks noChangeAspect="1"/>
          </p:cNvPicPr>
          <p:nvPr/>
        </p:nvPicPr>
        <p:blipFill>
          <a:blip r:embed="rId3" cstate="print"/>
          <a:stretch>
            <a:fillRect/>
          </a:stretch>
        </p:blipFill>
        <p:spPr>
          <a:xfrm>
            <a:off x="3707905" y="4117640"/>
            <a:ext cx="1581685" cy="461161"/>
          </a:xfrm>
          <a:prstGeom prst="rect">
            <a:avLst/>
          </a:prstGeom>
        </p:spPr>
      </p:pic>
      <p:sp>
        <p:nvSpPr>
          <p:cNvPr id="3" name="Θέση αριθμού διαφάνειας 2"/>
          <p:cNvSpPr>
            <a:spLocks noGrp="1"/>
          </p:cNvSpPr>
          <p:nvPr>
            <p:ph type="sldNum" sz="quarter" idx="12"/>
          </p:nvPr>
        </p:nvSpPr>
        <p:spPr/>
        <p:txBody>
          <a:bodyPr/>
          <a:lstStyle/>
          <a:p>
            <a:fld id="{53C4726A-630D-4CB4-B088-BAB00F4188E9}" type="slidenum">
              <a:rPr lang="el-GR" smtClean="0"/>
              <a:t>3</a:t>
            </a:fld>
            <a:endParaRPr lang="el-GR" dirty="0"/>
          </a:p>
        </p:txBody>
      </p:sp>
    </p:spTree>
    <p:extLst>
      <p:ext uri="{BB962C8B-B14F-4D97-AF65-F5344CB8AC3E}">
        <p14:creationId xmlns:p14="http://schemas.microsoft.com/office/powerpoint/2010/main" val="6729874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dirty="0">
                <a:solidFill>
                  <a:prstClr val="black"/>
                </a:solidFill>
              </a:rPr>
              <a:t>Ανακεφαλαίωση Εντολών </a:t>
            </a:r>
            <a:r>
              <a:rPr lang="el-GR" sz="3600" dirty="0" smtClean="0">
                <a:solidFill>
                  <a:prstClr val="black"/>
                </a:solidFill>
              </a:rPr>
              <a:t>Επανάληψης</a:t>
            </a:r>
            <a:r>
              <a:rPr lang="en-US" sz="3600" baseline="-25000" dirty="0" smtClean="0">
                <a:solidFill>
                  <a:prstClr val="black"/>
                </a:solidFill>
              </a:rPr>
              <a:t>2</a:t>
            </a:r>
            <a:r>
              <a:rPr lang="el-GR" sz="3600" baseline="-25000" dirty="0" smtClean="0">
                <a:solidFill>
                  <a:prstClr val="black"/>
                </a:solidFill>
              </a:rPr>
              <a:t>/</a:t>
            </a:r>
            <a:r>
              <a:rPr lang="en-US" sz="3600" baseline="-25000" dirty="0">
                <a:solidFill>
                  <a:prstClr val="black"/>
                </a:solidFill>
              </a:rPr>
              <a:t>2</a:t>
            </a:r>
            <a:endParaRPr lang="el-GR" sz="2800" dirty="0"/>
          </a:p>
        </p:txBody>
      </p:sp>
      <p:sp>
        <p:nvSpPr>
          <p:cNvPr id="10" name="9 - Διάγραμμα ροής: Έξοδος σε εκτυπωτή"/>
          <p:cNvSpPr/>
          <p:nvPr/>
        </p:nvSpPr>
        <p:spPr>
          <a:xfrm>
            <a:off x="799356" y="1993404"/>
            <a:ext cx="2476500" cy="3505474"/>
          </a:xfrm>
          <a:prstGeom prst="flowChartDocument">
            <a:avLst/>
          </a:prstGeom>
        </p:spPr>
        <p:style>
          <a:lnRef idx="1">
            <a:schemeClr val="accent1"/>
          </a:lnRef>
          <a:fillRef idx="3">
            <a:schemeClr val="accent1"/>
          </a:fillRef>
          <a:effectRef idx="2">
            <a:schemeClr val="accent1"/>
          </a:effectRef>
          <a:fontRef idx="minor">
            <a:schemeClr val="lt1"/>
          </a:fontRef>
        </p:style>
        <p:txBody>
          <a:bodyPr rtlCol="0" anchor="t"/>
          <a:lstStyle/>
          <a:p>
            <a:r>
              <a:rPr lang="en-US" sz="1400" b="1" dirty="0"/>
              <a:t>program</a:t>
            </a:r>
            <a:r>
              <a:rPr lang="en-US" sz="1400" dirty="0"/>
              <a:t> athr1;</a:t>
            </a:r>
          </a:p>
          <a:p>
            <a:r>
              <a:rPr lang="en-US" sz="1400" b="1" dirty="0"/>
              <a:t>var</a:t>
            </a:r>
            <a:r>
              <a:rPr lang="el-GR" sz="1400" dirty="0"/>
              <a:t>   </a:t>
            </a:r>
            <a:r>
              <a:rPr lang="en-US" sz="1400" dirty="0"/>
              <a:t>   </a:t>
            </a:r>
            <a:r>
              <a:rPr lang="en-US" sz="1400" dirty="0" err="1"/>
              <a:t>N,num,counter,sum</a:t>
            </a:r>
            <a:r>
              <a:rPr lang="en-US" sz="1400" dirty="0"/>
              <a:t>: integer;</a:t>
            </a:r>
            <a:endParaRPr lang="el-GR" sz="1400" dirty="0"/>
          </a:p>
          <a:p>
            <a:r>
              <a:rPr lang="en-US" sz="1400" b="1" dirty="0"/>
              <a:t>begin</a:t>
            </a:r>
            <a:endParaRPr lang="en-US" sz="1400" dirty="0"/>
          </a:p>
          <a:p>
            <a:r>
              <a:rPr lang="en-US" sz="1400" dirty="0"/>
              <a:t>read(N);</a:t>
            </a:r>
          </a:p>
          <a:p>
            <a:r>
              <a:rPr lang="en-US" sz="1400" dirty="0"/>
              <a:t>sum:=0;</a:t>
            </a:r>
          </a:p>
          <a:p>
            <a:r>
              <a:rPr lang="en-US" sz="1400" dirty="0"/>
              <a:t>counter:=1;</a:t>
            </a:r>
          </a:p>
          <a:p>
            <a:r>
              <a:rPr lang="en-US" sz="1400" b="1" dirty="0"/>
              <a:t>for  </a:t>
            </a:r>
            <a:r>
              <a:rPr lang="en-US" sz="1400" dirty="0"/>
              <a:t>counter:=1 to N </a:t>
            </a:r>
            <a:r>
              <a:rPr lang="en-US" sz="1400" b="1" dirty="0"/>
              <a:t>do begin</a:t>
            </a:r>
          </a:p>
          <a:p>
            <a:pPr lvl="3"/>
            <a:r>
              <a:rPr lang="en-US" sz="1400" dirty="0"/>
              <a:t>read(num);</a:t>
            </a:r>
          </a:p>
          <a:p>
            <a:pPr lvl="3"/>
            <a:r>
              <a:rPr lang="en-US" sz="1400" dirty="0"/>
              <a:t>sum:=</a:t>
            </a:r>
            <a:r>
              <a:rPr lang="en-US" sz="1400" dirty="0" err="1"/>
              <a:t>sum+num</a:t>
            </a:r>
            <a:r>
              <a:rPr lang="en-US" sz="1400" dirty="0"/>
              <a:t>;</a:t>
            </a:r>
          </a:p>
          <a:p>
            <a:pPr lvl="3"/>
            <a:r>
              <a:rPr lang="en-US" sz="1400" b="1" dirty="0"/>
              <a:t>end;</a:t>
            </a:r>
          </a:p>
          <a:p>
            <a:r>
              <a:rPr lang="en-US" sz="1400" dirty="0"/>
              <a:t>writeln(‘</a:t>
            </a:r>
            <a:r>
              <a:rPr lang="en-US" sz="1400" dirty="0" err="1"/>
              <a:t>Athroisma</a:t>
            </a:r>
            <a:r>
              <a:rPr lang="en-US" sz="1400" dirty="0"/>
              <a:t>=', sum); </a:t>
            </a:r>
          </a:p>
          <a:p>
            <a:pPr lvl="1" indent="-380985"/>
            <a:r>
              <a:rPr lang="en-US" sz="1400" b="1" dirty="0"/>
              <a:t>end.</a:t>
            </a:r>
            <a:endParaRPr lang="el-GR" sz="1400" b="1" dirty="0"/>
          </a:p>
          <a:p>
            <a:endParaRPr lang="en-US" sz="900" dirty="0"/>
          </a:p>
          <a:p>
            <a:endParaRPr lang="en-US" sz="900" dirty="0"/>
          </a:p>
          <a:p>
            <a:endParaRPr lang="el-GR" sz="900" dirty="0"/>
          </a:p>
          <a:p>
            <a:endParaRPr lang="el-GR" sz="900" dirty="0"/>
          </a:p>
          <a:p>
            <a:endParaRPr lang="el-GR" sz="900" dirty="0"/>
          </a:p>
          <a:p>
            <a:endParaRPr lang="el-GR" sz="900" dirty="0"/>
          </a:p>
        </p:txBody>
      </p:sp>
      <p:sp>
        <p:nvSpPr>
          <p:cNvPr id="11" name="10 - Διάγραμμα ροής: Έξοδος σε εκτυπωτή"/>
          <p:cNvSpPr/>
          <p:nvPr/>
        </p:nvSpPr>
        <p:spPr>
          <a:xfrm>
            <a:off x="3275856" y="1993404"/>
            <a:ext cx="2349500" cy="3505474"/>
          </a:xfrm>
          <a:prstGeom prst="flowChartDocument">
            <a:avLst/>
          </a:prstGeom>
        </p:spPr>
        <p:style>
          <a:lnRef idx="1">
            <a:schemeClr val="accent1"/>
          </a:lnRef>
          <a:fillRef idx="2">
            <a:schemeClr val="accent1"/>
          </a:fillRef>
          <a:effectRef idx="1">
            <a:schemeClr val="accent1"/>
          </a:effectRef>
          <a:fontRef idx="minor">
            <a:schemeClr val="dk1"/>
          </a:fontRef>
        </p:style>
        <p:txBody>
          <a:bodyPr rtlCol="0" anchor="t"/>
          <a:lstStyle/>
          <a:p>
            <a:r>
              <a:rPr lang="en-US" sz="1400" b="1" dirty="0"/>
              <a:t>program</a:t>
            </a:r>
            <a:r>
              <a:rPr lang="en-US" sz="1400" dirty="0"/>
              <a:t> athr2;</a:t>
            </a:r>
          </a:p>
          <a:p>
            <a:r>
              <a:rPr lang="en-US" sz="1400" b="1" dirty="0"/>
              <a:t>var</a:t>
            </a:r>
            <a:r>
              <a:rPr lang="el-GR" sz="1400" dirty="0"/>
              <a:t>   </a:t>
            </a:r>
            <a:r>
              <a:rPr lang="en-US" sz="1400" dirty="0"/>
              <a:t>   </a:t>
            </a:r>
            <a:r>
              <a:rPr lang="en-US" sz="1400" dirty="0" err="1"/>
              <a:t>N,num,counter,sum</a:t>
            </a:r>
            <a:r>
              <a:rPr lang="en-US" sz="1400" dirty="0"/>
              <a:t>: integer;</a:t>
            </a:r>
            <a:endParaRPr lang="el-GR" sz="1400" dirty="0"/>
          </a:p>
          <a:p>
            <a:r>
              <a:rPr lang="en-US" sz="1400" b="1" dirty="0"/>
              <a:t>begin</a:t>
            </a:r>
            <a:endParaRPr lang="en-US" sz="1400" dirty="0"/>
          </a:p>
          <a:p>
            <a:r>
              <a:rPr lang="en-US" sz="1400" dirty="0"/>
              <a:t>read(N);</a:t>
            </a:r>
          </a:p>
          <a:p>
            <a:r>
              <a:rPr lang="en-US" sz="1400" dirty="0"/>
              <a:t>sum:=0;</a:t>
            </a:r>
          </a:p>
          <a:p>
            <a:r>
              <a:rPr lang="en-US" sz="1400" dirty="0"/>
              <a:t>counter:=1;</a:t>
            </a:r>
          </a:p>
          <a:p>
            <a:r>
              <a:rPr lang="en-US" sz="1400" b="1" dirty="0"/>
              <a:t>repeat</a:t>
            </a:r>
          </a:p>
          <a:p>
            <a:r>
              <a:rPr lang="en-US" sz="1400" dirty="0"/>
              <a:t>read(num);</a:t>
            </a:r>
          </a:p>
          <a:p>
            <a:r>
              <a:rPr lang="en-US" sz="1400" dirty="0"/>
              <a:t>sum:=</a:t>
            </a:r>
            <a:r>
              <a:rPr lang="en-US" sz="1400" dirty="0" err="1"/>
              <a:t>sum+num</a:t>
            </a:r>
            <a:r>
              <a:rPr lang="en-US" sz="1400" dirty="0"/>
              <a:t>;</a:t>
            </a:r>
          </a:p>
          <a:p>
            <a:r>
              <a:rPr lang="en-US" sz="1400" dirty="0"/>
              <a:t>counter:=counter+1;</a:t>
            </a:r>
          </a:p>
          <a:p>
            <a:r>
              <a:rPr lang="en-US" sz="1400" b="1" dirty="0"/>
              <a:t>until </a:t>
            </a:r>
            <a:r>
              <a:rPr lang="en-US" sz="1400" dirty="0"/>
              <a:t>counter&gt;M</a:t>
            </a:r>
            <a:endParaRPr lang="en-US" sz="1400" b="1" dirty="0"/>
          </a:p>
          <a:p>
            <a:r>
              <a:rPr lang="en-US" sz="1400" dirty="0"/>
              <a:t>writeln(‘</a:t>
            </a:r>
            <a:r>
              <a:rPr lang="en-US" sz="1400" dirty="0" err="1"/>
              <a:t>Athroisma</a:t>
            </a:r>
            <a:r>
              <a:rPr lang="en-US" sz="1400" dirty="0"/>
              <a:t>=', sum); </a:t>
            </a:r>
          </a:p>
          <a:p>
            <a:pPr lvl="1" indent="-380985"/>
            <a:r>
              <a:rPr lang="en-US" sz="1400" b="1" dirty="0"/>
              <a:t>end.</a:t>
            </a:r>
            <a:endParaRPr lang="el-GR" sz="1400" b="1" dirty="0"/>
          </a:p>
          <a:p>
            <a:endParaRPr lang="en-US" sz="900" dirty="0"/>
          </a:p>
          <a:p>
            <a:endParaRPr lang="en-US" sz="900" dirty="0"/>
          </a:p>
          <a:p>
            <a:endParaRPr lang="el-GR" sz="900" dirty="0"/>
          </a:p>
          <a:p>
            <a:endParaRPr lang="el-GR" sz="900" dirty="0"/>
          </a:p>
          <a:p>
            <a:endParaRPr lang="el-GR" sz="900" dirty="0"/>
          </a:p>
          <a:p>
            <a:endParaRPr lang="el-GR" sz="900" dirty="0"/>
          </a:p>
        </p:txBody>
      </p:sp>
      <p:sp>
        <p:nvSpPr>
          <p:cNvPr id="12" name="11 - Διάγραμμα ροής: Έξοδος σε εκτυπωτή"/>
          <p:cNvSpPr/>
          <p:nvPr/>
        </p:nvSpPr>
        <p:spPr>
          <a:xfrm>
            <a:off x="5625356" y="1993404"/>
            <a:ext cx="2742892" cy="3505474"/>
          </a:xfrm>
          <a:prstGeom prst="flowChartDocument">
            <a:avLst/>
          </a:prstGeom>
        </p:spPr>
        <p:style>
          <a:lnRef idx="1">
            <a:schemeClr val="dk1"/>
          </a:lnRef>
          <a:fillRef idx="2">
            <a:schemeClr val="dk1"/>
          </a:fillRef>
          <a:effectRef idx="1">
            <a:schemeClr val="dk1"/>
          </a:effectRef>
          <a:fontRef idx="minor">
            <a:schemeClr val="dk1"/>
          </a:fontRef>
        </p:style>
        <p:txBody>
          <a:bodyPr rtlCol="0" anchor="t"/>
          <a:lstStyle/>
          <a:p>
            <a:r>
              <a:rPr lang="en-US" sz="1400" b="1" dirty="0">
                <a:solidFill>
                  <a:schemeClr val="tx1"/>
                </a:solidFill>
              </a:rPr>
              <a:t>program</a:t>
            </a:r>
            <a:r>
              <a:rPr lang="en-US" sz="1400" dirty="0">
                <a:solidFill>
                  <a:schemeClr val="tx1"/>
                </a:solidFill>
              </a:rPr>
              <a:t> athr2;</a:t>
            </a:r>
          </a:p>
          <a:p>
            <a:r>
              <a:rPr lang="en-US" sz="1400" b="1" dirty="0">
                <a:solidFill>
                  <a:schemeClr val="tx1"/>
                </a:solidFill>
              </a:rPr>
              <a:t>var</a:t>
            </a:r>
            <a:r>
              <a:rPr lang="el-GR" sz="1400" dirty="0">
                <a:solidFill>
                  <a:schemeClr val="tx1"/>
                </a:solidFill>
              </a:rPr>
              <a:t>   </a:t>
            </a:r>
            <a:r>
              <a:rPr lang="en-US" sz="1400" dirty="0">
                <a:solidFill>
                  <a:schemeClr val="tx1"/>
                </a:solidFill>
              </a:rPr>
              <a:t>   </a:t>
            </a:r>
            <a:r>
              <a:rPr lang="en-US" sz="1400" dirty="0" err="1">
                <a:solidFill>
                  <a:schemeClr val="tx1"/>
                </a:solidFill>
              </a:rPr>
              <a:t>N,num,counter,sum</a:t>
            </a:r>
            <a:r>
              <a:rPr lang="en-US" sz="1400" dirty="0">
                <a:solidFill>
                  <a:schemeClr val="tx1"/>
                </a:solidFill>
              </a:rPr>
              <a:t>: integer;</a:t>
            </a:r>
            <a:endParaRPr lang="el-GR" sz="1400" dirty="0">
              <a:solidFill>
                <a:schemeClr val="tx1"/>
              </a:solidFill>
            </a:endParaRPr>
          </a:p>
          <a:p>
            <a:r>
              <a:rPr lang="en-US" sz="1400" b="1" dirty="0">
                <a:solidFill>
                  <a:schemeClr val="tx1"/>
                </a:solidFill>
              </a:rPr>
              <a:t>begin</a:t>
            </a:r>
            <a:endParaRPr lang="en-US" sz="1400" dirty="0">
              <a:solidFill>
                <a:schemeClr val="tx1"/>
              </a:solidFill>
            </a:endParaRPr>
          </a:p>
          <a:p>
            <a:r>
              <a:rPr lang="en-US" sz="1400" dirty="0">
                <a:solidFill>
                  <a:schemeClr val="tx1"/>
                </a:solidFill>
              </a:rPr>
              <a:t>read(N);</a:t>
            </a:r>
          </a:p>
          <a:p>
            <a:r>
              <a:rPr lang="en-US" sz="1400" dirty="0">
                <a:solidFill>
                  <a:schemeClr val="tx1"/>
                </a:solidFill>
              </a:rPr>
              <a:t>sum:=0;</a:t>
            </a:r>
          </a:p>
          <a:p>
            <a:r>
              <a:rPr lang="en-US" sz="1400" dirty="0">
                <a:solidFill>
                  <a:schemeClr val="tx1"/>
                </a:solidFill>
              </a:rPr>
              <a:t>counter:=1;</a:t>
            </a:r>
          </a:p>
          <a:p>
            <a:r>
              <a:rPr lang="en-US" sz="1400" b="1" dirty="0">
                <a:solidFill>
                  <a:schemeClr val="tx1"/>
                </a:solidFill>
              </a:rPr>
              <a:t>while </a:t>
            </a:r>
            <a:r>
              <a:rPr lang="en-US" sz="1400" dirty="0">
                <a:solidFill>
                  <a:schemeClr val="tx1"/>
                </a:solidFill>
              </a:rPr>
              <a:t>counter&lt;=N </a:t>
            </a:r>
            <a:r>
              <a:rPr lang="en-US" sz="1400" b="1" dirty="0">
                <a:solidFill>
                  <a:schemeClr val="tx1"/>
                </a:solidFill>
              </a:rPr>
              <a:t>do</a:t>
            </a:r>
          </a:p>
          <a:p>
            <a:pPr lvl="2"/>
            <a:r>
              <a:rPr lang="en-US" sz="1400" b="1" dirty="0">
                <a:solidFill>
                  <a:schemeClr val="tx1"/>
                </a:solidFill>
              </a:rPr>
              <a:t>begin</a:t>
            </a:r>
          </a:p>
          <a:p>
            <a:pPr lvl="2"/>
            <a:r>
              <a:rPr lang="en-US" sz="1400" dirty="0">
                <a:solidFill>
                  <a:schemeClr val="tx1"/>
                </a:solidFill>
              </a:rPr>
              <a:t>read(num);</a:t>
            </a:r>
          </a:p>
          <a:p>
            <a:pPr lvl="2"/>
            <a:r>
              <a:rPr lang="en-US" sz="1400" dirty="0">
                <a:solidFill>
                  <a:schemeClr val="tx1"/>
                </a:solidFill>
              </a:rPr>
              <a:t>sum:=</a:t>
            </a:r>
            <a:r>
              <a:rPr lang="en-US" sz="1400" dirty="0" err="1">
                <a:solidFill>
                  <a:schemeClr val="tx1"/>
                </a:solidFill>
              </a:rPr>
              <a:t>sum+num</a:t>
            </a:r>
            <a:r>
              <a:rPr lang="en-US" sz="1400" dirty="0">
                <a:solidFill>
                  <a:schemeClr val="tx1"/>
                </a:solidFill>
              </a:rPr>
              <a:t>;</a:t>
            </a:r>
          </a:p>
          <a:p>
            <a:pPr lvl="2"/>
            <a:r>
              <a:rPr lang="en-US" sz="1400" dirty="0">
                <a:solidFill>
                  <a:schemeClr val="tx1"/>
                </a:solidFill>
              </a:rPr>
              <a:t>Counter:=counter+1</a:t>
            </a:r>
          </a:p>
          <a:p>
            <a:pPr lvl="2"/>
            <a:r>
              <a:rPr lang="en-US" sz="1400" b="1" dirty="0">
                <a:solidFill>
                  <a:schemeClr val="tx1"/>
                </a:solidFill>
              </a:rPr>
              <a:t>end;</a:t>
            </a:r>
          </a:p>
          <a:p>
            <a:r>
              <a:rPr lang="en-US" sz="1400" dirty="0">
                <a:solidFill>
                  <a:schemeClr val="tx1"/>
                </a:solidFill>
              </a:rPr>
              <a:t>writeln(‘</a:t>
            </a:r>
            <a:r>
              <a:rPr lang="en-US" sz="1400" dirty="0" err="1">
                <a:solidFill>
                  <a:schemeClr val="tx1"/>
                </a:solidFill>
              </a:rPr>
              <a:t>Athroisma</a:t>
            </a:r>
            <a:r>
              <a:rPr lang="en-US" sz="1400" dirty="0">
                <a:solidFill>
                  <a:schemeClr val="tx1"/>
                </a:solidFill>
              </a:rPr>
              <a:t>=', sum);</a:t>
            </a:r>
          </a:p>
          <a:p>
            <a:pPr lvl="1" indent="-380985"/>
            <a:r>
              <a:rPr lang="en-US" sz="1400" b="1" dirty="0">
                <a:solidFill>
                  <a:schemeClr val="tx1"/>
                </a:solidFill>
              </a:rPr>
              <a:t>end.</a:t>
            </a:r>
            <a:endParaRPr lang="el-GR" sz="1400" b="1" dirty="0">
              <a:solidFill>
                <a:schemeClr val="tx1"/>
              </a:solidFill>
            </a:endParaRPr>
          </a:p>
          <a:p>
            <a:endParaRPr lang="en-US" sz="900" dirty="0"/>
          </a:p>
          <a:p>
            <a:endParaRPr lang="en-US" sz="900" dirty="0"/>
          </a:p>
          <a:p>
            <a:endParaRPr lang="el-GR" sz="900" dirty="0"/>
          </a:p>
          <a:p>
            <a:endParaRPr lang="el-GR" sz="900" dirty="0"/>
          </a:p>
          <a:p>
            <a:endParaRPr lang="el-GR" sz="900" dirty="0"/>
          </a:p>
          <a:p>
            <a:endParaRPr lang="el-GR" sz="900" dirty="0"/>
          </a:p>
        </p:txBody>
      </p:sp>
      <p:sp>
        <p:nvSpPr>
          <p:cNvPr id="9" name="2 - Θέση περιεχομένου"/>
          <p:cNvSpPr>
            <a:spLocks noGrp="1"/>
          </p:cNvSpPr>
          <p:nvPr>
            <p:ph idx="1"/>
          </p:nvPr>
        </p:nvSpPr>
        <p:spPr>
          <a:xfrm>
            <a:off x="395536" y="1199028"/>
            <a:ext cx="8291264" cy="3955678"/>
          </a:xfrm>
        </p:spPr>
        <p:txBody>
          <a:bodyPr>
            <a:noAutofit/>
          </a:bodyPr>
          <a:lstStyle/>
          <a:p>
            <a:r>
              <a:rPr lang="el-GR" sz="2000" b="1" dirty="0"/>
              <a:t>Παράδειγμα: </a:t>
            </a:r>
            <a:r>
              <a:rPr lang="el-GR" sz="2000" dirty="0"/>
              <a:t>Να γραφεί πρόγραμμα που να διαβάζει Ν αριθμούς και να υπολογίζει το άθροισμά τους. Να γίνει και με τις τρεις εντολές</a:t>
            </a:r>
          </a:p>
          <a:p>
            <a:endParaRPr lang="en-US" sz="1400" dirty="0"/>
          </a:p>
          <a:p>
            <a:pPr>
              <a:buNone/>
            </a:pPr>
            <a:endParaRPr lang="en-US" sz="1500" dirty="0"/>
          </a:p>
        </p:txBody>
      </p:sp>
      <p:sp>
        <p:nvSpPr>
          <p:cNvPr id="13" name="5 - Θέση αριθμού διαφάνειας"/>
          <p:cNvSpPr>
            <a:spLocks noGrp="1"/>
          </p:cNvSpPr>
          <p:nvPr>
            <p:ph type="sldNum" sz="quarter" idx="12"/>
          </p:nvPr>
        </p:nvSpPr>
        <p:spPr>
          <a:xfrm>
            <a:off x="6553200" y="5296959"/>
            <a:ext cx="2133600" cy="304271"/>
          </a:xfrm>
        </p:spPr>
        <p:txBody>
          <a:bodyPr/>
          <a:lstStyle/>
          <a:p>
            <a:r>
              <a:rPr lang="en-US" dirty="0" smtClean="0"/>
              <a:t>30</a:t>
            </a:r>
            <a:endParaRPr lang="en-US" dirty="0"/>
          </a:p>
        </p:txBody>
      </p:sp>
    </p:spTree>
    <p:extLst>
      <p:ext uri="{BB962C8B-B14F-4D97-AF65-F5344CB8AC3E}">
        <p14:creationId xmlns:p14="http://schemas.microsoft.com/office/powerpoint/2010/main" val="6324524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23528" y="228865"/>
            <a:ext cx="8640960" cy="952500"/>
          </a:xfrm>
        </p:spPr>
        <p:txBody>
          <a:bodyPr>
            <a:noAutofit/>
          </a:bodyPr>
          <a:lstStyle/>
          <a:p>
            <a:r>
              <a:rPr lang="el-GR" sz="4000" dirty="0"/>
              <a:t>Έλεγχος Επανάληψης με </a:t>
            </a:r>
            <a:r>
              <a:rPr lang="el-GR" sz="4000" dirty="0" smtClean="0"/>
              <a:t>Μεταβλητές</a:t>
            </a:r>
            <a:r>
              <a:rPr lang="en-US" sz="4000" baseline="-25000" dirty="0" smtClean="0"/>
              <a:t>1/2</a:t>
            </a:r>
            <a:endParaRPr lang="el-GR" sz="4000" baseline="-25000" dirty="0"/>
          </a:p>
        </p:txBody>
      </p:sp>
      <p:sp>
        <p:nvSpPr>
          <p:cNvPr id="3" name="2 - Θέση περιεχομένου"/>
          <p:cNvSpPr>
            <a:spLocks noGrp="1"/>
          </p:cNvSpPr>
          <p:nvPr>
            <p:ph idx="1"/>
          </p:nvPr>
        </p:nvSpPr>
        <p:spPr/>
        <p:txBody>
          <a:bodyPr>
            <a:normAutofit/>
          </a:bodyPr>
          <a:lstStyle/>
          <a:p>
            <a:r>
              <a:rPr lang="el-GR" dirty="0" smtClean="0"/>
              <a:t>Όταν</a:t>
            </a:r>
            <a:r>
              <a:rPr lang="en-US" dirty="0" smtClean="0"/>
              <a:t> </a:t>
            </a:r>
            <a:r>
              <a:rPr lang="el-GR" dirty="0" smtClean="0"/>
              <a:t>η συνθήκη τερματισμού μια εντολής επανάληψης </a:t>
            </a:r>
            <a:r>
              <a:rPr lang="en-US" dirty="0" smtClean="0"/>
              <a:t>while</a:t>
            </a:r>
            <a:r>
              <a:rPr lang="el-GR" dirty="0" smtClean="0"/>
              <a:t> ή </a:t>
            </a:r>
            <a:r>
              <a:rPr lang="en-US" dirty="0" smtClean="0"/>
              <a:t>repeat</a:t>
            </a:r>
            <a:r>
              <a:rPr lang="el-GR" dirty="0" smtClean="0"/>
              <a:t> είναι πολύπλοκη, μπορούμε να αντικαταστήσουμε με μια μεταβλητή τύπου </a:t>
            </a:r>
            <a:r>
              <a:rPr lang="en-US" dirty="0" smtClean="0"/>
              <a:t>boolean</a:t>
            </a:r>
          </a:p>
          <a:p>
            <a:r>
              <a:rPr lang="en-US" dirty="0" smtClean="0"/>
              <a:t>O</a:t>
            </a:r>
            <a:r>
              <a:rPr lang="el-GR" dirty="0" smtClean="0"/>
              <a:t>ι μεταβλητές αυτές συχνά ονομάζονται ‘σημαίες</a:t>
            </a:r>
            <a:r>
              <a:rPr lang="en-US" dirty="0" smtClean="0"/>
              <a:t>’</a:t>
            </a:r>
            <a:r>
              <a:rPr lang="el-GR" dirty="0" smtClean="0"/>
              <a:t> (</a:t>
            </a:r>
            <a:r>
              <a:rPr lang="en-US" dirty="0" smtClean="0"/>
              <a:t>flags)</a:t>
            </a:r>
            <a:r>
              <a:rPr lang="el-GR" dirty="0" smtClean="0"/>
              <a:t> </a:t>
            </a:r>
            <a:endParaRPr lang="el-GR" dirty="0"/>
          </a:p>
        </p:txBody>
      </p:sp>
      <p:sp>
        <p:nvSpPr>
          <p:cNvPr id="6" name="5 - Θέση αριθμού διαφάνειας"/>
          <p:cNvSpPr>
            <a:spLocks noGrp="1"/>
          </p:cNvSpPr>
          <p:nvPr>
            <p:ph type="sldNum" sz="quarter" idx="12"/>
          </p:nvPr>
        </p:nvSpPr>
        <p:spPr/>
        <p:txBody>
          <a:bodyPr/>
          <a:lstStyle/>
          <a:p>
            <a:fld id="{7B8CB4D9-50DA-7B48-9615-5682E9CC2C1D}" type="slidenum">
              <a:rPr lang="en-US" smtClean="0"/>
              <a:pPr/>
              <a:t>31</a:t>
            </a:fld>
            <a:endParaRPr lang="en-US" dirty="0"/>
          </a:p>
        </p:txBody>
      </p:sp>
    </p:spTree>
    <p:extLst>
      <p:ext uri="{BB962C8B-B14F-4D97-AF65-F5344CB8AC3E}">
        <p14:creationId xmlns:p14="http://schemas.microsoft.com/office/powerpoint/2010/main" val="26547034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Θέση αριθμού διαφάνειας"/>
          <p:cNvSpPr>
            <a:spLocks noGrp="1"/>
          </p:cNvSpPr>
          <p:nvPr>
            <p:ph type="sldNum" sz="quarter" idx="12"/>
          </p:nvPr>
        </p:nvSpPr>
        <p:spPr/>
        <p:txBody>
          <a:bodyPr/>
          <a:lstStyle/>
          <a:p>
            <a:fld id="{7B8CB4D9-50DA-7B48-9615-5682E9CC2C1D}" type="slidenum">
              <a:rPr lang="en-US" smtClean="0"/>
              <a:pPr/>
              <a:t>32</a:t>
            </a:fld>
            <a:endParaRPr lang="en-US" dirty="0"/>
          </a:p>
        </p:txBody>
      </p:sp>
      <p:sp>
        <p:nvSpPr>
          <p:cNvPr id="8" name="7 - Διάγραμμα ροής: Έξοδος σε εκτυπωτή"/>
          <p:cNvSpPr/>
          <p:nvPr/>
        </p:nvSpPr>
        <p:spPr>
          <a:xfrm>
            <a:off x="3682999" y="1210145"/>
            <a:ext cx="4777433" cy="4504855"/>
          </a:xfrm>
          <a:prstGeom prst="flowChartDocument">
            <a:avLst/>
          </a:prstGeom>
        </p:spPr>
        <p:style>
          <a:lnRef idx="1">
            <a:schemeClr val="accent1"/>
          </a:lnRef>
          <a:fillRef idx="3">
            <a:schemeClr val="accent1"/>
          </a:fillRef>
          <a:effectRef idx="2">
            <a:schemeClr val="accent1"/>
          </a:effectRef>
          <a:fontRef idx="minor">
            <a:schemeClr val="lt1"/>
          </a:fontRef>
        </p:style>
        <p:txBody>
          <a:bodyPr rtlCol="0" anchor="t"/>
          <a:lstStyle/>
          <a:p>
            <a:r>
              <a:rPr lang="en-US" sz="1600" b="1" dirty="0"/>
              <a:t>program</a:t>
            </a:r>
            <a:r>
              <a:rPr lang="en-US" sz="1600" dirty="0"/>
              <a:t> </a:t>
            </a:r>
            <a:r>
              <a:rPr lang="en-US" sz="1600" dirty="0" err="1"/>
              <a:t>first_divisor</a:t>
            </a:r>
            <a:r>
              <a:rPr lang="en-US" sz="1600" dirty="0"/>
              <a:t>;</a:t>
            </a:r>
          </a:p>
          <a:p>
            <a:r>
              <a:rPr lang="en-US" sz="1600" b="1" dirty="0" err="1"/>
              <a:t>var</a:t>
            </a:r>
            <a:r>
              <a:rPr lang="el-GR" sz="1600" dirty="0"/>
              <a:t> </a:t>
            </a:r>
            <a:r>
              <a:rPr lang="en-US" sz="1600" dirty="0" err="1" smtClean="0"/>
              <a:t>num,divisor</a:t>
            </a:r>
            <a:r>
              <a:rPr lang="en-US" sz="1600" dirty="0"/>
              <a:t>: integer;</a:t>
            </a:r>
          </a:p>
          <a:p>
            <a:r>
              <a:rPr lang="en-US" sz="1600" dirty="0" smtClean="0"/>
              <a:t>      flag</a:t>
            </a:r>
            <a:r>
              <a:rPr lang="en-US" sz="1600" dirty="0"/>
              <a:t>: boolean;</a:t>
            </a:r>
            <a:endParaRPr lang="el-GR" sz="1600" dirty="0"/>
          </a:p>
          <a:p>
            <a:r>
              <a:rPr lang="en-US" sz="1600" b="1" dirty="0"/>
              <a:t>begin</a:t>
            </a:r>
            <a:endParaRPr lang="en-US" sz="1600" dirty="0"/>
          </a:p>
          <a:p>
            <a:r>
              <a:rPr lang="en-US" sz="1600" dirty="0"/>
              <a:t>read(num);</a:t>
            </a:r>
          </a:p>
          <a:p>
            <a:r>
              <a:rPr lang="en-US" sz="1600" dirty="0"/>
              <a:t>divisor:=2;</a:t>
            </a:r>
          </a:p>
          <a:p>
            <a:r>
              <a:rPr lang="en-US" sz="1600" dirty="0"/>
              <a:t>flag:=false;</a:t>
            </a:r>
          </a:p>
          <a:p>
            <a:r>
              <a:rPr lang="en-US" sz="1600" b="1" dirty="0"/>
              <a:t>while </a:t>
            </a:r>
            <a:r>
              <a:rPr lang="en-US" sz="1600" dirty="0"/>
              <a:t>not flag </a:t>
            </a:r>
            <a:r>
              <a:rPr lang="en-US" sz="1600" b="1" dirty="0"/>
              <a:t>do begin</a:t>
            </a:r>
          </a:p>
          <a:p>
            <a:r>
              <a:rPr lang="en-US" sz="1600" b="1" dirty="0"/>
              <a:t>               </a:t>
            </a:r>
            <a:r>
              <a:rPr lang="en-US" sz="1600" b="1" dirty="0" smtClean="0"/>
              <a:t>                </a:t>
            </a:r>
            <a:r>
              <a:rPr lang="en-US" sz="1600" dirty="0" smtClean="0"/>
              <a:t>flag</a:t>
            </a:r>
            <a:r>
              <a:rPr lang="en-US" sz="1600" dirty="0"/>
              <a:t>:=num mod divisor=0;</a:t>
            </a:r>
          </a:p>
          <a:p>
            <a:r>
              <a:rPr lang="en-US" sz="1600" dirty="0"/>
              <a:t>                </a:t>
            </a:r>
            <a:r>
              <a:rPr lang="en-US" sz="1600" dirty="0" smtClean="0"/>
              <a:t>               divisor</a:t>
            </a:r>
            <a:r>
              <a:rPr lang="en-US" sz="1600" dirty="0"/>
              <a:t>:=divisor+1;</a:t>
            </a:r>
          </a:p>
          <a:p>
            <a:pPr lvl="1"/>
            <a:r>
              <a:rPr lang="en-US" sz="1600" b="1" dirty="0"/>
              <a:t>   </a:t>
            </a:r>
            <a:r>
              <a:rPr lang="en-US" sz="1600" b="1" dirty="0" smtClean="0"/>
              <a:t>                  </a:t>
            </a:r>
            <a:r>
              <a:rPr lang="en-US" sz="1600" b="1" dirty="0"/>
              <a:t>end;</a:t>
            </a:r>
          </a:p>
          <a:p>
            <a:pPr lvl="1" indent="-380985"/>
            <a:r>
              <a:rPr lang="en-US" sz="1600" b="1" dirty="0"/>
              <a:t>write</a:t>
            </a:r>
            <a:r>
              <a:rPr lang="en-US" sz="1600" dirty="0"/>
              <a:t>(‘o </a:t>
            </a:r>
            <a:r>
              <a:rPr lang="en-US" sz="1600" dirty="0" err="1"/>
              <a:t>arithmos</a:t>
            </a:r>
            <a:r>
              <a:rPr lang="en-US" sz="1600" dirty="0"/>
              <a:t>’, num);</a:t>
            </a:r>
          </a:p>
          <a:p>
            <a:pPr lvl="1" indent="-380985"/>
            <a:r>
              <a:rPr lang="en-US" sz="1600" b="1" dirty="0"/>
              <a:t>if </a:t>
            </a:r>
            <a:r>
              <a:rPr lang="en-US" sz="1600" dirty="0"/>
              <a:t>flag </a:t>
            </a:r>
            <a:r>
              <a:rPr lang="en-US" sz="1600" b="1" dirty="0"/>
              <a:t>then </a:t>
            </a:r>
            <a:r>
              <a:rPr lang="en-US" sz="1600" dirty="0"/>
              <a:t>write(‘</a:t>
            </a:r>
            <a:r>
              <a:rPr lang="en-US" sz="1600" dirty="0" err="1"/>
              <a:t>exei</a:t>
            </a:r>
            <a:r>
              <a:rPr lang="en-US" sz="1600" dirty="0"/>
              <a:t> </a:t>
            </a:r>
            <a:r>
              <a:rPr lang="en-US" sz="1600" dirty="0" err="1"/>
              <a:t>ena</a:t>
            </a:r>
            <a:r>
              <a:rPr lang="en-US" sz="1600" dirty="0"/>
              <a:t> </a:t>
            </a:r>
            <a:r>
              <a:rPr lang="en-US" sz="1600" dirty="0" err="1"/>
              <a:t>diaireth</a:t>
            </a:r>
            <a:r>
              <a:rPr lang="en-US" sz="1600" dirty="0"/>
              <a:t> ton:’, divisor-1)</a:t>
            </a:r>
          </a:p>
          <a:p>
            <a:pPr lvl="1" indent="-380985"/>
            <a:r>
              <a:rPr lang="en-US" sz="1600" dirty="0"/>
              <a:t>	</a:t>
            </a:r>
            <a:r>
              <a:rPr lang="en-US" sz="1600" dirty="0" smtClean="0"/>
              <a:t>   </a:t>
            </a:r>
            <a:r>
              <a:rPr lang="en-US" sz="1600" b="1" dirty="0" smtClean="0"/>
              <a:t>else </a:t>
            </a:r>
            <a:r>
              <a:rPr lang="en-US" sz="1600" dirty="0"/>
              <a:t>write(‘den </a:t>
            </a:r>
            <a:r>
              <a:rPr lang="en-US" sz="1600" dirty="0" err="1"/>
              <a:t>exei</a:t>
            </a:r>
            <a:r>
              <a:rPr lang="en-US" sz="1600" dirty="0"/>
              <a:t> </a:t>
            </a:r>
            <a:r>
              <a:rPr lang="en-US" sz="1600" dirty="0" err="1"/>
              <a:t>kanena</a:t>
            </a:r>
            <a:r>
              <a:rPr lang="en-US" sz="1600" dirty="0"/>
              <a:t> </a:t>
            </a:r>
            <a:r>
              <a:rPr lang="en-US" sz="1600" dirty="0" err="1"/>
              <a:t>diaireth</a:t>
            </a:r>
            <a:r>
              <a:rPr lang="en-US" sz="1600" dirty="0"/>
              <a:t>’); </a:t>
            </a:r>
          </a:p>
          <a:p>
            <a:pPr lvl="1" indent="-380985"/>
            <a:r>
              <a:rPr lang="en-US" sz="1600" b="1" dirty="0"/>
              <a:t>end.</a:t>
            </a:r>
            <a:endParaRPr lang="el-GR" sz="1600" b="1" dirty="0"/>
          </a:p>
          <a:p>
            <a:endParaRPr lang="en-US" sz="1600" dirty="0"/>
          </a:p>
          <a:p>
            <a:endParaRPr lang="en-US" sz="1600" dirty="0"/>
          </a:p>
          <a:p>
            <a:endParaRPr lang="el-GR" sz="1600" dirty="0"/>
          </a:p>
        </p:txBody>
      </p:sp>
      <p:sp>
        <p:nvSpPr>
          <p:cNvPr id="9" name="1 - Τίτλος"/>
          <p:cNvSpPr>
            <a:spLocks noGrp="1"/>
          </p:cNvSpPr>
          <p:nvPr>
            <p:ph type="title"/>
          </p:nvPr>
        </p:nvSpPr>
        <p:spPr>
          <a:xfrm>
            <a:off x="323528" y="228865"/>
            <a:ext cx="8640960" cy="952500"/>
          </a:xfrm>
        </p:spPr>
        <p:txBody>
          <a:bodyPr>
            <a:noAutofit/>
          </a:bodyPr>
          <a:lstStyle/>
          <a:p>
            <a:r>
              <a:rPr lang="el-GR" sz="4000" dirty="0"/>
              <a:t>Έλεγχος Επανάληψης με </a:t>
            </a:r>
            <a:r>
              <a:rPr lang="el-GR" sz="4000" dirty="0" smtClean="0"/>
              <a:t>Μεταβλητές</a:t>
            </a:r>
            <a:r>
              <a:rPr lang="en-US" sz="4000" baseline="-25000" dirty="0" smtClean="0"/>
              <a:t>2/2</a:t>
            </a:r>
            <a:endParaRPr lang="el-GR" sz="4000" baseline="-25000" dirty="0"/>
          </a:p>
        </p:txBody>
      </p:sp>
      <p:sp>
        <p:nvSpPr>
          <p:cNvPr id="10" name="Content Placeholder 2"/>
          <p:cNvSpPr>
            <a:spLocks noGrp="1"/>
          </p:cNvSpPr>
          <p:nvPr>
            <p:ph idx="1"/>
          </p:nvPr>
        </p:nvSpPr>
        <p:spPr>
          <a:xfrm>
            <a:off x="457200" y="1117307"/>
            <a:ext cx="2746648" cy="516057"/>
          </a:xfrm>
        </p:spPr>
        <p:txBody>
          <a:bodyPr>
            <a:noAutofit/>
          </a:bodyPr>
          <a:lstStyle/>
          <a:p>
            <a:r>
              <a:rPr lang="el-GR" sz="2800" b="1" dirty="0"/>
              <a:t>Παράδειγμα:</a:t>
            </a:r>
            <a:r>
              <a:rPr lang="el-GR" sz="2800" dirty="0">
                <a:solidFill>
                  <a:schemeClr val="accent1"/>
                </a:solidFill>
                <a:latin typeface="Arial"/>
                <a:cs typeface="Arial"/>
              </a:rPr>
              <a:t> </a:t>
            </a:r>
            <a:r>
              <a:rPr lang="el-GR" sz="2000" dirty="0"/>
              <a:t>Να γραφεί το πρόγραμμα το οποίο να διαβάζει ένα θετικό ακέραιο αριθμό και να τυπώνει (αν υπάρχει) ένα διαιρέτη </a:t>
            </a:r>
            <a:r>
              <a:rPr lang="el-GR" sz="2000" dirty="0" smtClean="0"/>
              <a:t>του</a:t>
            </a:r>
            <a:endParaRPr lang="el-GR" sz="2000" b="1" dirty="0"/>
          </a:p>
        </p:txBody>
      </p:sp>
    </p:spTree>
    <p:extLst>
      <p:ext uri="{BB962C8B-B14F-4D97-AF65-F5344CB8AC3E}">
        <p14:creationId xmlns:p14="http://schemas.microsoft.com/office/powerpoint/2010/main" val="26787727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07504" y="228865"/>
            <a:ext cx="8856984" cy="952500"/>
          </a:xfrm>
        </p:spPr>
        <p:txBody>
          <a:bodyPr>
            <a:noAutofit/>
          </a:bodyPr>
          <a:lstStyle/>
          <a:p>
            <a:r>
              <a:rPr lang="el-GR" sz="4000" dirty="0"/>
              <a:t>Φωλιασμένες Εντολές </a:t>
            </a:r>
            <a:r>
              <a:rPr lang="el-GR" sz="4000" dirty="0" smtClean="0"/>
              <a:t>Επανάληψης</a:t>
            </a:r>
            <a:r>
              <a:rPr lang="en-US" sz="4000" baseline="-25000" dirty="0" smtClean="0"/>
              <a:t>1/2</a:t>
            </a:r>
            <a:r>
              <a:rPr lang="el-GR" sz="4000" baseline="-25000" dirty="0" smtClean="0"/>
              <a:t> </a:t>
            </a:r>
            <a:endParaRPr lang="el-GR" sz="4000" baseline="-25000" dirty="0"/>
          </a:p>
        </p:txBody>
      </p:sp>
      <p:sp>
        <p:nvSpPr>
          <p:cNvPr id="3" name="2 - Θέση περιεχομένου"/>
          <p:cNvSpPr>
            <a:spLocks noGrp="1"/>
          </p:cNvSpPr>
          <p:nvPr>
            <p:ph idx="1"/>
          </p:nvPr>
        </p:nvSpPr>
        <p:spPr/>
        <p:txBody>
          <a:bodyPr>
            <a:normAutofit/>
          </a:bodyPr>
          <a:lstStyle/>
          <a:p>
            <a:r>
              <a:rPr lang="el-GR" dirty="0" smtClean="0"/>
              <a:t>Η πρόταση που εκτελείται επαναληπτικά από μια εντολή επανάληψης μπορεί να είναι μια οποιαδήποτε πρόταση αποδεκτή από την </a:t>
            </a:r>
            <a:r>
              <a:rPr lang="en-US" dirty="0" smtClean="0"/>
              <a:t>Pascal</a:t>
            </a:r>
          </a:p>
          <a:p>
            <a:r>
              <a:rPr lang="el-GR" dirty="0" smtClean="0"/>
              <a:t>Συνεπώς μπορεί να είναι μια άλλη εντολή επανάληψης δημιουργώντας έτσι φωλιασμένες εντολές επανάληψης </a:t>
            </a:r>
          </a:p>
        </p:txBody>
      </p:sp>
      <p:sp>
        <p:nvSpPr>
          <p:cNvPr id="6" name="5 - Θέση αριθμού διαφάνειας"/>
          <p:cNvSpPr>
            <a:spLocks noGrp="1"/>
          </p:cNvSpPr>
          <p:nvPr>
            <p:ph type="sldNum" sz="quarter" idx="12"/>
          </p:nvPr>
        </p:nvSpPr>
        <p:spPr/>
        <p:txBody>
          <a:bodyPr/>
          <a:lstStyle/>
          <a:p>
            <a:fld id="{7B8CB4D9-50DA-7B48-9615-5682E9CC2C1D}" type="slidenum">
              <a:rPr lang="en-US" smtClean="0"/>
              <a:pPr/>
              <a:t>33</a:t>
            </a:fld>
            <a:endParaRPr lang="en-US" dirty="0"/>
          </a:p>
        </p:txBody>
      </p:sp>
    </p:spTree>
    <p:extLst>
      <p:ext uri="{BB962C8B-B14F-4D97-AF65-F5344CB8AC3E}">
        <p14:creationId xmlns:p14="http://schemas.microsoft.com/office/powerpoint/2010/main" val="30045581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51520" y="228865"/>
            <a:ext cx="8435280" cy="952500"/>
          </a:xfrm>
        </p:spPr>
        <p:txBody>
          <a:bodyPr>
            <a:noAutofit/>
          </a:bodyPr>
          <a:lstStyle/>
          <a:p>
            <a:r>
              <a:rPr lang="el-GR" sz="4000" dirty="0"/>
              <a:t>Φωλιασμένες Εντολές </a:t>
            </a:r>
            <a:r>
              <a:rPr lang="el-GR" sz="4000" dirty="0" smtClean="0"/>
              <a:t>Επανάληψης</a:t>
            </a:r>
            <a:r>
              <a:rPr lang="el-GR" sz="4000" baseline="-25000" dirty="0" smtClean="0"/>
              <a:t>2</a:t>
            </a:r>
            <a:r>
              <a:rPr lang="en-US" sz="4000" baseline="-25000" dirty="0" smtClean="0"/>
              <a:t>/2</a:t>
            </a:r>
            <a:r>
              <a:rPr lang="el-GR" sz="4000" baseline="-25000" dirty="0" smtClean="0"/>
              <a:t> </a:t>
            </a:r>
            <a:endParaRPr lang="el-GR" sz="5400" baseline="-25000" dirty="0"/>
          </a:p>
        </p:txBody>
      </p:sp>
      <p:sp>
        <p:nvSpPr>
          <p:cNvPr id="3" name="2 - Θέση περιεχομένου"/>
          <p:cNvSpPr>
            <a:spLocks noGrp="1"/>
          </p:cNvSpPr>
          <p:nvPr>
            <p:ph idx="1"/>
          </p:nvPr>
        </p:nvSpPr>
        <p:spPr>
          <a:xfrm>
            <a:off x="467544" y="1209304"/>
            <a:ext cx="8219255" cy="3339353"/>
          </a:xfrm>
        </p:spPr>
        <p:txBody>
          <a:bodyPr>
            <a:normAutofit/>
          </a:bodyPr>
          <a:lstStyle/>
          <a:p>
            <a:r>
              <a:rPr lang="el-GR" sz="2400" dirty="0" smtClean="0"/>
              <a:t>Παραδείγματα φωλιασμένων εντολών επανάληψης αποτελούν οι ακόλουθες 4 προτάσεις, οι οποίες ας σημειωθεί εκτελούνται </a:t>
            </a:r>
            <a:r>
              <a:rPr lang="en-US" sz="2400" dirty="0" smtClean="0"/>
              <a:t>12</a:t>
            </a:r>
            <a:r>
              <a:rPr lang="el-GR" sz="2400" dirty="0" smtClean="0"/>
              <a:t> φορές και παράγουν το ίδιο αποτέλεσμα:</a:t>
            </a:r>
          </a:p>
          <a:p>
            <a:endParaRPr lang="el-GR" sz="2400" dirty="0"/>
          </a:p>
        </p:txBody>
      </p:sp>
      <p:sp>
        <p:nvSpPr>
          <p:cNvPr id="6" name="5 - Θέση αριθμού διαφάνειας"/>
          <p:cNvSpPr>
            <a:spLocks noGrp="1"/>
          </p:cNvSpPr>
          <p:nvPr>
            <p:ph type="sldNum" sz="quarter" idx="12"/>
          </p:nvPr>
        </p:nvSpPr>
        <p:spPr/>
        <p:txBody>
          <a:bodyPr/>
          <a:lstStyle/>
          <a:p>
            <a:fld id="{7B8CB4D9-50DA-7B48-9615-5682E9CC2C1D}" type="slidenum">
              <a:rPr lang="en-US" smtClean="0"/>
              <a:pPr/>
              <a:t>34</a:t>
            </a:fld>
            <a:endParaRPr lang="en-US" dirty="0"/>
          </a:p>
        </p:txBody>
      </p:sp>
      <p:sp>
        <p:nvSpPr>
          <p:cNvPr id="7" name="6 - Διάγραμμα ροής: Έξοδος σε εκτυπωτή"/>
          <p:cNvSpPr/>
          <p:nvPr/>
        </p:nvSpPr>
        <p:spPr>
          <a:xfrm>
            <a:off x="875967" y="2841810"/>
            <a:ext cx="2476500" cy="2857500"/>
          </a:xfrm>
          <a:prstGeom prst="flowChartDocument">
            <a:avLst/>
          </a:prstGeom>
        </p:spPr>
        <p:style>
          <a:lnRef idx="1">
            <a:schemeClr val="accent1"/>
          </a:lnRef>
          <a:fillRef idx="3">
            <a:schemeClr val="accent1"/>
          </a:fillRef>
          <a:effectRef idx="2">
            <a:schemeClr val="accent1"/>
          </a:effectRef>
          <a:fontRef idx="minor">
            <a:schemeClr val="lt1"/>
          </a:fontRef>
        </p:style>
        <p:txBody>
          <a:bodyPr rtlCol="0" anchor="t"/>
          <a:lstStyle/>
          <a:p>
            <a:r>
              <a:rPr lang="el-GR" sz="1333" b="1" dirty="0"/>
              <a:t>1) </a:t>
            </a:r>
            <a:r>
              <a:rPr lang="en-US" sz="1333" b="1" dirty="0"/>
              <a:t>x:=1;</a:t>
            </a:r>
          </a:p>
          <a:p>
            <a:r>
              <a:rPr lang="en-US" sz="1333" b="1" dirty="0"/>
              <a:t>while </a:t>
            </a:r>
            <a:r>
              <a:rPr lang="en-US" sz="1333" dirty="0"/>
              <a:t>x&lt;=3 </a:t>
            </a:r>
            <a:r>
              <a:rPr lang="en-US" sz="1333" b="1" dirty="0"/>
              <a:t>do begin </a:t>
            </a:r>
          </a:p>
          <a:p>
            <a:r>
              <a:rPr lang="en-US" sz="1333" dirty="0" smtClean="0"/>
              <a:t>                     y</a:t>
            </a:r>
            <a:r>
              <a:rPr lang="en-US" sz="1333" dirty="0"/>
              <a:t>:=2;</a:t>
            </a:r>
          </a:p>
          <a:p>
            <a:r>
              <a:rPr lang="en-US" sz="1333" b="1" dirty="0" smtClean="0"/>
              <a:t>                     while </a:t>
            </a:r>
            <a:r>
              <a:rPr lang="en-US" sz="1333" dirty="0"/>
              <a:t>y&lt;=5 </a:t>
            </a:r>
            <a:r>
              <a:rPr lang="en-US" sz="1333" b="1" dirty="0" smtClean="0"/>
              <a:t>do begin </a:t>
            </a:r>
            <a:endParaRPr lang="en-US" sz="1333" b="1" dirty="0"/>
          </a:p>
          <a:p>
            <a:r>
              <a:rPr lang="en-US" sz="1333" b="1" dirty="0" smtClean="0"/>
              <a:t>                     </a:t>
            </a:r>
            <a:r>
              <a:rPr lang="en-US" sz="1333" dirty="0" err="1" smtClean="0"/>
              <a:t>writeln</a:t>
            </a:r>
            <a:r>
              <a:rPr lang="en-US" sz="1333" dirty="0" smtClean="0"/>
              <a:t>(</a:t>
            </a:r>
            <a:r>
              <a:rPr lang="en-US" sz="1333" dirty="0" err="1" smtClean="0"/>
              <a:t>x,y</a:t>
            </a:r>
            <a:r>
              <a:rPr lang="en-US" sz="1333" dirty="0"/>
              <a:t>);</a:t>
            </a:r>
            <a:endParaRPr lang="en-US" sz="1333" b="1" dirty="0"/>
          </a:p>
          <a:p>
            <a:r>
              <a:rPr lang="en-US" sz="1333" dirty="0"/>
              <a:t> </a:t>
            </a:r>
            <a:r>
              <a:rPr lang="en-US" sz="1333" dirty="0" smtClean="0"/>
              <a:t>                    y</a:t>
            </a:r>
            <a:r>
              <a:rPr lang="en-US" sz="1333" dirty="0"/>
              <a:t>:=y+1;</a:t>
            </a:r>
          </a:p>
          <a:p>
            <a:r>
              <a:rPr lang="en-US" sz="1333" b="1" dirty="0"/>
              <a:t> </a:t>
            </a:r>
            <a:r>
              <a:rPr lang="en-US" sz="1333" b="1" dirty="0" smtClean="0"/>
              <a:t>                    end</a:t>
            </a:r>
            <a:r>
              <a:rPr lang="en-US" sz="1333" b="1" dirty="0"/>
              <a:t>;</a:t>
            </a:r>
          </a:p>
          <a:p>
            <a:r>
              <a:rPr lang="en-US" sz="1333" b="1" dirty="0" smtClean="0"/>
              <a:t>                     x</a:t>
            </a:r>
            <a:r>
              <a:rPr lang="en-US" sz="1333" b="1" dirty="0"/>
              <a:t>:=x+1;</a:t>
            </a:r>
          </a:p>
          <a:p>
            <a:r>
              <a:rPr lang="en-US" sz="1333" b="1" dirty="0" smtClean="0"/>
              <a:t>                     end</a:t>
            </a:r>
            <a:r>
              <a:rPr lang="en-US" sz="1333" b="1" dirty="0"/>
              <a:t>;</a:t>
            </a:r>
            <a:endParaRPr lang="en-US" sz="1333" dirty="0"/>
          </a:p>
          <a:p>
            <a:endParaRPr lang="en-US" sz="833" dirty="0"/>
          </a:p>
          <a:p>
            <a:endParaRPr lang="el-GR" sz="833" dirty="0"/>
          </a:p>
          <a:p>
            <a:endParaRPr lang="el-GR" sz="833" dirty="0"/>
          </a:p>
          <a:p>
            <a:endParaRPr lang="el-GR" sz="833" dirty="0"/>
          </a:p>
          <a:p>
            <a:endParaRPr lang="el-GR" sz="833" dirty="0"/>
          </a:p>
        </p:txBody>
      </p:sp>
      <p:sp>
        <p:nvSpPr>
          <p:cNvPr id="8" name="7 - Διάγραμμα ροής: Έξοδος σε εκτυπωτή"/>
          <p:cNvSpPr/>
          <p:nvPr/>
        </p:nvSpPr>
        <p:spPr>
          <a:xfrm>
            <a:off x="3287610" y="2851041"/>
            <a:ext cx="1587500" cy="2661243"/>
          </a:xfrm>
          <a:prstGeom prst="flowChartDocument">
            <a:avLst/>
          </a:prstGeom>
        </p:spPr>
        <p:style>
          <a:lnRef idx="1">
            <a:schemeClr val="accent2"/>
          </a:lnRef>
          <a:fillRef idx="3">
            <a:schemeClr val="accent2"/>
          </a:fillRef>
          <a:effectRef idx="2">
            <a:schemeClr val="accent2"/>
          </a:effectRef>
          <a:fontRef idx="minor">
            <a:schemeClr val="lt1"/>
          </a:fontRef>
        </p:style>
        <p:txBody>
          <a:bodyPr rtlCol="0" anchor="t"/>
          <a:lstStyle/>
          <a:p>
            <a:r>
              <a:rPr lang="en-US" sz="1333" b="1" dirty="0"/>
              <a:t>2</a:t>
            </a:r>
            <a:r>
              <a:rPr lang="el-GR" sz="1333" b="1" dirty="0"/>
              <a:t>) </a:t>
            </a:r>
            <a:r>
              <a:rPr lang="en-US" sz="1333" b="1" dirty="0"/>
              <a:t>x:=1;</a:t>
            </a:r>
          </a:p>
          <a:p>
            <a:r>
              <a:rPr lang="en-US" sz="1333" b="1" dirty="0"/>
              <a:t>repeat</a:t>
            </a:r>
          </a:p>
          <a:p>
            <a:r>
              <a:rPr lang="en-US" sz="1333" dirty="0"/>
              <a:t>y:=2;</a:t>
            </a:r>
            <a:endParaRPr lang="en-US" sz="1333" b="1" dirty="0"/>
          </a:p>
          <a:p>
            <a:r>
              <a:rPr lang="en-US" sz="1333" b="1" dirty="0" smtClean="0"/>
              <a:t>      repeat</a:t>
            </a:r>
            <a:endParaRPr lang="en-US" sz="1333" b="1" dirty="0"/>
          </a:p>
          <a:p>
            <a:r>
              <a:rPr lang="en-US" sz="1333" dirty="0" smtClean="0"/>
              <a:t>      </a:t>
            </a:r>
            <a:r>
              <a:rPr lang="en-US" sz="1333" dirty="0" err="1" smtClean="0"/>
              <a:t>writeln</a:t>
            </a:r>
            <a:r>
              <a:rPr lang="en-US" sz="1333" dirty="0" smtClean="0"/>
              <a:t>(</a:t>
            </a:r>
            <a:r>
              <a:rPr lang="en-US" sz="1333" dirty="0" err="1" smtClean="0"/>
              <a:t>x,y</a:t>
            </a:r>
            <a:r>
              <a:rPr lang="en-US" sz="1333" dirty="0"/>
              <a:t>);</a:t>
            </a:r>
            <a:endParaRPr lang="en-US" sz="1333" b="1" dirty="0"/>
          </a:p>
          <a:p>
            <a:r>
              <a:rPr lang="en-US" sz="1333" dirty="0" smtClean="0"/>
              <a:t>      y:=</a:t>
            </a:r>
            <a:r>
              <a:rPr lang="en-US" sz="1333" dirty="0"/>
              <a:t>y+1;</a:t>
            </a:r>
          </a:p>
          <a:p>
            <a:r>
              <a:rPr lang="en-US" sz="1333" b="1" dirty="0" smtClean="0"/>
              <a:t>      until </a:t>
            </a:r>
            <a:r>
              <a:rPr lang="en-US" sz="1333" dirty="0"/>
              <a:t>y&gt;5</a:t>
            </a:r>
            <a:r>
              <a:rPr lang="en-US" sz="1333" b="1" dirty="0"/>
              <a:t>;</a:t>
            </a:r>
          </a:p>
          <a:p>
            <a:r>
              <a:rPr lang="en-US" sz="1333" dirty="0" smtClean="0"/>
              <a:t>x</a:t>
            </a:r>
            <a:r>
              <a:rPr lang="en-US" sz="1333" dirty="0"/>
              <a:t>:=</a:t>
            </a:r>
            <a:r>
              <a:rPr lang="en-US" sz="1333" dirty="0" smtClean="0"/>
              <a:t>x+1;</a:t>
            </a:r>
          </a:p>
          <a:p>
            <a:r>
              <a:rPr lang="en-US" sz="1333" b="1" dirty="0" smtClean="0"/>
              <a:t>until </a:t>
            </a:r>
            <a:r>
              <a:rPr lang="en-US" sz="1333" dirty="0"/>
              <a:t>x&gt;3</a:t>
            </a:r>
            <a:r>
              <a:rPr lang="en-US" sz="1333" b="1" dirty="0"/>
              <a:t>;</a:t>
            </a:r>
          </a:p>
          <a:p>
            <a:endParaRPr lang="el-GR" sz="833" dirty="0"/>
          </a:p>
          <a:p>
            <a:endParaRPr lang="el-GR" sz="833" dirty="0"/>
          </a:p>
          <a:p>
            <a:endParaRPr lang="el-GR" sz="833" dirty="0"/>
          </a:p>
          <a:p>
            <a:endParaRPr lang="el-GR" sz="833" dirty="0"/>
          </a:p>
        </p:txBody>
      </p:sp>
      <p:sp>
        <p:nvSpPr>
          <p:cNvPr id="9" name="8 - Διάγραμμα ροής: Έξοδος σε εκτυπωτή"/>
          <p:cNvSpPr/>
          <p:nvPr/>
        </p:nvSpPr>
        <p:spPr>
          <a:xfrm>
            <a:off x="4762500" y="2846293"/>
            <a:ext cx="1587500" cy="2661243"/>
          </a:xfrm>
          <a:prstGeom prst="flowChartDocument">
            <a:avLst/>
          </a:prstGeom>
        </p:spPr>
        <p:style>
          <a:lnRef idx="1">
            <a:schemeClr val="accent4"/>
          </a:lnRef>
          <a:fillRef idx="3">
            <a:schemeClr val="accent4"/>
          </a:fillRef>
          <a:effectRef idx="2">
            <a:schemeClr val="accent4"/>
          </a:effectRef>
          <a:fontRef idx="minor">
            <a:schemeClr val="lt1"/>
          </a:fontRef>
        </p:style>
        <p:txBody>
          <a:bodyPr rtlCol="0" anchor="t"/>
          <a:lstStyle/>
          <a:p>
            <a:r>
              <a:rPr lang="en-US" sz="1333" b="1" dirty="0"/>
              <a:t>3</a:t>
            </a:r>
            <a:r>
              <a:rPr lang="el-GR" sz="1333" b="1" dirty="0"/>
              <a:t>) </a:t>
            </a:r>
            <a:r>
              <a:rPr lang="en-US" sz="1333" b="1" dirty="0"/>
              <a:t>x:=1;</a:t>
            </a:r>
          </a:p>
          <a:p>
            <a:r>
              <a:rPr lang="en-US" sz="1333" b="1" dirty="0"/>
              <a:t>while </a:t>
            </a:r>
            <a:r>
              <a:rPr lang="en-US" sz="1333" dirty="0"/>
              <a:t>x&lt;=3 </a:t>
            </a:r>
            <a:r>
              <a:rPr lang="en-US" sz="1333" b="1" dirty="0"/>
              <a:t>do begin </a:t>
            </a:r>
          </a:p>
          <a:p>
            <a:r>
              <a:rPr lang="en-US" sz="1333" dirty="0"/>
              <a:t> </a:t>
            </a:r>
            <a:r>
              <a:rPr lang="en-US" sz="1333" dirty="0" smtClean="0"/>
              <a:t>          y</a:t>
            </a:r>
            <a:r>
              <a:rPr lang="en-US" sz="1333" dirty="0"/>
              <a:t>:=2;</a:t>
            </a:r>
            <a:endParaRPr lang="en-US" sz="1333" b="1" dirty="0"/>
          </a:p>
          <a:p>
            <a:r>
              <a:rPr lang="en-US" sz="1333" b="1" dirty="0"/>
              <a:t> </a:t>
            </a:r>
            <a:r>
              <a:rPr lang="en-US" sz="1333" b="1" dirty="0" smtClean="0"/>
              <a:t>          repeat</a:t>
            </a:r>
            <a:endParaRPr lang="en-US" sz="1333" b="1" dirty="0"/>
          </a:p>
          <a:p>
            <a:r>
              <a:rPr lang="en-US" sz="1333" b="1" dirty="0"/>
              <a:t>           </a:t>
            </a:r>
            <a:r>
              <a:rPr lang="en-US" sz="1333" dirty="0"/>
              <a:t>writeln(</a:t>
            </a:r>
            <a:r>
              <a:rPr lang="en-US" sz="1333" dirty="0" err="1"/>
              <a:t>x,y</a:t>
            </a:r>
            <a:r>
              <a:rPr lang="en-US" sz="1333" dirty="0"/>
              <a:t>);</a:t>
            </a:r>
            <a:endParaRPr lang="en-US" sz="1333" b="1" dirty="0"/>
          </a:p>
          <a:p>
            <a:r>
              <a:rPr lang="en-US" sz="1333" dirty="0" smtClean="0"/>
              <a:t>           y</a:t>
            </a:r>
            <a:r>
              <a:rPr lang="en-US" sz="1333" dirty="0"/>
              <a:t>:=y+1;</a:t>
            </a:r>
          </a:p>
          <a:p>
            <a:r>
              <a:rPr lang="en-US" sz="1333" b="1" dirty="0" smtClean="0"/>
              <a:t>           until </a:t>
            </a:r>
            <a:r>
              <a:rPr lang="en-US" sz="1333" dirty="0"/>
              <a:t>y&gt;5</a:t>
            </a:r>
            <a:r>
              <a:rPr lang="en-US" sz="1333" b="1" dirty="0"/>
              <a:t>;</a:t>
            </a:r>
          </a:p>
          <a:p>
            <a:r>
              <a:rPr lang="en-US" sz="1333" dirty="0"/>
              <a:t>x:=x+1;</a:t>
            </a:r>
          </a:p>
          <a:p>
            <a:r>
              <a:rPr lang="en-US" sz="1333" b="1" dirty="0"/>
              <a:t>end;</a:t>
            </a:r>
          </a:p>
          <a:p>
            <a:endParaRPr lang="el-GR" sz="833" dirty="0"/>
          </a:p>
          <a:p>
            <a:endParaRPr lang="el-GR" sz="833" dirty="0"/>
          </a:p>
          <a:p>
            <a:endParaRPr lang="el-GR" sz="833" dirty="0"/>
          </a:p>
          <a:p>
            <a:endParaRPr lang="el-GR" sz="833" dirty="0"/>
          </a:p>
        </p:txBody>
      </p:sp>
      <p:sp>
        <p:nvSpPr>
          <p:cNvPr id="10" name="9 - Διάγραμμα ροής: Έξοδος σε εκτυπωτή"/>
          <p:cNvSpPr/>
          <p:nvPr/>
        </p:nvSpPr>
        <p:spPr>
          <a:xfrm>
            <a:off x="6286500" y="2851876"/>
            <a:ext cx="1778000" cy="1229760"/>
          </a:xfrm>
          <a:prstGeom prst="flowChartDocument">
            <a:avLst/>
          </a:prstGeom>
        </p:spPr>
        <p:style>
          <a:lnRef idx="1">
            <a:schemeClr val="accent6"/>
          </a:lnRef>
          <a:fillRef idx="3">
            <a:schemeClr val="accent6"/>
          </a:fillRef>
          <a:effectRef idx="2">
            <a:schemeClr val="accent6"/>
          </a:effectRef>
          <a:fontRef idx="minor">
            <a:schemeClr val="lt1"/>
          </a:fontRef>
        </p:style>
        <p:txBody>
          <a:bodyPr rtlCol="0" anchor="t"/>
          <a:lstStyle/>
          <a:p>
            <a:r>
              <a:rPr lang="en-US" sz="1333" b="1" dirty="0"/>
              <a:t>4</a:t>
            </a:r>
            <a:r>
              <a:rPr lang="el-GR" sz="1333" b="1" dirty="0"/>
              <a:t>) </a:t>
            </a:r>
            <a:r>
              <a:rPr lang="en-US" sz="1333" b="1" dirty="0"/>
              <a:t>for x:=1 to 3 do</a:t>
            </a:r>
          </a:p>
          <a:p>
            <a:r>
              <a:rPr lang="en-US" sz="1333" b="1" dirty="0" smtClean="0"/>
              <a:t>         for </a:t>
            </a:r>
            <a:r>
              <a:rPr lang="en-US" sz="1333" b="1" dirty="0"/>
              <a:t>y:=2 to 5 do;</a:t>
            </a:r>
          </a:p>
          <a:p>
            <a:r>
              <a:rPr lang="en-US" sz="1333" b="1" dirty="0"/>
              <a:t>           </a:t>
            </a:r>
            <a:r>
              <a:rPr lang="en-US" sz="1333" dirty="0"/>
              <a:t>writeln(</a:t>
            </a:r>
            <a:r>
              <a:rPr lang="en-US" sz="1333" dirty="0" err="1"/>
              <a:t>x,y</a:t>
            </a:r>
            <a:r>
              <a:rPr lang="en-US" sz="1333" dirty="0"/>
              <a:t>);</a:t>
            </a:r>
            <a:endParaRPr lang="el-GR" sz="833" dirty="0"/>
          </a:p>
          <a:p>
            <a:endParaRPr lang="el-GR" sz="833" dirty="0"/>
          </a:p>
          <a:p>
            <a:endParaRPr lang="el-GR" sz="833" dirty="0"/>
          </a:p>
          <a:p>
            <a:endParaRPr lang="el-GR" sz="833" dirty="0"/>
          </a:p>
        </p:txBody>
      </p:sp>
    </p:spTree>
    <p:extLst>
      <p:ext uri="{BB962C8B-B14F-4D97-AF65-F5344CB8AC3E}">
        <p14:creationId xmlns:p14="http://schemas.microsoft.com/office/powerpoint/2010/main" val="13611854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Ασκήσεις</a:t>
            </a:r>
            <a:r>
              <a:rPr lang="en-US" baseline="-25000" dirty="0" smtClean="0"/>
              <a:t>1</a:t>
            </a:r>
            <a:r>
              <a:rPr lang="el-GR" baseline="-25000" dirty="0"/>
              <a:t>/</a:t>
            </a:r>
            <a:r>
              <a:rPr lang="en-US" baseline="-25000" dirty="0" smtClean="0"/>
              <a:t>6</a:t>
            </a:r>
            <a:endParaRPr lang="el-GR" baseline="-25000" dirty="0"/>
          </a:p>
        </p:txBody>
      </p:sp>
      <p:sp>
        <p:nvSpPr>
          <p:cNvPr id="6" name="5 - Θέση αριθμού διαφάνειας"/>
          <p:cNvSpPr>
            <a:spLocks noGrp="1"/>
          </p:cNvSpPr>
          <p:nvPr>
            <p:ph type="sldNum" sz="quarter" idx="12"/>
          </p:nvPr>
        </p:nvSpPr>
        <p:spPr/>
        <p:txBody>
          <a:bodyPr/>
          <a:lstStyle/>
          <a:p>
            <a:fld id="{7B8CB4D9-50DA-7B48-9615-5682E9CC2C1D}" type="slidenum">
              <a:rPr lang="en-US" smtClean="0"/>
              <a:pPr/>
              <a:t>35</a:t>
            </a:fld>
            <a:endParaRPr lang="en-US" dirty="0"/>
          </a:p>
        </p:txBody>
      </p:sp>
      <p:sp>
        <p:nvSpPr>
          <p:cNvPr id="7" name="6 - Διάγραμμα ροής: Έξοδος σε εκτυπωτή"/>
          <p:cNvSpPr/>
          <p:nvPr/>
        </p:nvSpPr>
        <p:spPr>
          <a:xfrm>
            <a:off x="3923257" y="1273324"/>
            <a:ext cx="4064000" cy="2664296"/>
          </a:xfrm>
          <a:prstGeom prst="flowChartDocument">
            <a:avLst/>
          </a:prstGeom>
        </p:spPr>
        <p:style>
          <a:lnRef idx="1">
            <a:schemeClr val="accent1"/>
          </a:lnRef>
          <a:fillRef idx="3">
            <a:schemeClr val="accent1"/>
          </a:fillRef>
          <a:effectRef idx="2">
            <a:schemeClr val="accent1"/>
          </a:effectRef>
          <a:fontRef idx="minor">
            <a:schemeClr val="lt1"/>
          </a:fontRef>
        </p:style>
        <p:txBody>
          <a:bodyPr rtlCol="0" anchor="t"/>
          <a:lstStyle/>
          <a:p>
            <a:r>
              <a:rPr lang="en-US" sz="2000" b="1" dirty="0"/>
              <a:t>program</a:t>
            </a:r>
            <a:r>
              <a:rPr lang="en-US" sz="2000" dirty="0"/>
              <a:t> example1;</a:t>
            </a:r>
          </a:p>
          <a:p>
            <a:r>
              <a:rPr lang="en-US" sz="2000" b="1" dirty="0"/>
              <a:t>var</a:t>
            </a:r>
            <a:r>
              <a:rPr lang="en-US" sz="2000" dirty="0"/>
              <a:t> count :integer;</a:t>
            </a:r>
          </a:p>
          <a:p>
            <a:r>
              <a:rPr lang="en-US" sz="2000" b="1" dirty="0"/>
              <a:t>begin</a:t>
            </a:r>
          </a:p>
          <a:p>
            <a:r>
              <a:rPr lang="en-US" sz="2000" b="1" dirty="0"/>
              <a:t>for </a:t>
            </a:r>
            <a:r>
              <a:rPr lang="en-US" sz="2000" dirty="0"/>
              <a:t>count := 1 </a:t>
            </a:r>
            <a:r>
              <a:rPr lang="en-US" sz="2000" b="1" dirty="0"/>
              <a:t>to</a:t>
            </a:r>
            <a:r>
              <a:rPr lang="en-US" sz="2000" dirty="0"/>
              <a:t> 10 </a:t>
            </a:r>
            <a:r>
              <a:rPr lang="en-US" sz="2000" b="1" dirty="0"/>
              <a:t>do begin</a:t>
            </a:r>
          </a:p>
          <a:p>
            <a:pPr lvl="4"/>
            <a:r>
              <a:rPr lang="en-US" sz="2000" b="1" dirty="0"/>
              <a:t>writeln(count);</a:t>
            </a:r>
          </a:p>
          <a:p>
            <a:pPr lvl="4"/>
            <a:r>
              <a:rPr lang="en-US" sz="2000" b="1" dirty="0"/>
              <a:t>end;</a:t>
            </a:r>
          </a:p>
          <a:p>
            <a:r>
              <a:rPr lang="en-US" sz="2000" b="1" dirty="0"/>
              <a:t>readln</a:t>
            </a:r>
            <a:r>
              <a:rPr lang="en-US" sz="2000" dirty="0"/>
              <a:t>;</a:t>
            </a:r>
          </a:p>
          <a:p>
            <a:r>
              <a:rPr lang="en-US" sz="2000" b="1" dirty="0"/>
              <a:t>end.</a:t>
            </a:r>
          </a:p>
          <a:p>
            <a:endParaRPr lang="en-US" sz="2000" dirty="0"/>
          </a:p>
          <a:p>
            <a:endParaRPr lang="el-GR" sz="2000" dirty="0"/>
          </a:p>
          <a:p>
            <a:endParaRPr lang="el-GR" sz="2000" dirty="0"/>
          </a:p>
          <a:p>
            <a:endParaRPr lang="el-GR" sz="2000" dirty="0"/>
          </a:p>
          <a:p>
            <a:endParaRPr lang="el-GR" sz="2000" dirty="0"/>
          </a:p>
        </p:txBody>
      </p:sp>
      <p:sp>
        <p:nvSpPr>
          <p:cNvPr id="11" name="Content Placeholder 2"/>
          <p:cNvSpPr>
            <a:spLocks noGrp="1"/>
          </p:cNvSpPr>
          <p:nvPr>
            <p:ph idx="1"/>
          </p:nvPr>
        </p:nvSpPr>
        <p:spPr>
          <a:xfrm>
            <a:off x="457200" y="1117307"/>
            <a:ext cx="3250704" cy="516057"/>
          </a:xfrm>
        </p:spPr>
        <p:txBody>
          <a:bodyPr>
            <a:noAutofit/>
          </a:bodyPr>
          <a:lstStyle/>
          <a:p>
            <a:r>
              <a:rPr lang="el-GR" sz="2800" b="1" dirty="0" smtClean="0"/>
              <a:t>Παράδειγμα:</a:t>
            </a:r>
            <a:r>
              <a:rPr lang="el-GR" sz="2800" dirty="0" smtClean="0">
                <a:solidFill>
                  <a:schemeClr val="accent1"/>
                </a:solidFill>
                <a:latin typeface="Arial"/>
                <a:cs typeface="Arial"/>
              </a:rPr>
              <a:t> </a:t>
            </a:r>
            <a:endParaRPr lang="en-US" sz="2800" dirty="0" smtClean="0">
              <a:solidFill>
                <a:schemeClr val="accent1"/>
              </a:solidFill>
              <a:latin typeface="Arial"/>
              <a:cs typeface="Arial"/>
            </a:endParaRPr>
          </a:p>
          <a:p>
            <a:pPr marL="0" indent="0">
              <a:buNone/>
            </a:pPr>
            <a:r>
              <a:rPr lang="el-GR" sz="2000" dirty="0" smtClean="0"/>
              <a:t>Να </a:t>
            </a:r>
            <a:r>
              <a:rPr lang="el-GR" sz="2000" dirty="0"/>
              <a:t>γραφεί πρόγραμμα που να τυπώνει κάθετα τους αριθμούς από το 1 ως το 10 </a:t>
            </a:r>
            <a:r>
              <a:rPr lang="el-GR" sz="2000" b="1" dirty="0"/>
              <a:t>(for</a:t>
            </a:r>
            <a:r>
              <a:rPr lang="el-GR" sz="2000" b="1" dirty="0" smtClean="0"/>
              <a:t>)</a:t>
            </a:r>
            <a:endParaRPr lang="en-US" sz="2000" b="1" dirty="0" smtClean="0"/>
          </a:p>
          <a:p>
            <a:pPr marL="0" indent="0" algn="just">
              <a:buNone/>
            </a:pPr>
            <a:r>
              <a:rPr lang="el-GR" sz="1600" dirty="0"/>
              <a:t>Εδώ έχουμε την μεταβλητή </a:t>
            </a:r>
            <a:r>
              <a:rPr lang="el-GR" sz="1600" dirty="0" err="1"/>
              <a:t>count</a:t>
            </a:r>
            <a:r>
              <a:rPr lang="el-GR" sz="1600" dirty="0"/>
              <a:t> (τύπου </a:t>
            </a:r>
            <a:r>
              <a:rPr lang="el-GR" sz="1600" dirty="0" err="1"/>
              <a:t>integer</a:t>
            </a:r>
            <a:r>
              <a:rPr lang="el-GR" sz="1600" dirty="0" smtClean="0"/>
              <a:t>)</a:t>
            </a:r>
            <a:r>
              <a:rPr lang="en-US" sz="1600" dirty="0" smtClean="0"/>
              <a:t> </a:t>
            </a:r>
            <a:r>
              <a:rPr lang="el-GR" sz="1600" dirty="0" smtClean="0"/>
              <a:t>της </a:t>
            </a:r>
            <a:r>
              <a:rPr lang="el-GR" sz="1600" dirty="0"/>
              <a:t>όποιας δίνουμε αρχική τιμή 1 και τελική </a:t>
            </a:r>
            <a:r>
              <a:rPr lang="el-GR" sz="1600" dirty="0" smtClean="0"/>
              <a:t>τιμή</a:t>
            </a:r>
            <a:r>
              <a:rPr lang="en-US" sz="1600" dirty="0" smtClean="0"/>
              <a:t> </a:t>
            </a:r>
            <a:r>
              <a:rPr lang="el-GR" sz="1600" dirty="0" smtClean="0"/>
              <a:t>10 </a:t>
            </a:r>
            <a:r>
              <a:rPr lang="el-GR" sz="1600" dirty="0"/>
              <a:t>(άρα ο βρόγχος μας θα εκτελεστεί 10 φορές</a:t>
            </a:r>
            <a:r>
              <a:rPr lang="el-GR" sz="1600" dirty="0" smtClean="0"/>
              <a:t>),</a:t>
            </a:r>
            <a:r>
              <a:rPr lang="en-US" sz="1600" dirty="0" smtClean="0"/>
              <a:t> </a:t>
            </a:r>
            <a:r>
              <a:rPr lang="el-GR" sz="1600" dirty="0" smtClean="0"/>
              <a:t>αυτό </a:t>
            </a:r>
            <a:r>
              <a:rPr lang="el-GR" sz="1600" dirty="0"/>
              <a:t>που γίνετε μέσα στον βρόγχο είναι </a:t>
            </a:r>
            <a:r>
              <a:rPr lang="el-GR" sz="1600" dirty="0" smtClean="0"/>
              <a:t>ότι</a:t>
            </a:r>
            <a:r>
              <a:rPr lang="en-US" sz="1600" dirty="0" smtClean="0"/>
              <a:t> </a:t>
            </a:r>
            <a:r>
              <a:rPr lang="el-GR" sz="1600" dirty="0" smtClean="0"/>
              <a:t>τυπώνεται </a:t>
            </a:r>
            <a:r>
              <a:rPr lang="el-GR" sz="1600" dirty="0"/>
              <a:t>η τιμή που παίρνει κάθε φορά η </a:t>
            </a:r>
            <a:r>
              <a:rPr lang="el-GR" sz="1600" dirty="0" smtClean="0"/>
              <a:t>μεταβλητή</a:t>
            </a:r>
            <a:r>
              <a:rPr lang="en-US" sz="1600" dirty="0" smtClean="0"/>
              <a:t> count </a:t>
            </a:r>
            <a:r>
              <a:rPr lang="el-GR" sz="1600" dirty="0"/>
              <a:t>δηλαδή </a:t>
            </a:r>
            <a:r>
              <a:rPr lang="el-GR" sz="1600" dirty="0" smtClean="0"/>
              <a:t>1,2,3,4,5,6,7,8,9,10</a:t>
            </a:r>
            <a:r>
              <a:rPr lang="el-GR" sz="1600" dirty="0"/>
              <a:t>.</a:t>
            </a:r>
          </a:p>
          <a:p>
            <a:endParaRPr lang="el-GR" sz="2000" dirty="0"/>
          </a:p>
        </p:txBody>
      </p:sp>
    </p:spTree>
    <p:extLst>
      <p:ext uri="{BB962C8B-B14F-4D97-AF65-F5344CB8AC3E}">
        <p14:creationId xmlns:p14="http://schemas.microsoft.com/office/powerpoint/2010/main" val="34294179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Ασκήσεις</a:t>
            </a:r>
            <a:r>
              <a:rPr lang="el-GR" baseline="-25000" dirty="0" smtClean="0"/>
              <a:t>2/</a:t>
            </a:r>
            <a:r>
              <a:rPr lang="en-US" baseline="-25000" dirty="0" smtClean="0"/>
              <a:t>6</a:t>
            </a:r>
            <a:endParaRPr lang="el-GR" baseline="-25000" dirty="0"/>
          </a:p>
        </p:txBody>
      </p:sp>
      <p:sp>
        <p:nvSpPr>
          <p:cNvPr id="6" name="5 - Θέση αριθμού διαφάνειας"/>
          <p:cNvSpPr>
            <a:spLocks noGrp="1"/>
          </p:cNvSpPr>
          <p:nvPr>
            <p:ph type="sldNum" sz="quarter" idx="12"/>
          </p:nvPr>
        </p:nvSpPr>
        <p:spPr/>
        <p:txBody>
          <a:bodyPr/>
          <a:lstStyle/>
          <a:p>
            <a:fld id="{7B8CB4D9-50DA-7B48-9615-5682E9CC2C1D}" type="slidenum">
              <a:rPr lang="en-US" smtClean="0"/>
              <a:pPr/>
              <a:t>36</a:t>
            </a:fld>
            <a:endParaRPr lang="en-US" dirty="0"/>
          </a:p>
        </p:txBody>
      </p:sp>
      <p:sp>
        <p:nvSpPr>
          <p:cNvPr id="11" name="Content Placeholder 2"/>
          <p:cNvSpPr>
            <a:spLocks noGrp="1"/>
          </p:cNvSpPr>
          <p:nvPr>
            <p:ph idx="1"/>
          </p:nvPr>
        </p:nvSpPr>
        <p:spPr>
          <a:xfrm>
            <a:off x="457200" y="1117307"/>
            <a:ext cx="3250704" cy="516057"/>
          </a:xfrm>
        </p:spPr>
        <p:txBody>
          <a:bodyPr>
            <a:noAutofit/>
          </a:bodyPr>
          <a:lstStyle/>
          <a:p>
            <a:r>
              <a:rPr lang="el-GR" sz="2800" b="1" dirty="0" smtClean="0"/>
              <a:t>Παράδειγμα:</a:t>
            </a:r>
            <a:r>
              <a:rPr lang="el-GR" sz="2800" dirty="0" smtClean="0">
                <a:solidFill>
                  <a:schemeClr val="accent1"/>
                </a:solidFill>
                <a:latin typeface="Arial"/>
                <a:cs typeface="Arial"/>
              </a:rPr>
              <a:t> </a:t>
            </a:r>
            <a:endParaRPr lang="en-US" sz="2800" dirty="0" smtClean="0">
              <a:solidFill>
                <a:schemeClr val="accent1"/>
              </a:solidFill>
              <a:latin typeface="Arial"/>
              <a:cs typeface="Arial"/>
            </a:endParaRPr>
          </a:p>
          <a:p>
            <a:pPr marL="0" indent="0">
              <a:buNone/>
            </a:pPr>
            <a:r>
              <a:rPr lang="el-GR" sz="2000" dirty="0"/>
              <a:t>Να γραφεί πρόγραμμα που να τυπώνει κάθετα τους αριθμούς από το </a:t>
            </a:r>
            <a:r>
              <a:rPr lang="en-US" sz="2000" dirty="0"/>
              <a:t>10</a:t>
            </a:r>
            <a:r>
              <a:rPr lang="el-GR" sz="2000" dirty="0"/>
              <a:t> ως το </a:t>
            </a:r>
            <a:r>
              <a:rPr lang="en-US" sz="2000" dirty="0"/>
              <a:t>1 (</a:t>
            </a:r>
            <a:r>
              <a:rPr lang="en-US" sz="2000" b="1" dirty="0"/>
              <a:t>for</a:t>
            </a:r>
            <a:r>
              <a:rPr lang="en-US" sz="2000" dirty="0"/>
              <a:t>)</a:t>
            </a:r>
            <a:endParaRPr lang="el-GR" sz="2000" dirty="0"/>
          </a:p>
          <a:p>
            <a:pPr marL="0" indent="0" algn="just">
              <a:buNone/>
            </a:pPr>
            <a:r>
              <a:rPr lang="el-GR" sz="1600" dirty="0"/>
              <a:t>Κάνει το ίδιο με το example1 αλλά αυτή </a:t>
            </a:r>
            <a:r>
              <a:rPr lang="el-GR" sz="1600" dirty="0" smtClean="0"/>
              <a:t>την φορά </a:t>
            </a:r>
            <a:r>
              <a:rPr lang="el-GR" sz="1600" dirty="0"/>
              <a:t>ο μετρητής </a:t>
            </a:r>
            <a:r>
              <a:rPr lang="el-GR" sz="1600" dirty="0" err="1"/>
              <a:t>count</a:t>
            </a:r>
            <a:r>
              <a:rPr lang="el-GR" sz="1600" dirty="0"/>
              <a:t> μετρά ανάποδα (</a:t>
            </a:r>
            <a:r>
              <a:rPr lang="el-GR" sz="1600" dirty="0" err="1"/>
              <a:t>downto</a:t>
            </a:r>
            <a:r>
              <a:rPr lang="el-GR" sz="1600" dirty="0"/>
              <a:t>) </a:t>
            </a:r>
            <a:r>
              <a:rPr lang="el-GR" sz="1600" dirty="0" smtClean="0"/>
              <a:t>Άρα </a:t>
            </a:r>
            <a:r>
              <a:rPr lang="el-GR" sz="1600" dirty="0"/>
              <a:t>η μεταβλητή </a:t>
            </a:r>
            <a:r>
              <a:rPr lang="el-GR" sz="1600" dirty="0" err="1"/>
              <a:t>count</a:t>
            </a:r>
            <a:r>
              <a:rPr lang="el-GR" sz="1600" dirty="0"/>
              <a:t> παίρνει τις τιμές</a:t>
            </a:r>
            <a:r>
              <a:rPr lang="el-GR" sz="1600" dirty="0" smtClean="0"/>
              <a:t>: 10,9,8,7,6,5,4,3,2,1</a:t>
            </a:r>
            <a:r>
              <a:rPr lang="el-GR" sz="1600" dirty="0"/>
              <a:t>.</a:t>
            </a:r>
          </a:p>
          <a:p>
            <a:endParaRPr lang="el-GR" sz="2000" dirty="0"/>
          </a:p>
        </p:txBody>
      </p:sp>
      <p:sp>
        <p:nvSpPr>
          <p:cNvPr id="8" name="6 - Διάγραμμα ροής: Έξοδος σε εκτυπωτή"/>
          <p:cNvSpPr/>
          <p:nvPr/>
        </p:nvSpPr>
        <p:spPr>
          <a:xfrm>
            <a:off x="4211960" y="1356838"/>
            <a:ext cx="2730500" cy="3485030"/>
          </a:xfrm>
          <a:prstGeom prst="flowChartDocument">
            <a:avLst/>
          </a:prstGeom>
        </p:spPr>
        <p:style>
          <a:lnRef idx="1">
            <a:schemeClr val="accent1"/>
          </a:lnRef>
          <a:fillRef idx="3">
            <a:schemeClr val="accent1"/>
          </a:fillRef>
          <a:effectRef idx="2">
            <a:schemeClr val="accent1"/>
          </a:effectRef>
          <a:fontRef idx="minor">
            <a:schemeClr val="lt1"/>
          </a:fontRef>
        </p:style>
        <p:txBody>
          <a:bodyPr rtlCol="0" anchor="t"/>
          <a:lstStyle/>
          <a:p>
            <a:r>
              <a:rPr lang="en-US" sz="2000" b="1" dirty="0"/>
              <a:t>program</a:t>
            </a:r>
            <a:r>
              <a:rPr lang="en-US" sz="2000" dirty="0"/>
              <a:t> example2;</a:t>
            </a:r>
          </a:p>
          <a:p>
            <a:r>
              <a:rPr lang="en-US" sz="2000" b="1" dirty="0"/>
              <a:t>var</a:t>
            </a:r>
            <a:r>
              <a:rPr lang="en-US" sz="2000" dirty="0"/>
              <a:t> count :integer;</a:t>
            </a:r>
          </a:p>
          <a:p>
            <a:r>
              <a:rPr lang="en-US" sz="2000" b="1" dirty="0"/>
              <a:t>begin</a:t>
            </a:r>
          </a:p>
          <a:p>
            <a:r>
              <a:rPr lang="en-US" sz="2000" b="1" dirty="0"/>
              <a:t>for </a:t>
            </a:r>
            <a:r>
              <a:rPr lang="en-US" sz="2000" dirty="0"/>
              <a:t>count := 10 </a:t>
            </a:r>
            <a:r>
              <a:rPr lang="en-US" sz="2000" b="1" dirty="0" err="1"/>
              <a:t>downto</a:t>
            </a:r>
            <a:r>
              <a:rPr lang="en-US" sz="2000" dirty="0"/>
              <a:t> 1 </a:t>
            </a:r>
            <a:r>
              <a:rPr lang="en-US" sz="2000" b="1" dirty="0"/>
              <a:t>do</a:t>
            </a:r>
          </a:p>
          <a:p>
            <a:r>
              <a:rPr lang="en-US" sz="2000" b="1" dirty="0"/>
              <a:t>begin</a:t>
            </a:r>
          </a:p>
          <a:p>
            <a:r>
              <a:rPr lang="en-US" sz="2000" b="1" dirty="0"/>
              <a:t>writeln(count);</a:t>
            </a:r>
          </a:p>
          <a:p>
            <a:r>
              <a:rPr lang="en-US" sz="2000" b="1" dirty="0"/>
              <a:t>end;</a:t>
            </a:r>
          </a:p>
          <a:p>
            <a:r>
              <a:rPr lang="en-US" sz="2000" b="1" dirty="0"/>
              <a:t>readln</a:t>
            </a:r>
            <a:r>
              <a:rPr lang="en-US" sz="2000" dirty="0"/>
              <a:t>;</a:t>
            </a:r>
          </a:p>
          <a:p>
            <a:r>
              <a:rPr lang="en-US" sz="2000" b="1" dirty="0"/>
              <a:t>end.</a:t>
            </a:r>
          </a:p>
          <a:p>
            <a:endParaRPr lang="en-US" sz="2000" dirty="0"/>
          </a:p>
          <a:p>
            <a:endParaRPr lang="el-GR" sz="2000" dirty="0"/>
          </a:p>
          <a:p>
            <a:endParaRPr lang="el-GR" sz="2000" dirty="0"/>
          </a:p>
          <a:p>
            <a:endParaRPr lang="el-GR" sz="2000" dirty="0"/>
          </a:p>
          <a:p>
            <a:endParaRPr lang="el-GR" sz="2000" dirty="0"/>
          </a:p>
        </p:txBody>
      </p:sp>
    </p:spTree>
    <p:extLst>
      <p:ext uri="{BB962C8B-B14F-4D97-AF65-F5344CB8AC3E}">
        <p14:creationId xmlns:p14="http://schemas.microsoft.com/office/powerpoint/2010/main" val="21181535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Ασκήσεις</a:t>
            </a:r>
            <a:r>
              <a:rPr lang="el-GR" baseline="-25000" dirty="0" smtClean="0"/>
              <a:t>3/</a:t>
            </a:r>
            <a:r>
              <a:rPr lang="en-US" baseline="-25000" dirty="0" smtClean="0"/>
              <a:t>6</a:t>
            </a:r>
            <a:endParaRPr lang="el-GR" baseline="-25000" dirty="0"/>
          </a:p>
        </p:txBody>
      </p:sp>
      <p:sp>
        <p:nvSpPr>
          <p:cNvPr id="6" name="5 - Θέση αριθμού διαφάνειας"/>
          <p:cNvSpPr>
            <a:spLocks noGrp="1"/>
          </p:cNvSpPr>
          <p:nvPr>
            <p:ph type="sldNum" sz="quarter" idx="12"/>
          </p:nvPr>
        </p:nvSpPr>
        <p:spPr/>
        <p:txBody>
          <a:bodyPr/>
          <a:lstStyle/>
          <a:p>
            <a:fld id="{7B8CB4D9-50DA-7B48-9615-5682E9CC2C1D}" type="slidenum">
              <a:rPr lang="en-US" smtClean="0"/>
              <a:pPr/>
              <a:t>37</a:t>
            </a:fld>
            <a:endParaRPr lang="en-US" dirty="0"/>
          </a:p>
        </p:txBody>
      </p:sp>
      <p:sp>
        <p:nvSpPr>
          <p:cNvPr id="11" name="Content Placeholder 2"/>
          <p:cNvSpPr>
            <a:spLocks noGrp="1"/>
          </p:cNvSpPr>
          <p:nvPr>
            <p:ph idx="1"/>
          </p:nvPr>
        </p:nvSpPr>
        <p:spPr>
          <a:xfrm>
            <a:off x="457200" y="1117307"/>
            <a:ext cx="3250704" cy="516057"/>
          </a:xfrm>
        </p:spPr>
        <p:txBody>
          <a:bodyPr>
            <a:noAutofit/>
          </a:bodyPr>
          <a:lstStyle/>
          <a:p>
            <a:r>
              <a:rPr lang="el-GR" sz="2800" b="1" dirty="0" smtClean="0"/>
              <a:t>Παράδειγμα:</a:t>
            </a:r>
            <a:r>
              <a:rPr lang="el-GR" sz="2800" dirty="0" smtClean="0">
                <a:solidFill>
                  <a:schemeClr val="accent1"/>
                </a:solidFill>
                <a:latin typeface="Arial"/>
                <a:cs typeface="Arial"/>
              </a:rPr>
              <a:t> </a:t>
            </a:r>
            <a:endParaRPr lang="en-US" sz="2800" dirty="0" smtClean="0">
              <a:solidFill>
                <a:schemeClr val="accent1"/>
              </a:solidFill>
              <a:latin typeface="Arial"/>
              <a:cs typeface="Arial"/>
            </a:endParaRPr>
          </a:p>
          <a:p>
            <a:pPr marL="0" indent="0">
              <a:buNone/>
            </a:pPr>
            <a:r>
              <a:rPr lang="el-GR" sz="2000" dirty="0"/>
              <a:t>Να γραφεί πρόγραμμα που να τυπώνει κάθετα τους αριθμούς από το </a:t>
            </a:r>
            <a:r>
              <a:rPr lang="en-US" sz="2000" dirty="0"/>
              <a:t>0</a:t>
            </a:r>
            <a:r>
              <a:rPr lang="el-GR" sz="2000" dirty="0"/>
              <a:t> ως το </a:t>
            </a:r>
            <a:r>
              <a:rPr lang="en-US" sz="2000" dirty="0"/>
              <a:t>9 (</a:t>
            </a:r>
            <a:r>
              <a:rPr lang="en-US" sz="2000" b="1" dirty="0"/>
              <a:t>while</a:t>
            </a:r>
            <a:r>
              <a:rPr lang="en-US" sz="2000" dirty="0"/>
              <a:t>)</a:t>
            </a:r>
            <a:endParaRPr lang="el-GR" sz="2000" dirty="0"/>
          </a:p>
          <a:p>
            <a:pPr marL="0" indent="0" algn="just">
              <a:buNone/>
            </a:pPr>
            <a:r>
              <a:rPr lang="el-GR" sz="1600" dirty="0"/>
              <a:t>Καταρχάς δίνουμε αρχική τιμή στη μεταβλητή </a:t>
            </a:r>
            <a:r>
              <a:rPr lang="el-GR" sz="1600" dirty="0" smtClean="0"/>
              <a:t>a</a:t>
            </a:r>
            <a:r>
              <a:rPr lang="el-GR" sz="1600" dirty="0"/>
              <a:t>:=0</a:t>
            </a:r>
            <a:r>
              <a:rPr lang="el-GR" sz="1600" dirty="0" smtClean="0"/>
              <a:t>;. Όσο </a:t>
            </a:r>
            <a:r>
              <a:rPr lang="el-GR" sz="1600" dirty="0"/>
              <a:t>το a είναι μικρότερο του 10 τυπώνει το a </a:t>
            </a:r>
            <a:r>
              <a:rPr lang="el-GR" sz="1600" dirty="0" smtClean="0"/>
              <a:t>και στη </a:t>
            </a:r>
            <a:r>
              <a:rPr lang="el-GR" sz="1600" dirty="0"/>
              <a:t>συνέχεια προσθέτει 1 … Άρα </a:t>
            </a:r>
            <a:r>
              <a:rPr lang="el-GR" sz="1600" dirty="0" smtClean="0"/>
              <a:t>το a </a:t>
            </a:r>
            <a:r>
              <a:rPr lang="el-GR" sz="1600" dirty="0"/>
              <a:t>θα </a:t>
            </a:r>
            <a:r>
              <a:rPr lang="el-GR" sz="1600" dirty="0" smtClean="0"/>
              <a:t>παίρνει τις </a:t>
            </a:r>
            <a:r>
              <a:rPr lang="el-GR" sz="1600" dirty="0"/>
              <a:t>τιμές </a:t>
            </a:r>
            <a:r>
              <a:rPr lang="el-GR" sz="1600" dirty="0" smtClean="0"/>
              <a:t>0,1,2,3,4,5,6,7,8,9. Στο </a:t>
            </a:r>
            <a:r>
              <a:rPr lang="el-GR" sz="1600" dirty="0"/>
              <a:t>a&lt;10 (δηλαδή το 9) θα τερματιστεί </a:t>
            </a:r>
            <a:r>
              <a:rPr lang="el-GR" sz="1600" dirty="0" smtClean="0"/>
              <a:t>ο βρόγχος για </a:t>
            </a:r>
            <a:r>
              <a:rPr lang="el-GR" sz="1600" dirty="0"/>
              <a:t>τον λόγω ότι </a:t>
            </a:r>
            <a:r>
              <a:rPr lang="el-GR" sz="1600" b="1" dirty="0"/>
              <a:t>ΔΕΝ</a:t>
            </a:r>
            <a:r>
              <a:rPr lang="el-GR" sz="1600" dirty="0"/>
              <a:t> </a:t>
            </a:r>
            <a:r>
              <a:rPr lang="el-GR" sz="1600" dirty="0" smtClean="0"/>
              <a:t>θα ισχύει </a:t>
            </a:r>
            <a:r>
              <a:rPr lang="el-GR" sz="1600" dirty="0"/>
              <a:t>η συνθήκη και </a:t>
            </a:r>
            <a:r>
              <a:rPr lang="el-GR" sz="1600" dirty="0" smtClean="0"/>
              <a:t>στην συνέχεια </a:t>
            </a:r>
            <a:r>
              <a:rPr lang="el-GR" sz="1600" dirty="0"/>
              <a:t>θα τερματιστεί το </a:t>
            </a:r>
            <a:r>
              <a:rPr lang="el-GR" sz="1600" dirty="0" smtClean="0"/>
              <a:t>πρόγραμμα.</a:t>
            </a:r>
            <a:endParaRPr lang="el-GR" sz="2000" dirty="0"/>
          </a:p>
        </p:txBody>
      </p:sp>
      <p:sp>
        <p:nvSpPr>
          <p:cNvPr id="7" name="6 - Διάγραμμα ροής: Έξοδος σε εκτυπωτή"/>
          <p:cNvSpPr/>
          <p:nvPr/>
        </p:nvSpPr>
        <p:spPr>
          <a:xfrm>
            <a:off x="4427984" y="1479484"/>
            <a:ext cx="3270250" cy="3485030"/>
          </a:xfrm>
          <a:prstGeom prst="flowChartDocument">
            <a:avLst/>
          </a:prstGeom>
        </p:spPr>
        <p:style>
          <a:lnRef idx="1">
            <a:schemeClr val="accent1"/>
          </a:lnRef>
          <a:fillRef idx="3">
            <a:schemeClr val="accent1"/>
          </a:fillRef>
          <a:effectRef idx="2">
            <a:schemeClr val="accent1"/>
          </a:effectRef>
          <a:fontRef idx="minor">
            <a:schemeClr val="lt1"/>
          </a:fontRef>
        </p:style>
        <p:txBody>
          <a:bodyPr rtlCol="0" anchor="t"/>
          <a:lstStyle/>
          <a:p>
            <a:r>
              <a:rPr lang="en-US" sz="2000" b="1" dirty="0"/>
              <a:t>program</a:t>
            </a:r>
            <a:r>
              <a:rPr lang="en-US" sz="2000" dirty="0"/>
              <a:t> example3;</a:t>
            </a:r>
          </a:p>
          <a:p>
            <a:r>
              <a:rPr lang="en-US" sz="2000" b="1" dirty="0"/>
              <a:t>var</a:t>
            </a:r>
            <a:r>
              <a:rPr lang="en-US" sz="2000" dirty="0"/>
              <a:t> a :integer;</a:t>
            </a:r>
          </a:p>
          <a:p>
            <a:r>
              <a:rPr lang="en-US" sz="2000" dirty="0"/>
              <a:t>begin</a:t>
            </a:r>
          </a:p>
          <a:p>
            <a:r>
              <a:rPr lang="en-US" sz="2000" dirty="0"/>
              <a:t>a := 0;</a:t>
            </a:r>
          </a:p>
          <a:p>
            <a:r>
              <a:rPr lang="en-US" sz="2000" b="1" dirty="0"/>
              <a:t>while</a:t>
            </a:r>
            <a:r>
              <a:rPr lang="en-US" sz="2000" dirty="0"/>
              <a:t> a &lt; 10 </a:t>
            </a:r>
            <a:r>
              <a:rPr lang="en-US" sz="2000" b="1" dirty="0"/>
              <a:t>do</a:t>
            </a:r>
            <a:r>
              <a:rPr lang="en-US" sz="2000" dirty="0"/>
              <a:t> </a:t>
            </a:r>
            <a:r>
              <a:rPr lang="en-US" sz="2000" b="1" dirty="0"/>
              <a:t>begin</a:t>
            </a:r>
          </a:p>
          <a:p>
            <a:r>
              <a:rPr lang="en-US" sz="2000" dirty="0"/>
              <a:t>             writeln (a);</a:t>
            </a:r>
          </a:p>
          <a:p>
            <a:r>
              <a:rPr lang="en-US" sz="2000" dirty="0"/>
              <a:t>             a := a + 1;</a:t>
            </a:r>
          </a:p>
          <a:p>
            <a:r>
              <a:rPr lang="en-US" sz="2000" dirty="0"/>
              <a:t>             </a:t>
            </a:r>
            <a:r>
              <a:rPr lang="en-US" sz="2000" b="1" dirty="0"/>
              <a:t>end;</a:t>
            </a:r>
          </a:p>
          <a:p>
            <a:r>
              <a:rPr lang="en-US" sz="2000" dirty="0"/>
              <a:t>readln;</a:t>
            </a:r>
          </a:p>
          <a:p>
            <a:r>
              <a:rPr lang="en-US" sz="2000" b="1" dirty="0"/>
              <a:t>end.</a:t>
            </a:r>
          </a:p>
          <a:p>
            <a:endParaRPr lang="el-GR" sz="2000" dirty="0"/>
          </a:p>
          <a:p>
            <a:endParaRPr lang="el-GR" sz="2000" dirty="0"/>
          </a:p>
          <a:p>
            <a:endParaRPr lang="el-GR" sz="2000" dirty="0"/>
          </a:p>
          <a:p>
            <a:endParaRPr lang="el-GR" sz="2000" dirty="0"/>
          </a:p>
        </p:txBody>
      </p:sp>
    </p:spTree>
    <p:extLst>
      <p:ext uri="{BB962C8B-B14F-4D97-AF65-F5344CB8AC3E}">
        <p14:creationId xmlns:p14="http://schemas.microsoft.com/office/powerpoint/2010/main" val="17210026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Ασκήσεις</a:t>
            </a:r>
            <a:r>
              <a:rPr lang="el-GR" baseline="-25000" dirty="0" smtClean="0"/>
              <a:t>4/</a:t>
            </a:r>
            <a:r>
              <a:rPr lang="en-US" baseline="-25000" dirty="0" smtClean="0"/>
              <a:t>6</a:t>
            </a:r>
            <a:endParaRPr lang="el-GR" baseline="-25000" dirty="0"/>
          </a:p>
        </p:txBody>
      </p:sp>
      <p:sp>
        <p:nvSpPr>
          <p:cNvPr id="6" name="5 - Θέση αριθμού διαφάνειας"/>
          <p:cNvSpPr>
            <a:spLocks noGrp="1"/>
          </p:cNvSpPr>
          <p:nvPr>
            <p:ph type="sldNum" sz="quarter" idx="12"/>
          </p:nvPr>
        </p:nvSpPr>
        <p:spPr/>
        <p:txBody>
          <a:bodyPr/>
          <a:lstStyle/>
          <a:p>
            <a:fld id="{7B8CB4D9-50DA-7B48-9615-5682E9CC2C1D}" type="slidenum">
              <a:rPr lang="en-US" smtClean="0"/>
              <a:pPr/>
              <a:t>38</a:t>
            </a:fld>
            <a:endParaRPr lang="en-US" dirty="0"/>
          </a:p>
        </p:txBody>
      </p:sp>
      <p:sp>
        <p:nvSpPr>
          <p:cNvPr id="11" name="Content Placeholder 2"/>
          <p:cNvSpPr>
            <a:spLocks noGrp="1"/>
          </p:cNvSpPr>
          <p:nvPr>
            <p:ph idx="1"/>
          </p:nvPr>
        </p:nvSpPr>
        <p:spPr>
          <a:xfrm>
            <a:off x="457200" y="1117307"/>
            <a:ext cx="3250704" cy="516057"/>
          </a:xfrm>
        </p:spPr>
        <p:txBody>
          <a:bodyPr>
            <a:noAutofit/>
          </a:bodyPr>
          <a:lstStyle/>
          <a:p>
            <a:r>
              <a:rPr lang="el-GR" sz="2800" b="1" dirty="0" smtClean="0"/>
              <a:t>Παράδειγμα:</a:t>
            </a:r>
            <a:r>
              <a:rPr lang="el-GR" sz="2800" dirty="0" smtClean="0">
                <a:solidFill>
                  <a:schemeClr val="accent1"/>
                </a:solidFill>
                <a:latin typeface="Arial"/>
                <a:cs typeface="Arial"/>
              </a:rPr>
              <a:t> </a:t>
            </a:r>
            <a:endParaRPr lang="en-US" sz="2800" dirty="0" smtClean="0">
              <a:solidFill>
                <a:schemeClr val="accent1"/>
              </a:solidFill>
              <a:latin typeface="Arial"/>
              <a:cs typeface="Arial"/>
            </a:endParaRPr>
          </a:p>
          <a:p>
            <a:pPr marL="0" indent="0">
              <a:buNone/>
            </a:pPr>
            <a:r>
              <a:rPr lang="el-GR" sz="2000" dirty="0"/>
              <a:t>Να γραφεί πρόγραμμα που να τυπώνει κάθετα τους αριθμούς από το </a:t>
            </a:r>
            <a:r>
              <a:rPr lang="en-US" sz="2000" dirty="0"/>
              <a:t>0</a:t>
            </a:r>
            <a:r>
              <a:rPr lang="el-GR" sz="2000" dirty="0"/>
              <a:t> ως το </a:t>
            </a:r>
            <a:r>
              <a:rPr lang="en-US" sz="2000" dirty="0"/>
              <a:t>9 (</a:t>
            </a:r>
            <a:r>
              <a:rPr lang="en-US" sz="2000" b="1" dirty="0"/>
              <a:t>repeat</a:t>
            </a:r>
            <a:r>
              <a:rPr lang="en-US" sz="2000" dirty="0"/>
              <a:t>)</a:t>
            </a:r>
            <a:endParaRPr lang="el-GR" sz="2000" dirty="0"/>
          </a:p>
          <a:p>
            <a:pPr marL="0" indent="0">
              <a:buNone/>
            </a:pPr>
            <a:r>
              <a:rPr lang="el-GR" sz="1600" dirty="0"/>
              <a:t>Όπως και στο </a:t>
            </a:r>
            <a:r>
              <a:rPr lang="en-US" sz="1600" dirty="0"/>
              <a:t>example</a:t>
            </a:r>
            <a:r>
              <a:rPr lang="el-GR" sz="1600" dirty="0"/>
              <a:t>3 δίνουμε αρχική τιμή </a:t>
            </a:r>
            <a:r>
              <a:rPr lang="el-GR" sz="1600" dirty="0" smtClean="0"/>
              <a:t>στη μεταβλητή </a:t>
            </a:r>
            <a:r>
              <a:rPr lang="en-US" sz="1600" dirty="0"/>
              <a:t>a :=0</a:t>
            </a:r>
            <a:r>
              <a:rPr lang="en-US" sz="1600" dirty="0" smtClean="0"/>
              <a:t>;.</a:t>
            </a:r>
            <a:r>
              <a:rPr lang="el-GR" sz="1600" dirty="0" smtClean="0"/>
              <a:t> Θα </a:t>
            </a:r>
            <a:r>
              <a:rPr lang="el-GR" sz="1600" dirty="0"/>
              <a:t>προσθέτει 1 στο a μέχρι το a να πάρει </a:t>
            </a:r>
            <a:r>
              <a:rPr lang="el-GR" sz="1600" dirty="0" smtClean="0"/>
              <a:t>τιμή μεγαλύτερη </a:t>
            </a:r>
            <a:r>
              <a:rPr lang="el-GR" sz="1600" dirty="0"/>
              <a:t>του </a:t>
            </a:r>
            <a:r>
              <a:rPr lang="el-GR" sz="1600" dirty="0" smtClean="0"/>
              <a:t>9 Άρα </a:t>
            </a:r>
            <a:r>
              <a:rPr lang="el-GR" sz="1600" dirty="0"/>
              <a:t>το a θα παίρνει τις </a:t>
            </a:r>
            <a:r>
              <a:rPr lang="el-GR" sz="1600" dirty="0" smtClean="0"/>
              <a:t>τιμές 0,1,2,3,4,5,6,7,8,9. Μόλις </a:t>
            </a:r>
            <a:r>
              <a:rPr lang="el-GR" sz="1600" dirty="0"/>
              <a:t>το a πάρει την τιμή 10 (a &gt;9) </a:t>
            </a:r>
            <a:r>
              <a:rPr lang="el-GR" sz="1600" dirty="0" smtClean="0"/>
              <a:t>θα τερματιστεί </a:t>
            </a:r>
            <a:r>
              <a:rPr lang="el-GR" sz="1600" dirty="0"/>
              <a:t>ο βρόγχος για </a:t>
            </a:r>
            <a:r>
              <a:rPr lang="el-GR" sz="1600" dirty="0" smtClean="0"/>
              <a:t>τον λόγω </a:t>
            </a:r>
            <a:r>
              <a:rPr lang="el-GR" sz="1600" dirty="0"/>
              <a:t>ότι </a:t>
            </a:r>
            <a:r>
              <a:rPr lang="el-GR" sz="1600" b="1" dirty="0"/>
              <a:t>ΔΕΝ</a:t>
            </a:r>
            <a:r>
              <a:rPr lang="el-GR" sz="1600" dirty="0"/>
              <a:t> </a:t>
            </a:r>
            <a:r>
              <a:rPr lang="el-GR" sz="1600" dirty="0" smtClean="0"/>
              <a:t>θα ισχύει </a:t>
            </a:r>
            <a:r>
              <a:rPr lang="el-GR" sz="1600" dirty="0"/>
              <a:t>η συνθήκη και στην συνέχεια </a:t>
            </a:r>
            <a:r>
              <a:rPr lang="el-GR" sz="1600" dirty="0" smtClean="0"/>
              <a:t>θα τερματιστεί το </a:t>
            </a:r>
            <a:r>
              <a:rPr lang="el-GR" sz="1600" dirty="0"/>
              <a:t>πρόγραμμα</a:t>
            </a:r>
          </a:p>
        </p:txBody>
      </p:sp>
      <p:sp>
        <p:nvSpPr>
          <p:cNvPr id="8" name="6 - Διάγραμμα ροής: Έξοδος σε εκτυπωτή"/>
          <p:cNvSpPr/>
          <p:nvPr/>
        </p:nvSpPr>
        <p:spPr>
          <a:xfrm>
            <a:off x="4211960" y="1494278"/>
            <a:ext cx="3270250" cy="3485030"/>
          </a:xfrm>
          <a:prstGeom prst="flowChartDocument">
            <a:avLst/>
          </a:prstGeom>
        </p:spPr>
        <p:style>
          <a:lnRef idx="1">
            <a:schemeClr val="accent1"/>
          </a:lnRef>
          <a:fillRef idx="3">
            <a:schemeClr val="accent1"/>
          </a:fillRef>
          <a:effectRef idx="2">
            <a:schemeClr val="accent1"/>
          </a:effectRef>
          <a:fontRef idx="minor">
            <a:schemeClr val="lt1"/>
          </a:fontRef>
        </p:style>
        <p:txBody>
          <a:bodyPr rtlCol="0" anchor="t"/>
          <a:lstStyle/>
          <a:p>
            <a:r>
              <a:rPr lang="en-US" sz="2000" b="1" dirty="0"/>
              <a:t>program</a:t>
            </a:r>
            <a:r>
              <a:rPr lang="en-US" sz="2000" dirty="0"/>
              <a:t> example4;</a:t>
            </a:r>
          </a:p>
          <a:p>
            <a:r>
              <a:rPr lang="en-US" sz="2000" b="1" dirty="0"/>
              <a:t>var</a:t>
            </a:r>
            <a:r>
              <a:rPr lang="en-US" sz="2000" dirty="0"/>
              <a:t> a :integer;</a:t>
            </a:r>
          </a:p>
          <a:p>
            <a:r>
              <a:rPr lang="en-US" sz="2000" b="1" dirty="0"/>
              <a:t>begin</a:t>
            </a:r>
          </a:p>
          <a:p>
            <a:r>
              <a:rPr lang="en-US" sz="2000" dirty="0"/>
              <a:t>a := 0;</a:t>
            </a:r>
          </a:p>
          <a:p>
            <a:r>
              <a:rPr lang="en-US" sz="2000" b="1" dirty="0"/>
              <a:t>repeat</a:t>
            </a:r>
          </a:p>
          <a:p>
            <a:r>
              <a:rPr lang="en-US" sz="2000" dirty="0"/>
              <a:t>writeln(a);</a:t>
            </a:r>
          </a:p>
          <a:p>
            <a:r>
              <a:rPr lang="en-US" sz="2000" dirty="0"/>
              <a:t>a := a + 1;</a:t>
            </a:r>
          </a:p>
          <a:p>
            <a:r>
              <a:rPr lang="en-US" sz="2000" b="1" dirty="0"/>
              <a:t>until</a:t>
            </a:r>
            <a:r>
              <a:rPr lang="en-US" sz="2000" dirty="0"/>
              <a:t> (a &gt; 9);</a:t>
            </a:r>
          </a:p>
          <a:p>
            <a:r>
              <a:rPr lang="en-US" sz="2000" dirty="0"/>
              <a:t>readln;</a:t>
            </a:r>
          </a:p>
          <a:p>
            <a:r>
              <a:rPr lang="en-US" sz="2000" b="1" dirty="0"/>
              <a:t>end.</a:t>
            </a:r>
            <a:endParaRPr lang="el-GR" sz="2000" b="1" dirty="0"/>
          </a:p>
          <a:p>
            <a:endParaRPr lang="el-GR" sz="2000" dirty="0"/>
          </a:p>
          <a:p>
            <a:endParaRPr lang="el-GR" sz="2000" dirty="0"/>
          </a:p>
          <a:p>
            <a:endParaRPr lang="el-GR" sz="2000" dirty="0"/>
          </a:p>
        </p:txBody>
      </p:sp>
    </p:spTree>
    <p:extLst>
      <p:ext uri="{BB962C8B-B14F-4D97-AF65-F5344CB8AC3E}">
        <p14:creationId xmlns:p14="http://schemas.microsoft.com/office/powerpoint/2010/main" val="19368531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Ασκήσεις</a:t>
            </a:r>
            <a:r>
              <a:rPr lang="el-GR" baseline="-25000" dirty="0" smtClean="0"/>
              <a:t>5/</a:t>
            </a:r>
            <a:r>
              <a:rPr lang="en-US" baseline="-25000" dirty="0" smtClean="0"/>
              <a:t>6</a:t>
            </a:r>
            <a:endParaRPr lang="el-GR" baseline="-25000" dirty="0"/>
          </a:p>
        </p:txBody>
      </p:sp>
      <p:sp>
        <p:nvSpPr>
          <p:cNvPr id="6" name="5 - Θέση αριθμού διαφάνειας"/>
          <p:cNvSpPr>
            <a:spLocks noGrp="1"/>
          </p:cNvSpPr>
          <p:nvPr>
            <p:ph type="sldNum" sz="quarter" idx="12"/>
          </p:nvPr>
        </p:nvSpPr>
        <p:spPr/>
        <p:txBody>
          <a:bodyPr/>
          <a:lstStyle/>
          <a:p>
            <a:fld id="{7B8CB4D9-50DA-7B48-9615-5682E9CC2C1D}" type="slidenum">
              <a:rPr lang="en-US" smtClean="0"/>
              <a:pPr/>
              <a:t>39</a:t>
            </a:fld>
            <a:endParaRPr lang="en-US" dirty="0"/>
          </a:p>
        </p:txBody>
      </p:sp>
      <p:sp>
        <p:nvSpPr>
          <p:cNvPr id="11" name="Content Placeholder 2"/>
          <p:cNvSpPr>
            <a:spLocks noGrp="1"/>
          </p:cNvSpPr>
          <p:nvPr>
            <p:ph idx="1"/>
          </p:nvPr>
        </p:nvSpPr>
        <p:spPr>
          <a:xfrm>
            <a:off x="457200" y="1117307"/>
            <a:ext cx="3250704" cy="516057"/>
          </a:xfrm>
        </p:spPr>
        <p:txBody>
          <a:bodyPr>
            <a:noAutofit/>
          </a:bodyPr>
          <a:lstStyle/>
          <a:p>
            <a:r>
              <a:rPr lang="el-GR" sz="2800" b="1" dirty="0" smtClean="0"/>
              <a:t>Παράδειγμα:</a:t>
            </a:r>
            <a:r>
              <a:rPr lang="el-GR" sz="2800" dirty="0" smtClean="0">
                <a:solidFill>
                  <a:schemeClr val="accent1"/>
                </a:solidFill>
                <a:latin typeface="Arial"/>
                <a:cs typeface="Arial"/>
              </a:rPr>
              <a:t> </a:t>
            </a:r>
            <a:endParaRPr lang="en-US" sz="2800" dirty="0" smtClean="0">
              <a:solidFill>
                <a:schemeClr val="accent1"/>
              </a:solidFill>
              <a:latin typeface="Arial"/>
              <a:cs typeface="Arial"/>
            </a:endParaRPr>
          </a:p>
          <a:p>
            <a:pPr marL="0" indent="0">
              <a:buNone/>
            </a:pPr>
            <a:r>
              <a:rPr lang="el-GR" sz="2000" dirty="0"/>
              <a:t>Να γραφεί πρόγραμμα που να διαβάζει ένα σύνολο αριθμών και να τυπώνει το μικρότερο και το μεγαλύτερο. Το τέλος του συνόλου των αριθμών θα δηλώνεται με κάποιον συγκεκριμένο αριθμό (π.χ. -999</a:t>
            </a:r>
            <a:r>
              <a:rPr lang="el-GR" sz="2000" dirty="0" smtClean="0"/>
              <a:t>).</a:t>
            </a:r>
            <a:endParaRPr lang="el-GR" sz="1600" dirty="0"/>
          </a:p>
        </p:txBody>
      </p:sp>
      <p:sp>
        <p:nvSpPr>
          <p:cNvPr id="7" name="6 - Διάγραμμα ροής: Έξοδος σε εκτυπωτή"/>
          <p:cNvSpPr/>
          <p:nvPr/>
        </p:nvSpPr>
        <p:spPr>
          <a:xfrm>
            <a:off x="4165352" y="1282645"/>
            <a:ext cx="4521448" cy="4293517"/>
          </a:xfrm>
          <a:prstGeom prst="flowChartDocument">
            <a:avLst/>
          </a:prstGeom>
        </p:spPr>
        <p:style>
          <a:lnRef idx="1">
            <a:schemeClr val="accent1"/>
          </a:lnRef>
          <a:fillRef idx="3">
            <a:schemeClr val="accent1"/>
          </a:fillRef>
          <a:effectRef idx="2">
            <a:schemeClr val="accent1"/>
          </a:effectRef>
          <a:fontRef idx="minor">
            <a:schemeClr val="lt1"/>
          </a:fontRef>
        </p:style>
        <p:txBody>
          <a:bodyPr rtlCol="0" anchor="t"/>
          <a:lstStyle/>
          <a:p>
            <a:r>
              <a:rPr lang="en-US" sz="1667" b="1" dirty="0"/>
              <a:t>program</a:t>
            </a:r>
            <a:r>
              <a:rPr lang="en-US" sz="1667" dirty="0"/>
              <a:t> </a:t>
            </a:r>
            <a:r>
              <a:rPr lang="en-US" sz="1667" dirty="0" err="1"/>
              <a:t>min_max</a:t>
            </a:r>
            <a:r>
              <a:rPr lang="en-US" sz="1667" dirty="0"/>
              <a:t>;</a:t>
            </a:r>
          </a:p>
          <a:p>
            <a:r>
              <a:rPr lang="en-US" sz="1667" b="1" dirty="0"/>
              <a:t>var  </a:t>
            </a:r>
            <a:r>
              <a:rPr lang="en-US" sz="1667" dirty="0"/>
              <a:t>   x, min, max: integer;</a:t>
            </a:r>
          </a:p>
          <a:p>
            <a:r>
              <a:rPr lang="en-US" sz="1667" b="1" dirty="0"/>
              <a:t>begin</a:t>
            </a:r>
          </a:p>
          <a:p>
            <a:r>
              <a:rPr lang="en-US" sz="1667" dirty="0"/>
              <a:t>write('x');readln(x);</a:t>
            </a:r>
          </a:p>
          <a:p>
            <a:r>
              <a:rPr lang="en-US" sz="1667" dirty="0"/>
              <a:t>min:=x; max:=x;</a:t>
            </a:r>
          </a:p>
          <a:p>
            <a:r>
              <a:rPr lang="en-US" sz="1667" b="1" dirty="0"/>
              <a:t>while</a:t>
            </a:r>
            <a:r>
              <a:rPr lang="en-US" sz="1667" dirty="0"/>
              <a:t> x&lt;&gt;-999 </a:t>
            </a:r>
            <a:r>
              <a:rPr lang="en-US" sz="1667" b="1" dirty="0"/>
              <a:t>do begin</a:t>
            </a:r>
          </a:p>
          <a:p>
            <a:r>
              <a:rPr lang="en-US" sz="1667" dirty="0"/>
              <a:t>	</a:t>
            </a:r>
            <a:r>
              <a:rPr lang="el-GR" sz="1667" dirty="0" smtClean="0"/>
              <a:t>           </a:t>
            </a:r>
            <a:r>
              <a:rPr lang="en-US" sz="1667" dirty="0" smtClean="0"/>
              <a:t>  if </a:t>
            </a:r>
            <a:r>
              <a:rPr lang="en-US" sz="1667" dirty="0"/>
              <a:t>x&lt;min then min:=x else</a:t>
            </a:r>
          </a:p>
          <a:p>
            <a:r>
              <a:rPr lang="en-US" sz="1667" dirty="0"/>
              <a:t>	</a:t>
            </a:r>
            <a:r>
              <a:rPr lang="el-GR" sz="1667" dirty="0" smtClean="0"/>
              <a:t>           </a:t>
            </a:r>
            <a:r>
              <a:rPr lang="en-US" sz="1667" dirty="0" smtClean="0"/>
              <a:t>  </a:t>
            </a:r>
            <a:r>
              <a:rPr lang="en-US" sz="1667" dirty="0"/>
              <a:t>if x&gt;max then max:=x;</a:t>
            </a:r>
          </a:p>
          <a:p>
            <a:r>
              <a:rPr lang="el-GR" sz="1667" dirty="0" smtClean="0"/>
              <a:t>       </a:t>
            </a:r>
            <a:r>
              <a:rPr lang="en-US" sz="1667" dirty="0"/>
              <a:t>	 </a:t>
            </a:r>
            <a:r>
              <a:rPr lang="el-GR" sz="1667" dirty="0" smtClean="0"/>
              <a:t>            </a:t>
            </a:r>
            <a:r>
              <a:rPr lang="en-US" sz="1667" dirty="0" smtClean="0"/>
              <a:t>write</a:t>
            </a:r>
            <a:r>
              <a:rPr lang="en-US" sz="1667" dirty="0"/>
              <a:t>('x=');</a:t>
            </a:r>
            <a:r>
              <a:rPr lang="en-US" sz="1667" dirty="0" err="1"/>
              <a:t>readln</a:t>
            </a:r>
            <a:r>
              <a:rPr lang="en-US" sz="1667" dirty="0"/>
              <a:t>(x)</a:t>
            </a:r>
          </a:p>
          <a:p>
            <a:r>
              <a:rPr lang="en-US" sz="1667" dirty="0"/>
              <a:t>	</a:t>
            </a:r>
            <a:r>
              <a:rPr lang="el-GR" sz="1667" dirty="0"/>
              <a:t> </a:t>
            </a:r>
            <a:r>
              <a:rPr lang="el-GR" sz="1667" dirty="0" smtClean="0"/>
              <a:t>            </a:t>
            </a:r>
            <a:r>
              <a:rPr lang="en-US" sz="1667" b="1" dirty="0" smtClean="0"/>
              <a:t>end</a:t>
            </a:r>
            <a:r>
              <a:rPr lang="en-US" sz="1667" b="1" dirty="0"/>
              <a:t>;</a:t>
            </a:r>
          </a:p>
          <a:p>
            <a:r>
              <a:rPr lang="sv-SE" sz="1667" dirty="0"/>
              <a:t>writeln('min=',min,'max=', max)</a:t>
            </a:r>
          </a:p>
          <a:p>
            <a:r>
              <a:rPr lang="en-US" sz="1667" b="1" dirty="0"/>
              <a:t>end</a:t>
            </a:r>
            <a:r>
              <a:rPr lang="en-US" sz="1667" b="1" dirty="0" smtClean="0"/>
              <a:t>.</a:t>
            </a:r>
            <a:endParaRPr lang="en-US" sz="1667" b="1" dirty="0"/>
          </a:p>
        </p:txBody>
      </p:sp>
    </p:spTree>
    <p:extLst>
      <p:ext uri="{BB962C8B-B14F-4D97-AF65-F5344CB8AC3E}">
        <p14:creationId xmlns:p14="http://schemas.microsoft.com/office/powerpoint/2010/main" val="10473547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117307"/>
            <a:ext cx="8229600" cy="3771636"/>
          </a:xfrm>
        </p:spPr>
        <p:txBody>
          <a:bodyPr>
            <a:noAutofit/>
          </a:bodyPr>
          <a:lstStyle/>
          <a:p>
            <a:pPr marL="342886" indent="-342886" algn="just"/>
            <a:r>
              <a:rPr lang="el-GR" altLang="el-GR" sz="2000" dirty="0"/>
              <a:t>Το έργο υλοποιείται στο πλαίσιο του Επιχειρησιακού Προγράμματος «</a:t>
            </a:r>
            <a:r>
              <a:rPr lang="el-GR" altLang="el-GR" sz="2000" b="1" dirty="0"/>
              <a:t>Εκπαίδευση και Δια Βίου Μάθηση</a:t>
            </a:r>
            <a:r>
              <a:rPr lang="el-GR" altLang="el-GR" sz="2000" dirty="0"/>
              <a:t>» και συγχρηματοδοτείται από την Ευρωπαϊκή Ένωση (Ευρωπαϊκό Κοινωνικό Ταμείο) και από εθνικούς πόρους.</a:t>
            </a:r>
          </a:p>
          <a:p>
            <a:pPr marL="342886" indent="-342886" algn="just"/>
            <a:r>
              <a:rPr lang="el-GR" altLang="el-GR" sz="2000" dirty="0"/>
              <a:t>Το έργο «</a:t>
            </a:r>
            <a:r>
              <a:rPr lang="el-GR" altLang="el-GR" sz="2000" b="1" dirty="0"/>
              <a:t>Ανοικτά Ακαδημαϊκά Μαθήματα στο TEI Ηπείρου</a:t>
            </a:r>
            <a:r>
              <a:rPr lang="el-GR" altLang="el-GR" sz="2000" dirty="0"/>
              <a:t>» έχει χρηματοδοτήσει μόνο τη αναδιαμόρφωση του εκπαιδευτικού υλικού.</a:t>
            </a:r>
          </a:p>
          <a:p>
            <a:pPr marL="342886" indent="-342886" algn="just"/>
            <a:r>
              <a:rPr lang="el-GR" altLang="el-GR" sz="2000" dirty="0"/>
              <a:t>Το παρόν εκπαιδευτικό υλικό έχει αναπτυχθεί στα πλαίσια του εκπαιδευτικού έργου του διδάσκοντα.</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332312" y="4212553"/>
            <a:ext cx="6480048" cy="1285240"/>
          </a:xfrm>
          <a:prstGeom prst="rect">
            <a:avLst/>
          </a:prstGeom>
          <a:noFill/>
        </p:spPr>
      </p:pic>
    </p:spTree>
    <p:extLst>
      <p:ext uri="{BB962C8B-B14F-4D97-AF65-F5344CB8AC3E}">
        <p14:creationId xmlns:p14="http://schemas.microsoft.com/office/powerpoint/2010/main" val="162866154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Ασκήσεις</a:t>
            </a:r>
            <a:r>
              <a:rPr lang="el-GR" baseline="-25000" dirty="0" smtClean="0"/>
              <a:t>6/</a:t>
            </a:r>
            <a:r>
              <a:rPr lang="en-US" baseline="-25000" dirty="0" smtClean="0"/>
              <a:t>6</a:t>
            </a:r>
            <a:endParaRPr lang="el-GR" baseline="-25000" dirty="0"/>
          </a:p>
        </p:txBody>
      </p:sp>
      <p:sp>
        <p:nvSpPr>
          <p:cNvPr id="6" name="5 - Θέση αριθμού διαφάνειας"/>
          <p:cNvSpPr>
            <a:spLocks noGrp="1"/>
          </p:cNvSpPr>
          <p:nvPr>
            <p:ph type="sldNum" sz="quarter" idx="12"/>
          </p:nvPr>
        </p:nvSpPr>
        <p:spPr/>
        <p:txBody>
          <a:bodyPr/>
          <a:lstStyle/>
          <a:p>
            <a:fld id="{7B8CB4D9-50DA-7B48-9615-5682E9CC2C1D}" type="slidenum">
              <a:rPr lang="en-US" smtClean="0"/>
              <a:pPr/>
              <a:t>40</a:t>
            </a:fld>
            <a:endParaRPr lang="en-US" dirty="0"/>
          </a:p>
        </p:txBody>
      </p:sp>
      <p:sp>
        <p:nvSpPr>
          <p:cNvPr id="11" name="Content Placeholder 2"/>
          <p:cNvSpPr>
            <a:spLocks noGrp="1"/>
          </p:cNvSpPr>
          <p:nvPr>
            <p:ph idx="1"/>
          </p:nvPr>
        </p:nvSpPr>
        <p:spPr>
          <a:xfrm>
            <a:off x="457200" y="1117307"/>
            <a:ext cx="3250704" cy="516057"/>
          </a:xfrm>
        </p:spPr>
        <p:txBody>
          <a:bodyPr>
            <a:noAutofit/>
          </a:bodyPr>
          <a:lstStyle/>
          <a:p>
            <a:r>
              <a:rPr lang="el-GR" sz="2800" b="1" dirty="0" smtClean="0"/>
              <a:t>Παράδειγμα:</a:t>
            </a:r>
            <a:r>
              <a:rPr lang="el-GR" sz="2800" dirty="0" smtClean="0">
                <a:solidFill>
                  <a:schemeClr val="accent1"/>
                </a:solidFill>
                <a:latin typeface="Arial"/>
                <a:cs typeface="Arial"/>
              </a:rPr>
              <a:t> </a:t>
            </a:r>
            <a:endParaRPr lang="en-US" sz="2800" dirty="0" smtClean="0">
              <a:solidFill>
                <a:schemeClr val="accent1"/>
              </a:solidFill>
              <a:latin typeface="Arial"/>
              <a:cs typeface="Arial"/>
            </a:endParaRPr>
          </a:p>
          <a:p>
            <a:pPr marL="0" indent="0">
              <a:buNone/>
            </a:pPr>
            <a:r>
              <a:rPr lang="el-GR" sz="2000" dirty="0"/>
              <a:t>Υπολογισμός του αθροίσματος: </a:t>
            </a:r>
            <a:r>
              <a:rPr lang="en-US" sz="2000" dirty="0"/>
              <a:t>H(N)=1+1/2+1/3+…+1/N</a:t>
            </a:r>
            <a:endParaRPr lang="el-GR" sz="2000" dirty="0"/>
          </a:p>
        </p:txBody>
      </p:sp>
      <p:sp>
        <p:nvSpPr>
          <p:cNvPr id="8" name="6 - Διάγραμμα ροής: Έξοδος σε εκτυπωτή"/>
          <p:cNvSpPr/>
          <p:nvPr/>
        </p:nvSpPr>
        <p:spPr>
          <a:xfrm>
            <a:off x="3995936" y="1375335"/>
            <a:ext cx="4064000" cy="3485030"/>
          </a:xfrm>
          <a:prstGeom prst="flowChartDocument">
            <a:avLst/>
          </a:prstGeom>
        </p:spPr>
        <p:style>
          <a:lnRef idx="1">
            <a:schemeClr val="accent1"/>
          </a:lnRef>
          <a:fillRef idx="3">
            <a:schemeClr val="accent1"/>
          </a:fillRef>
          <a:effectRef idx="2">
            <a:schemeClr val="accent1"/>
          </a:effectRef>
          <a:fontRef idx="minor">
            <a:schemeClr val="lt1"/>
          </a:fontRef>
        </p:style>
        <p:txBody>
          <a:bodyPr rtlCol="0" anchor="t"/>
          <a:lstStyle/>
          <a:p>
            <a:r>
              <a:rPr lang="en-US" sz="2000" b="1" dirty="0"/>
              <a:t>program </a:t>
            </a:r>
            <a:r>
              <a:rPr lang="el-GR" sz="2000" dirty="0"/>
              <a:t>Η</a:t>
            </a:r>
            <a:r>
              <a:rPr lang="en-US" sz="2000" dirty="0"/>
              <a:t>sum;</a:t>
            </a:r>
          </a:p>
          <a:p>
            <a:r>
              <a:rPr lang="en-US" sz="2000" b="1" dirty="0" err="1" smtClean="0"/>
              <a:t>var</a:t>
            </a:r>
            <a:r>
              <a:rPr lang="el-GR" sz="2000" dirty="0" smtClean="0"/>
              <a:t> </a:t>
            </a:r>
            <a:r>
              <a:rPr lang="en-US" sz="2000" dirty="0" err="1" smtClean="0"/>
              <a:t>k,N</a:t>
            </a:r>
            <a:r>
              <a:rPr lang="en-US" sz="2000" dirty="0"/>
              <a:t>: integer;</a:t>
            </a:r>
          </a:p>
          <a:p>
            <a:r>
              <a:rPr lang="en-US" sz="2000" dirty="0" smtClean="0"/>
              <a:t>       h:real</a:t>
            </a:r>
            <a:r>
              <a:rPr lang="en-US" sz="2000" dirty="0"/>
              <a:t>;</a:t>
            </a:r>
          </a:p>
          <a:p>
            <a:r>
              <a:rPr lang="en-US" sz="2000" b="1" dirty="0"/>
              <a:t>begin</a:t>
            </a:r>
          </a:p>
          <a:p>
            <a:r>
              <a:rPr lang="en-US" sz="2000" dirty="0"/>
              <a:t>write('N=');readln(N);</a:t>
            </a:r>
          </a:p>
          <a:p>
            <a:r>
              <a:rPr lang="en-US" sz="2000" dirty="0"/>
              <a:t>h:=0;</a:t>
            </a:r>
          </a:p>
          <a:p>
            <a:r>
              <a:rPr lang="pt-BR" sz="2000" b="1" dirty="0"/>
              <a:t>for </a:t>
            </a:r>
            <a:r>
              <a:rPr lang="pt-BR" sz="2000" dirty="0"/>
              <a:t>k:=1 </a:t>
            </a:r>
            <a:r>
              <a:rPr lang="pt-BR" sz="2000" b="1" dirty="0"/>
              <a:t>to</a:t>
            </a:r>
            <a:r>
              <a:rPr lang="pt-BR" sz="2000" dirty="0"/>
              <a:t> N </a:t>
            </a:r>
            <a:r>
              <a:rPr lang="pt-BR" sz="2000" b="1" dirty="0"/>
              <a:t>do </a:t>
            </a:r>
            <a:r>
              <a:rPr lang="pt-BR" sz="2000" dirty="0"/>
              <a:t>h:=h+1/k;</a:t>
            </a:r>
          </a:p>
          <a:p>
            <a:r>
              <a:rPr lang="en-US" sz="2000" dirty="0"/>
              <a:t>writeln('H=',h)</a:t>
            </a:r>
          </a:p>
          <a:p>
            <a:r>
              <a:rPr lang="en-US" sz="2000" b="1" dirty="0"/>
              <a:t>end.</a:t>
            </a:r>
          </a:p>
          <a:p>
            <a:endParaRPr lang="en-US" sz="2000" dirty="0"/>
          </a:p>
          <a:p>
            <a:endParaRPr lang="el-GR" sz="2000" dirty="0"/>
          </a:p>
          <a:p>
            <a:endParaRPr lang="el-GR" sz="2000" dirty="0"/>
          </a:p>
          <a:p>
            <a:endParaRPr lang="el-GR" sz="2000" dirty="0"/>
          </a:p>
          <a:p>
            <a:endParaRPr lang="el-GR" sz="2000" dirty="0"/>
          </a:p>
        </p:txBody>
      </p:sp>
    </p:spTree>
    <p:extLst>
      <p:ext uri="{BB962C8B-B14F-4D97-AF65-F5344CB8AC3E}">
        <p14:creationId xmlns:p14="http://schemas.microsoft.com/office/powerpoint/2010/main" val="41536178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Βιβλιογραφία</a:t>
            </a:r>
            <a:endParaRPr lang="el-GR" dirty="0"/>
          </a:p>
        </p:txBody>
      </p:sp>
      <p:sp>
        <p:nvSpPr>
          <p:cNvPr id="3" name="Θέση περιεχομένου 2"/>
          <p:cNvSpPr>
            <a:spLocks noGrp="1"/>
          </p:cNvSpPr>
          <p:nvPr>
            <p:ph idx="1"/>
          </p:nvPr>
        </p:nvSpPr>
        <p:spPr>
          <a:xfrm>
            <a:off x="437785" y="1300518"/>
            <a:ext cx="8240150" cy="3852804"/>
          </a:xfrm>
        </p:spPr>
        <p:txBody>
          <a:bodyPr>
            <a:noAutofit/>
          </a:bodyPr>
          <a:lstStyle/>
          <a:p>
            <a:pPr marL="447675" indent="-447675" algn="just">
              <a:lnSpc>
                <a:spcPts val="2065"/>
              </a:lnSpc>
              <a:spcBef>
                <a:spcPts val="0"/>
              </a:spcBef>
              <a:spcAft>
                <a:spcPts val="0"/>
              </a:spcAft>
              <a:buClr>
                <a:srgbClr val="000000"/>
              </a:buClr>
              <a:buSzPts val="1200"/>
              <a:buNone/>
            </a:pPr>
            <a:r>
              <a:rPr lang="el-GR" sz="1400" dirty="0" err="1" smtClean="0">
                <a:solidFill>
                  <a:srgbClr val="000000"/>
                </a:solidFill>
                <a:ea typeface="Arial Unicode MS"/>
                <a:cs typeface="Times New Roman" pitchFamily="18" charset="0"/>
              </a:rPr>
              <a:t>Βλαχάβας</a:t>
            </a:r>
            <a:r>
              <a:rPr lang="el-GR" sz="1400" dirty="0" smtClean="0">
                <a:solidFill>
                  <a:srgbClr val="000000"/>
                </a:solidFill>
                <a:ea typeface="Arial Unicode MS"/>
                <a:cs typeface="Times New Roman" pitchFamily="18" charset="0"/>
              </a:rPr>
              <a:t> Ι</a:t>
            </a:r>
            <a:r>
              <a:rPr lang="en-US" sz="1400" dirty="0" smtClean="0">
                <a:solidFill>
                  <a:srgbClr val="000000"/>
                </a:solidFill>
                <a:ea typeface="Arial Unicode MS"/>
                <a:cs typeface="Times New Roman" pitchFamily="18" charset="0"/>
              </a:rPr>
              <a:t>. (</a:t>
            </a:r>
            <a:r>
              <a:rPr lang="el-GR" sz="1400" dirty="0" smtClean="0">
                <a:solidFill>
                  <a:srgbClr val="000000"/>
                </a:solidFill>
                <a:ea typeface="Arial Unicode MS"/>
                <a:cs typeface="Times New Roman" pitchFamily="18" charset="0"/>
              </a:rPr>
              <a:t>1994</a:t>
            </a:r>
            <a:r>
              <a:rPr lang="en-US" sz="1400" dirty="0" smtClean="0">
                <a:solidFill>
                  <a:srgbClr val="000000"/>
                </a:solidFill>
                <a:ea typeface="Arial Unicode MS"/>
                <a:cs typeface="Times New Roman" pitchFamily="18" charset="0"/>
              </a:rPr>
              <a:t>). </a:t>
            </a:r>
            <a:r>
              <a:rPr lang="el-GR" sz="1400" dirty="0" smtClean="0">
                <a:solidFill>
                  <a:srgbClr val="000000"/>
                </a:solidFill>
                <a:ea typeface="Arial Unicode MS"/>
                <a:cs typeface="Times New Roman" pitchFamily="18" charset="0"/>
              </a:rPr>
              <a:t>Η </a:t>
            </a:r>
            <a:r>
              <a:rPr lang="el-GR" sz="1400" dirty="0">
                <a:solidFill>
                  <a:srgbClr val="000000"/>
                </a:solidFill>
                <a:ea typeface="Arial Unicode MS"/>
                <a:cs typeface="Times New Roman" pitchFamily="18" charset="0"/>
              </a:rPr>
              <a:t>γλώσσα προγραμματισμού </a:t>
            </a:r>
            <a:r>
              <a:rPr lang="en-US" sz="1400" dirty="0" smtClean="0">
                <a:solidFill>
                  <a:srgbClr val="000000"/>
                </a:solidFill>
                <a:ea typeface="Arial Unicode MS"/>
                <a:cs typeface="Times New Roman" pitchFamily="18" charset="0"/>
              </a:rPr>
              <a:t>Pascal</a:t>
            </a:r>
            <a:r>
              <a:rPr lang="el-GR" sz="1400" dirty="0" smtClean="0">
                <a:solidFill>
                  <a:srgbClr val="000000"/>
                </a:solidFill>
                <a:ea typeface="Arial Unicode MS"/>
                <a:cs typeface="Times New Roman" pitchFamily="18" charset="0"/>
              </a:rPr>
              <a:t>. Εκδόσεις </a:t>
            </a:r>
            <a:r>
              <a:rPr lang="el-GR" sz="1400" dirty="0" err="1" smtClean="0"/>
              <a:t>Γαρταγάνης</a:t>
            </a:r>
            <a:r>
              <a:rPr lang="el-GR" sz="1400" dirty="0" smtClean="0"/>
              <a:t> Διονύσιος.</a:t>
            </a:r>
            <a:endParaRPr lang="el-GR" sz="1400" dirty="0">
              <a:solidFill>
                <a:srgbClr val="000000"/>
              </a:solidFill>
              <a:ea typeface="Arial Unicode MS"/>
              <a:cs typeface="Times New Roman" pitchFamily="18" charset="0"/>
            </a:endParaRPr>
          </a:p>
          <a:p>
            <a:pPr marL="447675" indent="-447675" algn="just">
              <a:lnSpc>
                <a:spcPts val="2065"/>
              </a:lnSpc>
              <a:spcBef>
                <a:spcPts val="0"/>
              </a:spcBef>
              <a:spcAft>
                <a:spcPts val="0"/>
              </a:spcAft>
              <a:buClr>
                <a:srgbClr val="000000"/>
              </a:buClr>
              <a:buSzPts val="1200"/>
              <a:buNone/>
            </a:pPr>
            <a:r>
              <a:rPr lang="el-GR" sz="1400" dirty="0" err="1" smtClean="0">
                <a:solidFill>
                  <a:srgbClr val="000000"/>
                </a:solidFill>
                <a:ea typeface="Arial Unicode MS"/>
                <a:cs typeface="Times New Roman" pitchFamily="18" charset="0"/>
              </a:rPr>
              <a:t>Κάβουρας</a:t>
            </a:r>
            <a:r>
              <a:rPr lang="el-GR" sz="1400" dirty="0" smtClean="0">
                <a:solidFill>
                  <a:srgbClr val="000000"/>
                </a:solidFill>
                <a:ea typeface="Arial Unicode MS"/>
                <a:cs typeface="Times New Roman" pitchFamily="18" charset="0"/>
              </a:rPr>
              <a:t> Ι.Κ. (1999). </a:t>
            </a:r>
            <a:r>
              <a:rPr lang="el-GR" sz="1400" dirty="0" err="1" smtClean="0">
                <a:solidFill>
                  <a:srgbClr val="000000"/>
                </a:solidFill>
                <a:ea typeface="Arial Unicode MS"/>
                <a:cs typeface="Times New Roman" pitchFamily="18" charset="0"/>
              </a:rPr>
              <a:t>Δομημένος</a:t>
            </a:r>
            <a:r>
              <a:rPr lang="el-GR" sz="1400" dirty="0" smtClean="0">
                <a:solidFill>
                  <a:srgbClr val="000000"/>
                </a:solidFill>
                <a:ea typeface="Arial Unicode MS"/>
                <a:cs typeface="Times New Roman" pitchFamily="18" charset="0"/>
              </a:rPr>
              <a:t> </a:t>
            </a:r>
            <a:r>
              <a:rPr lang="el-GR" sz="1400" dirty="0" err="1">
                <a:solidFill>
                  <a:srgbClr val="000000"/>
                </a:solidFill>
                <a:ea typeface="Arial Unicode MS"/>
                <a:cs typeface="Times New Roman" pitchFamily="18" charset="0"/>
              </a:rPr>
              <a:t>Προγραμματισμός</a:t>
            </a:r>
            <a:r>
              <a:rPr lang="el-GR" sz="1400" dirty="0">
                <a:solidFill>
                  <a:srgbClr val="000000"/>
                </a:solidFill>
                <a:ea typeface="Arial Unicode MS"/>
                <a:cs typeface="Times New Roman" pitchFamily="18" charset="0"/>
              </a:rPr>
              <a:t> με </a:t>
            </a:r>
            <a:r>
              <a:rPr lang="en-US" sz="1400" dirty="0" smtClean="0">
                <a:solidFill>
                  <a:srgbClr val="000000"/>
                </a:solidFill>
                <a:ea typeface="Arial Unicode MS"/>
                <a:cs typeface="Times New Roman" pitchFamily="18" charset="0"/>
              </a:rPr>
              <a:t>Pascal</a:t>
            </a:r>
            <a:r>
              <a:rPr lang="el-GR" sz="1400" dirty="0">
                <a:solidFill>
                  <a:srgbClr val="000000"/>
                </a:solidFill>
                <a:ea typeface="Arial Unicode MS"/>
                <a:cs typeface="Times New Roman" pitchFamily="18" charset="0"/>
              </a:rPr>
              <a:t>.</a:t>
            </a:r>
            <a:r>
              <a:rPr lang="el-GR" sz="1400" dirty="0" smtClean="0">
                <a:solidFill>
                  <a:srgbClr val="000000"/>
                </a:solidFill>
                <a:ea typeface="Arial Unicode MS"/>
                <a:cs typeface="Times New Roman" pitchFamily="18" charset="0"/>
              </a:rPr>
              <a:t> </a:t>
            </a:r>
            <a:r>
              <a:rPr lang="el-GR" sz="1400" dirty="0" err="1">
                <a:solidFill>
                  <a:srgbClr val="000000"/>
                </a:solidFill>
                <a:ea typeface="Arial Unicode MS"/>
                <a:cs typeface="Times New Roman" pitchFamily="18" charset="0"/>
              </a:rPr>
              <a:t>Εκδόσεις</a:t>
            </a:r>
            <a:r>
              <a:rPr lang="el-GR" sz="1400" dirty="0">
                <a:solidFill>
                  <a:srgbClr val="000000"/>
                </a:solidFill>
                <a:ea typeface="Arial Unicode MS"/>
                <a:cs typeface="Times New Roman" pitchFamily="18" charset="0"/>
              </a:rPr>
              <a:t> </a:t>
            </a:r>
            <a:r>
              <a:rPr lang="el-GR" sz="1400" dirty="0" err="1" smtClean="0">
                <a:solidFill>
                  <a:srgbClr val="000000"/>
                </a:solidFill>
                <a:ea typeface="Arial Unicode MS"/>
                <a:cs typeface="Times New Roman" pitchFamily="18" charset="0"/>
              </a:rPr>
              <a:t>Κλειδάριθμος</a:t>
            </a:r>
            <a:r>
              <a:rPr lang="el-GR" sz="1400" dirty="0" smtClean="0">
                <a:solidFill>
                  <a:srgbClr val="000000"/>
                </a:solidFill>
                <a:ea typeface="Arial Unicode MS"/>
                <a:cs typeface="Times New Roman" pitchFamily="18" charset="0"/>
              </a:rPr>
              <a:t>.</a:t>
            </a:r>
            <a:endParaRPr lang="el-GR" sz="1400" dirty="0">
              <a:solidFill>
                <a:srgbClr val="000000"/>
              </a:solidFill>
              <a:ea typeface="Arial Unicode MS"/>
              <a:cs typeface="Times New Roman" pitchFamily="18" charset="0"/>
            </a:endParaRPr>
          </a:p>
          <a:p>
            <a:pPr marL="447675" indent="-447675" algn="just">
              <a:lnSpc>
                <a:spcPts val="2065"/>
              </a:lnSpc>
              <a:spcBef>
                <a:spcPts val="0"/>
              </a:spcBef>
              <a:spcAft>
                <a:spcPts val="0"/>
              </a:spcAft>
              <a:buClr>
                <a:srgbClr val="000000"/>
              </a:buClr>
              <a:buSzPts val="1200"/>
              <a:buNone/>
            </a:pPr>
            <a:r>
              <a:rPr lang="el-GR" sz="1400" dirty="0" smtClean="0"/>
              <a:t>Αλεβίζου Θ</a:t>
            </a:r>
            <a:r>
              <a:rPr lang="el-GR" sz="1400" dirty="0"/>
              <a:t>.</a:t>
            </a:r>
            <a:r>
              <a:rPr lang="el-GR" sz="1400" dirty="0" smtClean="0"/>
              <a:t>, </a:t>
            </a:r>
            <a:r>
              <a:rPr lang="en-US" sz="1400" dirty="0">
                <a:solidFill>
                  <a:srgbClr val="000000"/>
                </a:solidFill>
                <a:ea typeface="Arial Unicode MS"/>
                <a:cs typeface="Times New Roman" pitchFamily="18" charset="0"/>
              </a:rPr>
              <a:t>&amp; </a:t>
            </a:r>
            <a:r>
              <a:rPr lang="el-GR" sz="1400" dirty="0" err="1" smtClean="0"/>
              <a:t>Καμπουρέλης</a:t>
            </a:r>
            <a:r>
              <a:rPr lang="el-GR" sz="1400" dirty="0" smtClean="0"/>
              <a:t> Α. (1995). </a:t>
            </a:r>
            <a:r>
              <a:rPr lang="el-GR" sz="1400" dirty="0" err="1" smtClean="0">
                <a:solidFill>
                  <a:srgbClr val="000000"/>
                </a:solidFill>
                <a:ea typeface="Arial Unicode MS"/>
                <a:cs typeface="Times New Roman" pitchFamily="18" charset="0"/>
              </a:rPr>
              <a:t>Μαθήματα</a:t>
            </a:r>
            <a:r>
              <a:rPr lang="el-GR" sz="1400" dirty="0" smtClean="0">
                <a:solidFill>
                  <a:srgbClr val="000000"/>
                </a:solidFill>
                <a:ea typeface="Arial Unicode MS"/>
                <a:cs typeface="Times New Roman" pitchFamily="18" charset="0"/>
              </a:rPr>
              <a:t> </a:t>
            </a:r>
            <a:r>
              <a:rPr lang="el-GR" sz="1400" dirty="0">
                <a:solidFill>
                  <a:srgbClr val="000000"/>
                </a:solidFill>
                <a:ea typeface="Arial Unicode MS"/>
                <a:cs typeface="Times New Roman" pitchFamily="18" charset="0"/>
              </a:rPr>
              <a:t>Προγραμματισμού: </a:t>
            </a:r>
            <a:r>
              <a:rPr lang="el-GR" sz="1400" dirty="0" err="1">
                <a:solidFill>
                  <a:srgbClr val="000000"/>
                </a:solidFill>
                <a:ea typeface="Arial Unicode MS"/>
                <a:cs typeface="Times New Roman" pitchFamily="18" charset="0"/>
              </a:rPr>
              <a:t>Εισαγωγη</a:t>
            </a:r>
            <a:r>
              <a:rPr lang="el-GR" sz="1400" dirty="0">
                <a:solidFill>
                  <a:srgbClr val="000000"/>
                </a:solidFill>
                <a:ea typeface="Arial Unicode MS"/>
                <a:cs typeface="Times New Roman" pitchFamily="18" charset="0"/>
              </a:rPr>
              <a:t>́ με τη Γλώσσα </a:t>
            </a:r>
            <a:r>
              <a:rPr lang="en-US" sz="1400" dirty="0" smtClean="0">
                <a:solidFill>
                  <a:srgbClr val="000000"/>
                </a:solidFill>
                <a:ea typeface="Arial Unicode MS"/>
                <a:cs typeface="Times New Roman" pitchFamily="18" charset="0"/>
              </a:rPr>
              <a:t>Pascal</a:t>
            </a:r>
            <a:r>
              <a:rPr lang="el-GR" sz="1400" dirty="0" smtClean="0">
                <a:solidFill>
                  <a:srgbClr val="000000"/>
                </a:solidFill>
                <a:ea typeface="Arial Unicode MS"/>
                <a:cs typeface="Times New Roman" pitchFamily="18" charset="0"/>
              </a:rPr>
              <a:t>. </a:t>
            </a:r>
            <a:r>
              <a:rPr lang="el-GR" sz="1400" dirty="0" err="1" smtClean="0">
                <a:solidFill>
                  <a:srgbClr val="000000"/>
                </a:solidFill>
                <a:ea typeface="Arial Unicode MS"/>
                <a:cs typeface="Times New Roman" pitchFamily="18" charset="0"/>
              </a:rPr>
              <a:t>Εκδόσεις</a:t>
            </a:r>
            <a:r>
              <a:rPr lang="el-GR" sz="1400" dirty="0" smtClean="0">
                <a:solidFill>
                  <a:srgbClr val="000000"/>
                </a:solidFill>
                <a:ea typeface="Arial Unicode MS"/>
                <a:cs typeface="Times New Roman" pitchFamily="18" charset="0"/>
              </a:rPr>
              <a:t> </a:t>
            </a:r>
            <a:r>
              <a:rPr lang="el-GR" sz="1400" dirty="0" err="1" smtClean="0">
                <a:solidFill>
                  <a:srgbClr val="000000"/>
                </a:solidFill>
                <a:ea typeface="Arial Unicode MS"/>
                <a:cs typeface="Times New Roman" pitchFamily="18" charset="0"/>
              </a:rPr>
              <a:t>Παπασωτηρίου</a:t>
            </a:r>
            <a:r>
              <a:rPr lang="el-GR" sz="1400" dirty="0" smtClean="0">
                <a:solidFill>
                  <a:srgbClr val="000000"/>
                </a:solidFill>
                <a:ea typeface="Arial Unicode MS"/>
                <a:cs typeface="Times New Roman" pitchFamily="18" charset="0"/>
              </a:rPr>
              <a:t>.</a:t>
            </a:r>
            <a:endParaRPr lang="el-GR" sz="1400" dirty="0">
              <a:solidFill>
                <a:srgbClr val="000000"/>
              </a:solidFill>
              <a:ea typeface="Arial Unicode MS"/>
              <a:cs typeface="Times New Roman" pitchFamily="18" charset="0"/>
            </a:endParaRPr>
          </a:p>
          <a:p>
            <a:pPr marL="447675" indent="-447675" algn="just">
              <a:lnSpc>
                <a:spcPts val="2065"/>
              </a:lnSpc>
              <a:spcBef>
                <a:spcPts val="0"/>
              </a:spcBef>
              <a:spcAft>
                <a:spcPts val="0"/>
              </a:spcAft>
              <a:buClr>
                <a:srgbClr val="000000"/>
              </a:buClr>
              <a:buSzPts val="1200"/>
              <a:buNone/>
            </a:pPr>
            <a:r>
              <a:rPr lang="en-US" sz="1400" dirty="0" smtClean="0">
                <a:solidFill>
                  <a:srgbClr val="000000"/>
                </a:solidFill>
                <a:ea typeface="Arial Unicode MS"/>
                <a:cs typeface="Times New Roman" pitchFamily="18" charset="0"/>
              </a:rPr>
              <a:t>Cooper</a:t>
            </a:r>
            <a:r>
              <a:rPr lang="el-GR" sz="1400" dirty="0" smtClean="0">
                <a:solidFill>
                  <a:srgbClr val="000000"/>
                </a:solidFill>
                <a:ea typeface="Arial Unicode MS"/>
                <a:cs typeface="Times New Roman" pitchFamily="18" charset="0"/>
              </a:rPr>
              <a:t> </a:t>
            </a:r>
            <a:r>
              <a:rPr lang="en-US" sz="1400" dirty="0" smtClean="0">
                <a:solidFill>
                  <a:srgbClr val="000000"/>
                </a:solidFill>
                <a:ea typeface="Arial Unicode MS"/>
                <a:cs typeface="Times New Roman" pitchFamily="18" charset="0"/>
              </a:rPr>
              <a:t>D.</a:t>
            </a:r>
            <a:r>
              <a:rPr lang="el-GR" sz="1400" dirty="0" smtClean="0">
                <a:solidFill>
                  <a:srgbClr val="000000"/>
                </a:solidFill>
                <a:ea typeface="Arial Unicode MS"/>
                <a:cs typeface="Times New Roman" pitchFamily="18" charset="0"/>
              </a:rPr>
              <a:t> (1993). </a:t>
            </a:r>
            <a:r>
              <a:rPr lang="en-US" sz="1400" dirty="0" smtClean="0">
                <a:solidFill>
                  <a:srgbClr val="000000"/>
                </a:solidFill>
                <a:ea typeface="Arial Unicode MS"/>
                <a:cs typeface="Times New Roman" pitchFamily="18" charset="0"/>
              </a:rPr>
              <a:t>Oh</a:t>
            </a:r>
            <a:r>
              <a:rPr lang="en-US" sz="1400" dirty="0">
                <a:solidFill>
                  <a:srgbClr val="000000"/>
                </a:solidFill>
                <a:ea typeface="Arial Unicode MS"/>
                <a:cs typeface="Times New Roman" pitchFamily="18" charset="0"/>
              </a:rPr>
              <a:t>! Pascal!, An Introduction to Computing, </a:t>
            </a:r>
            <a:r>
              <a:rPr lang="el-GR" sz="1400" dirty="0" smtClean="0">
                <a:solidFill>
                  <a:srgbClr val="000000"/>
                </a:solidFill>
                <a:ea typeface="Arial Unicode MS"/>
                <a:cs typeface="Times New Roman" pitchFamily="18" charset="0"/>
              </a:rPr>
              <a:t>του</a:t>
            </a:r>
            <a:r>
              <a:rPr lang="en-US" sz="1400" dirty="0" smtClean="0">
                <a:solidFill>
                  <a:srgbClr val="000000"/>
                </a:solidFill>
                <a:ea typeface="Arial Unicode MS"/>
                <a:cs typeface="Times New Roman" pitchFamily="18" charset="0"/>
              </a:rPr>
              <a:t>. </a:t>
            </a:r>
            <a:r>
              <a:rPr lang="el-GR" sz="1400" dirty="0" smtClean="0">
                <a:solidFill>
                  <a:srgbClr val="000000"/>
                </a:solidFill>
                <a:ea typeface="Arial Unicode MS"/>
                <a:cs typeface="Times New Roman" pitchFamily="18" charset="0"/>
              </a:rPr>
              <a:t>Εκδόσεις </a:t>
            </a:r>
            <a:r>
              <a:rPr lang="en-US" sz="1400" dirty="0" smtClean="0">
                <a:solidFill>
                  <a:srgbClr val="000000"/>
                </a:solidFill>
                <a:ea typeface="Arial Unicode MS"/>
                <a:cs typeface="Times New Roman" pitchFamily="18" charset="0"/>
              </a:rPr>
              <a:t>Norton</a:t>
            </a:r>
            <a:r>
              <a:rPr lang="el-GR" sz="1400" dirty="0" smtClean="0">
                <a:solidFill>
                  <a:srgbClr val="000000"/>
                </a:solidFill>
                <a:ea typeface="Arial Unicode MS"/>
                <a:cs typeface="Times New Roman" pitchFamily="18" charset="0"/>
              </a:rPr>
              <a:t>.</a:t>
            </a:r>
            <a:endParaRPr lang="en-US" sz="1400" dirty="0">
              <a:solidFill>
                <a:srgbClr val="000000"/>
              </a:solidFill>
              <a:ea typeface="Arial Unicode MS"/>
              <a:cs typeface="Times New Roman" pitchFamily="18" charset="0"/>
            </a:endParaRPr>
          </a:p>
          <a:p>
            <a:pPr marL="447675" indent="-447675" algn="just">
              <a:lnSpc>
                <a:spcPts val="2065"/>
              </a:lnSpc>
              <a:spcBef>
                <a:spcPts val="0"/>
              </a:spcBef>
              <a:spcAft>
                <a:spcPts val="0"/>
              </a:spcAft>
              <a:buClr>
                <a:srgbClr val="000000"/>
              </a:buClr>
              <a:buSzPts val="1200"/>
              <a:buNone/>
            </a:pPr>
            <a:r>
              <a:rPr lang="en-US" sz="1400" dirty="0">
                <a:solidFill>
                  <a:srgbClr val="000000"/>
                </a:solidFill>
                <a:ea typeface="Arial Unicode MS"/>
                <a:cs typeface="Times New Roman" pitchFamily="18" charset="0"/>
              </a:rPr>
              <a:t>Larry </a:t>
            </a:r>
            <a:r>
              <a:rPr lang="en-US" sz="1400" dirty="0" smtClean="0">
                <a:solidFill>
                  <a:srgbClr val="000000"/>
                </a:solidFill>
                <a:ea typeface="Arial Unicode MS"/>
                <a:cs typeface="Times New Roman" pitchFamily="18" charset="0"/>
              </a:rPr>
              <a:t>R.N</a:t>
            </a:r>
            <a:r>
              <a:rPr lang="el-GR" sz="1400" dirty="0" smtClean="0">
                <a:solidFill>
                  <a:srgbClr val="000000"/>
                </a:solidFill>
                <a:ea typeface="Arial Unicode MS"/>
                <a:cs typeface="Times New Roman" pitchFamily="18" charset="0"/>
              </a:rPr>
              <a:t>. (1998). </a:t>
            </a:r>
            <a:r>
              <a:rPr lang="en-US" sz="1400" dirty="0" smtClean="0">
                <a:solidFill>
                  <a:srgbClr val="000000"/>
                </a:solidFill>
                <a:ea typeface="Arial Unicode MS"/>
                <a:cs typeface="Times New Roman" pitchFamily="18" charset="0"/>
              </a:rPr>
              <a:t>Advanced </a:t>
            </a:r>
            <a:r>
              <a:rPr lang="en-US" sz="1400" dirty="0">
                <a:solidFill>
                  <a:srgbClr val="000000"/>
                </a:solidFill>
                <a:ea typeface="Arial Unicode MS"/>
                <a:cs typeface="Times New Roman" pitchFamily="18" charset="0"/>
              </a:rPr>
              <a:t>Programming in Pascal with Data </a:t>
            </a:r>
            <a:r>
              <a:rPr lang="en-US" sz="1400" dirty="0" smtClean="0">
                <a:solidFill>
                  <a:srgbClr val="000000"/>
                </a:solidFill>
                <a:ea typeface="Arial Unicode MS"/>
                <a:cs typeface="Times New Roman" pitchFamily="18" charset="0"/>
              </a:rPr>
              <a:t>Structures. </a:t>
            </a:r>
            <a:r>
              <a:rPr lang="el-GR" sz="1400" dirty="0">
                <a:solidFill>
                  <a:srgbClr val="000000"/>
                </a:solidFill>
                <a:ea typeface="Arial Unicode MS"/>
                <a:cs typeface="Times New Roman" pitchFamily="18" charset="0"/>
              </a:rPr>
              <a:t>Εκδόσεις </a:t>
            </a:r>
            <a:r>
              <a:rPr lang="en-US" sz="1400" dirty="0" smtClean="0">
                <a:solidFill>
                  <a:srgbClr val="000000"/>
                </a:solidFill>
                <a:ea typeface="Arial Unicode MS"/>
                <a:cs typeface="Times New Roman" pitchFamily="18" charset="0"/>
              </a:rPr>
              <a:t>Macmillan USA</a:t>
            </a:r>
            <a:r>
              <a:rPr lang="el-GR" sz="1400" dirty="0" smtClean="0">
                <a:solidFill>
                  <a:srgbClr val="000000"/>
                </a:solidFill>
                <a:ea typeface="Arial Unicode MS"/>
                <a:cs typeface="Times New Roman" pitchFamily="18" charset="0"/>
              </a:rPr>
              <a:t>.</a:t>
            </a:r>
          </a:p>
          <a:p>
            <a:pPr marL="447675" indent="-447675" algn="just">
              <a:lnSpc>
                <a:spcPts val="2065"/>
              </a:lnSpc>
              <a:spcBef>
                <a:spcPts val="0"/>
              </a:spcBef>
              <a:spcAft>
                <a:spcPts val="0"/>
              </a:spcAft>
              <a:buClr>
                <a:srgbClr val="000000"/>
              </a:buClr>
              <a:buSzPts val="1200"/>
              <a:buNone/>
            </a:pPr>
            <a:r>
              <a:rPr lang="el-GR" sz="1400" dirty="0" smtClean="0">
                <a:solidFill>
                  <a:srgbClr val="000000"/>
                </a:solidFill>
                <a:ea typeface="Arial Unicode MS"/>
                <a:cs typeface="Times New Roman" pitchFamily="18" charset="0"/>
              </a:rPr>
              <a:t>Τσελίκης Γ.Σ.</a:t>
            </a:r>
            <a:r>
              <a:rPr lang="en-US" sz="1400" dirty="0" smtClean="0">
                <a:solidFill>
                  <a:srgbClr val="000000"/>
                </a:solidFill>
                <a:ea typeface="Arial Unicode MS"/>
                <a:cs typeface="Times New Roman" pitchFamily="18" charset="0"/>
              </a:rPr>
              <a:t>,</a:t>
            </a:r>
            <a:r>
              <a:rPr lang="el-GR" sz="1400" dirty="0" smtClean="0">
                <a:solidFill>
                  <a:srgbClr val="000000"/>
                </a:solidFill>
                <a:ea typeface="Arial Unicode MS"/>
                <a:cs typeface="Times New Roman" pitchFamily="18" charset="0"/>
              </a:rPr>
              <a:t> </a:t>
            </a:r>
            <a:r>
              <a:rPr lang="el-GR" sz="1400" dirty="0" err="1" smtClean="0">
                <a:solidFill>
                  <a:srgbClr val="000000"/>
                </a:solidFill>
                <a:ea typeface="Arial Unicode MS"/>
                <a:cs typeface="Times New Roman" pitchFamily="18" charset="0"/>
              </a:rPr>
              <a:t>Τσελίκας</a:t>
            </a:r>
            <a:r>
              <a:rPr lang="en-US" sz="1400" dirty="0" smtClean="0">
                <a:solidFill>
                  <a:srgbClr val="000000"/>
                </a:solidFill>
                <a:ea typeface="Arial Unicode MS"/>
                <a:cs typeface="Times New Roman" pitchFamily="18" charset="0"/>
              </a:rPr>
              <a:t> </a:t>
            </a:r>
            <a:r>
              <a:rPr lang="el-GR" sz="1400" dirty="0" smtClean="0">
                <a:solidFill>
                  <a:srgbClr val="000000"/>
                </a:solidFill>
                <a:ea typeface="Arial Unicode MS"/>
                <a:cs typeface="Times New Roman" pitchFamily="18" charset="0"/>
              </a:rPr>
              <a:t>Ν.Δ</a:t>
            </a:r>
            <a:r>
              <a:rPr lang="el-GR" sz="1400" dirty="0">
                <a:solidFill>
                  <a:srgbClr val="000000"/>
                </a:solidFill>
                <a:ea typeface="Arial Unicode MS"/>
                <a:cs typeface="Times New Roman" pitchFamily="18" charset="0"/>
              </a:rPr>
              <a:t>. </a:t>
            </a:r>
            <a:r>
              <a:rPr lang="en-US" sz="1400" dirty="0">
                <a:solidFill>
                  <a:srgbClr val="000000"/>
                </a:solidFill>
                <a:ea typeface="Arial Unicode MS"/>
                <a:cs typeface="Times New Roman" pitchFamily="18" charset="0"/>
              </a:rPr>
              <a:t> </a:t>
            </a:r>
            <a:r>
              <a:rPr lang="en-US" sz="1400" dirty="0" smtClean="0">
                <a:solidFill>
                  <a:srgbClr val="000000"/>
                </a:solidFill>
                <a:ea typeface="Arial Unicode MS"/>
                <a:cs typeface="Times New Roman" pitchFamily="18" charset="0"/>
              </a:rPr>
              <a:t>(2012). </a:t>
            </a:r>
            <a:r>
              <a:rPr lang="el-GR" sz="1400" dirty="0">
                <a:solidFill>
                  <a:srgbClr val="000000"/>
                </a:solidFill>
                <a:ea typeface="Arial Unicode MS"/>
                <a:cs typeface="Times New Roman" pitchFamily="18" charset="0"/>
              </a:rPr>
              <a:t>C: από τη Θεωρία στην Εφαρμογή </a:t>
            </a:r>
            <a:r>
              <a:rPr lang="el-GR" sz="1400" dirty="0" smtClean="0">
                <a:solidFill>
                  <a:srgbClr val="000000"/>
                </a:solidFill>
                <a:ea typeface="Arial Unicode MS"/>
                <a:cs typeface="Times New Roman" pitchFamily="18" charset="0"/>
              </a:rPr>
              <a:t>(</a:t>
            </a:r>
            <a:r>
              <a:rPr lang="el-GR" sz="1400" dirty="0">
                <a:solidFill>
                  <a:srgbClr val="000000"/>
                </a:solidFill>
                <a:ea typeface="Arial Unicode MS"/>
                <a:cs typeface="Times New Roman" pitchFamily="18" charset="0"/>
              </a:rPr>
              <a:t>B' </a:t>
            </a:r>
            <a:r>
              <a:rPr lang="el-GR" sz="1400" dirty="0" smtClean="0">
                <a:solidFill>
                  <a:srgbClr val="000000"/>
                </a:solidFill>
                <a:ea typeface="Arial Unicode MS"/>
                <a:cs typeface="Times New Roman" pitchFamily="18" charset="0"/>
              </a:rPr>
              <a:t>Έκδοση</a:t>
            </a:r>
            <a:r>
              <a:rPr lang="en-US" sz="1400" dirty="0" smtClean="0">
                <a:solidFill>
                  <a:srgbClr val="000000"/>
                </a:solidFill>
                <a:ea typeface="Arial Unicode MS"/>
                <a:cs typeface="Times New Roman" pitchFamily="18" charset="0"/>
              </a:rPr>
              <a:t>). </a:t>
            </a:r>
            <a:r>
              <a:rPr lang="el-GR" sz="1400" dirty="0" smtClean="0">
                <a:solidFill>
                  <a:srgbClr val="000000"/>
                </a:solidFill>
                <a:ea typeface="Arial Unicode MS"/>
                <a:cs typeface="Times New Roman" pitchFamily="18" charset="0"/>
              </a:rPr>
              <a:t>Εκδόσεις Παπασωτηρίου</a:t>
            </a:r>
            <a:r>
              <a:rPr lang="en-US" sz="1400" dirty="0" smtClean="0">
                <a:solidFill>
                  <a:srgbClr val="000000"/>
                </a:solidFill>
                <a:ea typeface="Arial Unicode MS"/>
                <a:cs typeface="Times New Roman" pitchFamily="18" charset="0"/>
              </a:rPr>
              <a:t>.</a:t>
            </a:r>
            <a:r>
              <a:rPr lang="el-GR" sz="1400" dirty="0" smtClean="0">
                <a:solidFill>
                  <a:srgbClr val="000000"/>
                </a:solidFill>
                <a:ea typeface="Arial Unicode MS"/>
                <a:cs typeface="Times New Roman" pitchFamily="18" charset="0"/>
              </a:rPr>
              <a:t> </a:t>
            </a:r>
          </a:p>
          <a:p>
            <a:pPr marL="447675" lvl="0" indent="-447675">
              <a:buNone/>
            </a:pPr>
            <a:r>
              <a:rPr lang="en-US" sz="1400" dirty="0" err="1" smtClean="0">
                <a:solidFill>
                  <a:srgbClr val="000000"/>
                </a:solidFill>
                <a:ea typeface="Arial Unicode MS"/>
                <a:cs typeface="Times New Roman" pitchFamily="18" charset="0"/>
              </a:rPr>
              <a:t>Aho</a:t>
            </a:r>
            <a:r>
              <a:rPr lang="en-US" sz="1400" dirty="0" smtClean="0">
                <a:solidFill>
                  <a:srgbClr val="000000"/>
                </a:solidFill>
                <a:ea typeface="Arial Unicode MS"/>
                <a:cs typeface="Times New Roman" pitchFamily="18" charset="0"/>
              </a:rPr>
              <a:t>  A.V., </a:t>
            </a:r>
            <a:r>
              <a:rPr lang="en-US" sz="1400" dirty="0" err="1" smtClean="0">
                <a:solidFill>
                  <a:srgbClr val="000000"/>
                </a:solidFill>
                <a:ea typeface="Arial Unicode MS"/>
                <a:cs typeface="Times New Roman" pitchFamily="18" charset="0"/>
              </a:rPr>
              <a:t>Hopcroft</a:t>
            </a:r>
            <a:r>
              <a:rPr lang="en-US" sz="1400" dirty="0" smtClean="0">
                <a:solidFill>
                  <a:srgbClr val="000000"/>
                </a:solidFill>
                <a:ea typeface="Arial Unicode MS"/>
                <a:cs typeface="Times New Roman" pitchFamily="18" charset="0"/>
              </a:rPr>
              <a:t> J.E., &amp; Ullman J.D. </a:t>
            </a:r>
            <a:r>
              <a:rPr lang="el-GR" sz="1400" dirty="0" smtClean="0">
                <a:solidFill>
                  <a:srgbClr val="000000"/>
                </a:solidFill>
                <a:ea typeface="Arial Unicode MS"/>
                <a:cs typeface="Times New Roman" pitchFamily="18" charset="0"/>
              </a:rPr>
              <a:t>(1974). </a:t>
            </a:r>
            <a:r>
              <a:rPr lang="en-GB" sz="1400" dirty="0" smtClean="0">
                <a:solidFill>
                  <a:srgbClr val="000000"/>
                </a:solidFill>
                <a:ea typeface="Arial Unicode MS"/>
                <a:cs typeface="Times New Roman" pitchFamily="18" charset="0"/>
              </a:rPr>
              <a:t>The </a:t>
            </a:r>
            <a:r>
              <a:rPr lang="en-GB" sz="1400" dirty="0">
                <a:solidFill>
                  <a:srgbClr val="000000"/>
                </a:solidFill>
                <a:ea typeface="Arial Unicode MS"/>
                <a:cs typeface="Times New Roman" pitchFamily="18" charset="0"/>
              </a:rPr>
              <a:t>design and analysis of computer </a:t>
            </a:r>
            <a:r>
              <a:rPr lang="en-GB" sz="1400" dirty="0" smtClean="0">
                <a:solidFill>
                  <a:srgbClr val="000000"/>
                </a:solidFill>
                <a:ea typeface="Arial Unicode MS"/>
                <a:cs typeface="Times New Roman" pitchFamily="18" charset="0"/>
              </a:rPr>
              <a:t>algorithms</a:t>
            </a:r>
            <a:r>
              <a:rPr lang="el-GR" sz="1400" dirty="0" smtClean="0">
                <a:solidFill>
                  <a:srgbClr val="000000"/>
                </a:solidFill>
                <a:ea typeface="Arial Unicode MS"/>
                <a:cs typeface="Times New Roman" pitchFamily="18" charset="0"/>
              </a:rPr>
              <a:t>.</a:t>
            </a:r>
            <a:r>
              <a:rPr lang="en-GB" sz="1400" dirty="0" smtClean="0">
                <a:solidFill>
                  <a:srgbClr val="000000"/>
                </a:solidFill>
                <a:ea typeface="Arial Unicode MS"/>
                <a:cs typeface="Times New Roman" pitchFamily="18" charset="0"/>
              </a:rPr>
              <a:t> </a:t>
            </a:r>
            <a:r>
              <a:rPr lang="el-GR" sz="1400" dirty="0">
                <a:solidFill>
                  <a:srgbClr val="000000"/>
                </a:solidFill>
                <a:ea typeface="Arial Unicode MS"/>
                <a:cs typeface="Times New Roman" pitchFamily="18" charset="0"/>
              </a:rPr>
              <a:t>Εκδόσεις </a:t>
            </a:r>
            <a:r>
              <a:rPr lang="en-GB" sz="1400" dirty="0" smtClean="0">
                <a:solidFill>
                  <a:srgbClr val="000000"/>
                </a:solidFill>
                <a:ea typeface="Arial Unicode MS"/>
                <a:cs typeface="Times New Roman" pitchFamily="18" charset="0"/>
              </a:rPr>
              <a:t>Addison Wesley</a:t>
            </a:r>
            <a:r>
              <a:rPr lang="en-US" sz="1400" dirty="0" smtClean="0">
                <a:solidFill>
                  <a:srgbClr val="000000"/>
                </a:solidFill>
                <a:ea typeface="Arial Unicode MS"/>
                <a:cs typeface="Times New Roman" pitchFamily="18" charset="0"/>
              </a:rPr>
              <a:t>.</a:t>
            </a:r>
            <a:endParaRPr lang="el-GR" sz="1400" dirty="0" smtClean="0">
              <a:solidFill>
                <a:srgbClr val="000000"/>
              </a:solidFill>
              <a:ea typeface="Arial Unicode MS"/>
              <a:cs typeface="Times New Roman" pitchFamily="18" charset="0"/>
            </a:endParaRPr>
          </a:p>
          <a:p>
            <a:pPr marL="447675" indent="-447675">
              <a:buNone/>
            </a:pPr>
            <a:r>
              <a:rPr lang="en-US" sz="1400" dirty="0" smtClean="0">
                <a:solidFill>
                  <a:srgbClr val="000000"/>
                </a:solidFill>
                <a:ea typeface="Arial Unicode MS"/>
                <a:cs typeface="Times New Roman" pitchFamily="18" charset="0"/>
              </a:rPr>
              <a:t>Abelson</a:t>
            </a:r>
            <a:r>
              <a:rPr lang="el-GR" sz="1400" dirty="0" smtClean="0">
                <a:solidFill>
                  <a:srgbClr val="000000"/>
                </a:solidFill>
                <a:ea typeface="Arial Unicode MS"/>
                <a:cs typeface="Times New Roman" pitchFamily="18" charset="0"/>
              </a:rPr>
              <a:t> Η.</a:t>
            </a:r>
            <a:r>
              <a:rPr lang="en-US" sz="1400" dirty="0" smtClean="0">
                <a:solidFill>
                  <a:srgbClr val="000000"/>
                </a:solidFill>
                <a:ea typeface="Arial Unicode MS"/>
                <a:cs typeface="Times New Roman" pitchFamily="18" charset="0"/>
              </a:rPr>
              <a:t>, </a:t>
            </a:r>
            <a:r>
              <a:rPr lang="en-US" sz="1400" dirty="0" err="1" smtClean="0">
                <a:solidFill>
                  <a:srgbClr val="000000"/>
                </a:solidFill>
                <a:ea typeface="Arial Unicode MS"/>
                <a:cs typeface="Times New Roman" pitchFamily="18" charset="0"/>
              </a:rPr>
              <a:t>Sussman</a:t>
            </a:r>
            <a:r>
              <a:rPr lang="el-GR" sz="1400" dirty="0" smtClean="0">
                <a:solidFill>
                  <a:srgbClr val="000000"/>
                </a:solidFill>
                <a:ea typeface="Arial Unicode MS"/>
                <a:cs typeface="Times New Roman" pitchFamily="18" charset="0"/>
              </a:rPr>
              <a:t> </a:t>
            </a:r>
            <a:r>
              <a:rPr lang="en-US" sz="1400" dirty="0" smtClean="0">
                <a:solidFill>
                  <a:srgbClr val="000000"/>
                </a:solidFill>
                <a:ea typeface="Arial Unicode MS"/>
                <a:cs typeface="Times New Roman" pitchFamily="18" charset="0"/>
              </a:rPr>
              <a:t>G.J., </a:t>
            </a:r>
            <a:r>
              <a:rPr lang="en-US" sz="1400" dirty="0" err="1" smtClean="0">
                <a:solidFill>
                  <a:srgbClr val="000000"/>
                </a:solidFill>
                <a:ea typeface="Arial Unicode MS"/>
                <a:cs typeface="Times New Roman" pitchFamily="18" charset="0"/>
              </a:rPr>
              <a:t>Sussman</a:t>
            </a:r>
            <a:r>
              <a:rPr lang="en-US" sz="1400" dirty="0" smtClean="0">
                <a:solidFill>
                  <a:srgbClr val="000000"/>
                </a:solidFill>
                <a:ea typeface="Arial Unicode MS"/>
                <a:cs typeface="Times New Roman" pitchFamily="18" charset="0"/>
              </a:rPr>
              <a:t> J</a:t>
            </a:r>
            <a:r>
              <a:rPr lang="el-GR" sz="1400" dirty="0" smtClean="0">
                <a:solidFill>
                  <a:srgbClr val="000000"/>
                </a:solidFill>
                <a:ea typeface="Arial Unicode MS"/>
                <a:cs typeface="Times New Roman" pitchFamily="18" charset="0"/>
              </a:rPr>
              <a:t>. </a:t>
            </a:r>
            <a:r>
              <a:rPr lang="en-US" sz="1400" dirty="0" smtClean="0">
                <a:solidFill>
                  <a:srgbClr val="000000"/>
                </a:solidFill>
                <a:ea typeface="Arial Unicode MS"/>
                <a:cs typeface="Times New Roman" pitchFamily="18" charset="0"/>
              </a:rPr>
              <a:t>(1985). Structure and Interpretation of Computer Programs, MIT Press, McGraw Hill Book Company.</a:t>
            </a:r>
            <a:endParaRPr lang="el-GR" sz="1400" dirty="0">
              <a:solidFill>
                <a:srgbClr val="000000"/>
              </a:solidFill>
              <a:ea typeface="Arial Unicode MS"/>
              <a:cs typeface="Times New Roman" pitchFamily="18" charset="0"/>
            </a:endParaRPr>
          </a:p>
        </p:txBody>
      </p:sp>
    </p:spTree>
    <p:extLst>
      <p:ext uri="{BB962C8B-B14F-4D97-AF65-F5344CB8AC3E}">
        <p14:creationId xmlns:p14="http://schemas.microsoft.com/office/powerpoint/2010/main" val="180002762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t>42</a:t>
            </a:fld>
            <a:endParaRPr lang="el-GR" altLang="el-GR" dirty="0" smtClean="0">
              <a:solidFill>
                <a:schemeClr val="bg1"/>
              </a:solidFill>
            </a:endParaRPr>
          </a:p>
        </p:txBody>
      </p:sp>
      <p:sp>
        <p:nvSpPr>
          <p:cNvPr id="14" name="Τίτλος 1"/>
          <p:cNvSpPr>
            <a:spLocks noGrp="1"/>
          </p:cNvSpPr>
          <p:nvPr>
            <p:ph type="title"/>
          </p:nvPr>
        </p:nvSpPr>
        <p:spPr>
          <a:xfrm>
            <a:off x="453327" y="1"/>
            <a:ext cx="8062025" cy="1007390"/>
          </a:xfrm>
        </p:spPr>
        <p:txBody>
          <a:bodyPr/>
          <a:lstStyle/>
          <a:p>
            <a:r>
              <a:rPr lang="el-GR" dirty="0"/>
              <a:t>Σημείωμα </a:t>
            </a:r>
            <a:r>
              <a:rPr lang="el-GR" dirty="0" smtClean="0"/>
              <a:t>Αναφοράς</a:t>
            </a:r>
            <a:endParaRPr lang="el-GR" dirty="0"/>
          </a:p>
        </p:txBody>
      </p:sp>
      <p:sp>
        <p:nvSpPr>
          <p:cNvPr id="2" name="Rectangle 1"/>
          <p:cNvSpPr/>
          <p:nvPr/>
        </p:nvSpPr>
        <p:spPr>
          <a:xfrm>
            <a:off x="348176" y="2259034"/>
            <a:ext cx="7938137" cy="2677654"/>
          </a:xfrm>
          <a:prstGeom prst="rect">
            <a:avLst/>
          </a:prstGeom>
        </p:spPr>
        <p:txBody>
          <a:bodyPr wrap="square" lIns="91436" tIns="45719" rIns="91436" bIns="45719">
            <a:spAutoFit/>
          </a:bodyPr>
          <a:lstStyle/>
          <a:p>
            <a:pPr algn="just"/>
            <a:r>
              <a:rPr lang="el-GR" sz="2400" dirty="0" err="1">
                <a:solidFill>
                  <a:schemeClr val="bg1">
                    <a:lumMod val="50000"/>
                  </a:schemeClr>
                </a:solidFill>
              </a:rPr>
              <a:t>Copyright</a:t>
            </a:r>
            <a:r>
              <a:rPr lang="el-GR" sz="2400" dirty="0">
                <a:solidFill>
                  <a:schemeClr val="bg1">
                    <a:lumMod val="50000"/>
                  </a:schemeClr>
                </a:solidFill>
              </a:rPr>
              <a:t> Τεχνολογικό Ίδρυμα Ηπείρου. Αλέξανδρος Τζάλλας.</a:t>
            </a:r>
          </a:p>
          <a:p>
            <a:pPr algn="just"/>
            <a:r>
              <a:rPr lang="el-GR" sz="2400" dirty="0">
                <a:solidFill>
                  <a:schemeClr val="bg1">
                    <a:lumMod val="50000"/>
                  </a:schemeClr>
                </a:solidFill>
              </a:rPr>
              <a:t>Προγραμματισμός Ι. </a:t>
            </a:r>
          </a:p>
          <a:p>
            <a:pPr algn="just"/>
            <a:r>
              <a:rPr lang="el-GR" sz="2400" dirty="0">
                <a:solidFill>
                  <a:schemeClr val="bg1">
                    <a:lumMod val="50000"/>
                  </a:schemeClr>
                </a:solidFill>
              </a:rPr>
              <a:t>Έκδοση: 1.0 Άρτα, 2015. Διαθέσιμο από τη δικτυακή διεύθυνση:</a:t>
            </a:r>
          </a:p>
          <a:p>
            <a:pPr algn="just"/>
            <a:r>
              <a:rPr lang="en-US" sz="2400" dirty="0">
                <a:solidFill>
                  <a:schemeClr val="bg1">
                    <a:lumMod val="50000"/>
                  </a:schemeClr>
                </a:solidFill>
                <a:hlinkClick r:id="rId3"/>
              </a:rPr>
              <a:t>http://eclass.teiep.gr/OpenClass/courses/COMP111/</a:t>
            </a:r>
            <a:r>
              <a:rPr lang="el-GR" sz="2400">
                <a:solidFill>
                  <a:schemeClr val="bg1">
                    <a:lumMod val="50000"/>
                  </a:schemeClr>
                </a:solidFill>
              </a:rPr>
              <a:t> </a:t>
            </a:r>
          </a:p>
          <a:p>
            <a:pPr algn="just"/>
            <a:endParaRPr lang="el-GR" sz="2400" dirty="0">
              <a:solidFill>
                <a:schemeClr val="bg1">
                  <a:lumMod val="50000"/>
                </a:schemeClr>
              </a:solidFill>
            </a:endParaRPr>
          </a:p>
          <a:p>
            <a:pPr algn="just"/>
            <a:endParaRPr lang="el-GR" sz="2400" dirty="0">
              <a:solidFill>
                <a:schemeClr val="bg1">
                  <a:lumMod val="50000"/>
                </a:schemeClr>
              </a:solidFill>
            </a:endParaRPr>
          </a:p>
        </p:txBody>
      </p:sp>
    </p:spTree>
    <p:extLst>
      <p:ext uri="{BB962C8B-B14F-4D97-AF65-F5344CB8AC3E}">
        <p14:creationId xmlns:p14="http://schemas.microsoft.com/office/powerpoint/2010/main" val="244422071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Τίτλος 1"/>
          <p:cNvSpPr>
            <a:spLocks noGrp="1"/>
          </p:cNvSpPr>
          <p:nvPr>
            <p:ph type="title"/>
          </p:nvPr>
        </p:nvSpPr>
        <p:spPr>
          <a:xfrm>
            <a:off x="453327" y="1"/>
            <a:ext cx="8062025" cy="1007390"/>
          </a:xfrm>
        </p:spPr>
        <p:txBody>
          <a:bodyPr>
            <a:normAutofit/>
          </a:bodyPr>
          <a:lstStyle/>
          <a:p>
            <a:r>
              <a:rPr lang="el-GR" dirty="0"/>
              <a:t>Σημείωμα </a:t>
            </a:r>
            <a:r>
              <a:rPr lang="el-GR" dirty="0" err="1"/>
              <a:t>Αδειοδότησης</a:t>
            </a:r>
            <a:endParaRPr lang="el-GR" dirty="0"/>
          </a:p>
        </p:txBody>
      </p:sp>
      <p:sp>
        <p:nvSpPr>
          <p:cNvPr id="2" name="Rectangle 1"/>
          <p:cNvSpPr/>
          <p:nvPr/>
        </p:nvSpPr>
        <p:spPr>
          <a:xfrm>
            <a:off x="434604" y="1253192"/>
            <a:ext cx="8425932" cy="1938990"/>
          </a:xfrm>
          <a:prstGeom prst="rect">
            <a:avLst/>
          </a:prstGeom>
        </p:spPr>
        <p:txBody>
          <a:bodyPr wrap="square" lIns="91436" tIns="45719" rIns="91436" bIns="45719">
            <a:spAutoFit/>
          </a:bodyPr>
          <a:lstStyle/>
          <a:p>
            <a:pPr algn="just"/>
            <a:r>
              <a:rPr lang="el-GR" sz="2000" dirty="0">
                <a:solidFill>
                  <a:schemeClr val="bg1">
                    <a:lumMod val="50000"/>
                  </a:schemeClr>
                </a:solidFill>
              </a:rPr>
              <a:t>Το</a:t>
            </a:r>
            <a:r>
              <a:rPr lang="en-US" sz="2000" dirty="0">
                <a:solidFill>
                  <a:schemeClr val="bg1">
                    <a:lumMod val="50000"/>
                  </a:schemeClr>
                </a:solidFill>
              </a:rPr>
              <a:t> </a:t>
            </a:r>
            <a:r>
              <a:rPr lang="el-GR" sz="2000" dirty="0">
                <a:solidFill>
                  <a:schemeClr val="bg1">
                    <a:lumMod val="50000"/>
                  </a:schemeClr>
                </a:solidFill>
              </a:rPr>
              <a:t>παρόν υλικό διατίθεται με τους όρους της άδειας χρήσης </a:t>
            </a:r>
            <a:r>
              <a:rPr lang="el-GR" sz="2000" dirty="0" err="1">
                <a:solidFill>
                  <a:schemeClr val="bg1">
                    <a:lumMod val="50000"/>
                  </a:schemeClr>
                </a:solidFill>
              </a:rPr>
              <a:t>Creative</a:t>
            </a:r>
            <a:r>
              <a:rPr lang="en-US" sz="2000" dirty="0">
                <a:solidFill>
                  <a:schemeClr val="bg1">
                    <a:lumMod val="50000"/>
                  </a:schemeClr>
                </a:solidFill>
              </a:rPr>
              <a:t> </a:t>
            </a:r>
            <a:r>
              <a:rPr lang="el-GR" sz="2000" dirty="0" err="1">
                <a:solidFill>
                  <a:schemeClr val="bg1">
                    <a:lumMod val="50000"/>
                  </a:schemeClr>
                </a:solidFill>
              </a:rPr>
              <a:t>Commons</a:t>
            </a:r>
            <a:r>
              <a:rPr lang="en-US" sz="2000" dirty="0">
                <a:solidFill>
                  <a:schemeClr val="bg1">
                    <a:lumMod val="50000"/>
                  </a:schemeClr>
                </a:solidFill>
              </a:rPr>
              <a:t> </a:t>
            </a:r>
            <a:r>
              <a:rPr lang="el-GR" sz="2000" dirty="0">
                <a:solidFill>
                  <a:schemeClr val="bg1">
                    <a:lumMod val="50000"/>
                  </a:schemeClr>
                </a:solidFill>
              </a:rPr>
              <a:t>Αναφορά Δημιουργού-Μη Εμπορική Χρήση-Όχι Παράγωγα Έργα 4.0 Διεθνές [1] ή </a:t>
            </a:r>
            <a:r>
              <a:rPr lang="el-GR" sz="2000" dirty="0" smtClean="0">
                <a:solidFill>
                  <a:schemeClr val="bg1">
                    <a:lumMod val="50000"/>
                  </a:schemeClr>
                </a:solidFill>
              </a:rPr>
              <a:t>μεταγενέστερη.</a:t>
            </a:r>
            <a:r>
              <a:rPr lang="en-US" sz="2000" dirty="0" smtClean="0">
                <a:solidFill>
                  <a:schemeClr val="bg1">
                    <a:lumMod val="50000"/>
                  </a:schemeClr>
                </a:solidFill>
              </a:rPr>
              <a:t> </a:t>
            </a:r>
            <a:r>
              <a:rPr lang="el-GR" sz="2000" dirty="0">
                <a:solidFill>
                  <a:schemeClr val="bg1">
                    <a:lumMod val="50000"/>
                  </a:schemeClr>
                </a:solidFill>
              </a:rPr>
              <a:t>Εξαιρούνται</a:t>
            </a:r>
            <a:r>
              <a:rPr lang="en-US" sz="2000" dirty="0">
                <a:solidFill>
                  <a:schemeClr val="bg1">
                    <a:lumMod val="50000"/>
                  </a:schemeClr>
                </a:solidFill>
              </a:rPr>
              <a:t> </a:t>
            </a:r>
            <a:r>
              <a:rPr lang="el-GR" sz="2000" dirty="0">
                <a:solidFill>
                  <a:schemeClr val="bg1">
                    <a:lumMod val="50000"/>
                  </a:schemeClr>
                </a:solidFill>
              </a:rPr>
              <a:t>τα αυτοτελή έργα τρίτων π.χ. φωτογραφίες,</a:t>
            </a:r>
            <a:r>
              <a:rPr lang="en-US" sz="2000" dirty="0">
                <a:solidFill>
                  <a:schemeClr val="bg1">
                    <a:lumMod val="50000"/>
                  </a:schemeClr>
                </a:solidFill>
              </a:rPr>
              <a:t> </a:t>
            </a:r>
            <a:r>
              <a:rPr lang="el-GR" sz="2000" dirty="0">
                <a:solidFill>
                  <a:schemeClr val="bg1">
                    <a:lumMod val="50000"/>
                  </a:schemeClr>
                </a:solidFill>
              </a:rPr>
              <a:t>Διαγράμματα</a:t>
            </a:r>
            <a:r>
              <a:rPr lang="en-US" sz="2000" dirty="0">
                <a:solidFill>
                  <a:schemeClr val="bg1">
                    <a:lumMod val="50000"/>
                  </a:schemeClr>
                </a:solidFill>
              </a:rPr>
              <a:t> </a:t>
            </a:r>
            <a:r>
              <a:rPr lang="el-GR" sz="2000" dirty="0" err="1">
                <a:solidFill>
                  <a:schemeClr val="bg1">
                    <a:lumMod val="50000"/>
                  </a:schemeClr>
                </a:solidFill>
              </a:rPr>
              <a:t>κ.λ.π</a:t>
            </a:r>
            <a:r>
              <a:rPr lang="el-GR" sz="2000" dirty="0">
                <a:solidFill>
                  <a:schemeClr val="bg1">
                    <a:lumMod val="50000"/>
                  </a:schemeClr>
                </a:solidFill>
              </a:rPr>
              <a:t>.,</a:t>
            </a:r>
            <a:r>
              <a:rPr lang="en-US" sz="2000" dirty="0">
                <a:solidFill>
                  <a:schemeClr val="bg1">
                    <a:lumMod val="50000"/>
                  </a:schemeClr>
                </a:solidFill>
              </a:rPr>
              <a:t> </a:t>
            </a:r>
            <a:r>
              <a:rPr lang="el-GR" sz="2000" dirty="0">
                <a:solidFill>
                  <a:schemeClr val="bg1">
                    <a:lumMod val="50000"/>
                  </a:schemeClr>
                </a:solidFill>
              </a:rPr>
              <a:t>τα</a:t>
            </a:r>
            <a:r>
              <a:rPr lang="en-US" sz="2000" dirty="0">
                <a:solidFill>
                  <a:schemeClr val="bg1">
                    <a:lumMod val="50000"/>
                  </a:schemeClr>
                </a:solidFill>
              </a:rPr>
              <a:t> </a:t>
            </a:r>
            <a:r>
              <a:rPr lang="el-GR" sz="2000" dirty="0">
                <a:solidFill>
                  <a:schemeClr val="bg1">
                    <a:lumMod val="50000"/>
                  </a:schemeClr>
                </a:solidFill>
              </a:rPr>
              <a:t>οποία εμπεριέχονται σε αυτό και τα οποία</a:t>
            </a:r>
            <a:r>
              <a:rPr lang="en-US" sz="2000" dirty="0">
                <a:solidFill>
                  <a:schemeClr val="bg1">
                    <a:lumMod val="50000"/>
                  </a:schemeClr>
                </a:solidFill>
              </a:rPr>
              <a:t> </a:t>
            </a:r>
            <a:r>
              <a:rPr lang="el-GR" sz="2000" dirty="0">
                <a:solidFill>
                  <a:schemeClr val="bg1">
                    <a:lumMod val="50000"/>
                  </a:schemeClr>
                </a:solidFill>
              </a:rPr>
              <a:t>αναφέρονται μαζί με τους όρους χρήσης τους στο «Σημείωμα Χρήσης</a:t>
            </a:r>
            <a:r>
              <a:rPr lang="en-US" sz="2000" dirty="0">
                <a:solidFill>
                  <a:schemeClr val="bg1">
                    <a:lumMod val="50000"/>
                  </a:schemeClr>
                </a:solidFill>
              </a:rPr>
              <a:t> </a:t>
            </a:r>
            <a:r>
              <a:rPr lang="el-GR" sz="2000" dirty="0">
                <a:solidFill>
                  <a:schemeClr val="bg1">
                    <a:lumMod val="50000"/>
                  </a:schemeClr>
                </a:solidFill>
              </a:rPr>
              <a:t>Έργων</a:t>
            </a:r>
            <a:r>
              <a:rPr lang="en-US" sz="2000" dirty="0">
                <a:solidFill>
                  <a:schemeClr val="bg1">
                    <a:lumMod val="50000"/>
                  </a:schemeClr>
                </a:solidFill>
              </a:rPr>
              <a:t> </a:t>
            </a:r>
            <a:r>
              <a:rPr lang="el-GR" sz="2000" dirty="0">
                <a:solidFill>
                  <a:schemeClr val="bg1">
                    <a:lumMod val="50000"/>
                  </a:schemeClr>
                </a:solidFill>
              </a:rPr>
              <a:t>Τρίτων». </a:t>
            </a:r>
          </a:p>
        </p:txBody>
      </p:sp>
      <p:sp>
        <p:nvSpPr>
          <p:cNvPr id="12" name="Rectangle 11"/>
          <p:cNvSpPr/>
          <p:nvPr/>
        </p:nvSpPr>
        <p:spPr>
          <a:xfrm>
            <a:off x="740223" y="5010467"/>
            <a:ext cx="6568081" cy="369330"/>
          </a:xfrm>
          <a:prstGeom prst="rect">
            <a:avLst/>
          </a:prstGeom>
        </p:spPr>
        <p:txBody>
          <a:bodyPr wrap="square" lIns="91436" tIns="45719" rIns="91436" bIns="45719">
            <a:spAutoFit/>
          </a:bodyPr>
          <a:lstStyle/>
          <a:p>
            <a:pPr algn="ctr"/>
            <a:r>
              <a:rPr lang="en-US" dirty="0">
                <a:hlinkClick r:id="rId3"/>
              </a:rPr>
              <a:t>http://</a:t>
            </a:r>
            <a:r>
              <a:rPr lang="en-US" dirty="0" smtClean="0">
                <a:hlinkClick r:id="rId3"/>
              </a:rPr>
              <a:t>creativecommons.org/licenses/by-nc-nd/4.0/deed.el</a:t>
            </a:r>
            <a:r>
              <a:rPr lang="el-GR" dirty="0" smtClean="0"/>
              <a:t> </a:t>
            </a:r>
          </a:p>
        </p:txBody>
      </p:sp>
      <p:sp>
        <p:nvSpPr>
          <p:cNvPr id="3" name="Rectangle 2"/>
          <p:cNvSpPr/>
          <p:nvPr/>
        </p:nvSpPr>
        <p:spPr>
          <a:xfrm>
            <a:off x="590667" y="4950343"/>
            <a:ext cx="657544" cy="492440"/>
          </a:xfrm>
          <a:prstGeom prst="rect">
            <a:avLst/>
          </a:prstGeom>
        </p:spPr>
        <p:txBody>
          <a:bodyPr wrap="none" lIns="91436" tIns="45719" rIns="91436" bIns="45719">
            <a:spAutoFit/>
          </a:bodyPr>
          <a:lstStyle/>
          <a:p>
            <a:r>
              <a:rPr lang="el-GR" sz="2600" dirty="0">
                <a:solidFill>
                  <a:prstClr val="white">
                    <a:lumMod val="50000"/>
                  </a:prstClr>
                </a:solidFill>
              </a:rPr>
              <a:t>[1] </a:t>
            </a:r>
            <a:endParaRPr lang="en-US" dirty="0"/>
          </a:p>
        </p:txBody>
      </p:sp>
      <p:sp>
        <p:nvSpPr>
          <p:cNvPr id="4" name="Rectangle 3"/>
          <p:cNvSpPr/>
          <p:nvPr/>
        </p:nvSpPr>
        <p:spPr>
          <a:xfrm>
            <a:off x="434604" y="3865352"/>
            <a:ext cx="8329920" cy="707884"/>
          </a:xfrm>
          <a:prstGeom prst="rect">
            <a:avLst/>
          </a:prstGeom>
        </p:spPr>
        <p:txBody>
          <a:bodyPr wrap="square" lIns="91436" tIns="45719" rIns="91436" bIns="45719">
            <a:spAutoFit/>
          </a:bodyPr>
          <a:lstStyle/>
          <a:p>
            <a:pPr algn="just"/>
            <a:r>
              <a:rPr lang="el-GR" sz="2000" dirty="0">
                <a:solidFill>
                  <a:schemeClr val="bg1">
                    <a:lumMod val="50000"/>
                  </a:schemeClr>
                </a:solidFill>
              </a:rPr>
              <a:t>Ο δικαιούχος μπορεί να παρέχει στον </a:t>
            </a:r>
            <a:r>
              <a:rPr lang="el-GR" sz="2000" dirty="0" err="1">
                <a:solidFill>
                  <a:schemeClr val="bg1">
                    <a:lumMod val="50000"/>
                  </a:schemeClr>
                </a:solidFill>
              </a:rPr>
              <a:t>αδειοδόχο</a:t>
            </a:r>
            <a:r>
              <a:rPr lang="en-US" sz="2000" dirty="0">
                <a:solidFill>
                  <a:schemeClr val="bg1">
                    <a:lumMod val="50000"/>
                  </a:schemeClr>
                </a:solidFill>
              </a:rPr>
              <a:t> </a:t>
            </a:r>
            <a:r>
              <a:rPr lang="el-GR" sz="2000" dirty="0">
                <a:solidFill>
                  <a:schemeClr val="bg1">
                    <a:lumMod val="50000"/>
                  </a:schemeClr>
                </a:solidFill>
              </a:rPr>
              <a:t>ξεχωριστή άδεια να </a:t>
            </a:r>
            <a:r>
              <a:rPr lang="en-US" sz="2000" dirty="0">
                <a:solidFill>
                  <a:schemeClr val="bg1">
                    <a:lumMod val="50000"/>
                  </a:schemeClr>
                </a:solidFill>
              </a:rPr>
              <a:t> </a:t>
            </a:r>
            <a:r>
              <a:rPr lang="el-GR" sz="2000" dirty="0">
                <a:solidFill>
                  <a:schemeClr val="bg1">
                    <a:lumMod val="50000"/>
                  </a:schemeClr>
                </a:solidFill>
              </a:rPr>
              <a:t>χρησιμοποιεί το έργο για εμπορική χρήση, εφόσον αυτό του </a:t>
            </a:r>
            <a:r>
              <a:rPr lang="en-US" sz="2000" dirty="0">
                <a:solidFill>
                  <a:schemeClr val="bg1">
                    <a:lumMod val="50000"/>
                  </a:schemeClr>
                </a:solidFill>
              </a:rPr>
              <a:t> </a:t>
            </a:r>
            <a:r>
              <a:rPr lang="el-GR" sz="2000" dirty="0">
                <a:solidFill>
                  <a:schemeClr val="bg1">
                    <a:lumMod val="50000"/>
                  </a:schemeClr>
                </a:solidFill>
              </a:rPr>
              <a:t>ζητηθεί.</a:t>
            </a:r>
          </a:p>
        </p:txBody>
      </p:sp>
      <p:pic>
        <p:nvPicPr>
          <p:cNvPr id="13" name="7 - Εικόνα" descr="Λογότυπο για Άδειες χρήσης Creative Commons BY-NC-ND"/>
          <p:cNvPicPr>
            <a:picLocks noChangeAspect="1"/>
          </p:cNvPicPr>
          <p:nvPr/>
        </p:nvPicPr>
        <p:blipFill>
          <a:blip r:embed="rId4" cstate="print"/>
          <a:stretch>
            <a:fillRect/>
          </a:stretch>
        </p:blipFill>
        <p:spPr>
          <a:xfrm>
            <a:off x="3856727" y="3217540"/>
            <a:ext cx="1581685" cy="461161"/>
          </a:xfrm>
          <a:prstGeom prst="rect">
            <a:avLst/>
          </a:prstGeom>
        </p:spPr>
      </p:pic>
    </p:spTree>
    <p:extLst>
      <p:ext uri="{BB962C8B-B14F-4D97-AF65-F5344CB8AC3E}">
        <p14:creationId xmlns:p14="http://schemas.microsoft.com/office/powerpoint/2010/main" val="109771431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619672" y="1756275"/>
            <a:ext cx="5876239" cy="938716"/>
          </a:xfrm>
          <a:prstGeom prst="rect">
            <a:avLst/>
          </a:prstGeom>
        </p:spPr>
        <p:txBody>
          <a:bodyPr wrap="square" lIns="91436" tIns="45719" rIns="91436" bIns="45719">
            <a:spAutoFit/>
          </a:bodyPr>
          <a:lstStyle/>
          <a:p>
            <a:pPr algn="ctr"/>
            <a:r>
              <a:rPr lang="el-GR" sz="5500" b="1" dirty="0"/>
              <a:t>Τέλος Ενότητας</a:t>
            </a:r>
          </a:p>
        </p:txBody>
      </p:sp>
      <p:sp>
        <p:nvSpPr>
          <p:cNvPr id="13" name="Rectangle 12"/>
          <p:cNvSpPr/>
          <p:nvPr/>
        </p:nvSpPr>
        <p:spPr>
          <a:xfrm>
            <a:off x="1547664" y="3325078"/>
            <a:ext cx="7156721" cy="984883"/>
          </a:xfrm>
          <a:prstGeom prst="rect">
            <a:avLst/>
          </a:prstGeom>
        </p:spPr>
        <p:txBody>
          <a:bodyPr wrap="square" lIns="91436" tIns="45719" rIns="91436" bIns="45719">
            <a:spAutoFit/>
          </a:bodyPr>
          <a:lstStyle/>
          <a:p>
            <a:pPr algn="r"/>
            <a:r>
              <a:rPr lang="el-GR" sz="2900" b="1" dirty="0"/>
              <a:t>Επεξεργασία: </a:t>
            </a:r>
            <a:r>
              <a:rPr lang="el-GR" sz="2900" b="1" dirty="0" smtClean="0"/>
              <a:t>Ευάγγελος Καρβούνης</a:t>
            </a:r>
            <a:endParaRPr lang="el-GR" sz="2900" b="1" dirty="0"/>
          </a:p>
          <a:p>
            <a:pPr algn="r"/>
            <a:r>
              <a:rPr lang="el-GR" sz="2900" dirty="0" smtClean="0"/>
              <a:t>Άρτα, 2015</a:t>
            </a:r>
            <a:endParaRPr lang="el-GR" sz="2900"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101" y="4423057"/>
            <a:ext cx="3255169" cy="863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7 - Εικόνα" descr="Λογότυπο για Άδειες χρήσης Creative Commons"/>
          <p:cNvPicPr>
            <a:picLocks noChangeAspect="1"/>
          </p:cNvPicPr>
          <p:nvPr/>
        </p:nvPicPr>
        <p:blipFill>
          <a:blip r:embed="rId4" cstate="print"/>
          <a:stretch>
            <a:fillRect/>
          </a:stretch>
        </p:blipFill>
        <p:spPr>
          <a:xfrm>
            <a:off x="7122700" y="4630237"/>
            <a:ext cx="1581685" cy="461161"/>
          </a:xfrm>
          <a:prstGeom prst="rect">
            <a:avLst/>
          </a:prstGeom>
        </p:spPr>
      </p:pic>
    </p:spTree>
    <p:extLst>
      <p:ext uri="{BB962C8B-B14F-4D97-AF65-F5344CB8AC3E}">
        <p14:creationId xmlns:p14="http://schemas.microsoft.com/office/powerpoint/2010/main" val="281792097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normAutofit/>
          </a:bodyPr>
          <a:lstStyle/>
          <a:p>
            <a:r>
              <a:rPr lang="el-GR" dirty="0" smtClean="0"/>
              <a:t>Εντολές Επανάληψης</a:t>
            </a:r>
            <a:endParaRPr lang="el-GR" dirty="0"/>
          </a:p>
        </p:txBody>
      </p:sp>
      <p:pic>
        <p:nvPicPr>
          <p:cNvPr id="9" name="7 - Εικόνα" descr="Λογότυπο για Άδειες χρήσης Creative Commons"/>
          <p:cNvPicPr>
            <a:picLocks noChangeAspect="1"/>
          </p:cNvPicPr>
          <p:nvPr/>
        </p:nvPicPr>
        <p:blipFill>
          <a:blip r:embed="rId3" cstate="print"/>
          <a:stretch>
            <a:fillRect/>
          </a:stretch>
        </p:blipFill>
        <p:spPr>
          <a:xfrm>
            <a:off x="2080878" y="4856613"/>
            <a:ext cx="1581685" cy="461161"/>
          </a:xfrm>
          <a:prstGeom prst="rect">
            <a:avLst/>
          </a:prstGeom>
        </p:spPr>
      </p:pic>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4" cstate="print"/>
          <a:srcRect/>
          <a:stretch>
            <a:fillRect/>
          </a:stretch>
        </p:blipFill>
        <p:spPr bwMode="auto">
          <a:xfrm>
            <a:off x="3662562" y="4777713"/>
            <a:ext cx="3240360" cy="642687"/>
          </a:xfrm>
          <a:prstGeom prst="rect">
            <a:avLst/>
          </a:prstGeom>
          <a:noFill/>
        </p:spPr>
      </p:pic>
    </p:spTree>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p:txBody>
          <a:bodyPr>
            <a:normAutofit lnSpcReduction="10000"/>
          </a:bodyPr>
          <a:lstStyle/>
          <a:p>
            <a:r>
              <a:rPr lang="el-GR" sz="2800" dirty="0"/>
              <a:t>Να περιγραφούν αναλυτικά οι δυνατότητες των εντολών </a:t>
            </a:r>
            <a:r>
              <a:rPr lang="el-GR" sz="2800" dirty="0" smtClean="0"/>
              <a:t>επανάληψης</a:t>
            </a:r>
            <a:r>
              <a:rPr lang="en-US" sz="2800" dirty="0" smtClean="0"/>
              <a:t>.</a:t>
            </a:r>
            <a:endParaRPr lang="el-GR" sz="2800" dirty="0"/>
          </a:p>
          <a:p>
            <a:r>
              <a:rPr lang="el-GR" sz="2800" dirty="0"/>
              <a:t>Να αναλυθεί με ακρίβεια η χρησιμότητα/σκοπός των εντολών επανάληψης</a:t>
            </a:r>
            <a:r>
              <a:rPr lang="en-US" sz="2800" dirty="0" smtClean="0"/>
              <a:t>.</a:t>
            </a:r>
            <a:endParaRPr lang="el-GR" sz="2800" dirty="0"/>
          </a:p>
          <a:p>
            <a:r>
              <a:rPr lang="el-GR" sz="2800" dirty="0"/>
              <a:t>Να περιγραφούν οι συντακτικοί κανόνες των εντολών </a:t>
            </a:r>
            <a:r>
              <a:rPr lang="el-GR" sz="2800" dirty="0" smtClean="0"/>
              <a:t>επανάληψης, </a:t>
            </a:r>
            <a:r>
              <a:rPr lang="en-US" sz="2800" b="1" dirty="0" smtClean="0"/>
              <a:t>while</a:t>
            </a:r>
            <a:r>
              <a:rPr lang="el-GR" sz="2800" b="1" dirty="0" smtClean="0"/>
              <a:t>, </a:t>
            </a:r>
            <a:r>
              <a:rPr lang="en-US" sz="2800" b="1" dirty="0" smtClean="0"/>
              <a:t>repeat</a:t>
            </a:r>
            <a:r>
              <a:rPr lang="en-US" sz="2800" dirty="0" smtClean="0"/>
              <a:t> </a:t>
            </a:r>
            <a:r>
              <a:rPr lang="el-GR" sz="2800" dirty="0" smtClean="0"/>
              <a:t>και </a:t>
            </a:r>
            <a:r>
              <a:rPr lang="en-US" sz="2800" b="1" dirty="0" smtClean="0"/>
              <a:t>for</a:t>
            </a:r>
            <a:r>
              <a:rPr lang="en-US" sz="2800" dirty="0" smtClean="0"/>
              <a:t>.</a:t>
            </a:r>
            <a:endParaRPr lang="el-GR" sz="2800" dirty="0" smtClean="0"/>
          </a:p>
          <a:p>
            <a:r>
              <a:rPr lang="el-GR" sz="2800" dirty="0"/>
              <a:t>Να αναλυθεί με ακρίβεια η χρησιμότητα/σκοπός των </a:t>
            </a:r>
            <a:r>
              <a:rPr lang="el-GR" sz="2800" dirty="0" smtClean="0"/>
              <a:t>φωλιασμένων Εντολών </a:t>
            </a:r>
            <a:r>
              <a:rPr lang="el-GR" sz="2800" dirty="0"/>
              <a:t>Επανάληψης</a:t>
            </a:r>
          </a:p>
        </p:txBody>
      </p:sp>
      <p:sp>
        <p:nvSpPr>
          <p:cNvPr id="6" name="Slide Number Placeholder 5"/>
          <p:cNvSpPr>
            <a:spLocks noGrp="1"/>
          </p:cNvSpPr>
          <p:nvPr>
            <p:ph type="sldNum" sz="quarter" idx="12"/>
          </p:nvPr>
        </p:nvSpPr>
        <p:spPr/>
        <p:txBody>
          <a:bodyPr/>
          <a:lstStyle/>
          <a:p>
            <a:fld id="{95390251-5B84-4D2F-A9C7-1C62C4738B3F}" type="slidenum">
              <a:rPr lang="el-GR" smtClean="0"/>
              <a:pPr/>
              <a:t>5</a:t>
            </a:fld>
            <a:endParaRPr lang="el-GR"/>
          </a:p>
        </p:txBody>
      </p:sp>
    </p:spTree>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Περιεχόμενα ενότητας</a:t>
            </a:r>
            <a:endParaRPr lang="el-GR" dirty="0"/>
          </a:p>
        </p:txBody>
      </p:sp>
      <p:sp>
        <p:nvSpPr>
          <p:cNvPr id="3" name="Content Placeholder 2"/>
          <p:cNvSpPr>
            <a:spLocks noGrp="1"/>
          </p:cNvSpPr>
          <p:nvPr>
            <p:ph idx="1"/>
          </p:nvPr>
        </p:nvSpPr>
        <p:spPr/>
        <p:txBody>
          <a:bodyPr>
            <a:noAutofit/>
          </a:bodyPr>
          <a:lstStyle/>
          <a:p>
            <a:r>
              <a:rPr lang="el-GR" sz="2800" dirty="0"/>
              <a:t>Χρησιμότητα</a:t>
            </a:r>
            <a:r>
              <a:rPr lang="en-US" sz="2800" dirty="0"/>
              <a:t>/</a:t>
            </a:r>
            <a:r>
              <a:rPr lang="el-GR" sz="2800" dirty="0"/>
              <a:t>Σκοπός Εντολών </a:t>
            </a:r>
            <a:r>
              <a:rPr lang="el-GR" sz="2800" dirty="0" smtClean="0"/>
              <a:t>Επανάληψης</a:t>
            </a:r>
            <a:endParaRPr lang="el-GR" sz="2800" dirty="0"/>
          </a:p>
          <a:p>
            <a:r>
              <a:rPr lang="el-GR" sz="2800" dirty="0"/>
              <a:t>Εντολή </a:t>
            </a:r>
            <a:r>
              <a:rPr lang="en-US" sz="2800" dirty="0"/>
              <a:t>while</a:t>
            </a:r>
            <a:endParaRPr lang="el-GR" sz="2800" dirty="0"/>
          </a:p>
          <a:p>
            <a:r>
              <a:rPr lang="el-GR" sz="2800" dirty="0" smtClean="0"/>
              <a:t>Εντολή </a:t>
            </a:r>
            <a:r>
              <a:rPr lang="en-US" sz="2800" dirty="0"/>
              <a:t>repeat</a:t>
            </a:r>
            <a:endParaRPr lang="el-GR" sz="2800" dirty="0"/>
          </a:p>
          <a:p>
            <a:r>
              <a:rPr lang="el-GR" sz="2800" dirty="0" smtClean="0"/>
              <a:t>Εντολή </a:t>
            </a:r>
            <a:r>
              <a:rPr lang="en-US" sz="2800" dirty="0" smtClean="0"/>
              <a:t>for</a:t>
            </a:r>
            <a:endParaRPr lang="el-GR" sz="2800" dirty="0"/>
          </a:p>
          <a:p>
            <a:r>
              <a:rPr lang="el-GR" sz="2800" dirty="0" smtClean="0"/>
              <a:t>Φωλιασμένες Εντολές </a:t>
            </a:r>
            <a:r>
              <a:rPr lang="el-GR" sz="2800" dirty="0"/>
              <a:t>Επανάληψης</a:t>
            </a:r>
            <a:endParaRPr lang="en-US" sz="2800" dirty="0" smtClean="0"/>
          </a:p>
          <a:p>
            <a:r>
              <a:rPr lang="el-GR" sz="2800" dirty="0" smtClean="0"/>
              <a:t>Παραδείγματα</a:t>
            </a:r>
            <a:endParaRPr lang="el-GR" sz="2800" dirty="0"/>
          </a:p>
          <a:p>
            <a:endParaRPr lang="el-GR" sz="2800" dirty="0"/>
          </a:p>
        </p:txBody>
      </p:sp>
      <p:sp>
        <p:nvSpPr>
          <p:cNvPr id="4" name="Slide Number Placeholder 3"/>
          <p:cNvSpPr>
            <a:spLocks noGrp="1"/>
          </p:cNvSpPr>
          <p:nvPr>
            <p:ph type="sldNum" sz="quarter" idx="12"/>
          </p:nvPr>
        </p:nvSpPr>
        <p:spPr/>
        <p:txBody>
          <a:bodyPr/>
          <a:lstStyle/>
          <a:p>
            <a:fld id="{95390251-5B84-4D2F-A9C7-1C62C4738B3F}" type="slidenum">
              <a:rPr lang="el-GR" smtClean="0"/>
              <a:pPr/>
              <a:t>6</a:t>
            </a:fld>
            <a:endParaRPr lang="el-GR"/>
          </a:p>
        </p:txBody>
      </p:sp>
    </p:spTree>
    <p:extLst>
      <p:ext uri="{BB962C8B-B14F-4D97-AF65-F5344CB8AC3E}">
        <p14:creationId xmlns:p14="http://schemas.microsoft.com/office/powerpoint/2010/main" val="30382952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B8CB4D9-50DA-7B48-9615-5682E9CC2C1D}" type="slidenum">
              <a:rPr lang="en-US" smtClean="0"/>
              <a:pPr/>
              <a:t>7</a:t>
            </a:fld>
            <a:endParaRPr lang="en-US" dirty="0"/>
          </a:p>
        </p:txBody>
      </p:sp>
      <p:sp>
        <p:nvSpPr>
          <p:cNvPr id="11" name="10 - Θέση περιεχομένου"/>
          <p:cNvSpPr>
            <a:spLocks noGrp="1"/>
          </p:cNvSpPr>
          <p:nvPr>
            <p:ph idx="1"/>
          </p:nvPr>
        </p:nvSpPr>
        <p:spPr>
          <a:xfrm>
            <a:off x="323528" y="1345332"/>
            <a:ext cx="8496944" cy="4255898"/>
          </a:xfrm>
        </p:spPr>
        <p:txBody>
          <a:bodyPr>
            <a:normAutofit fontScale="92500" lnSpcReduction="10000"/>
          </a:bodyPr>
          <a:lstStyle/>
          <a:p>
            <a:r>
              <a:rPr lang="el-GR" sz="3000" dirty="0" smtClean="0"/>
              <a:t>Σε ένα πρόγραμμα υπάρχουν περιπτώσεις που απαιτείται η επαναληπτική εκτέλεση μίας ή περισσοτέρων προτάσεων </a:t>
            </a:r>
          </a:p>
          <a:p>
            <a:r>
              <a:rPr lang="el-GR" sz="3000" dirty="0" smtClean="0"/>
              <a:t>Ο αριθμός των επαναλήψεων καθορίζεται από μια συνθήκη τερματισμού</a:t>
            </a:r>
          </a:p>
          <a:p>
            <a:r>
              <a:rPr lang="el-GR" sz="3000" dirty="0" smtClean="0"/>
              <a:t> Η </a:t>
            </a:r>
            <a:r>
              <a:rPr lang="en-US" sz="3000" dirty="0" smtClean="0"/>
              <a:t>Pascal </a:t>
            </a:r>
            <a:r>
              <a:rPr lang="el-GR" sz="3000" dirty="0" smtClean="0"/>
              <a:t>υποστηρίζει τρείς εντολές επανάληψης:</a:t>
            </a:r>
          </a:p>
          <a:p>
            <a:pPr lvl="1">
              <a:buFont typeface="Wingdings" panose="05000000000000000000" pitchFamily="2" charset="2"/>
              <a:buChar char="§"/>
            </a:pPr>
            <a:r>
              <a:rPr lang="en-US" b="1" dirty="0" smtClean="0"/>
              <a:t>While</a:t>
            </a:r>
          </a:p>
          <a:p>
            <a:pPr lvl="1">
              <a:buFont typeface="Wingdings" panose="05000000000000000000" pitchFamily="2" charset="2"/>
              <a:buChar char="§"/>
            </a:pPr>
            <a:r>
              <a:rPr lang="en-US" b="1" dirty="0" smtClean="0"/>
              <a:t>Repeat</a:t>
            </a:r>
          </a:p>
          <a:p>
            <a:pPr lvl="1">
              <a:buFont typeface="Wingdings" panose="05000000000000000000" pitchFamily="2" charset="2"/>
              <a:buChar char="§"/>
            </a:pPr>
            <a:r>
              <a:rPr lang="en-US" b="1" dirty="0" smtClean="0"/>
              <a:t>For</a:t>
            </a:r>
            <a:endParaRPr lang="el-GR" b="1" dirty="0" smtClean="0"/>
          </a:p>
        </p:txBody>
      </p:sp>
      <p:sp>
        <p:nvSpPr>
          <p:cNvPr id="3" name="Τίτλος 2"/>
          <p:cNvSpPr>
            <a:spLocks noGrp="1"/>
          </p:cNvSpPr>
          <p:nvPr>
            <p:ph type="title"/>
          </p:nvPr>
        </p:nvSpPr>
        <p:spPr/>
        <p:txBody>
          <a:bodyPr/>
          <a:lstStyle/>
          <a:p>
            <a:r>
              <a:rPr lang="el-GR" dirty="0" smtClean="0"/>
              <a:t>Εντολές Επανάληψης</a:t>
            </a:r>
            <a:endParaRPr lang="el-GR" dirty="0"/>
          </a:p>
        </p:txBody>
      </p:sp>
    </p:spTree>
    <p:extLst>
      <p:ext uri="{BB962C8B-B14F-4D97-AF65-F5344CB8AC3E}">
        <p14:creationId xmlns:p14="http://schemas.microsoft.com/office/powerpoint/2010/main" val="3493799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B8CB4D9-50DA-7B48-9615-5682E9CC2C1D}" type="slidenum">
              <a:rPr lang="en-US" smtClean="0"/>
              <a:pPr/>
              <a:t>8</a:t>
            </a:fld>
            <a:endParaRPr lang="en-US" dirty="0"/>
          </a:p>
        </p:txBody>
      </p:sp>
      <p:sp>
        <p:nvSpPr>
          <p:cNvPr id="11" name="10 - Θέση περιεχομένου"/>
          <p:cNvSpPr>
            <a:spLocks noGrp="1"/>
          </p:cNvSpPr>
          <p:nvPr>
            <p:ph idx="1"/>
          </p:nvPr>
        </p:nvSpPr>
        <p:spPr>
          <a:xfrm>
            <a:off x="323528" y="1345332"/>
            <a:ext cx="8496944" cy="2952328"/>
          </a:xfrm>
        </p:spPr>
        <p:txBody>
          <a:bodyPr>
            <a:noAutofit/>
          </a:bodyPr>
          <a:lstStyle/>
          <a:p>
            <a:r>
              <a:rPr lang="el-GR" sz="2400" b="1" dirty="0" smtClean="0"/>
              <a:t>Σκοπός</a:t>
            </a:r>
            <a:r>
              <a:rPr lang="el-GR" sz="2400" b="1" dirty="0"/>
              <a:t>: </a:t>
            </a:r>
            <a:r>
              <a:rPr lang="el-GR" sz="2400" dirty="0"/>
              <a:t>Επαναληπτική εκτέλεση μια πρότασης, όσο ισχύει μια δεδομένη συνθήκη</a:t>
            </a:r>
          </a:p>
          <a:p>
            <a:pPr>
              <a:buNone/>
            </a:pPr>
            <a:endParaRPr lang="el-GR" sz="2400" b="1" dirty="0"/>
          </a:p>
          <a:p>
            <a:r>
              <a:rPr lang="el-GR" sz="2400" b="1" dirty="0"/>
              <a:t>Εξηγήσεις: </a:t>
            </a:r>
            <a:r>
              <a:rPr lang="el-GR" sz="2400" dirty="0"/>
              <a:t>Αρχικά υπολογίζεται η τιμή της λογικής και αν είναι αληθής </a:t>
            </a:r>
            <a:r>
              <a:rPr lang="en-US" sz="2400" dirty="0"/>
              <a:t>(true) </a:t>
            </a:r>
            <a:r>
              <a:rPr lang="el-GR" sz="2400" dirty="0"/>
              <a:t>εκτελείται η πρόταση </a:t>
            </a:r>
          </a:p>
          <a:p>
            <a:r>
              <a:rPr lang="el-GR" sz="2400" dirty="0"/>
              <a:t>Η διαδικασία επαναλαμβάνεται όσο </a:t>
            </a:r>
            <a:r>
              <a:rPr lang="en-US" sz="2400" dirty="0"/>
              <a:t>(while) </a:t>
            </a:r>
            <a:r>
              <a:rPr lang="el-GR" sz="2400" dirty="0"/>
              <a:t>η τιμής της λογικής έκφρασης είναι αληθής </a:t>
            </a:r>
            <a:r>
              <a:rPr lang="en-US" sz="2400" dirty="0"/>
              <a:t>(true) </a:t>
            </a:r>
            <a:r>
              <a:rPr lang="el-GR" sz="2400" dirty="0"/>
              <a:t>και σταματά μόλις γίνει ψευδής (</a:t>
            </a:r>
            <a:r>
              <a:rPr lang="en-US" sz="2400" dirty="0" smtClean="0"/>
              <a:t>false)</a:t>
            </a:r>
            <a:r>
              <a:rPr lang="el-GR" sz="2400" dirty="0" smtClean="0"/>
              <a:t>           </a:t>
            </a:r>
          </a:p>
          <a:p>
            <a:pPr marL="914400" lvl="2" indent="1506538">
              <a:buNone/>
            </a:pPr>
            <a:r>
              <a:rPr lang="en-US" sz="2000" b="1" dirty="0" smtClean="0"/>
              <a:t>while </a:t>
            </a:r>
            <a:r>
              <a:rPr lang="en-US" sz="2000" dirty="0"/>
              <a:t>abs(x=a/x)&gt; 1E-6 </a:t>
            </a:r>
            <a:r>
              <a:rPr lang="en-US" sz="2000" b="1" dirty="0"/>
              <a:t>do</a:t>
            </a:r>
            <a:r>
              <a:rPr lang="en-US" sz="2000" dirty="0"/>
              <a:t> x:=0.5*(x+a/x</a:t>
            </a:r>
            <a:r>
              <a:rPr lang="en-US" sz="2000" dirty="0" smtClean="0"/>
              <a:t>);</a:t>
            </a:r>
            <a:endParaRPr lang="el-GR" sz="2000" dirty="0" smtClean="0"/>
          </a:p>
          <a:p>
            <a:pPr marL="914400" lvl="2" indent="1506538">
              <a:buNone/>
            </a:pPr>
            <a:r>
              <a:rPr lang="pt-BR" sz="2000" b="1" dirty="0" smtClean="0"/>
              <a:t>while </a:t>
            </a:r>
            <a:r>
              <a:rPr lang="pt-BR" sz="2000" dirty="0"/>
              <a:t>c=‘ ’ </a:t>
            </a:r>
            <a:r>
              <a:rPr lang="pt-BR" sz="2000" b="1" dirty="0"/>
              <a:t>do</a:t>
            </a:r>
            <a:r>
              <a:rPr lang="pt-BR" sz="2000" dirty="0"/>
              <a:t> read(c);</a:t>
            </a:r>
          </a:p>
        </p:txBody>
      </p:sp>
      <p:sp>
        <p:nvSpPr>
          <p:cNvPr id="3" name="Τίτλος 2"/>
          <p:cNvSpPr>
            <a:spLocks noGrp="1"/>
          </p:cNvSpPr>
          <p:nvPr>
            <p:ph type="title"/>
          </p:nvPr>
        </p:nvSpPr>
        <p:spPr/>
        <p:txBody>
          <a:bodyPr/>
          <a:lstStyle/>
          <a:p>
            <a:r>
              <a:rPr lang="el-GR" dirty="0"/>
              <a:t>Η εντολή</a:t>
            </a:r>
            <a:r>
              <a:rPr lang="en-US" dirty="0"/>
              <a:t> </a:t>
            </a:r>
            <a:r>
              <a:rPr lang="en-US" dirty="0" smtClean="0"/>
              <a:t>While</a:t>
            </a:r>
            <a:r>
              <a:rPr lang="en-US" baseline="-25000" dirty="0" smtClean="0"/>
              <a:t>1</a:t>
            </a:r>
            <a:r>
              <a:rPr lang="el-GR" baseline="-25000" dirty="0"/>
              <a:t>/</a:t>
            </a:r>
            <a:r>
              <a:rPr lang="en-US" baseline="-25000" dirty="0" smtClean="0"/>
              <a:t>7</a:t>
            </a:r>
            <a:endParaRPr lang="el-GR" baseline="-25000" dirty="0"/>
          </a:p>
        </p:txBody>
      </p:sp>
      <p:sp>
        <p:nvSpPr>
          <p:cNvPr id="7" name="6 - Ορθογώνιο"/>
          <p:cNvSpPr/>
          <p:nvPr/>
        </p:nvSpPr>
        <p:spPr>
          <a:xfrm>
            <a:off x="1905000" y="2154443"/>
            <a:ext cx="5334000" cy="570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l-GR" sz="2000" b="1" dirty="0"/>
              <a:t> </a:t>
            </a:r>
            <a:r>
              <a:rPr lang="en-US" sz="2000" b="1" dirty="0" smtClean="0"/>
              <a:t>WHILE </a:t>
            </a:r>
            <a:r>
              <a:rPr lang="el-GR" sz="2000" b="1" dirty="0" smtClean="0"/>
              <a:t>Λογική Έκφραση </a:t>
            </a:r>
            <a:r>
              <a:rPr lang="en-US" sz="2000" b="1" dirty="0" smtClean="0"/>
              <a:t>DO </a:t>
            </a:r>
            <a:r>
              <a:rPr lang="el-GR" sz="2000" b="1" dirty="0" smtClean="0"/>
              <a:t>Πρόταση</a:t>
            </a:r>
            <a:endParaRPr lang="el-GR" sz="2000" dirty="0"/>
          </a:p>
        </p:txBody>
      </p:sp>
    </p:spTree>
    <p:extLst>
      <p:ext uri="{BB962C8B-B14F-4D97-AF65-F5344CB8AC3E}">
        <p14:creationId xmlns:p14="http://schemas.microsoft.com/office/powerpoint/2010/main" val="20939710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Θέση αριθμού διαφάνειας"/>
          <p:cNvSpPr>
            <a:spLocks noGrp="1"/>
          </p:cNvSpPr>
          <p:nvPr>
            <p:ph type="sldNum" sz="quarter" idx="12"/>
          </p:nvPr>
        </p:nvSpPr>
        <p:spPr/>
        <p:txBody>
          <a:bodyPr/>
          <a:lstStyle/>
          <a:p>
            <a:fld id="{7B8CB4D9-50DA-7B48-9615-5682E9CC2C1D}" type="slidenum">
              <a:rPr lang="en-US" smtClean="0"/>
              <a:pPr/>
              <a:t>9</a:t>
            </a:fld>
            <a:endParaRPr lang="en-US" dirty="0"/>
          </a:p>
        </p:txBody>
      </p:sp>
      <p:sp>
        <p:nvSpPr>
          <p:cNvPr id="42" name="1 - Τίτλος"/>
          <p:cNvSpPr>
            <a:spLocks noGrp="1"/>
          </p:cNvSpPr>
          <p:nvPr>
            <p:ph type="title"/>
          </p:nvPr>
        </p:nvSpPr>
        <p:spPr>
          <a:xfrm>
            <a:off x="1143000" y="246528"/>
            <a:ext cx="6970448" cy="952500"/>
          </a:xfrm>
        </p:spPr>
        <p:txBody>
          <a:bodyPr>
            <a:normAutofit/>
          </a:bodyPr>
          <a:lstStyle/>
          <a:p>
            <a:r>
              <a:rPr lang="el-GR" dirty="0"/>
              <a:t>Η εντολή</a:t>
            </a:r>
            <a:r>
              <a:rPr lang="en-US" dirty="0"/>
              <a:t> </a:t>
            </a:r>
            <a:r>
              <a:rPr lang="en-US" dirty="0" smtClean="0"/>
              <a:t>While</a:t>
            </a:r>
            <a:r>
              <a:rPr lang="en-US" baseline="-25000" dirty="0" smtClean="0"/>
              <a:t>2</a:t>
            </a:r>
            <a:r>
              <a:rPr lang="el-GR" baseline="-25000" dirty="0" smtClean="0"/>
              <a:t>/</a:t>
            </a:r>
            <a:r>
              <a:rPr lang="en-US" baseline="-25000" dirty="0" smtClean="0"/>
              <a:t>7</a:t>
            </a:r>
            <a:endParaRPr lang="el-GR" baseline="-25000" dirty="0"/>
          </a:p>
        </p:txBody>
      </p:sp>
      <p:grpSp>
        <p:nvGrpSpPr>
          <p:cNvPr id="2" name="Ομάδα 1"/>
          <p:cNvGrpSpPr>
            <a:grpSpLocks noChangeAspect="1"/>
          </p:cNvGrpSpPr>
          <p:nvPr/>
        </p:nvGrpSpPr>
        <p:grpSpPr>
          <a:xfrm>
            <a:off x="4166351" y="1194053"/>
            <a:ext cx="2386849" cy="4102906"/>
            <a:chOff x="3605250" y="1496907"/>
            <a:chExt cx="2257941" cy="3881315"/>
          </a:xfrm>
        </p:grpSpPr>
        <p:sp>
          <p:nvSpPr>
            <p:cNvPr id="19" name="18 - Ορθογώνιο"/>
            <p:cNvSpPr/>
            <p:nvPr/>
          </p:nvSpPr>
          <p:spPr>
            <a:xfrm>
              <a:off x="3605250" y="2318891"/>
              <a:ext cx="1968500" cy="2413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l-GR" dirty="0"/>
            </a:p>
          </p:txBody>
        </p:sp>
        <p:sp>
          <p:nvSpPr>
            <p:cNvPr id="20" name="19 - Ορθογώνιο"/>
            <p:cNvSpPr/>
            <p:nvPr/>
          </p:nvSpPr>
          <p:spPr>
            <a:xfrm>
              <a:off x="3893292" y="3302000"/>
              <a:ext cx="1397000" cy="381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b="1" dirty="0"/>
                <a:t>S</a:t>
              </a:r>
              <a:endParaRPr lang="el-GR" b="1" dirty="0"/>
            </a:p>
          </p:txBody>
        </p:sp>
        <p:sp>
          <p:nvSpPr>
            <p:cNvPr id="21" name="20 - TextBox"/>
            <p:cNvSpPr txBox="1"/>
            <p:nvPr/>
          </p:nvSpPr>
          <p:spPr>
            <a:xfrm>
              <a:off x="4000058" y="1496907"/>
              <a:ext cx="1207382" cy="338554"/>
            </a:xfrm>
            <a:prstGeom prst="rect">
              <a:avLst/>
            </a:prstGeom>
            <a:noFill/>
          </p:spPr>
          <p:txBody>
            <a:bodyPr wrap="none" rtlCol="0">
              <a:spAutoFit/>
            </a:bodyPr>
            <a:lstStyle/>
            <a:p>
              <a:r>
                <a:rPr lang="en-US" sz="1600" b="1" dirty="0"/>
                <a:t>while </a:t>
              </a:r>
              <a:r>
                <a:rPr lang="en-US" sz="1600" dirty="0"/>
                <a:t>e</a:t>
              </a:r>
              <a:r>
                <a:rPr lang="en-US" sz="1600" b="1" dirty="0"/>
                <a:t> do </a:t>
              </a:r>
              <a:r>
                <a:rPr lang="en-US" sz="1600" dirty="0"/>
                <a:t>S</a:t>
              </a:r>
              <a:endParaRPr lang="el-GR" dirty="0"/>
            </a:p>
          </p:txBody>
        </p:sp>
        <p:cxnSp>
          <p:nvCxnSpPr>
            <p:cNvPr id="22" name="21 - Ευθύγραμμο βέλος σύνδεσης"/>
            <p:cNvCxnSpPr>
              <a:stCxn id="25" idx="2"/>
              <a:endCxn id="20" idx="0"/>
            </p:cNvCxnSpPr>
            <p:nvPr/>
          </p:nvCxnSpPr>
          <p:spPr>
            <a:xfrm>
              <a:off x="4589500" y="3048000"/>
              <a:ext cx="2292" cy="254000"/>
            </a:xfrm>
            <a:prstGeom prst="straightConnector1">
              <a:avLst/>
            </a:prstGeom>
            <a:ln>
              <a:solidFill>
                <a:srgbClr val="000000"/>
              </a:solidFill>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23" name="22 - Ευθύγραμμο βέλος σύνδεσης"/>
            <p:cNvCxnSpPr>
              <a:stCxn id="21" idx="2"/>
              <a:endCxn id="25" idx="0"/>
            </p:cNvCxnSpPr>
            <p:nvPr/>
          </p:nvCxnSpPr>
          <p:spPr>
            <a:xfrm flipH="1">
              <a:off x="4589500" y="1835461"/>
              <a:ext cx="14249" cy="642538"/>
            </a:xfrm>
            <a:prstGeom prst="straightConnector1">
              <a:avLst/>
            </a:prstGeom>
            <a:ln>
              <a:solidFill>
                <a:srgbClr val="000000"/>
              </a:solidFill>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24" name="23 - Ευθύγραμμο βέλος σύνδεσης"/>
            <p:cNvCxnSpPr/>
            <p:nvPr/>
          </p:nvCxnSpPr>
          <p:spPr>
            <a:xfrm flipH="1">
              <a:off x="4572000" y="3683000"/>
              <a:ext cx="0" cy="1079500"/>
            </a:xfrm>
            <a:prstGeom prst="straightConnector1">
              <a:avLst/>
            </a:prstGeom>
            <a:ln>
              <a:solidFill>
                <a:srgbClr val="000000"/>
              </a:solidFill>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25" name="24 - Διάγραμμα ροής: Απόφαση"/>
            <p:cNvSpPr/>
            <p:nvPr/>
          </p:nvSpPr>
          <p:spPr>
            <a:xfrm>
              <a:off x="4289500" y="2478000"/>
              <a:ext cx="600000" cy="570000"/>
            </a:xfrm>
            <a:prstGeom prst="flowChartDecision">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t>e?</a:t>
              </a:r>
              <a:endParaRPr lang="el-GR" sz="1400" b="1" dirty="0"/>
            </a:p>
          </p:txBody>
        </p:sp>
        <p:cxnSp>
          <p:nvCxnSpPr>
            <p:cNvPr id="26" name="25 - Γωνιακή σύνδεση"/>
            <p:cNvCxnSpPr>
              <a:stCxn id="25" idx="3"/>
            </p:cNvCxnSpPr>
            <p:nvPr/>
          </p:nvCxnSpPr>
          <p:spPr>
            <a:xfrm flipH="1">
              <a:off x="4603750" y="2763000"/>
              <a:ext cx="285750" cy="1428000"/>
            </a:xfrm>
            <a:prstGeom prst="bentConnector3">
              <a:avLst>
                <a:gd name="adj1" fmla="val -205195"/>
              </a:avLst>
            </a:prstGeom>
            <a:ln>
              <a:solidFill>
                <a:srgbClr val="000000"/>
              </a:solidFill>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27" name="26 - TextBox"/>
            <p:cNvSpPr txBox="1"/>
            <p:nvPr/>
          </p:nvSpPr>
          <p:spPr>
            <a:xfrm>
              <a:off x="4835896" y="2496292"/>
              <a:ext cx="652936" cy="369332"/>
            </a:xfrm>
            <a:prstGeom prst="rect">
              <a:avLst/>
            </a:prstGeom>
            <a:noFill/>
          </p:spPr>
          <p:txBody>
            <a:bodyPr wrap="none" rtlCol="0">
              <a:spAutoFit/>
            </a:bodyPr>
            <a:lstStyle/>
            <a:p>
              <a:r>
                <a:rPr lang="en-US" dirty="0"/>
                <a:t>False</a:t>
              </a:r>
              <a:endParaRPr lang="el-GR" dirty="0"/>
            </a:p>
          </p:txBody>
        </p:sp>
        <p:sp>
          <p:nvSpPr>
            <p:cNvPr id="28" name="27 - TextBox"/>
            <p:cNvSpPr txBox="1"/>
            <p:nvPr/>
          </p:nvSpPr>
          <p:spPr>
            <a:xfrm>
              <a:off x="4572000" y="2994224"/>
              <a:ext cx="599972" cy="369332"/>
            </a:xfrm>
            <a:prstGeom prst="rect">
              <a:avLst/>
            </a:prstGeom>
            <a:noFill/>
          </p:spPr>
          <p:txBody>
            <a:bodyPr wrap="none" rtlCol="0">
              <a:spAutoFit/>
            </a:bodyPr>
            <a:lstStyle/>
            <a:p>
              <a:r>
                <a:rPr lang="en-US" dirty="0"/>
                <a:t>True</a:t>
              </a:r>
              <a:endParaRPr lang="el-GR" dirty="0"/>
            </a:p>
          </p:txBody>
        </p:sp>
        <p:sp>
          <p:nvSpPr>
            <p:cNvPr id="29" name="28 - TextBox"/>
            <p:cNvSpPr txBox="1"/>
            <p:nvPr/>
          </p:nvSpPr>
          <p:spPr>
            <a:xfrm>
              <a:off x="3619500" y="4731891"/>
              <a:ext cx="2243691" cy="646331"/>
            </a:xfrm>
            <a:prstGeom prst="rect">
              <a:avLst/>
            </a:prstGeom>
            <a:noFill/>
          </p:spPr>
          <p:txBody>
            <a:bodyPr wrap="none" rtlCol="0">
              <a:spAutoFit/>
            </a:bodyPr>
            <a:lstStyle/>
            <a:p>
              <a:r>
                <a:rPr lang="el-GR" dirty="0"/>
                <a:t>Υπόλοιπες προτάσεις </a:t>
              </a:r>
            </a:p>
            <a:p>
              <a:pPr algn="ctr"/>
              <a:r>
                <a:rPr lang="el-GR" dirty="0"/>
                <a:t>προγράμματος</a:t>
              </a:r>
            </a:p>
          </p:txBody>
        </p:sp>
        <p:cxnSp>
          <p:nvCxnSpPr>
            <p:cNvPr id="44" name="43 - Γωνιακή σύνδεση"/>
            <p:cNvCxnSpPr/>
            <p:nvPr/>
          </p:nvCxnSpPr>
          <p:spPr>
            <a:xfrm rot="10800000" flipH="1">
              <a:off x="4552248" y="2359146"/>
              <a:ext cx="83252" cy="1590000"/>
            </a:xfrm>
            <a:prstGeom prst="bentConnector3">
              <a:avLst>
                <a:gd name="adj1" fmla="val -958745"/>
              </a:avLst>
            </a:prstGeom>
            <a:ln w="9525">
              <a:solidFill>
                <a:srgbClr val="000000"/>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grpSp>
      <p:sp>
        <p:nvSpPr>
          <p:cNvPr id="54" name="53 - TextBox"/>
          <p:cNvSpPr txBox="1"/>
          <p:nvPr/>
        </p:nvSpPr>
        <p:spPr>
          <a:xfrm>
            <a:off x="1442455" y="1398647"/>
            <a:ext cx="2124958" cy="1938992"/>
          </a:xfrm>
          <a:prstGeom prst="rect">
            <a:avLst/>
          </a:prstGeom>
          <a:noFill/>
        </p:spPr>
        <p:txBody>
          <a:bodyPr wrap="square" rtlCol="0">
            <a:spAutoFit/>
          </a:bodyPr>
          <a:lstStyle/>
          <a:p>
            <a:r>
              <a:rPr lang="el-GR" sz="2400" dirty="0"/>
              <a:t>Η ροή εκτέλεσης της πρότασης:</a:t>
            </a:r>
            <a:r>
              <a:rPr lang="en-US" sz="2400" dirty="0"/>
              <a:t> </a:t>
            </a:r>
            <a:r>
              <a:rPr lang="en-US" sz="2400" b="1" dirty="0"/>
              <a:t>while </a:t>
            </a:r>
            <a:r>
              <a:rPr lang="en-US" sz="2400" dirty="0"/>
              <a:t>e</a:t>
            </a:r>
            <a:r>
              <a:rPr lang="en-US" sz="2400" b="1" dirty="0"/>
              <a:t> do </a:t>
            </a:r>
            <a:r>
              <a:rPr lang="en-US" sz="2400" dirty="0"/>
              <a:t>S</a:t>
            </a:r>
            <a:endParaRPr lang="el-GR" sz="2400" dirty="0"/>
          </a:p>
          <a:p>
            <a:endParaRPr lang="el-GR" sz="2400" dirty="0"/>
          </a:p>
        </p:txBody>
      </p:sp>
    </p:spTree>
    <p:extLst>
      <p:ext uri="{BB962C8B-B14F-4D97-AF65-F5344CB8AC3E}">
        <p14:creationId xmlns:p14="http://schemas.microsoft.com/office/powerpoint/2010/main" val="14165536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0086&quot;&gt;&lt;object type=&quot;3&quot; unique_id=&quot;10087&quot;&gt;&lt;property id=&quot;20148&quot; value=&quot;5&quot;/&gt;&lt;property id=&quot;20300&quot; value=&quot;Slide 1 - &amp;quot;Τίτλος Μαθήματος&amp;quot;&quot;/&gt;&lt;property id=&quot;20307&quot; value=&quot;256&quot;/&gt;&lt;/object&gt;&lt;object type=&quot;3&quot; unique_id=&quot;10088&quot;&gt;&lt;property id=&quot;20148&quot; value=&quot;5&quot;/&gt;&lt;property id=&quot;20300&quot; value=&quot;Slide 2&quot;/&gt;&lt;property id=&quot;20307&quot; value=&quot;289&quot;/&gt;&lt;/object&gt;&lt;object type=&quot;3&quot; unique_id=&quot;10089&quot;&gt;&lt;property id=&quot;20148&quot; value=&quot;5&quot;/&gt;&lt;property id=&quot;20300&quot; value=&quot;Slide 3 - &amp;quot;Άδειες Χρήσης&amp;quot;&quot;/&gt;&lt;property id=&quot;20307&quot; value=&quot;257&quot;/&gt;&lt;/object&gt;&lt;object type=&quot;3&quot; unique_id=&quot;10090&quot;&gt;&lt;property id=&quot;20148&quot; value=&quot;5&quot;/&gt;&lt;property id=&quot;20300&quot; value=&quot;Slide 4 - &amp;quot;Χρηματοδότηση&amp;quot;&quot;/&gt;&lt;property id=&quot;20307&quot; value=&quot;259&quot;/&gt;&lt;/object&gt;&lt;object type=&quot;3&quot; unique_id=&quot;10091&quot;&gt;&lt;property id=&quot;20148&quot; value=&quot;5&quot;/&gt;&lt;property id=&quot;20300&quot; value=&quot;Slide 5 - &amp;quot;Σκοποί  ενότητας&amp;quot;&quot;/&gt;&lt;property id=&quot;20307&quot; value=&quot;261&quot;/&gt;&lt;/object&gt;&lt;object type=&quot;3&quot; unique_id=&quot;10092&quot;&gt;&lt;property id=&quot;20148&quot; value=&quot;5&quot;/&gt;&lt;property id=&quot;20300&quot; value=&quot;Slide 6 - &amp;quot;Περιεχόμενα ενότητας&amp;quot;&quot;/&gt;&lt;property id=&quot;20307&quot; value=&quot;262&quot;/&gt;&lt;/object&gt;&lt;object type=&quot;3&quot; unique_id=&quot;10093&quot;&gt;&lt;property id=&quot;20148&quot; value=&quot;5&quot;/&gt;&lt;property id=&quot;20300&quot; value=&quot;Slide 7 - &amp;quot;Χρήση Διατάξεων&amp;quot;&quot;/&gt;&lt;property id=&quot;20307&quot; value=&quot;264&quot;/&gt;&lt;/object&gt;&lt;object type=&quot;3&quot; unique_id=&quot;10094&quot;&gt;&lt;property id=&quot;20148&quot; value=&quot;5&quot;/&gt;&lt;property id=&quot;20300&quot; value=&quot;Slide 8 - &amp;quot;Διαφάνεια Τίτλου&amp;quot;&quot;/&gt;&lt;property id=&quot;20307&quot; value=&quot;266&quot;/&gt;&lt;/object&gt;&lt;object type=&quot;3&quot; unique_id=&quot;10095&quot;&gt;&lt;property id=&quot;20148&quot; value=&quot;5&quot;/&gt;&lt;property id=&quot;20300&quot; value=&quot;Slide 9 - &amp;quot;Τίτλος και περιεχόμενο 1&amp;quot;&quot;/&gt;&lt;property id=&quot;20307&quot; value=&quot;265&quot;/&gt;&lt;/object&gt;&lt;object type=&quot;3&quot; unique_id=&quot;10096&quot;&gt;&lt;property id=&quot;20148&quot; value=&quot;5&quot;/&gt;&lt;property id=&quot;20300&quot; value=&quot;Slide 10 - &amp;quot;Τίτλος και περιεχόμενο 2&amp;quot;&quot;/&gt;&lt;property id=&quot;20307&quot; value=&quot;274&quot;/&gt;&lt;/object&gt;&lt;object type=&quot;3&quot; unique_id=&quot;10097&quot;&gt;&lt;property id=&quot;20148&quot; value=&quot;5&quot;/&gt;&lt;property id=&quot;20300&quot; value=&quot;Slide 11 - &amp;quot;Κεφαλίδα Ενότητας&amp;quot;&quot;/&gt;&lt;property id=&quot;20307&quot; value=&quot;267&quot;/&gt;&lt;/object&gt;&lt;object type=&quot;3&quot; unique_id=&quot;10098&quot;&gt;&lt;property id=&quot;20148&quot; value=&quot;5&quot;/&gt;&lt;property id=&quot;20300&quot; value=&quot;Slide 12 - &amp;quot;Δύο περιεχόμενα 1 &amp;quot;&quot;/&gt;&lt;property id=&quot;20307&quot; value=&quot;288&quot;/&gt;&lt;/object&gt;&lt;object type=&quot;3&quot; unique_id=&quot;10099&quot;&gt;&lt;property id=&quot;20148&quot; value=&quot;5&quot;/&gt;&lt;property id=&quot;20300&quot; value=&quot;Slide 13 - &amp;quot;Δύο περιεχόμενα 2 &amp;quot;&quot;/&gt;&lt;property id=&quot;20307&quot; value=&quot;277&quot;/&gt;&lt;/object&gt;&lt;object type=&quot;3&quot; unique_id=&quot;10100&quot;&gt;&lt;property id=&quot;20148&quot; value=&quot;5&quot;/&gt;&lt;property id=&quot;20300&quot; value=&quot;Slide 14 - &amp;quot;Σύγκριση 1&amp;quot;&quot;/&gt;&lt;property id=&quot;20307&quot; value=&quot;269&quot;/&gt;&lt;/object&gt;&lt;object type=&quot;3&quot; unique_id=&quot;10101&quot;&gt;&lt;property id=&quot;20148&quot; value=&quot;5&quot;/&gt;&lt;property id=&quot;20300&quot; value=&quot;Slide 15 - &amp;quot;Σύγκριση 2&amp;quot;&quot;/&gt;&lt;property id=&quot;20307&quot; value=&quot;278&quot;/&gt;&lt;/object&gt;&lt;object type=&quot;3&quot; unique_id=&quot;10102&quot;&gt;&lt;property id=&quot;20148&quot; value=&quot;5&quot;/&gt;&lt;property id=&quot;20300&quot; value=&quot;Slide 16 - &amp;quot;Μόνο Τίτλος&amp;quot;&quot;/&gt;&lt;property id=&quot;20307&quot; value=&quot;270&quot;/&gt;&lt;/object&gt;&lt;object type=&quot;3&quot; unique_id=&quot;10103&quot;&gt;&lt;property id=&quot;20148&quot; value=&quot;5&quot;/&gt;&lt;property id=&quot;20300&quot; value=&quot;Slide 17 - &amp;quot;Περιεχόμενο με λεζάντα 1&amp;quot;&quot;/&gt;&lt;property id=&quot;20307&quot; value=&quot;272&quot;/&gt;&lt;/object&gt;&lt;object type=&quot;3&quot; unique_id=&quot;10104&quot;&gt;&lt;property id=&quot;20148&quot; value=&quot;5&quot;/&gt;&lt;property id=&quot;20300&quot; value=&quot;Slide 18 - &amp;quot;Περιεχόμενο με λεζάντα 2&amp;quot;&quot;/&gt;&lt;property id=&quot;20307&quot; value=&quot;279&quot;/&gt;&lt;/object&gt;&lt;object type=&quot;3&quot; unique_id=&quot;10105&quot;&gt;&lt;property id=&quot;20148&quot; value=&quot;5&quot;/&gt;&lt;property id=&quot;20300&quot; value=&quot;Slide 19 - &amp;quot;Εικόνα με λεζάντα&amp;quot;&quot;/&gt;&lt;property id=&quot;20307&quot; value=&quot;273&quot;/&gt;&lt;/object&gt;&lt;object type=&quot;3&quot; unique_id=&quot;10106&quot;&gt;&lt;property id=&quot;20148&quot; value=&quot;5&quot;/&gt;&lt;property id=&quot;20300&quot; value=&quot;Slide 20 - &amp;quot;Οδηγίες&amp;quot;&quot;/&gt;&lt;property id=&quot;20307&quot; value=&quot;281&quot;/&gt;&lt;/object&gt;&lt;object type=&quot;3&quot; unique_id=&quot;10107&quot;&gt;&lt;property id=&quot;20148&quot; value=&quot;5&quot;/&gt;&lt;property id=&quot;20300&quot; value=&quot;Slide 21 - &amp;quot;Οδηγίες (1 από 4)&amp;quot;&quot;/&gt;&lt;property id=&quot;20307&quot; value=&quot;284&quot;/&gt;&lt;/object&gt;&lt;object type=&quot;3&quot; unique_id=&quot;10108&quot;&gt;&lt;property id=&quot;20148&quot; value=&quot;5&quot;/&gt;&lt;property id=&quot;20300&quot; value=&quot;Slide 22 - &amp;quot;Οδηγίες (2 από 4) &amp;quot;&quot;/&gt;&lt;property id=&quot;20307&quot; value=&quot;282&quot;/&gt;&lt;/object&gt;&lt;object type=&quot;3&quot; unique_id=&quot;10109&quot;&gt;&lt;property id=&quot;20148&quot; value=&quot;5&quot;/&gt;&lt;property id=&quot;20300&quot; value=&quot;Slide 23 - &amp;quot;Οδηγίες (3 από 4)&amp;quot;&quot;/&gt;&lt;property id=&quot;20307&quot; value=&quot;283&quot;/&gt;&lt;/object&gt;&lt;object type=&quot;3&quot; unique_id=&quot;10110&quot;&gt;&lt;property id=&quot;20148&quot; value=&quot;5&quot;/&gt;&lt;property id=&quot;20300&quot; value=&quot;Slide 24 - &amp;quot;Οδηγίες (4 από 4)&amp;quot;&quot;/&gt;&lt;property id=&quot;20307&quot; value=&quot;285&quot;/&gt;&lt;/object&gt;&lt;object type=&quot;3&quot; unique_id=&quot;10111&quot;&gt;&lt;property id=&quot;20148&quot; value=&quot;5&quot;/&gt;&lt;property id=&quot;20300&quot; value=&quot;Slide 25 - &amp;quot;Βασικές Οδηγίες Προσβασιμότητας&amp;quot;&quot;/&gt;&lt;property id=&quot;20307&quot; value=&quot;286&quot;/&gt;&lt;/object&gt;&lt;object type=&quot;3&quot; unique_id=&quot;10112&quot;&gt;&lt;property id=&quot;20148&quot; value=&quot;5&quot;/&gt;&lt;property id=&quot;20300&quot; value=&quot;Slide 32 - &amp;quot;Τέλος Ενότητας&amp;quot;&quot;/&gt;&lt;property id=&quot;20307&quot; value=&quot;280&quot;/&gt;&lt;/object&gt;&lt;object type=&quot;3&quot; unique_id=&quot;10757&quot;&gt;&lt;property id=&quot;20148&quot; value=&quot;5&quot;/&gt;&lt;property id=&quot;20300&quot; value=&quot;Slide 26 - &amp;quot;Βιβλιογραφία&amp;quot;&quot;/&gt;&lt;property id=&quot;20307&quot; value=&quot;290&quot;/&gt;&lt;/object&gt;&lt;object type=&quot;3&quot; unique_id=&quot;10758&quot;&gt;&lt;property id=&quot;20148&quot; value=&quot;5&quot;/&gt;&lt;property id=&quot;20300&quot; value=&quot;Slide 27 - &amp;quot;Σημείωμα Αναφοράς&amp;quot;&quot;/&gt;&lt;property id=&quot;20307&quot; value=&quot;291&quot;/&gt;&lt;/object&gt;&lt;object type=&quot;3&quot; unique_id=&quot;10759&quot;&gt;&lt;property id=&quot;20148&quot; value=&quot;5&quot;/&gt;&lt;property id=&quot;20300&quot; value=&quot;Slide 28 - &amp;quot;Σημείωμα Αδειοδότησης&amp;quot;&quot;/&gt;&lt;property id=&quot;20307&quot; value=&quot;292&quot;/&gt;&lt;/object&gt;&lt;object type=&quot;3&quot; unique_id=&quot;10760&quot;&gt;&lt;property id=&quot;20148&quot; value=&quot;5&quot;/&gt;&lt;property id=&quot;20300&quot; value=&quot;Slide 29&quot;/&gt;&lt;property id=&quot;20307&quot; value=&quot;293&quot;/&gt;&lt;/object&gt;&lt;object type=&quot;3&quot; unique_id=&quot;10761&quot;&gt;&lt;property id=&quot;20148&quot; value=&quot;5&quot;/&gt;&lt;property id=&quot;20300&quot; value=&quot;Slide 30&quot;/&gt;&lt;property id=&quot;20307&quot; value=&quot;294&quot;/&gt;&lt;/object&gt;&lt;object type=&quot;3&quot; unique_id=&quot;10762&quot;&gt;&lt;property id=&quot;20148&quot; value=&quot;5&quot;/&gt;&lt;property id=&quot;20300&quot; value=&quot;Slide 31 - &amp;quot;Διατήρηση Σημειωμάτων&amp;quot;&quot;/&gt;&lt;property id=&quot;20307&quot; value=&quot;295&quot;/&gt;&lt;/object&gt;&lt;/object&gt;&lt;object type=&quot;8&quot; unique_id=&quot;10140&quot;&gt;&lt;/object&gt;&lt;/object&gt;&lt;/database&gt;"/>
  <p:tag name="SECTOMILLISECCONVERTED" val="1"/>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2636</TotalTime>
  <Words>3327</Words>
  <Application>Microsoft Office PowerPoint</Application>
  <PresentationFormat>Προβολή στην οθόνη (16:10)</PresentationFormat>
  <Paragraphs>675</Paragraphs>
  <Slides>45</Slides>
  <Notes>11</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45</vt:i4>
      </vt:variant>
    </vt:vector>
  </HeadingPairs>
  <TitlesOfParts>
    <vt:vector size="51" baseType="lpstr">
      <vt:lpstr>Arial Unicode MS</vt:lpstr>
      <vt:lpstr>Arial</vt:lpstr>
      <vt:lpstr>Calibri</vt:lpstr>
      <vt:lpstr>Times New Roman</vt:lpstr>
      <vt:lpstr>Wingdings</vt:lpstr>
      <vt:lpstr>Θέμα του Office</vt:lpstr>
      <vt:lpstr>Προγραμματισμός Ι</vt:lpstr>
      <vt:lpstr>Παρουσίαση του PowerPoint</vt:lpstr>
      <vt:lpstr>Άδειες Χρήσης</vt:lpstr>
      <vt:lpstr>Χρηματοδότηση</vt:lpstr>
      <vt:lpstr>Σκοποί  ενότητας</vt:lpstr>
      <vt:lpstr>Περιεχόμενα ενότητας</vt:lpstr>
      <vt:lpstr>Εντολές Επανάληψης</vt:lpstr>
      <vt:lpstr>Η εντολή While1/7</vt:lpstr>
      <vt:lpstr>Η εντολή While2/7</vt:lpstr>
      <vt:lpstr>Η εντολή While3/7</vt:lpstr>
      <vt:lpstr>Η εντολή While4/7</vt:lpstr>
      <vt:lpstr>Η εντολή While5/7</vt:lpstr>
      <vt:lpstr>Η εντολή While6/7</vt:lpstr>
      <vt:lpstr>Η εντολή While7/7</vt:lpstr>
      <vt:lpstr>Η εντολή Repeat1/5</vt:lpstr>
      <vt:lpstr>Η εντολή Repeat2/5</vt:lpstr>
      <vt:lpstr>Η εντολή Repeat4/5</vt:lpstr>
      <vt:lpstr>Η εντολή Repeat3/5</vt:lpstr>
      <vt:lpstr>Η εντολή Repeat5/5</vt:lpstr>
      <vt:lpstr>While vs Repeat1/3</vt:lpstr>
      <vt:lpstr>While vs Repeat2/3</vt:lpstr>
      <vt:lpstr>While vs Repeat3/3</vt:lpstr>
      <vt:lpstr>Η εντολή For1/6</vt:lpstr>
      <vt:lpstr>Η εντολή For2/6</vt:lpstr>
      <vt:lpstr>Η εντολή For3/6</vt:lpstr>
      <vt:lpstr>Η εντολή For4/6</vt:lpstr>
      <vt:lpstr>Η εντολή For5/6 </vt:lpstr>
      <vt:lpstr>Η εντολή For6/6</vt:lpstr>
      <vt:lpstr>Ανακεφαλαίωση Εντολών Επανάληψης1/2</vt:lpstr>
      <vt:lpstr>Ανακεφαλαίωση Εντολών Επανάληψης2/2</vt:lpstr>
      <vt:lpstr>Έλεγχος Επανάληψης με Μεταβλητές1/2</vt:lpstr>
      <vt:lpstr>Έλεγχος Επανάληψης με Μεταβλητές2/2</vt:lpstr>
      <vt:lpstr>Φωλιασμένες Εντολές Επανάληψης1/2 </vt:lpstr>
      <vt:lpstr>Φωλιασμένες Εντολές Επανάληψης2/2 </vt:lpstr>
      <vt:lpstr>Ασκήσεις1/6</vt:lpstr>
      <vt:lpstr>Ασκήσεις2/6</vt:lpstr>
      <vt:lpstr>Ασκήσεις3/6</vt:lpstr>
      <vt:lpstr>Ασκήσεις4/6</vt:lpstr>
      <vt:lpstr>Ασκήσεις5/6</vt:lpstr>
      <vt:lpstr>Ασκήσεις6/6</vt:lpstr>
      <vt:lpstr>Βιβλιογραφία</vt:lpstr>
      <vt:lpstr>Σημείωμα Αναφοράς</vt:lpstr>
      <vt:lpstr>Σημείωμα Αδειοδότησης</vt:lpstr>
      <vt:lpstr>Παρουσίαση του PowerPoint</vt:lpstr>
      <vt:lpstr>Τέλος Ενότητας</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Evaggelos Karvounis</cp:lastModifiedBy>
  <cp:revision>245</cp:revision>
  <dcterms:created xsi:type="dcterms:W3CDTF">2012-09-06T09:03:05Z</dcterms:created>
  <dcterms:modified xsi:type="dcterms:W3CDTF">2015-05-07T14:30:40Z</dcterms:modified>
</cp:coreProperties>
</file>