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56" r:id="rId2"/>
    <p:sldId id="289" r:id="rId3"/>
    <p:sldId id="257" r:id="rId4"/>
    <p:sldId id="259" r:id="rId5"/>
    <p:sldId id="261" r:id="rId6"/>
    <p:sldId id="492" r:id="rId7"/>
    <p:sldId id="352" r:id="rId8"/>
    <p:sldId id="567" r:id="rId9"/>
    <p:sldId id="554" r:id="rId10"/>
    <p:sldId id="521" r:id="rId11"/>
    <p:sldId id="522" r:id="rId12"/>
    <p:sldId id="523" r:id="rId13"/>
    <p:sldId id="524" r:id="rId14"/>
    <p:sldId id="525" r:id="rId15"/>
    <p:sldId id="568" r:id="rId16"/>
    <p:sldId id="526" r:id="rId17"/>
    <p:sldId id="527" r:id="rId18"/>
    <p:sldId id="528" r:id="rId19"/>
    <p:sldId id="529" r:id="rId20"/>
    <p:sldId id="530" r:id="rId21"/>
    <p:sldId id="531" r:id="rId22"/>
    <p:sldId id="532" r:id="rId23"/>
    <p:sldId id="557" r:id="rId24"/>
    <p:sldId id="558" r:id="rId25"/>
    <p:sldId id="535" r:id="rId26"/>
    <p:sldId id="560" r:id="rId27"/>
    <p:sldId id="536" r:id="rId28"/>
    <p:sldId id="537" r:id="rId29"/>
    <p:sldId id="538" r:id="rId30"/>
    <p:sldId id="540" r:id="rId31"/>
    <p:sldId id="541" r:id="rId32"/>
    <p:sldId id="542" r:id="rId33"/>
    <p:sldId id="544" r:id="rId34"/>
    <p:sldId id="563" r:id="rId35"/>
    <p:sldId id="545" r:id="rId36"/>
    <p:sldId id="546" r:id="rId37"/>
    <p:sldId id="547" r:id="rId38"/>
    <p:sldId id="564" r:id="rId39"/>
    <p:sldId id="549" r:id="rId40"/>
    <p:sldId id="550" r:id="rId41"/>
    <p:sldId id="565" r:id="rId42"/>
    <p:sldId id="553" r:id="rId43"/>
    <p:sldId id="290" r:id="rId44"/>
    <p:sldId id="576" r:id="rId45"/>
    <p:sldId id="351" r:id="rId46"/>
    <p:sldId id="569" r:id="rId47"/>
    <p:sldId id="571" r:id="rId48"/>
    <p:sldId id="572" r:id="rId49"/>
    <p:sldId id="573" r:id="rId50"/>
    <p:sldId id="574" r:id="rId51"/>
    <p:sldId id="575" r:id="rId52"/>
  </p:sldIdLst>
  <p:sldSz cx="9144000" cy="5715000" type="screen16x10"/>
  <p:notesSz cx="6858000" cy="9144000"/>
  <p:custDataLst>
    <p:tags r:id="rId5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3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28" autoAdjust="0"/>
    <p:restoredTop sz="99309" autoAdjust="0"/>
  </p:normalViewPr>
  <p:slideViewPr>
    <p:cSldViewPr>
      <p:cViewPr varScale="1">
        <p:scale>
          <a:sx n="89" d="100"/>
          <a:sy n="89" d="100"/>
        </p:scale>
        <p:origin x="36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22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7149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2684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4937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5896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873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201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10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10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10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10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5942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10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lpguide.org/articles" TargetMode="External"/><Relationship Id="rId2" Type="http://schemas.openxmlformats.org/officeDocument/2006/relationships/hyperlink" Target="http://www.psychiatry-pulse.gr/yliko/arieti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yggros-hosp.gr/newsite/files/file/27-32(1).pdf" TargetMode="External"/><Relationship Id="rId5" Type="http://schemas.openxmlformats.org/officeDocument/2006/relationships/hyperlink" Target="http://cbt.edu.gr/arxeia/swmatomorfes_diataraxes.pdf" TargetMode="External"/><Relationship Id="rId4" Type="http://schemas.openxmlformats.org/officeDocument/2006/relationships/hyperlink" Target="http://www.ncbi.nlm.nih.gov/pubmed/24049640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0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err="1" smtClean="0"/>
              <a:t>Σωματόμορφες</a:t>
            </a:r>
            <a:r>
              <a:rPr lang="el-GR" sz="2800" b="1" dirty="0" smtClean="0"/>
              <a:t> Διαταραχές</a:t>
            </a:r>
          </a:p>
          <a:p>
            <a:endParaRPr lang="el-GR" sz="2800" b="1" dirty="0" smtClean="0"/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rmAutofit/>
          </a:bodyPr>
          <a:lstStyle/>
          <a:p>
            <a:r>
              <a:rPr lang="el-GR" altLang="el-GR" sz="4000" dirty="0" smtClean="0"/>
              <a:t>Εισαγωγικά  (1 από 2)</a:t>
            </a:r>
          </a:p>
        </p:txBody>
      </p:sp>
      <p:sp>
        <p:nvSpPr>
          <p:cNvPr id="4099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altLang="el-GR" sz="3000" b="1" dirty="0" smtClean="0"/>
              <a:t>Αίτια</a:t>
            </a:r>
            <a:r>
              <a:rPr lang="el-GR" altLang="el-GR" sz="3000" dirty="0" smtClean="0"/>
              <a:t> μιας τέτοιας συμπεριφοράς:</a:t>
            </a:r>
            <a:br>
              <a:rPr lang="el-GR" altLang="el-GR" sz="3000" dirty="0" smtClean="0"/>
            </a:br>
            <a:r>
              <a:rPr lang="el-GR" altLang="el-GR" sz="3000" dirty="0" smtClean="0"/>
              <a:t> </a:t>
            </a:r>
            <a:r>
              <a:rPr lang="el-GR" altLang="el-GR" sz="30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000" dirty="0" smtClean="0"/>
              <a:t>βιολογικά </a:t>
            </a:r>
            <a:br>
              <a:rPr lang="el-GR" altLang="el-GR" sz="3000" dirty="0" smtClean="0"/>
            </a:br>
            <a:r>
              <a:rPr lang="el-GR" altLang="el-GR" sz="30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000" dirty="0" smtClean="0"/>
              <a:t>ψυχολογικά </a:t>
            </a:r>
            <a:br>
              <a:rPr lang="el-GR" altLang="el-GR" sz="3000" dirty="0" smtClean="0"/>
            </a:br>
            <a:r>
              <a:rPr lang="el-GR" altLang="el-GR" sz="30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000" dirty="0" smtClean="0"/>
              <a:t>κοινωνικά</a:t>
            </a:r>
            <a:br>
              <a:rPr lang="el-GR" altLang="el-GR" sz="3000" dirty="0" smtClean="0"/>
            </a:br>
            <a:r>
              <a:rPr lang="el-GR" altLang="el-GR" sz="3000" dirty="0" smtClean="0"/>
              <a:t/>
            </a:r>
            <a:br>
              <a:rPr lang="el-GR" altLang="el-GR" sz="3000" dirty="0" smtClean="0"/>
            </a:br>
            <a:r>
              <a:rPr lang="el-GR" altLang="el-GR" sz="3000" dirty="0" smtClean="0"/>
              <a:t>Οι ίδιοι οι χρήστες, συνήθως, </a:t>
            </a:r>
            <a:r>
              <a:rPr lang="el-GR" altLang="el-GR" sz="3000" u="sng" dirty="0" smtClean="0"/>
              <a:t>δεν αποδέχονται την πιθανότητα ύπαρξη ψυχολογικών παραγόντων </a:t>
            </a:r>
            <a:r>
              <a:rPr lang="el-GR" altLang="el-GR" sz="3500" b="1" dirty="0" smtClean="0"/>
              <a:t/>
            </a:r>
            <a:br>
              <a:rPr lang="el-GR" altLang="el-GR" sz="3500" b="1" dirty="0" smtClean="0"/>
            </a:br>
            <a:r>
              <a:rPr lang="el-GR" altLang="el-GR" sz="3500" dirty="0" smtClean="0"/>
              <a:t> 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04562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1 - Τίτλος"/>
          <p:cNvSpPr>
            <a:spLocks noGrp="1"/>
          </p:cNvSpPr>
          <p:nvPr>
            <p:ph type="title"/>
          </p:nvPr>
        </p:nvSpPr>
        <p:spPr>
          <a:xfrm>
            <a:off x="457200" y="428608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Εισαγωγικά </a:t>
            </a:r>
            <a:r>
              <a:rPr lang="el-GR" altLang="el-GR" dirty="0" smtClean="0"/>
              <a:t>(2 από 2)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Autofit/>
          </a:bodyPr>
          <a:lstStyle/>
          <a:p>
            <a:r>
              <a:rPr lang="el-GR" sz="2800" dirty="0" smtClean="0"/>
              <a:t>Αποτελούν επιπρόσθετη πηγή </a:t>
            </a:r>
            <a:r>
              <a:rPr lang="en-US" sz="2800" dirty="0" smtClean="0"/>
              <a:t>stress </a:t>
            </a:r>
            <a:r>
              <a:rPr lang="el-GR" sz="2800" dirty="0" smtClean="0"/>
              <a:t>και δυσφορίας στο προσωπικό υγείας: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 </a:t>
            </a:r>
            <a:r>
              <a:rPr lang="el-GR" sz="2800" u="sng" dirty="0" smtClean="0"/>
              <a:t>δεν κατέχει γνώσεις </a:t>
            </a:r>
            <a:r>
              <a:rPr lang="el-GR" sz="2800" dirty="0" smtClean="0"/>
              <a:t>για την κατάλληλη </a:t>
            </a:r>
            <a:br>
              <a:rPr lang="el-GR" sz="2800" dirty="0" smtClean="0"/>
            </a:br>
            <a:r>
              <a:rPr lang="el-GR" sz="2800" dirty="0" smtClean="0"/>
              <a:t>     αντιμετώπιση των ασθενών αυτών </a:t>
            </a:r>
            <a:br>
              <a:rPr lang="el-GR" sz="2800" dirty="0" smtClean="0"/>
            </a:br>
            <a:r>
              <a:rPr lang="el-GR" sz="2800" dirty="0" smtClean="0">
                <a:sym typeface="Wingdings 2"/>
              </a:rPr>
              <a:t> βιώνει </a:t>
            </a:r>
            <a:r>
              <a:rPr lang="el-GR" sz="2800" u="sng" dirty="0" smtClean="0"/>
              <a:t>αισθήματα ματαίωσης και θυμού </a:t>
            </a:r>
            <a:r>
              <a:rPr lang="el-GR" sz="2800" dirty="0" smtClean="0"/>
              <a:t>προς του </a:t>
            </a:r>
            <a:br>
              <a:rPr lang="el-GR" sz="2800" dirty="0" smtClean="0"/>
            </a:br>
            <a:r>
              <a:rPr lang="el-GR" sz="2800" dirty="0" smtClean="0"/>
              <a:t>    ασθενείς, λόγω της αδυναμία τους να </a:t>
            </a:r>
            <a:br>
              <a:rPr lang="el-GR" sz="2800" dirty="0" smtClean="0"/>
            </a:br>
            <a:r>
              <a:rPr lang="el-GR" sz="2800" dirty="0" smtClean="0"/>
              <a:t>    προσφέρουν διάγνωση και θεραπεία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7698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4"/>
            <a:ext cx="8229600" cy="609880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Ψυχολογικά προβλήματα σε υπηρεσίες γενικής υγείας (1 από 2)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92500" lnSpcReduction="10000"/>
          </a:bodyPr>
          <a:lstStyle/>
          <a:p>
            <a:r>
              <a:rPr lang="el-GR" altLang="el-GR" sz="2800" dirty="0" smtClean="0"/>
              <a:t>Μελέτη </a:t>
            </a:r>
            <a:r>
              <a:rPr lang="en-US" altLang="el-GR" sz="2800" dirty="0" err="1" smtClean="0"/>
              <a:t>Anseau</a:t>
            </a:r>
            <a:r>
              <a:rPr lang="en-US" altLang="el-GR" sz="2800" dirty="0" smtClean="0"/>
              <a:t> et al. 2004: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2</a:t>
            </a:r>
            <a:r>
              <a:rPr lang="en-US" altLang="el-GR" sz="2800" dirty="0" smtClean="0"/>
              <a:t>.</a:t>
            </a:r>
            <a:r>
              <a:rPr lang="el-GR" altLang="el-GR" sz="2800" dirty="0" smtClean="0"/>
              <a:t>316 ενήλικες ασθενείς επισκέφτηκαν πρωτοβάθμια υπηρεσία υγείας :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το </a:t>
            </a:r>
            <a:r>
              <a:rPr lang="el-GR" altLang="el-GR" sz="2800" b="1" dirty="0" smtClean="0"/>
              <a:t>42% των ασθενών </a:t>
            </a:r>
            <a:r>
              <a:rPr lang="el-GR" altLang="el-GR" sz="2800" dirty="0" smtClean="0"/>
              <a:t>παρουσίαζαν κάποια </a:t>
            </a:r>
            <a:br>
              <a:rPr lang="el-GR" altLang="el-GR" sz="2800" dirty="0" smtClean="0"/>
            </a:br>
            <a:r>
              <a:rPr lang="el-GR" altLang="el-GR" sz="2800" dirty="0" smtClean="0"/>
              <a:t>     </a:t>
            </a:r>
            <a:r>
              <a:rPr lang="el-GR" altLang="el-GR" sz="2800" u="sng" dirty="0" smtClean="0"/>
              <a:t>ψυχολογική διαταραχή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το </a:t>
            </a:r>
            <a:r>
              <a:rPr lang="el-GR" altLang="el-GR" sz="2800" b="1" dirty="0" smtClean="0"/>
              <a:t>5.4%</a:t>
            </a:r>
            <a:r>
              <a:rPr lang="el-GR" altLang="el-GR" sz="2800" dirty="0" smtClean="0"/>
              <a:t>  αφορούσε επίσκεψη σε </a:t>
            </a:r>
            <a:r>
              <a:rPr lang="el-GR" altLang="el-GR" sz="2800" u="sng" dirty="0" smtClean="0"/>
              <a:t>ψυχίατρο</a:t>
            </a:r>
            <a:br>
              <a:rPr lang="el-GR" altLang="el-GR" sz="2800" u="sng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Οι επισκέψεις αφορούσαν κυρίως γυναικολόγους και </a:t>
            </a:r>
            <a:br>
              <a:rPr lang="el-GR" altLang="el-GR" sz="2800" dirty="0" smtClean="0"/>
            </a:br>
            <a:r>
              <a:rPr lang="el-GR" altLang="el-GR" sz="2800" dirty="0" smtClean="0"/>
              <a:t>     γαστρεντερολόγους</a:t>
            </a:r>
            <a:endParaRPr lang="el-GR" altLang="el-GR" sz="2800" u="sng" dirty="0" smtClean="0"/>
          </a:p>
          <a:p>
            <a:pPr algn="r">
              <a:buNone/>
            </a:pPr>
            <a:r>
              <a:rPr lang="el-GR" altLang="el-GR" sz="2000" dirty="0" smtClean="0"/>
              <a:t>(</a:t>
            </a:r>
            <a:r>
              <a:rPr lang="el-GR" altLang="el-GR" sz="2000" dirty="0" err="1" smtClean="0"/>
              <a:t>Καραδήμας</a:t>
            </a:r>
            <a:r>
              <a:rPr lang="el-GR" altLang="el-GR" sz="2000" dirty="0" smtClean="0"/>
              <a:t> Ε., 2005) 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277203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Ψυχολογικά προβλήματα σε υπηρεσίες γενικής </a:t>
            </a:r>
            <a:r>
              <a:rPr lang="el-GR" altLang="el-GR" sz="3600" dirty="0" smtClean="0"/>
              <a:t>υγείας (2 από 2)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302"/>
            <a:ext cx="8229600" cy="3747834"/>
          </a:xfrm>
        </p:spPr>
        <p:txBody>
          <a:bodyPr>
            <a:normAutofit fontScale="92500" lnSpcReduction="10000"/>
          </a:bodyPr>
          <a:lstStyle/>
          <a:p>
            <a:r>
              <a:rPr lang="el-GR" altLang="el-GR" sz="2800" dirty="0" smtClean="0"/>
              <a:t>Οι ίδιοι οι ασθενείς απέδιδαν τα συμπτώματά τους σε οργανικά αίτια, παρά στον τρόπο ζωής τους ή σε άλλους σχετικούς παράγοντες </a:t>
            </a:r>
          </a:p>
          <a:p>
            <a:r>
              <a:rPr lang="el-GR" altLang="el-GR" sz="2800" dirty="0" smtClean="0"/>
              <a:t>Έρευνα </a:t>
            </a:r>
            <a:r>
              <a:rPr lang="en-US" altLang="el-GR" sz="2800" dirty="0" err="1" smtClean="0"/>
              <a:t>Kunen</a:t>
            </a:r>
            <a:r>
              <a:rPr lang="en-US" altLang="el-GR" sz="2800" dirty="0" smtClean="0"/>
              <a:t> et al. 2005: </a:t>
            </a:r>
            <a:r>
              <a:rPr lang="el-GR" altLang="el-GR" sz="2800" dirty="0" smtClean="0"/>
              <a:t>33.000 ασθενείς σε επείγοντα περιστατικά. Παρατηρήθηκε σημαντικότατη </a:t>
            </a:r>
            <a:r>
              <a:rPr lang="el-GR" altLang="el-GR" sz="2800" u="sng" dirty="0" err="1" smtClean="0"/>
              <a:t>υποδιάγνωση</a:t>
            </a:r>
            <a:r>
              <a:rPr lang="el-GR" altLang="el-GR" sz="2800" dirty="0" smtClean="0"/>
              <a:t>  </a:t>
            </a:r>
            <a:br>
              <a:rPr lang="el-GR" altLang="el-GR" sz="2800" dirty="0" smtClean="0"/>
            </a:br>
            <a:r>
              <a:rPr lang="el-GR" altLang="el-GR" sz="2800" dirty="0" smtClean="0"/>
              <a:t>(ποσοστά που αγγίζουν το 75%, ειδικά σε μειονότητες και φτωχές ομάδες του πληθυσμού)</a:t>
            </a:r>
          </a:p>
          <a:p>
            <a:pPr algn="r">
              <a:buNone/>
            </a:pPr>
            <a:r>
              <a:rPr lang="el-GR" altLang="el-GR" sz="2200" dirty="0" smtClean="0"/>
              <a:t>(</a:t>
            </a:r>
            <a:r>
              <a:rPr lang="el-GR" altLang="el-GR" sz="2200" dirty="0" err="1" smtClean="0"/>
              <a:t>Καραδήμας</a:t>
            </a:r>
            <a:r>
              <a:rPr lang="el-GR" altLang="el-GR" sz="2200" dirty="0" smtClean="0"/>
              <a:t> Ε., 2005) </a:t>
            </a:r>
          </a:p>
          <a:p>
            <a:pPr>
              <a:buNone/>
            </a:pP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1417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Μοντέλο των </a:t>
            </a:r>
            <a:r>
              <a:rPr lang="en-US" altLang="el-GR" sz="3600" dirty="0" err="1" smtClean="0"/>
              <a:t>Looper</a:t>
            </a:r>
            <a:r>
              <a:rPr lang="en-US" altLang="el-GR" sz="3600" dirty="0" smtClean="0"/>
              <a:t> </a:t>
            </a:r>
            <a:r>
              <a:rPr lang="el-GR" altLang="el-GR" sz="3600" dirty="0" smtClean="0"/>
              <a:t>και</a:t>
            </a:r>
            <a:r>
              <a:rPr lang="en-US" altLang="el-GR" sz="3600" dirty="0" smtClean="0"/>
              <a:t> </a:t>
            </a:r>
            <a:r>
              <a:rPr lang="en-US" altLang="el-GR" sz="3600" dirty="0" err="1" smtClean="0"/>
              <a:t>Kirmayer</a:t>
            </a:r>
            <a:r>
              <a:rPr lang="el-GR" altLang="el-GR" sz="3600" dirty="0" smtClean="0"/>
              <a:t> </a:t>
            </a:r>
            <a:br>
              <a:rPr lang="el-GR" altLang="el-GR" sz="3600" dirty="0" smtClean="0"/>
            </a:br>
            <a:r>
              <a:rPr lang="el-GR" altLang="el-GR" sz="3600" dirty="0" smtClean="0"/>
              <a:t> (1 από 4)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 lnSpcReduction="10000"/>
          </a:bodyPr>
          <a:lstStyle/>
          <a:p>
            <a:r>
              <a:rPr lang="el-GR" sz="2800" dirty="0" smtClean="0"/>
              <a:t>Ένα νέο ή χρόνιο ιατρικό πρόβλημα μπορεί να προκαλέσει σωματική δυσφορία (που πιθανά να οφείλεται σε κάποιο </a:t>
            </a:r>
            <a:r>
              <a:rPr lang="en-US" sz="2800" dirty="0" smtClean="0"/>
              <a:t>stress</a:t>
            </a:r>
            <a:r>
              <a:rPr lang="el-GR" sz="2800" dirty="0" smtClean="0"/>
              <a:t> της καθημερινής ζωής)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Ο </a:t>
            </a:r>
            <a:r>
              <a:rPr lang="el-GR" sz="2800" u="sng" dirty="0" smtClean="0"/>
              <a:t>βαθμός προσοχής που θα δοθεί στο σώμα</a:t>
            </a:r>
            <a:r>
              <a:rPr lang="el-GR" sz="2800" dirty="0" smtClean="0"/>
              <a:t>, θα εγείρει έναν βαθμό </a:t>
            </a:r>
            <a:r>
              <a:rPr lang="el-GR" sz="2800" u="sng" dirty="0" smtClean="0"/>
              <a:t>επίγνωσης</a:t>
            </a:r>
            <a:r>
              <a:rPr lang="el-GR" sz="2800" dirty="0" smtClean="0"/>
              <a:t> αυτών των σωματικών αισθήσεων</a:t>
            </a:r>
          </a:p>
          <a:p>
            <a:pPr algn="r">
              <a:buNone/>
            </a:pPr>
            <a:r>
              <a:rPr lang="el-GR" altLang="el-GR" sz="2000" dirty="0" smtClean="0"/>
              <a:t>(</a:t>
            </a:r>
            <a:r>
              <a:rPr lang="el-GR" altLang="el-GR" sz="2000" dirty="0" err="1" smtClean="0"/>
              <a:t>Καραδήμας</a:t>
            </a:r>
            <a:r>
              <a:rPr lang="el-GR" altLang="el-GR" sz="2000" dirty="0" smtClean="0"/>
              <a:t> Ε., 2005) 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48127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Μοντέλο των </a:t>
            </a:r>
            <a:r>
              <a:rPr lang="en-US" altLang="el-GR" sz="3600" dirty="0" err="1" smtClean="0"/>
              <a:t>Looper</a:t>
            </a:r>
            <a:r>
              <a:rPr lang="en-US" altLang="el-GR" sz="3600" dirty="0" smtClean="0"/>
              <a:t> </a:t>
            </a:r>
            <a:r>
              <a:rPr lang="el-GR" altLang="el-GR" sz="3600" dirty="0" smtClean="0"/>
              <a:t>και</a:t>
            </a:r>
            <a:r>
              <a:rPr lang="en-US" altLang="el-GR" sz="3600" dirty="0" smtClean="0"/>
              <a:t> </a:t>
            </a:r>
            <a:r>
              <a:rPr lang="en-US" altLang="el-GR" sz="3600" dirty="0" err="1" smtClean="0"/>
              <a:t>Kirmayer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l-GR" altLang="el-GR" sz="3600" dirty="0" smtClean="0"/>
              <a:t> (2 από 4)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3000" dirty="0" smtClean="0"/>
              <a:t>Μόλις γίνει επίγνωση της σωματικής αίσθησης, η αξιολόγηση της σημασίας της και του βαθμού επικινδυνότητας θα ενταθεί </a:t>
            </a:r>
          </a:p>
          <a:p>
            <a:r>
              <a:rPr lang="el-GR" sz="3000" dirty="0"/>
              <a:t>Αποδόσεις αιτίων: το άτομο θεωρεί πως ό,τι νιώθει, είναι αποτέλεσμα κάποιας νόσου</a:t>
            </a:r>
          </a:p>
          <a:p>
            <a:r>
              <a:rPr lang="el-GR" sz="3000" u="sng" dirty="0"/>
              <a:t>Δυσλειτουργικές γνωστικές διεργασίες </a:t>
            </a:r>
            <a:r>
              <a:rPr lang="el-GR" sz="3000" dirty="0"/>
              <a:t>οδηγούν σε συμπεριφορές ασθένειας (αναζήτηση βοήθειας, αποφυγή κ.ά.) </a:t>
            </a:r>
            <a:endParaRPr lang="el-GR" sz="3000" dirty="0" smtClean="0"/>
          </a:p>
          <a:p>
            <a:pPr algn="r">
              <a:buNone/>
            </a:pPr>
            <a:r>
              <a:rPr lang="el-GR" altLang="el-GR" sz="2200" dirty="0" smtClean="0"/>
              <a:t>(</a:t>
            </a:r>
            <a:r>
              <a:rPr lang="el-GR" altLang="el-GR" sz="2200" dirty="0" err="1" smtClean="0"/>
              <a:t>Καραδήμας</a:t>
            </a:r>
            <a:r>
              <a:rPr lang="el-GR" altLang="el-GR" sz="2200" dirty="0" smtClean="0"/>
              <a:t> Ε., 2005) </a:t>
            </a:r>
          </a:p>
          <a:p>
            <a:endParaRPr lang="el-GR" sz="3000" dirty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60746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Μοντέλο των </a:t>
            </a:r>
            <a:r>
              <a:rPr lang="en-US" altLang="el-GR" sz="3600" dirty="0" err="1" smtClean="0"/>
              <a:t>Looper</a:t>
            </a:r>
            <a:r>
              <a:rPr lang="en-US" altLang="el-GR" sz="3600" dirty="0" smtClean="0"/>
              <a:t> </a:t>
            </a:r>
            <a:r>
              <a:rPr lang="el-GR" altLang="el-GR" sz="3600" dirty="0" smtClean="0"/>
              <a:t>και</a:t>
            </a:r>
            <a:r>
              <a:rPr lang="en-US" altLang="el-GR" sz="3600" dirty="0" smtClean="0"/>
              <a:t> </a:t>
            </a:r>
            <a:r>
              <a:rPr lang="en-US" altLang="el-GR" sz="3600" dirty="0" err="1" smtClean="0"/>
              <a:t>Kirmayer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l-GR" altLang="el-GR" sz="3600" dirty="0" smtClean="0"/>
              <a:t> (3 από 4)</a:t>
            </a:r>
          </a:p>
        </p:txBody>
      </p:sp>
      <p:sp>
        <p:nvSpPr>
          <p:cNvPr id="819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Οι </a:t>
            </a:r>
            <a:r>
              <a:rPr lang="el-GR" sz="2800" u="sng" dirty="0" smtClean="0"/>
              <a:t>συμπεριφορές αποφυγής </a:t>
            </a:r>
            <a:r>
              <a:rPr lang="el-GR" sz="2800" dirty="0" smtClean="0"/>
              <a:t>περιορίζουν την </a:t>
            </a:r>
            <a:r>
              <a:rPr lang="el-GR" sz="2800" u="sng" dirty="0" smtClean="0"/>
              <a:t>κοινωνική και επαγγελματική δραστηριότητα</a:t>
            </a:r>
            <a:r>
              <a:rPr lang="el-GR" sz="2800" dirty="0" smtClean="0"/>
              <a:t>, δημιουργώντας ένα φαύλο </a:t>
            </a:r>
            <a:r>
              <a:rPr lang="el-GR" sz="2800" b="1" dirty="0" smtClean="0"/>
              <a:t>κύκλο</a:t>
            </a:r>
            <a:r>
              <a:rPr lang="el-GR" sz="2800" dirty="0" smtClean="0"/>
              <a:t> </a:t>
            </a:r>
            <a:r>
              <a:rPr lang="el-GR" sz="2800" b="1" dirty="0" err="1" smtClean="0"/>
              <a:t>αυτοενισχυόμενης</a:t>
            </a:r>
            <a:r>
              <a:rPr lang="el-GR" sz="2800" b="1" dirty="0" smtClean="0"/>
              <a:t>  αδυναμίας</a:t>
            </a:r>
          </a:p>
          <a:p>
            <a:endParaRPr lang="el-GR" sz="3500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230925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Μοντέλο των </a:t>
            </a:r>
            <a:r>
              <a:rPr lang="en-US" altLang="el-GR" sz="3600" dirty="0" err="1" smtClean="0"/>
              <a:t>Looper</a:t>
            </a:r>
            <a:r>
              <a:rPr lang="en-US" altLang="el-GR" sz="3600" dirty="0" smtClean="0"/>
              <a:t> </a:t>
            </a:r>
            <a:r>
              <a:rPr lang="el-GR" altLang="el-GR" sz="3600" dirty="0" smtClean="0"/>
              <a:t>και</a:t>
            </a:r>
            <a:r>
              <a:rPr lang="en-US" altLang="el-GR" sz="3600" dirty="0" smtClean="0"/>
              <a:t> </a:t>
            </a:r>
            <a:r>
              <a:rPr lang="en-US" altLang="el-GR" sz="3600" dirty="0" err="1" smtClean="0"/>
              <a:t>Kirmayer</a:t>
            </a:r>
            <a:r>
              <a:rPr lang="el-GR" altLang="el-GR" sz="3600" dirty="0" smtClean="0"/>
              <a:t> </a:t>
            </a:r>
            <a:br>
              <a:rPr lang="el-GR" altLang="el-GR" sz="3600" dirty="0" smtClean="0"/>
            </a:br>
            <a:r>
              <a:rPr lang="el-GR" altLang="el-GR" sz="3600" dirty="0" smtClean="0"/>
              <a:t>(4 από 4)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Τέλος, οι </a:t>
            </a:r>
            <a:r>
              <a:rPr lang="el-GR" altLang="el-GR" sz="2800" u="sng" dirty="0" smtClean="0"/>
              <a:t>ψυχοκοινωνικοί μηχανισμοί </a:t>
            </a:r>
            <a:r>
              <a:rPr lang="el-GR" altLang="el-GR" sz="2800" dirty="0" smtClean="0"/>
              <a:t>μπορεί να προκαλέσουν αύξηση της φυσιολογικής διέγερσης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Σημείωση: </a:t>
            </a:r>
            <a:br>
              <a:rPr lang="el-GR" altLang="el-GR" sz="2800" dirty="0" smtClean="0"/>
            </a:br>
            <a:r>
              <a:rPr lang="el-GR" altLang="el-GR" sz="2800" dirty="0" smtClean="0"/>
              <a:t>Αλληλεπιδράσεις με πολύπλοκο τρόπο παρατηρούνται μεταξύ όλων των παραπάνω </a:t>
            </a:r>
          </a:p>
          <a:p>
            <a:pPr algn="r">
              <a:buNone/>
            </a:pPr>
            <a:r>
              <a:rPr lang="el-GR" altLang="el-GR" sz="2000" dirty="0" smtClean="0"/>
              <a:t>(</a:t>
            </a:r>
            <a:r>
              <a:rPr lang="el-GR" altLang="el-GR" sz="2000" dirty="0" err="1" smtClean="0"/>
              <a:t>Καραδήμας</a:t>
            </a:r>
            <a:r>
              <a:rPr lang="el-GR" altLang="el-GR" sz="2000" dirty="0" smtClean="0"/>
              <a:t> Ε., 2005) </a:t>
            </a:r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4183400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6"/>
            <a:ext cx="8229600" cy="68131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err="1" smtClean="0"/>
              <a:t>Σωματόμορφες</a:t>
            </a:r>
            <a:r>
              <a:rPr lang="el-GR" dirty="0" smtClean="0"/>
              <a:t> διαταραχές</a:t>
            </a:r>
            <a:br>
              <a:rPr lang="el-GR" dirty="0" smtClean="0"/>
            </a:br>
            <a:r>
              <a:rPr lang="el-GR" dirty="0" smtClean="0"/>
              <a:t> (1 από 3)</a:t>
            </a:r>
            <a:br>
              <a:rPr lang="el-GR" dirty="0" smtClean="0"/>
            </a:br>
            <a:endParaRPr lang="el-GR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/>
          <a:lstStyle/>
          <a:p>
            <a:r>
              <a:rPr lang="el-GR" altLang="el-GR" b="1" dirty="0" smtClean="0"/>
              <a:t>Σωματόμορφες διαταραχές</a:t>
            </a:r>
            <a:r>
              <a:rPr lang="el-GR" altLang="el-GR" dirty="0" smtClean="0"/>
              <a:t>: </a:t>
            </a:r>
            <a:br>
              <a:rPr lang="el-GR" altLang="el-GR" dirty="0" smtClean="0"/>
            </a:br>
            <a:r>
              <a:rPr lang="el-GR" altLang="el-GR" dirty="0" smtClean="0"/>
              <a:t>Το άτομο παραπονιέται για σωματικά συμπτώματα, μερικές φορές πολύ έντονα, που αφορούν σε κάποιο σωματικό ελάττωμα ή δυσλειτουργία, και για τα οποία δεν μπορεί να αναγνωριστεί κάποια </a:t>
            </a:r>
            <a:r>
              <a:rPr lang="el-GR" alt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οργανική βάση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10714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rmAutofit fontScale="90000"/>
          </a:bodyPr>
          <a:lstStyle/>
          <a:p>
            <a:r>
              <a:rPr lang="el-GR" altLang="el-GR" dirty="0" err="1" smtClean="0"/>
              <a:t>Σωματόμορφες</a:t>
            </a:r>
            <a:r>
              <a:rPr lang="el-GR" altLang="el-GR" dirty="0" smtClean="0"/>
              <a:t> διαταραχές (2 από 3)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/>
              <a:t>Τα ψυχολογικά προβλήματα παίρνουν σωματική μορφή, δηλ. το άτομο βιώνει σωματικά συμπτώματα που δεν έχουν ξεκάθαρη οργανική αιτία</a:t>
            </a:r>
            <a:br>
              <a:rPr lang="el-GR" altLang="el-GR" dirty="0" smtClean="0"/>
            </a:b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 βρίσκονται κάτω από τον εκούσιο έλεγχο των ατόμων, ούτε δημιουργούνται εσκεμμένα</a:t>
            </a:r>
          </a:p>
          <a:p>
            <a:endParaRPr lang="el-GR" altLang="el-G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010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2800" b="1" dirty="0" smtClean="0"/>
              <a:t>Ενότητα 1</a:t>
            </a:r>
            <a:r>
              <a:rPr lang="en-US" sz="2800" b="1" dirty="0" smtClean="0"/>
              <a:t>0.1</a:t>
            </a:r>
            <a:r>
              <a:rPr lang="el-GR" sz="2800" b="1" dirty="0" smtClean="0"/>
              <a:t>: </a:t>
            </a:r>
            <a:r>
              <a:rPr lang="el-GR" sz="2800" dirty="0" err="1"/>
              <a:t>Σωματόμορφες</a:t>
            </a:r>
            <a:r>
              <a:rPr lang="el-GR" sz="2800" dirty="0"/>
              <a:t> Διαταραχές</a:t>
            </a:r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Βασιλική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err="1" smtClean="0"/>
              <a:t>Σωματόμορφες</a:t>
            </a:r>
            <a:r>
              <a:rPr lang="el-GR" altLang="el-GR" dirty="0" smtClean="0"/>
              <a:t> διαταραχές (3 από 3)</a:t>
            </a:r>
          </a:p>
        </p:txBody>
      </p:sp>
      <p:sp>
        <p:nvSpPr>
          <p:cNvPr id="13314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Τα άτομα τείνουν να: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αναζητούν ιατρική θεραπεία, κάποιες </a:t>
            </a:r>
            <a:br>
              <a:rPr lang="el-GR" altLang="el-GR" sz="2800" dirty="0" smtClean="0"/>
            </a:br>
            <a:r>
              <a:rPr lang="el-GR" altLang="el-GR" sz="2800" dirty="0" smtClean="0"/>
              <a:t>     φορές πολύ δαπανηρή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νιώθουν </a:t>
            </a:r>
            <a:r>
              <a:rPr lang="el-GR" altLang="el-GR" sz="2800" u="sng" dirty="0" smtClean="0"/>
              <a:t>δυσφορία και σύγχυση</a:t>
            </a:r>
            <a:r>
              <a:rPr lang="el-GR" altLang="el-GR" sz="2800" dirty="0" smtClean="0"/>
              <a:t>, όταν οι </a:t>
            </a:r>
            <a:br>
              <a:rPr lang="el-GR" altLang="el-GR" sz="2800" dirty="0" smtClean="0"/>
            </a:br>
            <a:r>
              <a:rPr lang="el-GR" altLang="el-GR" sz="2800" dirty="0" smtClean="0"/>
              <a:t>      γιατροί δεν μπορούν να τους προσφέρουν </a:t>
            </a:r>
            <a:br>
              <a:rPr lang="el-GR" altLang="el-GR" sz="2800" dirty="0" smtClean="0"/>
            </a:br>
            <a:r>
              <a:rPr lang="el-GR" altLang="el-GR" sz="2800" dirty="0" smtClean="0"/>
              <a:t>      μια οργανική εξήγηση των ενοχλήσεων </a:t>
            </a:r>
            <a:br>
              <a:rPr lang="el-GR" altLang="el-GR" sz="2800" dirty="0" smtClean="0"/>
            </a:br>
            <a:r>
              <a:rPr lang="el-GR" altLang="el-GR" sz="2800" dirty="0" smtClean="0"/>
              <a:t>      που βιώνουν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465648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- Τίτλος"/>
          <p:cNvSpPr>
            <a:spLocks noGrp="1"/>
          </p:cNvSpPr>
          <p:nvPr>
            <p:ph type="title"/>
          </p:nvPr>
        </p:nvSpPr>
        <p:spPr>
          <a:xfrm>
            <a:off x="457200" y="785798"/>
            <a:ext cx="8229600" cy="214314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Σωματόμορφες διαταραχές  </a:t>
            </a:r>
            <a:r>
              <a:rPr lang="en-US" altLang="el-GR" dirty="0" smtClean="0"/>
              <a:t>DSM</a:t>
            </a:r>
            <a:r>
              <a:rPr lang="el-GR" altLang="el-GR" dirty="0" smtClean="0"/>
              <a:t>-</a:t>
            </a:r>
            <a:r>
              <a:rPr lang="en-US" altLang="el-GR" dirty="0" smtClean="0"/>
              <a:t>IV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92500" lnSpcReduction="10000"/>
          </a:bodyPr>
          <a:lstStyle/>
          <a:p>
            <a:r>
              <a:rPr lang="el-GR" sz="2800" dirty="0" smtClean="0"/>
              <a:t>Διαταραχή σωματοποίησης</a:t>
            </a:r>
          </a:p>
          <a:p>
            <a:r>
              <a:rPr lang="el-GR" sz="2800" dirty="0" smtClean="0"/>
              <a:t>Αδιαφοροποίητη διαταραχή σωματοποίησης</a:t>
            </a:r>
          </a:p>
          <a:p>
            <a:r>
              <a:rPr lang="el-GR" sz="2800" dirty="0" err="1" smtClean="0"/>
              <a:t>Μετατρεπτική</a:t>
            </a:r>
            <a:r>
              <a:rPr lang="el-GR" sz="2800" dirty="0" smtClean="0"/>
              <a:t> διαταραχή</a:t>
            </a:r>
          </a:p>
          <a:p>
            <a:r>
              <a:rPr lang="el-GR" sz="2800" dirty="0" smtClean="0"/>
              <a:t>Διαταραχή πόνου</a:t>
            </a:r>
          </a:p>
          <a:p>
            <a:r>
              <a:rPr lang="el-GR" sz="2800" dirty="0" smtClean="0"/>
              <a:t>Υποχονδρία</a:t>
            </a:r>
          </a:p>
          <a:p>
            <a:r>
              <a:rPr lang="el-GR" sz="2800" dirty="0" smtClean="0"/>
              <a:t>Διαταραχή δυσμορφίας του σώματος (</a:t>
            </a:r>
            <a:r>
              <a:rPr lang="el-GR" sz="2800" dirty="0" err="1" smtClean="0"/>
              <a:t>Σωματοδυσμορφική</a:t>
            </a:r>
            <a:r>
              <a:rPr lang="el-GR" sz="2800" dirty="0" smtClean="0"/>
              <a:t> Διαταραχή)</a:t>
            </a:r>
          </a:p>
          <a:p>
            <a:r>
              <a:rPr lang="el-GR" sz="2800" dirty="0" err="1" smtClean="0"/>
              <a:t>Σωματόμορφη</a:t>
            </a:r>
            <a:r>
              <a:rPr lang="el-GR" sz="2800" dirty="0" smtClean="0"/>
              <a:t> διαταραχή μη αλλιώς προσδιοριζόμενη</a:t>
            </a:r>
          </a:p>
          <a:p>
            <a:endParaRPr lang="el-GR" sz="2800" dirty="0" smtClean="0"/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175725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 smtClean="0"/>
              <a:t>1. Διαταραχή πόνου (1 από 3)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b="1" dirty="0" smtClean="0"/>
              <a:t>Ψυχολογικοί παράγοντες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Σημαντικός ο ρόλος τους στην </a:t>
            </a:r>
            <a:r>
              <a:rPr lang="el-GR" altLang="el-GR" sz="2800" u="sng" dirty="0" smtClean="0"/>
              <a:t>έναρξη, διατήρηση και σοβαρότητα</a:t>
            </a:r>
            <a:r>
              <a:rPr lang="el-GR" altLang="el-GR" sz="2800" dirty="0" smtClean="0"/>
              <a:t> του σωματικού πόνου</a:t>
            </a:r>
            <a:br>
              <a:rPr lang="el-GR" altLang="el-GR" sz="2800" dirty="0" smtClean="0"/>
            </a:br>
            <a:r>
              <a:rPr lang="el-GR" altLang="el-GR" sz="2800" dirty="0" smtClean="0"/>
              <a:t>Πόνος </a:t>
            </a:r>
            <a:r>
              <a:rPr lang="el-GR" altLang="el-GR" sz="2800" dirty="0" smtClean="0">
                <a:sym typeface="Wingdings 3" panose="05040102010807070707" pitchFamily="18" charset="2"/>
              </a:rPr>
              <a:t> </a:t>
            </a:r>
            <a:r>
              <a:rPr lang="el-GR" altLang="el-GR" sz="2800" dirty="0" smtClean="0"/>
              <a:t>σημαντική δυσφορία και έκπτωση της λειτουργικότητας</a:t>
            </a:r>
            <a:br>
              <a:rPr lang="el-GR" altLang="el-GR" sz="2800" dirty="0" smtClean="0"/>
            </a:br>
            <a:r>
              <a:rPr lang="el-GR" altLang="el-GR" sz="2800" dirty="0" smtClean="0"/>
              <a:t>(π.χ. ο ασθενής είναι ανίκανος να εργαστεί  ή μπορεί να αποκτήσει εξάρτηση από παυσίπονα)</a:t>
            </a:r>
          </a:p>
        </p:txBody>
      </p:sp>
    </p:spTree>
    <p:extLst>
      <p:ext uri="{BB962C8B-B14F-4D97-AF65-F5344CB8AC3E}">
        <p14:creationId xmlns:p14="http://schemas.microsoft.com/office/powerpoint/2010/main" val="3929421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31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1. Διαταραχή πόνου (2 </a:t>
            </a:r>
            <a:r>
              <a:rPr lang="el-GR" altLang="el-GR" dirty="0"/>
              <a:t>από </a:t>
            </a:r>
            <a:r>
              <a:rPr lang="el-GR" altLang="el-GR" dirty="0" smtClean="0"/>
              <a:t>3)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00112"/>
            <a:ext cx="8229600" cy="4105024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Ο πόνος μπορεί να εμφανιστεί ή να εντείνεται μετά από μια </a:t>
            </a:r>
            <a:r>
              <a:rPr lang="el-GR" altLang="el-GR" sz="2800" u="sng" dirty="0" smtClean="0"/>
              <a:t>σύγκρουση ή </a:t>
            </a:r>
            <a:r>
              <a:rPr lang="en-US" altLang="el-GR" sz="2800" u="sng" dirty="0" smtClean="0"/>
              <a:t>stress</a:t>
            </a:r>
            <a:r>
              <a:rPr lang="el-GR" altLang="el-GR" sz="2800" u="sng" dirty="0" smtClean="0"/>
              <a:t/>
            </a:r>
            <a:br>
              <a:rPr lang="el-GR" altLang="el-GR" sz="2800" u="sng" dirty="0" smtClean="0"/>
            </a:br>
            <a:endParaRPr lang="el-GR" altLang="el-GR" sz="2800" dirty="0" smtClean="0"/>
          </a:p>
          <a:p>
            <a:r>
              <a:rPr lang="el-GR" sz="2800" dirty="0" smtClean="0"/>
              <a:t>Σε ανεξάρτητο παρατηρητή μπορεί να φαίνεται ότι το άτομο προσποιείται τον πόνο: </a:t>
            </a:r>
            <a:br>
              <a:rPr lang="el-GR" sz="2800" dirty="0" smtClean="0"/>
            </a:br>
            <a:r>
              <a:rPr lang="el-GR" sz="2800" dirty="0" smtClean="0"/>
              <a:t>α. για να αποφύγει μια δυσάρεστη δραστηριότητα </a:t>
            </a:r>
            <a:br>
              <a:rPr lang="el-GR" sz="2800" dirty="0" smtClean="0"/>
            </a:br>
            <a:r>
              <a:rPr lang="el-GR" sz="2800" dirty="0" smtClean="0"/>
              <a:t>β. για να αποσπάσει την προσοχή και το ενδιαφέρον </a:t>
            </a:r>
            <a:br>
              <a:rPr lang="el-GR" sz="2800" dirty="0" smtClean="0"/>
            </a:br>
            <a:r>
              <a:rPr lang="el-GR" sz="2800" dirty="0" smtClean="0"/>
              <a:t>     των  άλλων</a:t>
            </a:r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524422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8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1. Διαταραχή </a:t>
            </a:r>
            <a:r>
              <a:rPr lang="el-GR" altLang="el-GR" dirty="0"/>
              <a:t>πόνου </a:t>
            </a:r>
            <a:r>
              <a:rPr lang="el-GR" altLang="el-GR" dirty="0" smtClean="0"/>
              <a:t>(3 </a:t>
            </a:r>
            <a:r>
              <a:rPr lang="el-GR" altLang="el-GR" dirty="0"/>
              <a:t>από </a:t>
            </a:r>
            <a:r>
              <a:rPr lang="el-GR" altLang="el-GR" dirty="0" smtClean="0"/>
              <a:t>3)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92500" lnSpcReduction="10000"/>
          </a:bodyPr>
          <a:lstStyle/>
          <a:p>
            <a:r>
              <a:rPr lang="el-GR" sz="3000" dirty="0" smtClean="0"/>
              <a:t>Όμως, τα ίδια τα άτομα με διαταραχή πόνου δεν το αντιλαμβάνονται έτσι: βιώνουν τον πόνο ως αποκλειστικά σωματικό σύμπτωμα </a:t>
            </a:r>
          </a:p>
          <a:p>
            <a:r>
              <a:rPr lang="el-GR" altLang="el-GR" sz="3000" dirty="0" smtClean="0">
                <a:sym typeface="Wingdings 3" panose="05040102010807070707" pitchFamily="18" charset="2"/>
              </a:rPr>
              <a:t>Ο</a:t>
            </a:r>
            <a:r>
              <a:rPr lang="el-GR" altLang="el-GR" sz="3000" dirty="0" smtClean="0"/>
              <a:t> πόνος είναι μια υποκειμενική εμπειρία </a:t>
            </a:r>
            <a:r>
              <a:rPr lang="el-GR" altLang="el-GR" sz="3000" b="1" dirty="0" smtClean="0">
                <a:sym typeface="Wingdings 3" panose="05040102010807070707" pitchFamily="18" charset="2"/>
              </a:rPr>
              <a:t></a:t>
            </a:r>
            <a:r>
              <a:rPr lang="el-GR" altLang="el-GR" sz="3000" b="1" dirty="0" smtClean="0"/>
              <a:t> </a:t>
            </a:r>
            <a:br>
              <a:rPr lang="el-GR" altLang="el-GR" sz="3000" b="1" dirty="0" smtClean="0"/>
            </a:br>
            <a:r>
              <a:rPr lang="el-GR" altLang="el-GR" sz="3000" dirty="0" smtClean="0"/>
              <a:t>η ακριβής διάγνωση είναι δύσκολη </a:t>
            </a:r>
          </a:p>
          <a:p>
            <a:r>
              <a:rPr lang="el-GR" altLang="el-GR" sz="3000" dirty="0" smtClean="0"/>
              <a:t>Συνήθως, περιγράφουν τον πόνο με τελείως διαφορετικό- ασαφή τρόπο σε σχέση με άτομα που πονάνε κι έχουν διαγνωσμένη οργανική αιτία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8251917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1000133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Διαταραχή πόνου</a:t>
            </a:r>
            <a:br>
              <a:rPr lang="el-GR" altLang="el-GR" sz="4000" dirty="0" smtClean="0"/>
            </a:br>
            <a:r>
              <a:rPr lang="el-GR" altLang="el-GR" sz="4000" dirty="0" smtClean="0"/>
              <a:t> Κριτήρια του </a:t>
            </a:r>
            <a:r>
              <a:rPr lang="en-US" altLang="el-GR" sz="4000" dirty="0" smtClean="0"/>
              <a:t>DSM</a:t>
            </a:r>
            <a:r>
              <a:rPr lang="el-GR" altLang="el-GR" sz="4000" dirty="0" smtClean="0"/>
              <a:t>-Ι</a:t>
            </a:r>
            <a:r>
              <a:rPr lang="en-US" altLang="el-GR" sz="4000" dirty="0" smtClean="0"/>
              <a:t>V</a:t>
            </a:r>
            <a:r>
              <a:rPr lang="el-GR" altLang="el-GR" sz="4000" dirty="0" smtClean="0"/>
              <a:t> </a:t>
            </a:r>
            <a:r>
              <a:rPr lang="el-GR" altLang="el-GR" sz="4000" dirty="0"/>
              <a:t>(1 από </a:t>
            </a:r>
            <a:r>
              <a:rPr lang="el-GR" altLang="el-GR" sz="4000" dirty="0" smtClean="0"/>
              <a:t>2)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1. </a:t>
            </a:r>
            <a:r>
              <a:rPr lang="el-GR" sz="3000" dirty="0" smtClean="0"/>
              <a:t>Πόνος σοβαρός, ώστε να δικαιολογείται η </a:t>
            </a:r>
            <a:br>
              <a:rPr lang="el-GR" sz="3000" dirty="0" smtClean="0"/>
            </a:br>
            <a:r>
              <a:rPr lang="el-GR" sz="3000" dirty="0" smtClean="0"/>
              <a:t>     παρέμβαση ειδικού</a:t>
            </a:r>
          </a:p>
          <a:p>
            <a:pPr marL="0" indent="0">
              <a:buNone/>
            </a:pPr>
            <a:r>
              <a:rPr lang="el-GR" sz="3000" dirty="0" smtClean="0"/>
              <a:t>2. Ο πόνος προκαλεί σημαντική δυσφορία και </a:t>
            </a:r>
            <a:br>
              <a:rPr lang="el-GR" sz="3000" dirty="0" smtClean="0"/>
            </a:br>
            <a:r>
              <a:rPr lang="el-GR" sz="3000" dirty="0" smtClean="0"/>
              <a:t>     έκπτωση της λειτουργικότητας</a:t>
            </a:r>
          </a:p>
          <a:p>
            <a:pPr marL="0" indent="0">
              <a:buNone/>
            </a:pPr>
            <a:r>
              <a:rPr lang="el-GR" sz="3000" dirty="0" smtClean="0"/>
              <a:t>3. Οι ψυχολογικοί παράγοντες θεωρούνται </a:t>
            </a:r>
            <a:br>
              <a:rPr lang="el-GR" sz="3000" dirty="0" smtClean="0"/>
            </a:br>
            <a:r>
              <a:rPr lang="el-GR" sz="3000" dirty="0" smtClean="0"/>
              <a:t>     σημαντικοί για την έναρξη, τη σοβαρότητα και </a:t>
            </a:r>
            <a:br>
              <a:rPr lang="el-GR" sz="3000" dirty="0" smtClean="0"/>
            </a:br>
            <a:r>
              <a:rPr lang="el-GR" sz="3000" dirty="0" smtClean="0"/>
              <a:t>     τη διατήρηση του πόνου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18402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Διαταραχή πόνου</a:t>
            </a:r>
            <a:br>
              <a:rPr lang="el-GR" altLang="el-GR" sz="4000" dirty="0" smtClean="0"/>
            </a:br>
            <a:r>
              <a:rPr lang="el-GR" altLang="el-GR" sz="4000" dirty="0" smtClean="0"/>
              <a:t>  Κριτήρια του </a:t>
            </a:r>
            <a:r>
              <a:rPr lang="en-US" altLang="el-GR" sz="4000" dirty="0" smtClean="0"/>
              <a:t>DSM-IV</a:t>
            </a:r>
            <a:r>
              <a:rPr lang="el-GR" altLang="el-GR" sz="4000" dirty="0" smtClean="0"/>
              <a:t>(2 </a:t>
            </a:r>
            <a:r>
              <a:rPr lang="el-GR" altLang="el-GR" sz="4000" dirty="0"/>
              <a:t>από </a:t>
            </a:r>
            <a:r>
              <a:rPr lang="el-GR" altLang="el-GR" sz="4000" dirty="0" smtClean="0"/>
              <a:t>2)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4. </a:t>
            </a:r>
            <a:r>
              <a:rPr lang="el-GR" sz="2800" dirty="0" smtClean="0"/>
              <a:t>Ο πόνος δε δημιουργείται εσκεμμένα , ούτε είναι </a:t>
            </a:r>
            <a:br>
              <a:rPr lang="el-GR" sz="2800" dirty="0" smtClean="0"/>
            </a:br>
            <a:r>
              <a:rPr lang="el-GR" sz="2800" dirty="0" smtClean="0"/>
              <a:t>     προσποιητός</a:t>
            </a:r>
          </a:p>
          <a:p>
            <a:pPr marL="0" indent="0">
              <a:buNone/>
            </a:pPr>
            <a:r>
              <a:rPr lang="el-GR" sz="2800" dirty="0" smtClean="0"/>
              <a:t>5. Ο πόνος δεν οφείλεται σε κάποιο άλλο ψυχολογικό </a:t>
            </a:r>
            <a:br>
              <a:rPr lang="el-GR" sz="2800" dirty="0" smtClean="0"/>
            </a:br>
            <a:r>
              <a:rPr lang="el-GR" sz="2800" dirty="0" smtClean="0"/>
              <a:t>     πρόβλημα </a:t>
            </a:r>
          </a:p>
        </p:txBody>
      </p:sp>
    </p:spTree>
    <p:extLst>
      <p:ext uri="{BB962C8B-B14F-4D97-AF65-F5344CB8AC3E}">
        <p14:creationId xmlns:p14="http://schemas.microsoft.com/office/powerpoint/2010/main" val="59514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85725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2. </a:t>
            </a:r>
            <a:r>
              <a:rPr lang="el-GR" altLang="el-GR" dirty="0" err="1" smtClean="0"/>
              <a:t>Σωματοδυσμορφική</a:t>
            </a:r>
            <a:r>
              <a:rPr lang="el-GR" altLang="el-GR" dirty="0" smtClean="0"/>
              <a:t> Διαταραχή</a:t>
            </a:r>
            <a:br>
              <a:rPr lang="el-GR" altLang="el-GR" dirty="0" smtClean="0"/>
            </a:br>
            <a:r>
              <a:rPr lang="el-GR" altLang="el-GR" dirty="0" smtClean="0"/>
              <a:t>(1 </a:t>
            </a:r>
            <a:r>
              <a:rPr lang="el-GR" altLang="el-GR" dirty="0"/>
              <a:t>από </a:t>
            </a:r>
            <a:r>
              <a:rPr lang="el-GR" altLang="el-GR" dirty="0" smtClean="0"/>
              <a:t>4)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92500" lnSpcReduction="20000"/>
          </a:bodyPr>
          <a:lstStyle/>
          <a:p>
            <a:r>
              <a:rPr lang="el-GR" altLang="el-GR" sz="2800" dirty="0" smtClean="0"/>
              <a:t>Τα άτομα με </a:t>
            </a:r>
            <a:r>
              <a:rPr lang="el-GR" altLang="el-GR" sz="2800" dirty="0" err="1" smtClean="0"/>
              <a:t>σωματοδυσμορφική</a:t>
            </a:r>
            <a:r>
              <a:rPr lang="el-GR" altLang="el-GR" sz="2800" dirty="0" smtClean="0"/>
              <a:t> διαταραχή ανησυχούν και ασχολούνται έντονα με κάποιο ελάττωμα στην εμφάνισή τους, το οποίο: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είτε δεν υπάρχει και το φαντάζονται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είτε υπάρχει και το διογκώνουν </a:t>
            </a:r>
            <a:endParaRPr lang="en-US" altLang="el-GR" sz="2800" dirty="0" smtClean="0"/>
          </a:p>
          <a:p>
            <a:r>
              <a:rPr lang="el-GR" altLang="el-GR" sz="2800" dirty="0" smtClean="0"/>
              <a:t>Οι </a:t>
            </a:r>
            <a:r>
              <a:rPr lang="el-GR" altLang="el-GR" sz="2800" b="1" dirty="0" smtClean="0"/>
              <a:t>γυναίκες</a:t>
            </a:r>
            <a:r>
              <a:rPr lang="el-GR" altLang="el-GR" sz="2800" dirty="0" smtClean="0"/>
              <a:t> τείνουν να εστιάζονται στο δέρμα, στους γοφούς, στο στήθος και στα πόδια τους</a:t>
            </a:r>
            <a:br>
              <a:rPr lang="el-GR" altLang="el-GR" sz="2800" dirty="0" smtClean="0"/>
            </a:b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Οι </a:t>
            </a:r>
            <a:r>
              <a:rPr lang="el-GR" altLang="el-GR" sz="2800" b="1" dirty="0" smtClean="0"/>
              <a:t>άνδρες</a:t>
            </a:r>
            <a:r>
              <a:rPr lang="el-GR" altLang="el-GR" sz="2800" dirty="0" smtClean="0"/>
              <a:t> είναι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πιο πιθανό να εστιάζονται στο ύψος τους, το μέγεθος του πέους ή στην τριχοφυΐα τους</a:t>
            </a:r>
          </a:p>
          <a:p>
            <a:pPr>
              <a:buNone/>
            </a:pP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94378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- Τίτλος"/>
          <p:cNvSpPr>
            <a:spLocks noGrp="1"/>
          </p:cNvSpPr>
          <p:nvPr>
            <p:ph type="title"/>
          </p:nvPr>
        </p:nvSpPr>
        <p:spPr>
          <a:xfrm>
            <a:off x="457200" y="428609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2. </a:t>
            </a:r>
            <a:r>
              <a:rPr lang="el-GR" altLang="el-GR" dirty="0" err="1" smtClean="0"/>
              <a:t>Σωματοδυσμορφική</a:t>
            </a:r>
            <a:r>
              <a:rPr lang="el-GR" altLang="el-GR" dirty="0" smtClean="0"/>
              <a:t> Διαταραχή</a:t>
            </a:r>
            <a:br>
              <a:rPr lang="el-GR" altLang="el-GR" dirty="0" smtClean="0"/>
            </a:br>
            <a:r>
              <a:rPr lang="el-GR" altLang="el-GR" dirty="0" smtClean="0"/>
              <a:t>(2 </a:t>
            </a:r>
            <a:r>
              <a:rPr lang="el-GR" altLang="el-GR" dirty="0"/>
              <a:t>από </a:t>
            </a:r>
            <a:r>
              <a:rPr lang="el-GR" altLang="el-GR" dirty="0" smtClean="0"/>
              <a:t>4)</a:t>
            </a:r>
          </a:p>
        </p:txBody>
      </p:sp>
      <p:sp>
        <p:nvSpPr>
          <p:cNvPr id="2048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Μπορεί  να περνούν ώρες καθημερινά μπροστά στον καθρέφτη, ελέγχοντας  το «ελάττωμά τους»</a:t>
            </a:r>
          </a:p>
          <a:p>
            <a:r>
              <a:rPr lang="el-GR" altLang="el-GR" sz="2800" dirty="0" smtClean="0"/>
              <a:t>Μπορεί να καλύπτουν το «ελάττωμά τους» φορώντας φαρδιά ρούχα, ενώ άλλοι δε βγαίνουν από το σπίτι</a:t>
            </a:r>
          </a:p>
          <a:p>
            <a:r>
              <a:rPr lang="el-GR" altLang="el-GR" sz="2800" dirty="0" smtClean="0"/>
              <a:t>Το 50% αυτών των ατόμων αναφέρουν ότι έχουν σκεφτεί την  αυτοκτονία</a:t>
            </a:r>
          </a:p>
          <a:p>
            <a:endParaRPr lang="el-GR" altLang="el-GR" sz="2800" dirty="0" smtClean="0"/>
          </a:p>
          <a:p>
            <a:pPr>
              <a:buNone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1241813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100013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2. </a:t>
            </a:r>
            <a:r>
              <a:rPr lang="el-GR" altLang="el-GR" dirty="0" err="1" smtClean="0"/>
              <a:t>Σωματοδυσμορφική</a:t>
            </a:r>
            <a:r>
              <a:rPr lang="el-GR" altLang="el-GR" dirty="0" smtClean="0"/>
              <a:t> Διαταραχή</a:t>
            </a:r>
            <a:br>
              <a:rPr lang="el-GR" altLang="el-GR" dirty="0" smtClean="0"/>
            </a:br>
            <a:r>
              <a:rPr lang="el-GR" altLang="el-GR" dirty="0" smtClean="0"/>
              <a:t>(3 </a:t>
            </a:r>
            <a:r>
              <a:rPr lang="el-GR" altLang="el-GR" dirty="0"/>
              <a:t>από </a:t>
            </a:r>
            <a:r>
              <a:rPr lang="el-GR" altLang="el-GR" dirty="0" smtClean="0"/>
              <a:t>4)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492"/>
            <a:ext cx="8229600" cy="3390644"/>
          </a:xfrm>
        </p:spPr>
        <p:txBody>
          <a:bodyPr>
            <a:normAutofit fontScale="92500"/>
          </a:bodyPr>
          <a:lstStyle/>
          <a:p>
            <a:r>
              <a:rPr lang="el-GR" altLang="el-GR" sz="2800" dirty="0" smtClean="0"/>
              <a:t>Σπάνια διαταραχή (&lt;1%)</a:t>
            </a:r>
          </a:p>
          <a:p>
            <a:r>
              <a:rPr lang="el-GR" altLang="el-GR" sz="2800" dirty="0" smtClean="0"/>
              <a:t>Ενδείξεις ότι εμφανίζεται συχνότερα στις γυναίκες</a:t>
            </a:r>
          </a:p>
          <a:p>
            <a:r>
              <a:rPr lang="el-GR" altLang="el-GR" sz="2800" dirty="0" smtClean="0"/>
              <a:t>Το ¼ καταφεύγει στην πλαστική χειρουργική (τα αποτελέσματα, συνήθως, δεν τους ικανοποιούν και καταφεύγουν σε δικαστικές διαμάχες με το γιατρό τους</a:t>
            </a:r>
          </a:p>
          <a:p>
            <a:r>
              <a:rPr lang="el-GR" altLang="el-GR" sz="2800" dirty="0" smtClean="0"/>
              <a:t>Από τις γυναίκες που κάνουν πλαστικές επεμβάσεις 5-7% πληροί τα κριτήρια αυτής της διαταραχής </a:t>
            </a:r>
          </a:p>
          <a:p>
            <a:endParaRPr lang="el-GR" altLang="el-GR" sz="2800" dirty="0" smtClean="0"/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91393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2. </a:t>
            </a:r>
            <a:r>
              <a:rPr lang="el-GR" altLang="el-GR" dirty="0" err="1" smtClean="0"/>
              <a:t>Σωματοδυσμορφική</a:t>
            </a:r>
            <a:r>
              <a:rPr lang="el-GR" altLang="el-GR" dirty="0" smtClean="0"/>
              <a:t> Διαταραχή</a:t>
            </a:r>
            <a:br>
              <a:rPr lang="el-GR" altLang="el-GR" dirty="0" smtClean="0"/>
            </a:br>
            <a:r>
              <a:rPr lang="el-GR" altLang="el-GR" dirty="0" smtClean="0"/>
              <a:t>(4 </a:t>
            </a:r>
            <a:r>
              <a:rPr lang="el-GR" altLang="el-GR" dirty="0"/>
              <a:t>από </a:t>
            </a:r>
            <a:r>
              <a:rPr lang="el-GR" altLang="el-GR" dirty="0" smtClean="0"/>
              <a:t>4)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r>
              <a:rPr lang="el-GR" sz="3000" dirty="0" smtClean="0"/>
              <a:t>Εμφανίζεται στα τέλη της εφηβείας</a:t>
            </a:r>
          </a:p>
          <a:p>
            <a:r>
              <a:rPr lang="el-GR" sz="3000" dirty="0" smtClean="0"/>
              <a:t>Μπορεί να </a:t>
            </a:r>
            <a:r>
              <a:rPr lang="el-GR" sz="3000" b="1" dirty="0" smtClean="0"/>
              <a:t>συνυπάρχει</a:t>
            </a:r>
            <a:r>
              <a:rPr lang="el-GR" sz="3000" dirty="0" smtClean="0"/>
              <a:t>: </a:t>
            </a:r>
            <a:br>
              <a:rPr lang="el-GR" sz="3000" dirty="0" smtClean="0"/>
            </a:br>
            <a:r>
              <a:rPr lang="el-GR" sz="3000" dirty="0" smtClean="0"/>
              <a:t> </a:t>
            </a:r>
            <a:r>
              <a:rPr lang="el-GR" sz="3000" dirty="0" smtClean="0">
                <a:sym typeface="Wingdings 2" pitchFamily="18" charset="2"/>
              </a:rPr>
              <a:t> </a:t>
            </a:r>
            <a:r>
              <a:rPr lang="el-GR" sz="3000" dirty="0" smtClean="0"/>
              <a:t>μείζον καταθλιπτική διαταραχή</a:t>
            </a:r>
            <a:br>
              <a:rPr lang="el-GR" sz="3000" dirty="0" smtClean="0"/>
            </a:br>
            <a:r>
              <a:rPr lang="el-GR" sz="3000" dirty="0" smtClean="0">
                <a:sym typeface="Wingdings 2" pitchFamily="18" charset="2"/>
              </a:rPr>
              <a:t>  </a:t>
            </a:r>
            <a:r>
              <a:rPr lang="el-GR" sz="3000" dirty="0" smtClean="0"/>
              <a:t>κοινωνική φοβία</a:t>
            </a:r>
            <a:br>
              <a:rPr lang="el-GR" sz="3000" dirty="0" smtClean="0"/>
            </a:br>
            <a:r>
              <a:rPr lang="el-GR" sz="3000" dirty="0" smtClean="0">
                <a:sym typeface="Wingdings 2" pitchFamily="18" charset="2"/>
              </a:rPr>
              <a:t>  </a:t>
            </a:r>
            <a:r>
              <a:rPr lang="el-GR" sz="3000" dirty="0" smtClean="0"/>
              <a:t>ψυχαναγκαστική – καταναγκαστική διαταραχή</a:t>
            </a:r>
            <a:br>
              <a:rPr lang="el-GR" sz="3000" dirty="0" smtClean="0"/>
            </a:br>
            <a:r>
              <a:rPr lang="el-GR" sz="3000" dirty="0" smtClean="0">
                <a:sym typeface="Wingdings 2" pitchFamily="18" charset="2"/>
              </a:rPr>
              <a:t>  </a:t>
            </a:r>
            <a:r>
              <a:rPr lang="el-GR" sz="3000" dirty="0" smtClean="0"/>
              <a:t>κατάχρηση ουσιών </a:t>
            </a:r>
            <a:br>
              <a:rPr lang="el-GR" sz="3000" dirty="0" smtClean="0"/>
            </a:br>
            <a:r>
              <a:rPr lang="el-GR" sz="3000" dirty="0" smtClean="0">
                <a:sym typeface="Wingdings 2" pitchFamily="18" charset="2"/>
              </a:rPr>
              <a:t>  </a:t>
            </a:r>
            <a:r>
              <a:rPr lang="el-GR" sz="3000" dirty="0" smtClean="0"/>
              <a:t>διαταραχή προσωπικότητας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1785464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3600" dirty="0" smtClean="0"/>
              <a:t>2. </a:t>
            </a:r>
            <a:r>
              <a:rPr lang="el-GR" sz="3600" dirty="0" err="1" smtClean="0"/>
              <a:t>Σωματοδυσμορφική</a:t>
            </a:r>
            <a:r>
              <a:rPr lang="el-GR" sz="3600" dirty="0" smtClean="0"/>
              <a:t> διαταραχή 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l-GR" sz="3600" dirty="0" smtClean="0"/>
              <a:t>Κριτήρια </a:t>
            </a:r>
            <a:r>
              <a:rPr lang="en-US" sz="3600" dirty="0" smtClean="0"/>
              <a:t>DSM</a:t>
            </a:r>
            <a:r>
              <a:rPr lang="el-GR" sz="3600" dirty="0" smtClean="0"/>
              <a:t>-</a:t>
            </a:r>
            <a:r>
              <a:rPr lang="en-US" sz="3600" dirty="0" smtClean="0"/>
              <a:t>IV</a:t>
            </a:r>
            <a:r>
              <a:rPr lang="el-GR" sz="3600" dirty="0" smtClean="0"/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altLang="el-GR" dirty="0" smtClean="0"/>
              <a:t>Έντονη ενασχόληση του ατόμου με ένα φανταστικό ελάττωμα (ή εμφανώς υπερβολική ανησυχία για ένα μικρό ελάττωμα στην εξωτερική εμφάνιση)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dirty="0" smtClean="0"/>
              <a:t>Αυτή η έντονη ενασχόληση προκαλεί σημαντική δυσφορία ή έκπτωση της λειτουργικότητας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dirty="0" smtClean="0"/>
              <a:t>Αυτή η έντονη ενασχόληση δεν οφείλεται σε κάποια άλλη ψυχική διαταραχή, όπως είναι η ψυχογενής ανορεξία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706147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 smtClean="0"/>
              <a:t>3. Υποχονδρίαση 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92500" lnSpcReduction="10000"/>
          </a:bodyPr>
          <a:lstStyle/>
          <a:p>
            <a:r>
              <a:rPr lang="el-GR" altLang="el-GR" sz="2800" dirty="0" smtClean="0"/>
              <a:t>Έντονη ανησυχία του ατόμου ότι έχει μια σοβαρή ασθένεια, παρά τις διαβεβαιώσεις των γιατρών για το αντίθετο </a:t>
            </a:r>
          </a:p>
          <a:p>
            <a:r>
              <a:rPr lang="el-GR" altLang="el-GR" sz="2800" dirty="0" smtClean="0"/>
              <a:t>Εμφάνιση: πρώιμη ενήλικη ζωή - τείνει να είναι χρόνια</a:t>
            </a:r>
            <a:endParaRPr lang="en-US" altLang="el-GR" sz="2800" dirty="0" smtClean="0"/>
          </a:p>
          <a:p>
            <a:r>
              <a:rPr lang="el-GR" altLang="el-GR" sz="2800" dirty="0" smtClean="0"/>
              <a:t>Η διάγνωση χρησιμοποιείται σπάνια, αλλά τα άτομα που τη λαμβάνουν αποτελούν συχνούς και δυσαρεστημένους χρήστες των ιατρικών υπηρεσιών (θεωρώντας τους γιατρούς αδιάφορους και ανεπαρκείς) 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71029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8572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3. Υποχονδρίαση – Κριτήρια </a:t>
            </a:r>
            <a:r>
              <a:rPr lang="en-US" altLang="el-GR" sz="3600" dirty="0" smtClean="0"/>
              <a:t>DSM</a:t>
            </a:r>
            <a:r>
              <a:rPr lang="el-GR" altLang="el-GR" sz="3600" dirty="0" smtClean="0"/>
              <a:t>-</a:t>
            </a:r>
            <a:r>
              <a:rPr lang="en-US" altLang="el-GR" sz="3600" dirty="0" smtClean="0"/>
              <a:t>IV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l-GR" altLang="el-GR" sz="3600" dirty="0" smtClean="0"/>
              <a:t>(1 </a:t>
            </a:r>
            <a:r>
              <a:rPr lang="el-GR" altLang="el-GR" sz="3600" dirty="0"/>
              <a:t>από </a:t>
            </a:r>
            <a:r>
              <a:rPr lang="el-GR" altLang="el-GR" sz="3600" dirty="0" smtClean="0"/>
              <a:t>2)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62579" y="1714492"/>
            <a:ext cx="8229600" cy="34024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1</a:t>
            </a:r>
            <a:r>
              <a:rPr lang="el-GR" sz="2800" dirty="0" smtClean="0"/>
              <a:t>. Έντονη ενασχόληση του ατόμου με φόβους ότι έχει </a:t>
            </a:r>
            <a:br>
              <a:rPr lang="el-GR" sz="2800" dirty="0" smtClean="0"/>
            </a:br>
            <a:r>
              <a:rPr lang="el-GR" sz="2800" dirty="0" smtClean="0"/>
              <a:t>     μια σοβαρή ασθένεια</a:t>
            </a:r>
            <a:br>
              <a:rPr lang="el-GR" sz="2800" dirty="0" smtClean="0"/>
            </a:b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2. Η έντονη ενασχόληση συνεχίζεται παρά τη συνεχή </a:t>
            </a:r>
            <a:br>
              <a:rPr lang="el-GR" sz="2800" dirty="0" smtClean="0"/>
            </a:br>
            <a:r>
              <a:rPr lang="el-GR" sz="2800" dirty="0" smtClean="0"/>
              <a:t>    διαβεβαίωση από τους γιατρούς για το αντίθετο</a:t>
            </a:r>
          </a:p>
        </p:txBody>
      </p:sp>
    </p:spTree>
    <p:extLst>
      <p:ext uri="{BB962C8B-B14F-4D97-AF65-F5344CB8AC3E}">
        <p14:creationId xmlns:p14="http://schemas.microsoft.com/office/powerpoint/2010/main" val="355791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3. </a:t>
            </a:r>
            <a:r>
              <a:rPr lang="el-GR" altLang="el-GR" sz="3600" dirty="0" err="1" smtClean="0"/>
              <a:t>Υποχονδρίαση</a:t>
            </a:r>
            <a:r>
              <a:rPr lang="el-GR" altLang="el-GR" sz="3600" dirty="0" smtClean="0"/>
              <a:t> – Κριτήρια </a:t>
            </a:r>
            <a:r>
              <a:rPr lang="en-US" altLang="el-GR" sz="3600" dirty="0" smtClean="0"/>
              <a:t>DSM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l-GR" altLang="el-GR" sz="3600" dirty="0" smtClean="0"/>
              <a:t>(2 </a:t>
            </a:r>
            <a:r>
              <a:rPr lang="el-GR" altLang="el-GR" sz="3600" dirty="0"/>
              <a:t>από </a:t>
            </a:r>
            <a:r>
              <a:rPr lang="el-GR" altLang="el-GR" sz="3600" dirty="0" smtClean="0"/>
              <a:t>2)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3. </a:t>
            </a:r>
            <a:r>
              <a:rPr lang="el-GR" sz="2800" dirty="0" smtClean="0"/>
              <a:t>Η έντονη ενασχόληση δεν οφείλεται σε </a:t>
            </a:r>
            <a:br>
              <a:rPr lang="el-GR" sz="2800" dirty="0" smtClean="0"/>
            </a:br>
            <a:r>
              <a:rPr lang="el-GR" sz="2800" dirty="0" smtClean="0"/>
              <a:t>     παραληρητική διαταραχή ή σε </a:t>
            </a:r>
            <a:r>
              <a:rPr lang="el-GR" sz="2800" dirty="0" err="1" smtClean="0"/>
              <a:t>σωματοδυσμορφική</a:t>
            </a:r>
            <a:r>
              <a:rPr lang="el-GR" sz="2800" dirty="0" smtClean="0"/>
              <a:t> </a:t>
            </a:r>
            <a:br>
              <a:rPr lang="el-GR" sz="2800" dirty="0" smtClean="0"/>
            </a:br>
            <a:r>
              <a:rPr lang="el-GR" sz="2800" dirty="0" smtClean="0"/>
              <a:t>     διαταραχή</a:t>
            </a:r>
          </a:p>
          <a:p>
            <a:pPr marL="0" indent="0">
              <a:buNone/>
            </a:pPr>
            <a:r>
              <a:rPr lang="el-GR" sz="2800" dirty="0" smtClean="0"/>
              <a:t>4. Τα συμπτώματα διαρκούν για τουλάχιστον 6 μήνες</a:t>
            </a:r>
          </a:p>
          <a:p>
            <a:pPr marL="0" indent="0">
              <a:buNone/>
            </a:pPr>
            <a:r>
              <a:rPr lang="el-GR" sz="2800" dirty="0" smtClean="0"/>
              <a:t>5. </a:t>
            </a:r>
            <a:r>
              <a:rPr lang="en-US" sz="2800" dirty="0" smtClean="0"/>
              <a:t>T</a:t>
            </a:r>
            <a:r>
              <a:rPr lang="el-GR" sz="2800" dirty="0" smtClean="0"/>
              <a:t>α συμπτώματα προκαλούν σημαντική δυσφορία ή </a:t>
            </a:r>
            <a:br>
              <a:rPr lang="el-GR" sz="2800" dirty="0" smtClean="0"/>
            </a:br>
            <a:r>
              <a:rPr lang="el-GR" sz="2800" dirty="0" smtClean="0"/>
              <a:t>    έκπτωση στη λειτουργικότητα</a:t>
            </a:r>
          </a:p>
        </p:txBody>
      </p:sp>
    </p:spTree>
    <p:extLst>
      <p:ext uri="{BB962C8B-B14F-4D97-AF65-F5344CB8AC3E}">
        <p14:creationId xmlns:p14="http://schemas.microsoft.com/office/powerpoint/2010/main" val="276618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357170"/>
            <a:ext cx="8358246" cy="428628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Διαταραχή πανικού </a:t>
            </a:r>
            <a:r>
              <a:rPr lang="en-US" altLang="el-GR" dirty="0" smtClean="0"/>
              <a:t>Vs</a:t>
            </a:r>
            <a:r>
              <a:rPr lang="el-GR" altLang="el-GR" dirty="0" smtClean="0"/>
              <a:t> υποχονδρίαση </a:t>
            </a:r>
            <a:endParaRPr lang="el-GR" altLang="el-GR" dirty="0"/>
          </a:p>
        </p:txBody>
      </p:sp>
      <p:sp>
        <p:nvSpPr>
          <p:cNvPr id="28675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1428740"/>
            <a:ext cx="4038600" cy="36763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600" dirty="0" smtClean="0"/>
              <a:t>Το άτομο πιστεύει ότι τα συμπτώματα αποτελούν ένδειξη μιας άμεσης απειλής (π.χ. καρδιακή προσβολή)</a:t>
            </a:r>
          </a:p>
          <a:p>
            <a:pPr marL="0" indent="0">
              <a:buNone/>
            </a:pPr>
            <a:r>
              <a:rPr lang="el-GR" altLang="el-GR" sz="2600" dirty="0" smtClean="0"/>
              <a:t>Συνήθη συμπτώματα</a:t>
            </a:r>
            <a:r>
              <a:rPr lang="en-US" altLang="el-GR" sz="2600" dirty="0" smtClean="0"/>
              <a:t>, </a:t>
            </a:r>
            <a:r>
              <a:rPr lang="el-GR" altLang="el-GR" sz="2600" dirty="0" smtClean="0"/>
              <a:t>καθώς αυξάνεται το άγχος του: ταχυκαρδία, δύσπνοια, ιδρωμένες παλάμες</a:t>
            </a:r>
            <a:endParaRPr lang="el-GR" altLang="el-GR" sz="2600" dirty="0"/>
          </a:p>
        </p:txBody>
      </p:sp>
      <p:sp>
        <p:nvSpPr>
          <p:cNvPr id="28676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8200" y="1428740"/>
            <a:ext cx="4038600" cy="36763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600" dirty="0" smtClean="0"/>
              <a:t>Πεποίθηση ότι τα συμπτώματα αποτελούν ένδειξη υποκείμενης χρόνιας σοβαρής ασθένειας </a:t>
            </a:r>
            <a:br>
              <a:rPr lang="el-GR" altLang="el-GR" sz="2600" dirty="0" smtClean="0"/>
            </a:br>
            <a:r>
              <a:rPr lang="el-GR" altLang="el-GR" sz="2600" dirty="0" smtClean="0"/>
              <a:t>(π.χ. καρκίνος, </a:t>
            </a:r>
            <a:r>
              <a:rPr lang="en-US" altLang="el-GR" sz="2600" dirty="0" smtClean="0"/>
              <a:t>AIDS)</a:t>
            </a:r>
          </a:p>
          <a:p>
            <a:pPr marL="0" indent="0">
              <a:buNone/>
            </a:pPr>
            <a:r>
              <a:rPr lang="el-GR" altLang="el-GR" sz="2600" dirty="0" smtClean="0"/>
              <a:t>Εστιάζει σε συμπτώματα όπως, μια κηλίδα στο δέρμα (ως ένδειξη καρκίνου)</a:t>
            </a:r>
            <a:endParaRPr lang="el-GR" altLang="el-GR" sz="2600" dirty="0"/>
          </a:p>
        </p:txBody>
      </p:sp>
    </p:spTree>
    <p:extLst>
      <p:ext uri="{BB962C8B-B14F-4D97-AF65-F5344CB8AC3E}">
        <p14:creationId xmlns:p14="http://schemas.microsoft.com/office/powerpoint/2010/main" val="82587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4. </a:t>
            </a:r>
            <a:r>
              <a:rPr lang="el-GR" altLang="el-GR" sz="3600" dirty="0" err="1" smtClean="0"/>
              <a:t>Σωματοποιητική</a:t>
            </a:r>
            <a:r>
              <a:rPr lang="el-GR" altLang="el-GR" sz="3600" dirty="0" smtClean="0"/>
              <a:t> διαταραχή</a:t>
            </a:r>
            <a:br>
              <a:rPr lang="el-GR" altLang="el-GR" sz="3600" dirty="0" smtClean="0"/>
            </a:br>
            <a:r>
              <a:rPr lang="el-GR" altLang="el-GR" sz="3600" dirty="0" smtClean="0"/>
              <a:t>(1 </a:t>
            </a:r>
            <a:r>
              <a:rPr lang="el-GR" altLang="el-GR" sz="3600" dirty="0"/>
              <a:t>από </a:t>
            </a:r>
            <a:r>
              <a:rPr lang="el-GR" altLang="el-GR" sz="3600" dirty="0" smtClean="0"/>
              <a:t>4)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(Από το 1859 ονομαζόταν ως σύνδρομο </a:t>
            </a:r>
            <a:r>
              <a:rPr lang="en-US" sz="2800" dirty="0" err="1" smtClean="0"/>
              <a:t>Briquet</a:t>
            </a:r>
            <a:r>
              <a:rPr lang="en-US" sz="2800" dirty="0" smtClean="0"/>
              <a:t>)</a:t>
            </a:r>
          </a:p>
          <a:p>
            <a:pPr marL="0" indent="0">
              <a:buNone/>
            </a:pPr>
            <a:r>
              <a:rPr lang="el-GR" sz="2800" dirty="0" smtClean="0"/>
              <a:t>Πολλαπλές επαναλαμβανόμενες σωματικές ενοχλήσεις που δεν έχουν κάποια εμφανή οργανική εξήγηση, αλλά παρόλα αυτά κάνουν το άτομο να αναζητά θεραπεία </a:t>
            </a:r>
          </a:p>
          <a:p>
            <a:pPr marL="0" indent="0">
              <a:buNone/>
            </a:pP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03534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- Τίτλος"/>
          <p:cNvSpPr>
            <a:spLocks noGrp="1"/>
          </p:cNvSpPr>
          <p:nvPr>
            <p:ph type="title"/>
          </p:nvPr>
        </p:nvSpPr>
        <p:spPr>
          <a:xfrm>
            <a:off x="457200" y="500047"/>
            <a:ext cx="8229600" cy="71437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4. </a:t>
            </a:r>
            <a:r>
              <a:rPr lang="el-GR" altLang="el-GR" sz="3600" dirty="0" err="1" smtClean="0"/>
              <a:t>Σωματοποιητική</a:t>
            </a:r>
            <a:r>
              <a:rPr lang="el-GR" altLang="el-GR" sz="3600" dirty="0" smtClean="0"/>
              <a:t> διαταραχή</a:t>
            </a:r>
            <a:br>
              <a:rPr lang="el-GR" altLang="el-GR" sz="3600" dirty="0" smtClean="0"/>
            </a:br>
            <a:r>
              <a:rPr lang="el-GR" altLang="el-GR" sz="3600" dirty="0" smtClean="0"/>
              <a:t>(2 </a:t>
            </a:r>
            <a:r>
              <a:rPr lang="el-GR" altLang="el-GR" sz="3600" dirty="0"/>
              <a:t>από </a:t>
            </a:r>
            <a:r>
              <a:rPr lang="el-GR" altLang="el-GR" sz="3600" dirty="0" smtClean="0"/>
              <a:t>4)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302"/>
            <a:ext cx="8229600" cy="3747834"/>
          </a:xfrm>
        </p:spPr>
        <p:txBody>
          <a:bodyPr>
            <a:normAutofit lnSpcReduction="10000"/>
          </a:bodyPr>
          <a:lstStyle/>
          <a:p>
            <a:r>
              <a:rPr lang="el-GR" sz="2800" dirty="0" smtClean="0"/>
              <a:t>Συνήθως, εκφράζουν τα παράπονά τους με ένα δραματικό, υπερβολικό τρόπο ή τα απαριθμούν σε ένα εκτενές και σύνθετο ιατρικό ιστορικό (µε ασυνέπειες)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Για να πληροί τα κριτήρια, το άτομο θα πρέπει να έχει αρκετά διαφορετικά είδη σωματικών συμπτωμάτων και τα συμπτώματα αυτά να προκαλούν σημαντική μείωση της λειτουργικότητας</a:t>
            </a:r>
          </a:p>
          <a:p>
            <a:endParaRPr lang="el-GR" sz="2800" dirty="0" smtClean="0"/>
          </a:p>
          <a:p>
            <a:pPr marL="0" indent="0">
              <a:buNone/>
            </a:pPr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6670576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14381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4. </a:t>
            </a:r>
            <a:r>
              <a:rPr lang="el-GR" altLang="el-GR" sz="3600" dirty="0" err="1" smtClean="0"/>
              <a:t>Σωματοποιητική</a:t>
            </a:r>
            <a:r>
              <a:rPr lang="el-GR" altLang="el-GR" sz="3600" dirty="0" smtClean="0"/>
              <a:t> διαταραχή</a:t>
            </a:r>
            <a:br>
              <a:rPr lang="el-GR" altLang="el-GR" sz="3600" dirty="0" smtClean="0"/>
            </a:br>
            <a:r>
              <a:rPr lang="el-GR" altLang="el-GR" sz="3600" dirty="0" smtClean="0"/>
              <a:t>(3 </a:t>
            </a:r>
            <a:r>
              <a:rPr lang="el-GR" altLang="el-GR" sz="3600" dirty="0"/>
              <a:t>από </a:t>
            </a:r>
            <a:r>
              <a:rPr lang="el-GR" altLang="el-GR" sz="3600" dirty="0" smtClean="0"/>
              <a:t>4)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77500" lnSpcReduction="20000"/>
          </a:bodyPr>
          <a:lstStyle/>
          <a:p>
            <a:r>
              <a:rPr lang="el-GR" sz="3300" dirty="0" smtClean="0"/>
              <a:t>Τείνουν: </a:t>
            </a:r>
            <a:br>
              <a:rPr lang="el-GR" sz="3300" dirty="0" smtClean="0"/>
            </a:br>
            <a:r>
              <a:rPr lang="el-GR" sz="3300" dirty="0" smtClean="0"/>
              <a:t> </a:t>
            </a:r>
            <a:r>
              <a:rPr lang="el-GR" sz="3300" dirty="0" smtClean="0">
                <a:sym typeface="Wingdings 2"/>
              </a:rPr>
              <a:t> </a:t>
            </a:r>
            <a:r>
              <a:rPr lang="el-GR" sz="3300" dirty="0" smtClean="0"/>
              <a:t>να επισκέπτονται πολλούς διαφορετικούς </a:t>
            </a:r>
            <a:br>
              <a:rPr lang="el-GR" sz="3300" dirty="0" smtClean="0"/>
            </a:br>
            <a:r>
              <a:rPr lang="el-GR" sz="3300" dirty="0" smtClean="0"/>
              <a:t>      γιατρούς</a:t>
            </a:r>
            <a:br>
              <a:rPr lang="el-GR" sz="3300" dirty="0" smtClean="0"/>
            </a:br>
            <a:r>
              <a:rPr lang="el-GR" sz="3300" dirty="0" smtClean="0">
                <a:sym typeface="Wingdings 2"/>
              </a:rPr>
              <a:t>  </a:t>
            </a:r>
            <a:r>
              <a:rPr lang="el-GR" sz="3300" dirty="0" smtClean="0"/>
              <a:t>να δοκιμάζουν πολλά διαφορετικά φάρμακα </a:t>
            </a:r>
            <a:br>
              <a:rPr lang="el-GR" sz="3300" dirty="0" smtClean="0"/>
            </a:br>
            <a:r>
              <a:rPr lang="el-GR" sz="3300" dirty="0" smtClean="0">
                <a:sym typeface="Wingdings 2"/>
              </a:rPr>
              <a:t>  </a:t>
            </a:r>
            <a:r>
              <a:rPr lang="el-GR" sz="3300" dirty="0" smtClean="0"/>
              <a:t>να νοσηλεύονται </a:t>
            </a:r>
            <a:br>
              <a:rPr lang="el-GR" sz="3300" dirty="0" smtClean="0"/>
            </a:br>
            <a:r>
              <a:rPr lang="el-GR" sz="3300" dirty="0" smtClean="0">
                <a:sym typeface="Wingdings 2"/>
              </a:rPr>
              <a:t>  </a:t>
            </a:r>
            <a:r>
              <a:rPr lang="el-GR" sz="3300" dirty="0" smtClean="0"/>
              <a:t>να κάνουν χειρουργικές επεμβάσεις </a:t>
            </a:r>
          </a:p>
          <a:p>
            <a:r>
              <a:rPr lang="el-GR" altLang="el-GR" sz="3300" dirty="0" smtClean="0"/>
              <a:t>Συχνά αναφέρουν 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300" dirty="0" smtClean="0"/>
              <a:t>πλήθος διαπροσωπικών προβλημάτων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300" dirty="0" smtClean="0"/>
              <a:t>αστάθεια στην επαγγελματική τους πορεία 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300" dirty="0" smtClean="0"/>
              <a:t>συζυγικές δυσκολίες</a:t>
            </a:r>
            <a:r>
              <a:rPr lang="el-GR" sz="3000" dirty="0" smtClean="0"/>
              <a:t/>
            </a:r>
            <a:br>
              <a:rPr lang="el-GR" sz="3000" dirty="0" smtClean="0"/>
            </a:br>
            <a:endParaRPr lang="el-GR" sz="3000" dirty="0" smtClean="0"/>
          </a:p>
          <a:p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0692011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4. </a:t>
            </a:r>
            <a:r>
              <a:rPr lang="el-GR" altLang="el-GR" sz="3600" dirty="0" err="1" smtClean="0"/>
              <a:t>Σωματοποιητική</a:t>
            </a:r>
            <a:r>
              <a:rPr lang="el-GR" altLang="el-GR" sz="3600" dirty="0" smtClean="0"/>
              <a:t> διαταραχή</a:t>
            </a:r>
            <a:br>
              <a:rPr lang="el-GR" altLang="el-GR" sz="3600" dirty="0" smtClean="0"/>
            </a:br>
            <a:r>
              <a:rPr lang="el-GR" altLang="el-GR" sz="3600" dirty="0" smtClean="0"/>
              <a:t>(4 </a:t>
            </a:r>
            <a:r>
              <a:rPr lang="el-GR" altLang="el-GR" sz="3600" dirty="0"/>
              <a:t>από </a:t>
            </a:r>
            <a:r>
              <a:rPr lang="el-GR" altLang="el-GR" sz="3600" dirty="0" smtClean="0"/>
              <a:t>4)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sz="3300" dirty="0" smtClean="0"/>
              <a:t>Υψηλή </a:t>
            </a:r>
            <a:r>
              <a:rPr lang="el-GR" altLang="el-GR" sz="3300" b="1" dirty="0" smtClean="0"/>
              <a:t>συννοσηρότητα </a:t>
            </a:r>
            <a:r>
              <a:rPr lang="el-GR" altLang="el-GR" sz="3300" dirty="0" smtClean="0"/>
              <a:t>με : </a:t>
            </a:r>
            <a:br>
              <a:rPr lang="el-GR" altLang="el-GR" sz="3300" dirty="0" smtClean="0"/>
            </a:br>
            <a:r>
              <a:rPr lang="el-GR" altLang="el-GR" sz="3300" dirty="0" smtClean="0"/>
              <a:t> </a:t>
            </a:r>
            <a:r>
              <a:rPr lang="el-GR" altLang="el-GR" sz="33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300" dirty="0" smtClean="0"/>
              <a:t>αγχώδεις διαταραχές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300" dirty="0" smtClean="0"/>
              <a:t>διαταραχές της διάθεσης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300" dirty="0" smtClean="0"/>
              <a:t>κατάχρηση ουσιών</a:t>
            </a:r>
            <a:br>
              <a:rPr lang="el-GR" altLang="el-GR" sz="3300" dirty="0" smtClean="0"/>
            </a:br>
            <a:r>
              <a:rPr lang="el-GR" altLang="el-GR" sz="33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3300" dirty="0" smtClean="0"/>
              <a:t>διαταραχές προσωπικότητας</a:t>
            </a:r>
          </a:p>
          <a:p>
            <a:r>
              <a:rPr lang="el-GR" altLang="el-GR" sz="3300" dirty="0" smtClean="0"/>
              <a:t> Εμφανίζεται στις αρχές της ενήλικης ζωής</a:t>
            </a:r>
          </a:p>
          <a:p>
            <a:r>
              <a:rPr lang="el-GR" altLang="el-GR" sz="3300" dirty="0" smtClean="0"/>
              <a:t>Συχνότερη στις γυναίκες και σε </a:t>
            </a:r>
            <a:r>
              <a:rPr lang="el-GR" altLang="el-GR" sz="3300" dirty="0" err="1" smtClean="0"/>
              <a:t>πολιστισμικά</a:t>
            </a:r>
            <a:r>
              <a:rPr lang="el-GR" altLang="el-GR" sz="3300" dirty="0" smtClean="0"/>
              <a:t> πλαίσια που αποθαρρύνουν την ανοιχτή εκδήλωση συναισθημάτων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86568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4</a:t>
            </a:r>
            <a:r>
              <a:rPr lang="el-GR" altLang="el-GR" sz="4000" dirty="0" smtClean="0"/>
              <a:t>. </a:t>
            </a:r>
            <a:r>
              <a:rPr lang="el-GR" altLang="el-GR" sz="4000" dirty="0" err="1" smtClean="0"/>
              <a:t>Σωματοποιητική</a:t>
            </a:r>
            <a:r>
              <a:rPr lang="el-GR" altLang="el-GR" sz="4000" dirty="0" smtClean="0"/>
              <a:t> διαταραχή - Κριτήρια </a:t>
            </a:r>
            <a:r>
              <a:rPr lang="en-US" altLang="el-GR" sz="4000" dirty="0" smtClean="0"/>
              <a:t>DSM</a:t>
            </a:r>
            <a:r>
              <a:rPr lang="el-GR" altLang="el-GR" sz="4000" dirty="0" smtClean="0"/>
              <a:t>-</a:t>
            </a:r>
            <a:r>
              <a:rPr lang="en-US" altLang="el-GR" sz="4000" dirty="0" smtClean="0"/>
              <a:t>IV</a:t>
            </a:r>
            <a:r>
              <a:rPr lang="el-GR" altLang="el-GR" sz="4000" dirty="0" smtClean="0"/>
              <a:t> (</a:t>
            </a:r>
            <a:r>
              <a:rPr lang="el-GR" altLang="el-GR" sz="4000" dirty="0"/>
              <a:t>1 από </a:t>
            </a:r>
            <a:r>
              <a:rPr lang="el-GR" altLang="el-GR" sz="4000" dirty="0" smtClean="0"/>
              <a:t>2)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 fontScale="70000" lnSpcReduction="20000"/>
          </a:bodyPr>
          <a:lstStyle/>
          <a:p>
            <a:r>
              <a:rPr lang="el-GR" sz="4000" dirty="0" smtClean="0"/>
              <a:t>Ιστορικό πολλών εκφράσεων δυσαρέσκειας για σωματικές ενοχλήσεις επί σειρά ετών</a:t>
            </a:r>
          </a:p>
          <a:p>
            <a:r>
              <a:rPr lang="el-GR" sz="4000" dirty="0" smtClean="0"/>
              <a:t>Τουλάχιστον τέσσερα συμπτώματα πόνου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4000" dirty="0" smtClean="0"/>
              <a:t> Ιστορικό </a:t>
            </a:r>
            <a:r>
              <a:rPr lang="el-GR" sz="4000" u="sng" dirty="0" smtClean="0"/>
              <a:t>τουλάχιστον δύο γαστρεντερικών </a:t>
            </a:r>
            <a:r>
              <a:rPr lang="el-GR" sz="4000" dirty="0" smtClean="0"/>
              <a:t>συμπτωμάτων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4000" dirty="0" smtClean="0"/>
              <a:t>Ιστορικό </a:t>
            </a:r>
            <a:r>
              <a:rPr lang="el-GR" sz="4000" u="sng" dirty="0" smtClean="0"/>
              <a:t>τουλάχιστον ενός συμπτώματος σχετικού µε </a:t>
            </a:r>
            <a:r>
              <a:rPr lang="el-GR" sz="4000" u="sng" dirty="0"/>
              <a:t>τη </a:t>
            </a:r>
            <a:r>
              <a:rPr lang="el-GR" sz="4000" u="sng" dirty="0" smtClean="0"/>
              <a:t>σεξουαλική </a:t>
            </a:r>
            <a:r>
              <a:rPr lang="el-GR" sz="4000" u="sng" dirty="0"/>
              <a:t>ή την αναπαραγωγική λειτουργικότητα </a:t>
            </a:r>
            <a:r>
              <a:rPr lang="el-GR" sz="4100" dirty="0" smtClean="0"/>
              <a:t/>
            </a:r>
            <a:br>
              <a:rPr lang="el-GR" sz="4100" dirty="0" smtClean="0"/>
            </a:b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92591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9"/>
            <a:ext cx="8229600" cy="1000132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4. </a:t>
            </a:r>
            <a:r>
              <a:rPr lang="el-GR" altLang="el-GR" sz="3600" dirty="0" err="1" smtClean="0"/>
              <a:t>Σωματοποιητική</a:t>
            </a:r>
            <a:r>
              <a:rPr lang="el-GR" altLang="el-GR" sz="3600" dirty="0" smtClean="0"/>
              <a:t> διαταραχή - Κριτήρια </a:t>
            </a:r>
            <a:r>
              <a:rPr lang="en-US" altLang="el-GR" sz="3600" dirty="0" smtClean="0"/>
              <a:t>DSM</a:t>
            </a:r>
            <a:r>
              <a:rPr lang="el-GR" altLang="el-GR" sz="3600" dirty="0" smtClean="0"/>
              <a:t> (2 </a:t>
            </a:r>
            <a:r>
              <a:rPr lang="el-GR" altLang="el-GR" sz="3600" dirty="0"/>
              <a:t>από </a:t>
            </a:r>
            <a:r>
              <a:rPr lang="el-GR" altLang="el-GR" sz="3600" dirty="0" smtClean="0"/>
              <a:t>2)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Ιστορικό </a:t>
            </a:r>
            <a:r>
              <a:rPr lang="el-GR" sz="2800" u="sng" dirty="0" smtClean="0"/>
              <a:t>τουλάχιστον ενός συμπτώματος νευρολογικού  τύπου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/>
              <a:t>Τα συμπτώματα δεν οφείλονται σε κάποιο ιατρικό πρόβλημα ή είναι υπερβολικά σε σχέση με κάποιο ιατρικό πρόβλημα που μπορεί να αντιμετωπίζει το άτομο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/>
              <a:t>Τα συμπτώματα προκαλούν σημαντική δυσφορία ή έκπτωση στη λειτουργικότητα </a:t>
            </a:r>
            <a:r>
              <a:rPr lang="el-GR" sz="2900" u="sng" dirty="0"/>
              <a:t/>
            </a:r>
            <a:br>
              <a:rPr lang="el-GR" sz="2900" u="sng" dirty="0"/>
            </a:br>
            <a:endParaRPr lang="el-GR" sz="2900" u="sng" dirty="0"/>
          </a:p>
          <a:p>
            <a:pPr marL="0" indent="0">
              <a:buNone/>
            </a:pPr>
            <a:r>
              <a:rPr lang="el-GR" sz="2900" dirty="0" smtClean="0"/>
              <a:t/>
            </a:r>
            <a:br>
              <a:rPr lang="el-GR" sz="2900" dirty="0" smtClean="0"/>
            </a:br>
            <a:endParaRPr lang="el-GR" sz="2900" dirty="0" smtClean="0"/>
          </a:p>
          <a:p>
            <a:endParaRPr lang="el-GR" sz="2900" dirty="0" smtClean="0"/>
          </a:p>
        </p:txBody>
      </p:sp>
    </p:spTree>
    <p:extLst>
      <p:ext uri="{BB962C8B-B14F-4D97-AF65-F5344CB8AC3E}">
        <p14:creationId xmlns:p14="http://schemas.microsoft.com/office/powerpoint/2010/main" val="321843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- Τίτλος"/>
          <p:cNvSpPr>
            <a:spLocks noGrp="1"/>
          </p:cNvSpPr>
          <p:nvPr>
            <p:ph type="title"/>
          </p:nvPr>
        </p:nvSpPr>
        <p:spPr>
          <a:xfrm>
            <a:off x="457200" y="642922"/>
            <a:ext cx="8229600" cy="538442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5. Άτυπη </a:t>
            </a:r>
            <a:r>
              <a:rPr lang="el-GR" altLang="el-GR" sz="3600" dirty="0" err="1" smtClean="0"/>
              <a:t>Σωματόμορφη</a:t>
            </a:r>
            <a:r>
              <a:rPr lang="el-GR" altLang="el-GR" sz="3600" dirty="0" smtClean="0"/>
              <a:t> Διαταραχή  </a:t>
            </a:r>
            <a:br>
              <a:rPr lang="el-GR" altLang="el-GR" sz="3600" dirty="0" smtClean="0"/>
            </a:br>
            <a:endParaRPr lang="el-GR" altLang="el-GR" sz="3600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lnSpcReduction="10000"/>
          </a:bodyPr>
          <a:lstStyle/>
          <a:p>
            <a:r>
              <a:rPr lang="el-GR" sz="2800" dirty="0" smtClean="0"/>
              <a:t>Ένα ή  περισσότερα ιατρικώς ανερμήνευτα συμπτώματα επιμένουν για τουλάχιστον 6 μήνες και προκαλούν σημαντική δυσφορία ή δυσλειτουργία</a:t>
            </a:r>
            <a:r>
              <a:rPr lang="el-GR" sz="2800" u="sng" dirty="0" smtClean="0"/>
              <a:t/>
            </a:r>
            <a:br>
              <a:rPr lang="el-GR" sz="2800" u="sng" dirty="0" smtClean="0"/>
            </a:br>
            <a:r>
              <a:rPr lang="el-GR" sz="2800" dirty="0" smtClean="0"/>
              <a:t>Π.χ. πόνο, κόπωση, ζαλάδες, μουδιάσματα, αϋπνία κ.ά.</a:t>
            </a:r>
          </a:p>
          <a:p>
            <a:r>
              <a:rPr lang="el-GR" sz="2800" dirty="0" smtClean="0"/>
              <a:t>Κάποια εξελίσσονται σε σύνδρομα, αλλά υποχωρούν αυτόματα</a:t>
            </a:r>
          </a:p>
          <a:p>
            <a:r>
              <a:rPr lang="el-GR" sz="2800" dirty="0" smtClean="0"/>
              <a:t>Πολύ συχνό πρόβλημα μεταξύ των συχνών χρηστών υπηρεσιών υγείας</a:t>
            </a:r>
          </a:p>
          <a:p>
            <a:endParaRPr lang="el-GR" sz="2800" dirty="0" smtClean="0"/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753955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(1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28596" y="1071550"/>
            <a:ext cx="8240150" cy="401033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Αγγελόπουλος Ν. (2009). Ιατρική Ψυχολογία και Ψυχοπαθολογία. Αθήνα: ΒΗΤΑ.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Ευθυμίου, Κ., Μαυροειδή, Α.,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Παυλάτου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Ε. και Καλαντζή-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Αζίζι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Α. (2006).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Πρώτες  βοήθειες ψυχικής υγείας.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Ένας οδηγός για τις ψυχικές διαταραχές και την αντιμετώπισή τους.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 Ελληνικά Γράμματα.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Καραδήμας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Ε. (2005). Ψυχολογία της Υγείας. Θεωρία και κλινική πράξη.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Τυπωθήτω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άνου, Ν. (1998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Βασικά Στοιχεία Κλινικής Ψυχιατρικής.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Θεσσαλονίκη: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University Studio Press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Παπακώστας, Γ. (1994).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Γνωσιακή Ψυχοθεραπεία: Θεωρία και Πράξη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Αθήνα: Εκδόσεις Ινστιτούτο Έρευνας της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Συμπεριφοράς.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Σίμος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Γ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(2010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Γνωστική Συμπεριφοριστική Θεραπεία: Ένας οδηγός για την κλινική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πράξη.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Πατάκη.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Συλλογικό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έργο (2006). 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Ανθολόγιο ελληνικών ψυχιατρικών κειμένων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Βήτα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Ιατρικές Εκδόσεις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Βιβλιογραφία (2 από 2)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563" indent="-182563">
              <a:buNone/>
            </a:pPr>
            <a:r>
              <a:rPr lang="en-US" sz="1400" dirty="0" err="1" smtClean="0"/>
              <a:t>Cororve</a:t>
            </a:r>
            <a:r>
              <a:rPr lang="en-US" sz="1400" dirty="0" smtClean="0"/>
              <a:t>, M. B., &amp; </a:t>
            </a:r>
            <a:r>
              <a:rPr lang="en-US" sz="1400" dirty="0" err="1" smtClean="0"/>
              <a:t>Gleaves</a:t>
            </a:r>
            <a:r>
              <a:rPr lang="en-US" sz="1400" dirty="0" smtClean="0"/>
              <a:t>, D. H. (2001). Body </a:t>
            </a:r>
            <a:r>
              <a:rPr lang="en-US" sz="1400" dirty="0" err="1" smtClean="0"/>
              <a:t>dysmorphic</a:t>
            </a:r>
            <a:r>
              <a:rPr lang="en-US" sz="1400" dirty="0" smtClean="0"/>
              <a:t> disorder: a review </a:t>
            </a:r>
            <a:r>
              <a:rPr lang="el-GR" sz="1400" dirty="0" smtClean="0"/>
              <a:t>ο</a:t>
            </a:r>
            <a:r>
              <a:rPr lang="en-US" sz="1400" dirty="0" smtClean="0"/>
              <a:t>f conceptualizations, assessment, </a:t>
            </a:r>
            <a:r>
              <a:rPr lang="el-GR" sz="1400" dirty="0" smtClean="0"/>
              <a:t> </a:t>
            </a:r>
            <a:r>
              <a:rPr lang="en-US" sz="1400" dirty="0" smtClean="0"/>
              <a:t>and treatment strategies. </a:t>
            </a:r>
            <a:r>
              <a:rPr lang="en-US" sz="1400" i="1" dirty="0" smtClean="0"/>
              <a:t>Clinical Psychology Review</a:t>
            </a:r>
            <a:r>
              <a:rPr lang="en-US" sz="1400" dirty="0" smtClean="0"/>
              <a:t>, 21 (6), 949–970. </a:t>
            </a:r>
            <a:endParaRPr lang="el-GR" sz="1400" dirty="0" smtClean="0"/>
          </a:p>
          <a:p>
            <a:pPr marL="182563" indent="-182563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aplan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H.I.S. and 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Sadock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B.J. (2000).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τόμος Β’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Ιατρικές Εκδόσεις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Λίτσας.</a:t>
            </a:r>
          </a:p>
          <a:p>
            <a:pPr marL="182563" indent="-182563">
              <a:buNone/>
            </a:pPr>
            <a:r>
              <a:rPr lang="el-GR" sz="1400" dirty="0" err="1" smtClean="0"/>
              <a:t>Kring</a:t>
            </a:r>
            <a:r>
              <a:rPr lang="el-GR" sz="1400" dirty="0" smtClean="0"/>
              <a:t>, Α., </a:t>
            </a:r>
            <a:r>
              <a:rPr lang="el-GR" sz="1400" dirty="0" err="1" smtClean="0"/>
              <a:t>Davison</a:t>
            </a:r>
            <a:r>
              <a:rPr lang="el-GR" sz="1400" dirty="0" smtClean="0"/>
              <a:t>, G., </a:t>
            </a:r>
            <a:r>
              <a:rPr lang="el-GR" sz="1400" dirty="0" err="1" smtClean="0"/>
              <a:t>Neale</a:t>
            </a:r>
            <a:r>
              <a:rPr lang="el-GR" sz="1400" dirty="0" smtClean="0"/>
              <a:t>, J., &amp; </a:t>
            </a:r>
            <a:r>
              <a:rPr lang="el-GR" sz="1400" dirty="0" err="1" smtClean="0"/>
              <a:t>Johnson</a:t>
            </a:r>
            <a:r>
              <a:rPr lang="el-GR" sz="1400" dirty="0" smtClean="0"/>
              <a:t>, S.(2010). </a:t>
            </a:r>
            <a:r>
              <a:rPr lang="el-GR" sz="1400" i="1" dirty="0" smtClean="0"/>
              <a:t>Ψυχοπαθολογία</a:t>
            </a:r>
            <a:r>
              <a:rPr lang="el-GR" sz="1400" dirty="0" smtClean="0"/>
              <a:t>. Αθήνα : </a:t>
            </a:r>
            <a:r>
              <a:rPr lang="el-GR" sz="1400" dirty="0" err="1" smtClean="0"/>
              <a:t>Gutenberg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182563" indent="-182563">
              <a:buNone/>
            </a:pPr>
            <a:r>
              <a:rPr lang="en-US" sz="1400" dirty="0" err="1" smtClean="0"/>
              <a:t>Salkovskis</a:t>
            </a:r>
            <a:r>
              <a:rPr lang="en-US" sz="1400" dirty="0" smtClean="0"/>
              <a:t>, P. M. (1997). </a:t>
            </a:r>
            <a:r>
              <a:rPr lang="en-US" sz="1400" dirty="0" err="1" smtClean="0"/>
              <a:t>Hypochondriasis</a:t>
            </a:r>
            <a:r>
              <a:rPr lang="en-US" sz="1400" dirty="0" smtClean="0"/>
              <a:t>. </a:t>
            </a:r>
            <a:r>
              <a:rPr lang="el-GR" sz="1400" dirty="0" smtClean="0"/>
              <a:t>Στο </a:t>
            </a:r>
            <a:r>
              <a:rPr lang="en-US" sz="1400" dirty="0" smtClean="0"/>
              <a:t>D. M. Clark, &amp; C. G. </a:t>
            </a:r>
            <a:r>
              <a:rPr lang="en-US" sz="1400" i="1" dirty="0" smtClean="0"/>
              <a:t>Fairburn</a:t>
            </a:r>
            <a:r>
              <a:rPr lang="el-GR" sz="1400" i="1" dirty="0" smtClean="0"/>
              <a:t>,</a:t>
            </a:r>
            <a:r>
              <a:rPr lang="en-US" sz="1400" i="1" dirty="0" smtClean="0"/>
              <a:t> Science and Practice of Cognitive </a:t>
            </a:r>
            <a:r>
              <a:rPr lang="en-US" sz="1400" i="1" dirty="0" err="1" smtClean="0"/>
              <a:t>Behavioural</a:t>
            </a:r>
            <a:r>
              <a:rPr lang="en-US" sz="1400" i="1" dirty="0" smtClean="0"/>
              <a:t> Therapy</a:t>
            </a:r>
            <a:r>
              <a:rPr lang="el-GR" sz="1400" dirty="0" smtClean="0"/>
              <a:t>, </a:t>
            </a:r>
            <a:r>
              <a:rPr lang="en-US" sz="1400" dirty="0" smtClean="0"/>
              <a:t>p.p. (</a:t>
            </a:r>
            <a:r>
              <a:rPr lang="el-GR" sz="1400" dirty="0" smtClean="0"/>
              <a:t>313-339). </a:t>
            </a:r>
            <a:r>
              <a:rPr lang="en-US" sz="1400" dirty="0" smtClean="0"/>
              <a:t>Oxford: Oxford University Press. 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44</a:t>
            </a:fld>
            <a:endParaRPr lang="el-G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www.psychiatry-pulse.gr/yliko/arieti.pdf</a:t>
            </a:r>
            <a:r>
              <a:rPr lang="el-GR" sz="1400" dirty="0" smtClean="0"/>
              <a:t> </a:t>
            </a:r>
          </a:p>
          <a:p>
            <a:pPr marL="0" indent="0">
              <a:buNone/>
            </a:pPr>
            <a:r>
              <a:rPr lang="en-US" sz="1400" dirty="0" smtClean="0">
                <a:hlinkClick r:id="rId3"/>
              </a:rPr>
              <a:t>http</a:t>
            </a:r>
            <a:r>
              <a:rPr lang="en-US" sz="1400" dirty="0">
                <a:hlinkClick r:id="rId3"/>
              </a:rPr>
              <a:t>://</a:t>
            </a:r>
            <a:r>
              <a:rPr lang="en-US" sz="1400" dirty="0" smtClean="0">
                <a:hlinkClick r:id="rId3"/>
              </a:rPr>
              <a:t>www.helpguide.org/articles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 smtClean="0">
                <a:hlinkClick r:id="rId4"/>
              </a:rPr>
              <a:t>http</a:t>
            </a:r>
            <a:r>
              <a:rPr lang="en-US" sz="1400" dirty="0">
                <a:hlinkClick r:id="rId4"/>
              </a:rPr>
              <a:t>://</a:t>
            </a:r>
            <a:r>
              <a:rPr lang="en-US" sz="1400" dirty="0" smtClean="0">
                <a:hlinkClick r:id="rId4"/>
              </a:rPr>
              <a:t>www.ncbi.nlm.nih.gov/pubmed/24049640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cbt.edu.gr/arxeia/swmatomorfes_diataraxes.pdf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www.syggros-hosp.gr/newsite/files/file/27-32%281%29.pdf</a:t>
            </a: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endParaRPr lang="en-US" sz="2000" dirty="0" smtClean="0"/>
          </a:p>
          <a:p>
            <a:endParaRPr lang="el-GR" sz="2000" dirty="0" smtClean="0"/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77604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457200" y="5255166"/>
            <a:ext cx="8229600" cy="174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2" tIns="41147" rIns="82292" bIns="41147" rtlCol="0" anchor="ctr"/>
          <a:lstStyle/>
          <a:p>
            <a:pPr algn="ctr"/>
            <a:endParaRPr lang="el-GR" sz="162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3492" y="5212959"/>
            <a:ext cx="7173204" cy="581696"/>
          </a:xfrm>
          <a:prstGeom prst="rect">
            <a:avLst/>
          </a:prstGeom>
          <a:noFill/>
        </p:spPr>
        <p:txBody>
          <a:bodyPr wrap="square" lIns="82292" tIns="41147" rIns="82292" bIns="41147" rtlCol="0">
            <a:spAutoFit/>
          </a:bodyPr>
          <a:lstStyle/>
          <a:p>
            <a:pPr>
              <a:lnSpc>
                <a:spcPct val="150000"/>
              </a:lnSpc>
              <a:spcBef>
                <a:spcPts val="450"/>
              </a:spcBef>
              <a:defRPr/>
            </a:pPr>
            <a:r>
              <a:rPr lang="el-GR" sz="1080" b="1" dirty="0" smtClean="0">
                <a:solidFill>
                  <a:schemeClr val="bg1"/>
                </a:solidFill>
              </a:rPr>
              <a:t>ΣΩΜΑΤΟΜΟΡΦΕΣ ΔΙΑΤΑΡΑΧΕΣ,</a:t>
            </a:r>
            <a:r>
              <a:rPr lang="el-GR" sz="1080" dirty="0" smtClean="0">
                <a:solidFill>
                  <a:schemeClr val="bg1"/>
                </a:solidFill>
              </a:rPr>
              <a:t> </a:t>
            </a:r>
            <a:r>
              <a:rPr lang="el-GR" sz="1080" dirty="0">
                <a:solidFill>
                  <a:schemeClr val="bg1"/>
                </a:solidFill>
              </a:rPr>
              <a:t>Ενότητα </a:t>
            </a:r>
            <a:r>
              <a:rPr lang="el-GR" sz="1080" dirty="0" smtClean="0">
                <a:solidFill>
                  <a:schemeClr val="bg1"/>
                </a:solidFill>
              </a:rPr>
              <a:t> 10.1, </a:t>
            </a:r>
            <a:r>
              <a:rPr lang="el-GR" sz="108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08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605" y="5043979"/>
            <a:ext cx="240953" cy="406371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1015" y="5205287"/>
            <a:ext cx="565785" cy="2738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686" y="5151369"/>
            <a:ext cx="328392" cy="285558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865195" y="642922"/>
            <a:ext cx="7255823" cy="549480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770560" y="1785930"/>
            <a:ext cx="7144323" cy="2077490"/>
          </a:xfrm>
          <a:prstGeom prst="rect">
            <a:avLst/>
          </a:prstGeom>
        </p:spPr>
        <p:txBody>
          <a:bodyPr wrap="square" lIns="82292" tIns="41147" rIns="82292" bIns="41147">
            <a:spAutoFit/>
          </a:bodyPr>
          <a:lstStyle/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&lt;Σιαφάκα Βασιλική&gt;.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 &lt;Ψυχοπαθολογία Ενηλίκων&gt;. 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Έκδοση: 1.0 &lt;Ιωάννινα&gt;, 2015. Διαθέσιμο από τη δικτυακή διεύθυνση:</a:t>
            </a:r>
          </a:p>
          <a:p>
            <a:pPr algn="just"/>
            <a:r>
              <a:rPr lang="en-US" sz="216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http://eclass.teiep.gr/courses/LOGO102</a:t>
            </a:r>
            <a:r>
              <a:rPr lang="en-US" sz="216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93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428607"/>
            <a:ext cx="8062025" cy="578783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3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0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ΣΩΜΑΤΟΜΟΡΦΕΣ ΔΙΑΤΑΡΑΧΕΣ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10.1,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000244"/>
            <a:ext cx="45720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4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Στο τέλος της ενότητας οι φοιτητές να γνωρίζουν 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Ποιες είναι οι </a:t>
            </a:r>
            <a:r>
              <a:rPr lang="el-GR" sz="2800" dirty="0" err="1" smtClean="0"/>
              <a:t>σωματόμορφες</a:t>
            </a:r>
            <a:r>
              <a:rPr lang="el-GR" sz="2800" dirty="0" smtClean="0"/>
              <a:t> διαταραχές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 Την κλινική τους εικόνα κατά </a:t>
            </a:r>
            <a:r>
              <a:rPr lang="en-US" sz="2800" dirty="0" smtClean="0"/>
              <a:t>DSM</a:t>
            </a:r>
            <a:r>
              <a:rPr lang="el-GR" sz="2800" dirty="0" smtClean="0"/>
              <a:t>-</a:t>
            </a:r>
            <a:r>
              <a:rPr lang="en-US" sz="2800" dirty="0" smtClean="0"/>
              <a:t>IV </a:t>
            </a:r>
            <a:endParaRPr lang="el-GR" sz="2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Τα βασικά στοιχεία </a:t>
            </a:r>
            <a:r>
              <a:rPr lang="el-GR" sz="2800" dirty="0" err="1" smtClean="0"/>
              <a:t>διαφοροδιάγνωσης</a:t>
            </a:r>
            <a:endParaRPr lang="el-GR" sz="28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ΣΩΜΑΤΟΜΟΡΦΕΣ ΔΙΑΤΑΡΑΧΕΣ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10.1,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50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00034" y="714360"/>
            <a:ext cx="8062025" cy="50734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285864"/>
            <a:ext cx="80258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360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496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7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(1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l-GR" sz="2400" dirty="0" smtClean="0"/>
              <a:t>Εισαγωγικά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sz="2400" dirty="0"/>
              <a:t>Ψυχολογικά προβλήματα σε υπηρεσίες γενικής </a:t>
            </a:r>
            <a:r>
              <a:rPr lang="el-GR" sz="2400" dirty="0" smtClean="0"/>
              <a:t>υγείας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sz="2400" dirty="0"/>
              <a:t>Μοντέλο των </a:t>
            </a:r>
            <a:r>
              <a:rPr lang="el-GR" sz="2400" dirty="0" err="1"/>
              <a:t>Looper</a:t>
            </a:r>
            <a:r>
              <a:rPr lang="el-GR" sz="2400" dirty="0"/>
              <a:t> και </a:t>
            </a:r>
            <a:r>
              <a:rPr lang="el-GR" sz="2400" dirty="0" err="1" smtClean="0"/>
              <a:t>Kirmayer</a:t>
            </a:r>
            <a:endParaRPr lang="el-GR" sz="2400" dirty="0" smtClean="0"/>
          </a:p>
          <a:p>
            <a:pPr marL="914400" lvl="1" indent="-514350">
              <a:buFont typeface="+mj-lt"/>
              <a:buAutoNum type="arabicPeriod"/>
            </a:pPr>
            <a:r>
              <a:rPr lang="el-GR" sz="2400" dirty="0" err="1"/>
              <a:t>Σωματόμορφες</a:t>
            </a:r>
            <a:r>
              <a:rPr lang="el-GR" sz="2400" dirty="0"/>
              <a:t> διαταραχές</a:t>
            </a:r>
            <a:endParaRPr lang="el-GR" sz="2400" dirty="0" smtClean="0"/>
          </a:p>
          <a:p>
            <a:pPr marL="914400" lvl="1" indent="-514350">
              <a:buFont typeface="+mj-lt"/>
              <a:buAutoNum type="arabicPeriod"/>
            </a:pPr>
            <a:endParaRPr lang="el-GR" dirty="0"/>
          </a:p>
          <a:p>
            <a:pPr marL="91440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697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(2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00100" lvl="2" indent="0">
              <a:buNone/>
            </a:pPr>
            <a:r>
              <a:rPr lang="el-GR" sz="2800" dirty="0" smtClean="0"/>
              <a:t>4.1. Διαταραχή πόνου</a:t>
            </a:r>
          </a:p>
          <a:p>
            <a:pPr marL="800100" lvl="2" indent="0">
              <a:buNone/>
            </a:pPr>
            <a:r>
              <a:rPr lang="el-GR" sz="2800" dirty="0"/>
              <a:t>4.2. </a:t>
            </a:r>
            <a:r>
              <a:rPr lang="el-GR" sz="2800" dirty="0" err="1"/>
              <a:t>Σωματοδυσμορφική</a:t>
            </a:r>
            <a:r>
              <a:rPr lang="el-GR" sz="2800" dirty="0"/>
              <a:t> </a:t>
            </a:r>
            <a:r>
              <a:rPr lang="el-GR" sz="2800" dirty="0" smtClean="0"/>
              <a:t>Διαταραχή</a:t>
            </a:r>
          </a:p>
          <a:p>
            <a:pPr marL="800100" lvl="2" indent="0">
              <a:buNone/>
            </a:pPr>
            <a:r>
              <a:rPr lang="el-GR" sz="2800" dirty="0"/>
              <a:t>4.3. </a:t>
            </a:r>
            <a:r>
              <a:rPr lang="el-GR" sz="2800" dirty="0" err="1"/>
              <a:t>Υποχονδρίαση</a:t>
            </a:r>
            <a:r>
              <a:rPr lang="el-GR" sz="2800" dirty="0"/>
              <a:t> </a:t>
            </a:r>
            <a:endParaRPr lang="el-GR" sz="2800" dirty="0" smtClean="0"/>
          </a:p>
          <a:p>
            <a:pPr marL="800100" lvl="2" indent="0">
              <a:buNone/>
            </a:pPr>
            <a:r>
              <a:rPr lang="el-GR" sz="2800" dirty="0"/>
              <a:t>4.4. </a:t>
            </a:r>
            <a:r>
              <a:rPr lang="el-GR" sz="2800" dirty="0" err="1"/>
              <a:t>Σωματοποιητική</a:t>
            </a:r>
            <a:r>
              <a:rPr lang="el-GR" sz="2800" dirty="0"/>
              <a:t> </a:t>
            </a:r>
            <a:r>
              <a:rPr lang="el-GR" sz="2800" dirty="0" smtClean="0"/>
              <a:t>διαταραχή</a:t>
            </a:r>
          </a:p>
          <a:p>
            <a:pPr marL="800100" lvl="2" indent="0">
              <a:buNone/>
            </a:pPr>
            <a:r>
              <a:rPr lang="el-GR" sz="2800" dirty="0"/>
              <a:t>4.5. Άτυπη </a:t>
            </a:r>
            <a:r>
              <a:rPr lang="el-GR" sz="2800" dirty="0" err="1"/>
              <a:t>Σωματόμορφη</a:t>
            </a:r>
            <a:r>
              <a:rPr lang="el-GR" sz="2800" dirty="0"/>
              <a:t> διαταραχή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310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Σωματόμορφες</a:t>
            </a:r>
            <a:r>
              <a:rPr lang="el-GR" dirty="0"/>
              <a:t> </a:t>
            </a:r>
            <a:r>
              <a:rPr lang="el-GR" dirty="0" smtClean="0"/>
              <a:t>Διαταραχές</a:t>
            </a:r>
            <a:r>
              <a:rPr lang="en-US" dirty="0" smtClean="0"/>
              <a:t> I</a:t>
            </a: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33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922"/>
            <a:ext cx="8229600" cy="428628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Συχνή χρήση των υπηρεσιών υγείας 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Ένα σημαντικό ποσοστό  των ανθρώπων  απευθύνονται σε υπηρεσίες υγείας χωρίς να είναι ιατρικά αναγκαίο ή ωφέλιμο. Γνωστοί ως «</a:t>
            </a:r>
            <a:r>
              <a:rPr lang="el-GR" altLang="el-GR" sz="2800" i="1" dirty="0" smtClean="0"/>
              <a:t>συχνοί χρήστες των υπηρεσιών υγείας»</a:t>
            </a:r>
            <a:endParaRPr lang="el-GR" altLang="el-GR" sz="2800" i="1" u="sng" dirty="0" smtClean="0"/>
          </a:p>
          <a:p>
            <a:r>
              <a:rPr lang="el-GR" altLang="el-GR" sz="2800" dirty="0" smtClean="0"/>
              <a:t>Το </a:t>
            </a:r>
            <a:r>
              <a:rPr lang="el-GR" altLang="el-GR" sz="2800" b="1" dirty="0" smtClean="0"/>
              <a:t>10% </a:t>
            </a:r>
            <a:r>
              <a:rPr lang="el-GR" altLang="el-GR" sz="2800" dirty="0" smtClean="0"/>
              <a:t>των ασθενών ανήκει σε αυτή την κατηγορία και χρησιμοποιεί το </a:t>
            </a:r>
            <a:r>
              <a:rPr lang="el-GR" altLang="el-GR" sz="2800" b="1" dirty="0" smtClean="0"/>
              <a:t>30% του χρόνου </a:t>
            </a:r>
            <a:r>
              <a:rPr lang="el-GR" altLang="el-GR" sz="2800" dirty="0" smtClean="0"/>
              <a:t>ή των ραντεβού στις υπηρεσίες πρωτοβάθμιας υγείας</a:t>
            </a:r>
          </a:p>
          <a:p>
            <a:pPr>
              <a:buNone/>
            </a:pPr>
            <a:endParaRPr lang="el-GR" altLang="el-GR" sz="2800" dirty="0" smtClean="0"/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7213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3853</TotalTime>
  <Words>1748</Words>
  <Application>Microsoft Office PowerPoint</Application>
  <PresentationFormat>Προβολή στην οθόνη (16:10)</PresentationFormat>
  <Paragraphs>245</Paragraphs>
  <Slides>51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51</vt:i4>
      </vt:variant>
    </vt:vector>
  </HeadingPairs>
  <TitlesOfParts>
    <vt:vector size="59" baseType="lpstr">
      <vt:lpstr>Arial Unicode MS</vt:lpstr>
      <vt:lpstr>Arial</vt:lpstr>
      <vt:lpstr>Calibri</vt:lpstr>
      <vt:lpstr>Times New Roman</vt:lpstr>
      <vt:lpstr>Wingdings</vt:lpstr>
      <vt:lpstr>Wingdings 2</vt:lpstr>
      <vt:lpstr>Wingdings 3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</vt:lpstr>
      <vt:lpstr>Περιεχόμενα ενότητας (1 από 2)</vt:lpstr>
      <vt:lpstr>Περιεχόμενα ενότητας (2 από 2)</vt:lpstr>
      <vt:lpstr>Σωματόμορφες Διαταραχές I</vt:lpstr>
      <vt:lpstr>Συχνή χρήση των υπηρεσιών υγείας  </vt:lpstr>
      <vt:lpstr>Εισαγωγικά  (1 από 2)</vt:lpstr>
      <vt:lpstr>Εισαγωγικά (2 από 2) </vt:lpstr>
      <vt:lpstr>Ψυχολογικά προβλήματα σε υπηρεσίες γενικής υγείας (1 από 2)</vt:lpstr>
      <vt:lpstr>Ψυχολογικά προβλήματα σε υπηρεσίες γενικής υγείας (2 από 2)</vt:lpstr>
      <vt:lpstr>Μοντέλο των Looper και Kirmayer   (1 από 4)</vt:lpstr>
      <vt:lpstr>Μοντέλο των Looper και Kirmayer  (2 από 4)</vt:lpstr>
      <vt:lpstr>Μοντέλο των Looper και Kirmayer  (3 από 4)</vt:lpstr>
      <vt:lpstr>Μοντέλο των Looper και Kirmayer  (4 από 4)</vt:lpstr>
      <vt:lpstr> Σωματόμορφες διαταραχές  (1 από 3) </vt:lpstr>
      <vt:lpstr>Σωματόμορφες διαταραχές (2 από 3)</vt:lpstr>
      <vt:lpstr>Σωματόμορφες διαταραχές (3 από 3)</vt:lpstr>
      <vt:lpstr>Σωματόμορφες διαταραχές  DSM-IV </vt:lpstr>
      <vt:lpstr>1. Διαταραχή πόνου (1 από 3)</vt:lpstr>
      <vt:lpstr>1. Διαταραχή πόνου (2 από 3) </vt:lpstr>
      <vt:lpstr>1. Διαταραχή πόνου (3 από 3)</vt:lpstr>
      <vt:lpstr>Διαταραχή πόνου  Κριτήρια του DSM-ΙV (1 από 2)</vt:lpstr>
      <vt:lpstr>Διαταραχή πόνου   Κριτήρια του DSM-IV(2 από 2) </vt:lpstr>
      <vt:lpstr>2. Σωματοδυσμορφική Διαταραχή (1 από 4)</vt:lpstr>
      <vt:lpstr>2. Σωματοδυσμορφική Διαταραχή (2 από 4)</vt:lpstr>
      <vt:lpstr>2. Σωματοδυσμορφική Διαταραχή (3 από 4)</vt:lpstr>
      <vt:lpstr>2. Σωματοδυσμορφική Διαταραχή (4 από 4)</vt:lpstr>
      <vt:lpstr>2. Σωματοδυσμορφική διαταραχή   Κριτήρια DSM-IV </vt:lpstr>
      <vt:lpstr>3. Υποχονδρίαση  </vt:lpstr>
      <vt:lpstr>3. Υποχονδρίαση – Κριτήρια DSM-IV (1 από 2) </vt:lpstr>
      <vt:lpstr>3. Υποχονδρίαση – Κριτήρια DSM (2 από 2)</vt:lpstr>
      <vt:lpstr> Διαταραχή πανικού Vs υποχονδρίαση </vt:lpstr>
      <vt:lpstr>4. Σωματοποιητική διαταραχή (1 από 4)</vt:lpstr>
      <vt:lpstr>4. Σωματοποιητική διαταραχή (2 από 4)</vt:lpstr>
      <vt:lpstr>4. Σωματοποιητική διαταραχή (3 από 4)</vt:lpstr>
      <vt:lpstr>4. Σωματοποιητική διαταραχή (4 από 4)</vt:lpstr>
      <vt:lpstr>4. Σωματοποιητική διαταραχή - Κριτήρια DSM-IV (1 από 2)</vt:lpstr>
      <vt:lpstr>4. Σωματοποιητική διαταραχή - Κριτήρια DSM (2 από 2)</vt:lpstr>
      <vt:lpstr>5. Άτυπη Σωματόμορφη Διαταραχή   </vt:lpstr>
      <vt:lpstr>Βιβλιογραφία (1 από 2)</vt:lpstr>
      <vt:lpstr>Βιβλιογραφία (2 από 2)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423</cp:revision>
  <dcterms:created xsi:type="dcterms:W3CDTF">2012-09-06T09:03:05Z</dcterms:created>
  <dcterms:modified xsi:type="dcterms:W3CDTF">2015-09-29T09:57:36Z</dcterms:modified>
</cp:coreProperties>
</file>