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9" r:id="rId3"/>
    <p:sldId id="257" r:id="rId4"/>
    <p:sldId id="259" r:id="rId5"/>
    <p:sldId id="261" r:id="rId6"/>
    <p:sldId id="492" r:id="rId7"/>
    <p:sldId id="352" r:id="rId8"/>
    <p:sldId id="565" r:id="rId9"/>
    <p:sldId id="520" r:id="rId10"/>
    <p:sldId id="558" r:id="rId11"/>
    <p:sldId id="523" r:id="rId12"/>
    <p:sldId id="525" r:id="rId13"/>
    <p:sldId id="526" r:id="rId14"/>
    <p:sldId id="528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9" r:id="rId24"/>
    <p:sldId id="540" r:id="rId25"/>
    <p:sldId id="541" r:id="rId26"/>
    <p:sldId id="543" r:id="rId27"/>
    <p:sldId id="544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5" r:id="rId37"/>
    <p:sldId id="556" r:id="rId38"/>
    <p:sldId id="557" r:id="rId39"/>
    <p:sldId id="290" r:id="rId40"/>
    <p:sldId id="569" r:id="rId41"/>
    <p:sldId id="351" r:id="rId42"/>
    <p:sldId id="566" r:id="rId43"/>
    <p:sldId id="567" r:id="rId44"/>
    <p:sldId id="568" r:id="rId45"/>
    <p:sldId id="294" r:id="rId46"/>
    <p:sldId id="295" r:id="rId47"/>
    <p:sldId id="280" r:id="rId48"/>
  </p:sldIdLst>
  <p:sldSz cx="9144000" cy="5715000" type="screen16x10"/>
  <p:notesSz cx="6858000" cy="9144000"/>
  <p:custDataLst>
    <p:tags r:id="rId5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618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41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69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4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8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8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8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8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ensicpsychiatry.ca/paraphilia/overview.htm" TargetMode="External"/><Relationship Id="rId3" Type="http://schemas.openxmlformats.org/officeDocument/2006/relationships/hyperlink" Target="http://www.helpguide.org/articles" TargetMode="External"/><Relationship Id="rId7" Type="http://schemas.openxmlformats.org/officeDocument/2006/relationships/hyperlink" Target="http://emedicine.medscape.com/article/291419-overview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24049640" TargetMode="External"/><Relationship Id="rId5" Type="http://schemas.openxmlformats.org/officeDocument/2006/relationships/hyperlink" Target="http://www.encephalos.gr/full/45-4-06g.htm" TargetMode="External"/><Relationship Id="rId4" Type="http://schemas.openxmlformats.org/officeDocument/2006/relationships/hyperlink" Target="https://www.youtube.com/watch?v=0bkZh7Xd090" TargetMode="External"/><Relationship Id="rId9" Type="http://schemas.openxmlformats.org/officeDocument/2006/relationships/hyperlink" Target="http://www.dsm5.org/Documents/Paraphilic%20Disorders%20Fact%20Sheet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Παραφιλίες</a:t>
            </a:r>
            <a:endParaRPr lang="el-GR" sz="2800" b="1" dirty="0" smtClean="0"/>
          </a:p>
          <a:p>
            <a:endParaRPr lang="el-GR" sz="2800" b="1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Παραφιλίες</a:t>
            </a:r>
            <a:r>
              <a:rPr lang="el-GR" dirty="0" smtClean="0"/>
              <a:t> (1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77500" lnSpcReduction="20000"/>
          </a:bodyPr>
          <a:lstStyle/>
          <a:p>
            <a:r>
              <a:rPr lang="el-GR" sz="3600" dirty="0"/>
              <a:t>Αποτελούν μια ομάδα διαταραχών που ορίζονται από </a:t>
            </a:r>
            <a:r>
              <a:rPr lang="el-GR" sz="3600" dirty="0" smtClean="0"/>
              <a:t>την </a:t>
            </a:r>
            <a:r>
              <a:rPr lang="el-GR" sz="3600" dirty="0"/>
              <a:t>ύπαρξη σεξουαλικής έλξης από ασυνήθιστα αντικείμενα ή σεξουαλικές δραστηριότητες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(παρά </a:t>
            </a:r>
            <a:r>
              <a:rPr lang="el-GR" sz="3600" dirty="0"/>
              <a:t>= απόκλιση + φιλία</a:t>
            </a:r>
            <a:r>
              <a:rPr lang="el-GR" sz="3600" dirty="0" smtClean="0"/>
              <a:t>)</a:t>
            </a:r>
            <a:br>
              <a:rPr lang="el-GR" sz="3600" dirty="0" smtClean="0"/>
            </a:br>
            <a:endParaRPr lang="el-GR" sz="3600" dirty="0" smtClean="0"/>
          </a:p>
          <a:p>
            <a:r>
              <a:rPr lang="el-GR" altLang="el-GR" sz="3600" dirty="0" smtClean="0"/>
              <a:t>Το άτομο ελκύεται από ερεθίσματα που δεν αποτελούν αντικείμενο σεξουαλικής έλξης για τα πιο πολλά άτομα 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44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928695"/>
          </a:xfrm>
        </p:spPr>
        <p:txBody>
          <a:bodyPr>
            <a:noAutofit/>
          </a:bodyPr>
          <a:lstStyle/>
          <a:p>
            <a:r>
              <a:rPr lang="el-GR" altLang="el-GR" sz="3600" dirty="0" err="1" smtClean="0"/>
              <a:t>Παραφιλίες</a:t>
            </a:r>
            <a:r>
              <a:rPr lang="el-GR" altLang="el-GR" sz="3600" dirty="0" smtClean="0"/>
              <a:t> </a:t>
            </a:r>
            <a:br>
              <a:rPr lang="el-GR" altLang="el-GR" sz="3600" dirty="0" smtClean="0"/>
            </a:br>
            <a:r>
              <a:rPr lang="el-GR" altLang="el-GR" sz="3600" dirty="0" smtClean="0"/>
              <a:t>Κύρια χαρακτηριστικά (2 από 3) </a:t>
            </a:r>
            <a:endParaRPr lang="el-GR" altLang="el-GR" sz="3600" dirty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altLang="el-GR" sz="3600" dirty="0" smtClean="0"/>
              <a:t>Σεξουαλικά διεγερτικές φαντασιώσεις, σεξουαλικές παρορμήσεις ή συμπεριφορές που περιλαμβάνουν </a:t>
            </a:r>
            <a:r>
              <a:rPr lang="el-GR" altLang="el-GR" sz="3600" u="sng" dirty="0" smtClean="0"/>
              <a:t>μια από τις παρακάτω κατηγορίες</a:t>
            </a:r>
            <a:r>
              <a:rPr lang="el-GR" altLang="el-GR" sz="36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χρήση άψυχων αντικειμένων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πράξεις που προκαλούν βλάβη ή ταπείνωση του θύματος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επαναλαμβανόμενες σεξουαλικές δραστηριότητες που περιλαμβάνουν παιδιά ή μη </a:t>
            </a:r>
            <a:r>
              <a:rPr lang="el-GR" altLang="el-GR" dirty="0" err="1" smtClean="0"/>
              <a:t>συναινούντες</a:t>
            </a:r>
            <a:r>
              <a:rPr lang="el-GR" altLang="el-GR" dirty="0" smtClean="0"/>
              <a:t> ενήλικες για μια περίοδο </a:t>
            </a:r>
            <a:r>
              <a:rPr lang="el-GR" altLang="el-GR" u="sng" dirty="0" smtClean="0"/>
              <a:t>τουλάχιστον 6 μηνών </a:t>
            </a:r>
            <a:endParaRPr lang="el-GR" altLang="el-GR" u="sng" dirty="0"/>
          </a:p>
        </p:txBody>
      </p:sp>
    </p:spTree>
    <p:extLst>
      <p:ext uri="{BB962C8B-B14F-4D97-AF65-F5344CB8AC3E}">
        <p14:creationId xmlns:p14="http://schemas.microsoft.com/office/powerpoint/2010/main" val="204512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sz="4000" dirty="0" err="1" smtClean="0"/>
              <a:t>Παραφιλίες</a:t>
            </a:r>
            <a:r>
              <a:rPr lang="el-GR" altLang="el-GR" sz="4000" dirty="0" smtClean="0"/>
              <a:t> (3 από 3)</a:t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  <p:sp>
        <p:nvSpPr>
          <p:cNvPr id="33794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l-GR" altLang="el-GR" sz="2800" dirty="0" smtClean="0"/>
              <a:t>Φετιχισμός</a:t>
            </a:r>
          </a:p>
          <a:p>
            <a:r>
              <a:rPr lang="el-GR" altLang="el-GR" sz="2800" dirty="0" err="1" smtClean="0"/>
              <a:t>Τρανσβεστικός</a:t>
            </a:r>
            <a:r>
              <a:rPr lang="el-GR" altLang="el-GR" sz="2800" dirty="0" smtClean="0"/>
              <a:t> (</a:t>
            </a:r>
            <a:r>
              <a:rPr lang="el-GR" altLang="el-GR" sz="2800" dirty="0" err="1" smtClean="0"/>
              <a:t>παρενδυσιακός</a:t>
            </a:r>
            <a:r>
              <a:rPr lang="el-GR" altLang="el-GR" sz="2800" dirty="0" smtClean="0"/>
              <a:t>) φετιχισμός</a:t>
            </a:r>
          </a:p>
          <a:p>
            <a:r>
              <a:rPr lang="el-GR" altLang="el-GR" sz="2800" dirty="0" smtClean="0"/>
              <a:t>Παιδοφιλία</a:t>
            </a:r>
          </a:p>
          <a:p>
            <a:r>
              <a:rPr lang="el-GR" altLang="el-GR" sz="2800" dirty="0" smtClean="0"/>
              <a:t>Ηδονοβλεψία</a:t>
            </a:r>
            <a:endParaRPr lang="en-US" altLang="el-GR" sz="2800" dirty="0" smtClean="0"/>
          </a:p>
          <a:p>
            <a:r>
              <a:rPr lang="el-GR" altLang="el-GR" sz="2800" dirty="0" smtClean="0"/>
              <a:t>Επιδειξιμανία</a:t>
            </a:r>
          </a:p>
          <a:p>
            <a:r>
              <a:rPr lang="el-GR" altLang="el-GR" sz="2800" dirty="0" err="1" smtClean="0"/>
              <a:t>Εφαψιομανία</a:t>
            </a:r>
            <a:endParaRPr lang="el-GR" altLang="el-GR" sz="2800" dirty="0" smtClean="0"/>
          </a:p>
          <a:p>
            <a:r>
              <a:rPr lang="el-GR" altLang="el-GR" sz="2800" dirty="0" smtClean="0"/>
              <a:t>Σαδισμός</a:t>
            </a:r>
          </a:p>
          <a:p>
            <a:r>
              <a:rPr lang="el-GR" altLang="el-GR" sz="2800" dirty="0" smtClean="0"/>
              <a:t>Μαζοχισμός</a:t>
            </a:r>
          </a:p>
          <a:p>
            <a:endParaRPr lang="el-GR" altLang="el-GR" sz="2800" dirty="0" smtClean="0"/>
          </a:p>
          <a:p>
            <a:endParaRPr lang="el-GR" alt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1291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/>
              <a:t>Παραφιλίες</a:t>
            </a:r>
            <a:r>
              <a:rPr lang="el-GR" altLang="el-GR" sz="3600" dirty="0" smtClean="0"/>
              <a:t> – επιπολασμός </a:t>
            </a:r>
            <a:endParaRPr lang="el-GR" altLang="el-GR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Δεν υπάρχουν ακριβή στοιχεία </a:t>
            </a:r>
            <a:br>
              <a:rPr lang="el-GR" altLang="el-GR" sz="2800" dirty="0" smtClean="0"/>
            </a:br>
            <a:r>
              <a:rPr lang="el-GR" altLang="el-GR" sz="2800" dirty="0" smtClean="0"/>
              <a:t>Σε δημοσκοπήσεις στο γενικό πληθυσμό, επιλέγουν να μη δημοσιοποιήσουν τις τάσεις τους</a:t>
            </a:r>
            <a:br>
              <a:rPr lang="el-GR" altLang="el-GR" sz="2800" dirty="0" smtClean="0"/>
            </a:br>
            <a:r>
              <a:rPr lang="el-GR" altLang="el-GR" sz="2800" dirty="0" smtClean="0"/>
              <a:t>Στατιστικά στοιχεία από τις συλλήψεις: </a:t>
            </a:r>
            <a:br>
              <a:rPr lang="el-GR" altLang="el-GR" sz="2800" dirty="0" smtClean="0"/>
            </a:br>
            <a:r>
              <a:rPr lang="el-GR" altLang="el-GR" sz="2800" dirty="0" smtClean="0"/>
              <a:t>υποτιμούν το ποσοστό, γιατί πολλά από τα εγκλήματα δεν καταγγέλλονται </a:t>
            </a:r>
          </a:p>
          <a:p>
            <a:r>
              <a:rPr lang="el-GR" altLang="el-GR" sz="2800" dirty="0" smtClean="0"/>
              <a:t>Συνήθως, είναι άνδρες, αν και στις περιπτώσεις μαζοχισμού και παιδοφιλίας το ποσοστό των γυναικών είναι σημαντικό</a:t>
            </a:r>
          </a:p>
          <a:p>
            <a:endParaRPr lang="el-GR" altLang="el-GR" sz="2800" dirty="0" smtClean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2506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Φετίχ – Φετιχισμός (1 από 4)</a:t>
            </a:r>
            <a:endParaRPr lang="el-GR" altLang="el-GR" dirty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Ονομάζεται η τάση "θεοποίησης" ορισμένων αντικειμένων</a:t>
            </a:r>
          </a:p>
          <a:p>
            <a:r>
              <a:rPr lang="el-GR" altLang="el-GR" sz="2800" dirty="0" smtClean="0"/>
              <a:t>Σε πρωτόγονες θρησκείες  αποτελούσε ένα αντικείμενο λατρείας</a:t>
            </a:r>
          </a:p>
          <a:p>
            <a:r>
              <a:rPr lang="el-GR" altLang="el-GR" sz="2800" dirty="0" smtClean="0"/>
              <a:t>Πορτογαλικό  </a:t>
            </a:r>
            <a:r>
              <a:rPr lang="el-GR" altLang="el-GR" sz="2800" i="1" dirty="0" err="1" smtClean="0"/>
              <a:t>feitico</a:t>
            </a:r>
            <a:r>
              <a:rPr lang="el-GR" altLang="el-GR" sz="2800" i="1" dirty="0" smtClean="0"/>
              <a:t> </a:t>
            </a:r>
            <a:r>
              <a:rPr lang="el-GR" altLang="el-GR" sz="2800" dirty="0" smtClean="0"/>
              <a:t> (</a:t>
            </a:r>
            <a:r>
              <a:rPr lang="el-GR" altLang="el-GR" sz="2800" dirty="0" err="1" smtClean="0"/>
              <a:t>φεϊτίσο</a:t>
            </a:r>
            <a:r>
              <a:rPr lang="el-GR" altLang="el-GR" sz="2800" dirty="0" smtClean="0"/>
              <a:t> = μαγγανεία)</a:t>
            </a:r>
          </a:p>
          <a:p>
            <a:r>
              <a:rPr lang="el-GR" altLang="el-GR" sz="2800" dirty="0" smtClean="0"/>
              <a:t>Συμβολίζει την ταυτοποίηση ή ακόμα και την «ενσωμάτωση» και δημιουργείται σε κάποιο κριτικό στάδιο της ανάπτυξης</a:t>
            </a:r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21896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70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Φετιχισμός (2 από 4)</a:t>
            </a:r>
            <a:endParaRPr lang="el-GR" altLang="el-G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Επανειλημμένες  και έντονες σεξουαλικές φαντασιώσεις, παρορμήσεις ή συμπεριφορές που αφορούν τη χρήση άψυχων αντικειμένων και οι οποίες εμφανίζονται για διάστημα τουλάχιστον 6 μηνών </a:t>
            </a:r>
          </a:p>
          <a:p>
            <a:r>
              <a:rPr lang="el-GR" altLang="el-GR" sz="2800" dirty="0" smtClean="0"/>
              <a:t>Η διαταραχή προκαλεί έντονη δυσφορία ή έκπτωση στη λειτουργικότητα </a:t>
            </a:r>
          </a:p>
        </p:txBody>
      </p:sp>
    </p:spTree>
    <p:extLst>
      <p:ext uri="{BB962C8B-B14F-4D97-AF65-F5344CB8AC3E}">
        <p14:creationId xmlns:p14="http://schemas.microsoft.com/office/powerpoint/2010/main" val="37954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Φετιχισμός (3 από 4)</a:t>
            </a:r>
            <a:endParaRPr lang="el-GR" altLang="el-GR" dirty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Έλκονται με </a:t>
            </a:r>
            <a:r>
              <a:rPr lang="el-GR" altLang="el-GR" sz="2800" u="sng" dirty="0" smtClean="0"/>
              <a:t>καταναγκαστικό τρόπο </a:t>
            </a:r>
            <a:r>
              <a:rPr lang="el-GR" altLang="el-GR" sz="2800" dirty="0" smtClean="0"/>
              <a:t>και βιώνουν την έλξη ως ακούσια και ανεξέλεγκτη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Εμφανίζεται συνήθως στην </a:t>
            </a:r>
            <a:r>
              <a:rPr lang="el-GR" altLang="el-GR" sz="2800" u="sng" dirty="0" smtClean="0"/>
              <a:t>εφηβεία</a:t>
            </a:r>
            <a:br>
              <a:rPr lang="el-GR" altLang="el-GR" sz="2800" u="sng" dirty="0" smtClean="0"/>
            </a:br>
            <a:endParaRPr lang="el-GR" altLang="el-GR" sz="2800" u="sng" dirty="0" smtClean="0"/>
          </a:p>
          <a:p>
            <a:r>
              <a:rPr lang="el-GR" altLang="el-GR" sz="2800" dirty="0" smtClean="0"/>
              <a:t>Μπορεί να εμφανίζουν και άλλες </a:t>
            </a:r>
            <a:r>
              <a:rPr lang="el-GR" altLang="el-GR" sz="2800" dirty="0" err="1" smtClean="0"/>
              <a:t>παραφιλίες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(π.χ. παιδοφιλία, σαδισμό ή μαζοχισμό)  </a:t>
            </a:r>
            <a:endParaRPr lang="en-US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83589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Φετιχισμός (4 από 4) </a:t>
            </a:r>
            <a:endParaRPr lang="el-GR" dirty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Πρόκειται για άτομα που προσπαθούν να ξεπεράσουν τη χαμηλή αυτοπεποίθηση και τα αισθήματα ανικανότητας μέσα από τη χρήση ενός άψυχου αντικειμένου, του φετίχ</a:t>
            </a:r>
            <a:r>
              <a:rPr lang="en-US" altLang="el-GR" sz="2800" dirty="0" smtClean="0"/>
              <a:t>;</a:t>
            </a:r>
            <a:endParaRPr lang="el-GR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55724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altLang="el-GR" sz="4000" dirty="0" err="1" smtClean="0"/>
              <a:t>Τρανσβεστικός</a:t>
            </a:r>
            <a:r>
              <a:rPr lang="el-GR" altLang="el-GR" sz="4000" dirty="0" smtClean="0"/>
              <a:t> Φετιχισμός ή παρενδυσία (1 από 2)</a:t>
            </a:r>
            <a:endParaRPr lang="el-GR" altLang="el-GR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Επανειλημμένη και έντονη σεξουαλική διέγερση του ατόμου, </a:t>
            </a:r>
            <a:r>
              <a:rPr lang="el-GR" altLang="el-GR" sz="2800" u="sng" dirty="0" smtClean="0"/>
              <a:t>όταν ντύνεται με ρούχα του αντίθετου φύλου </a:t>
            </a:r>
            <a:r>
              <a:rPr lang="el-GR" altLang="el-GR" sz="2800" dirty="0" smtClean="0"/>
              <a:t>(κρυφά)</a:t>
            </a:r>
          </a:p>
          <a:p>
            <a:r>
              <a:rPr lang="el-GR" altLang="el-GR" sz="2800" dirty="0" smtClean="0"/>
              <a:t>Η παρενδυσία δεν πρέπει να συγχέεται με την ένδυση με ρούχα του αντίθετου φύλου που σχετίζεται με τη διαταραχή ταυτότητας φύλου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7399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altLang="el-GR" sz="3600" dirty="0" err="1" smtClean="0"/>
              <a:t>Τρανσβεστικός</a:t>
            </a:r>
            <a:r>
              <a:rPr lang="el-GR" altLang="el-GR" sz="3600" dirty="0" smtClean="0"/>
              <a:t> Φετιχισμός ή παρενδυσία (2 από 2)</a:t>
            </a:r>
            <a:endParaRPr lang="el-GR" altLang="el-GR" sz="3600" dirty="0"/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διαταραχή προκαλεί έντονη δυσφορία ή έκπτωση στη λειτουργικότητα </a:t>
            </a:r>
            <a:br>
              <a:rPr lang="el-GR" altLang="el-GR" sz="2800" dirty="0" smtClean="0"/>
            </a:br>
            <a:endParaRPr lang="el-GR" altLang="el-GR" sz="2800" u="sng" dirty="0" smtClean="0"/>
          </a:p>
          <a:p>
            <a:r>
              <a:rPr lang="el-GR" altLang="el-GR" sz="2800" dirty="0" smtClean="0"/>
              <a:t>Συννοσηρότητα υπάρχει, συνήθως, με το μαζοχισμό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6445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Παραφιλίες</a:t>
            </a:r>
            <a:endParaRPr lang="el-GR" sz="2800" dirty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69980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Παιδοφιλία και Αιμομιξία (1 από 3)</a:t>
            </a:r>
            <a:endParaRPr lang="el-GR" altLang="el-G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Επανειλημμένες και έντονες σεξουαλικά διεγερτικές φαντασιώσεις, παρορμήσεις ή συμπεριφορές που αφορούν τη σεξουαλική επαφή με κάποιο παιδί προεφηβικής ηλικίας, οι οποίες εμφανίζονται για διάστημα τουλάχιστον 6 μηνών </a:t>
            </a:r>
          </a:p>
          <a:p>
            <a:r>
              <a:rPr lang="el-GR" altLang="el-GR" dirty="0" smtClean="0"/>
              <a:t>Το άτομο έχει πραγματοποιήσει αυτές τις παρορμήσεις ή βιώνει έντονη δυσφορία ή διαπροσωπικά προβλήματα λόγω αυτών των παρορμήσεων ή των φαντασιώσεων </a:t>
            </a:r>
          </a:p>
          <a:p>
            <a:r>
              <a:rPr lang="el-GR" altLang="el-GR" dirty="0" smtClean="0"/>
              <a:t>Το άτομο πρέπει να είναι τουλάχιστον 16 ετών και τουλάχιστον 5 χρόνια μεγαλύτερο από το θύμα</a:t>
            </a:r>
          </a:p>
        </p:txBody>
      </p:sp>
    </p:spTree>
    <p:extLst>
      <p:ext uri="{BB962C8B-B14F-4D97-AF65-F5344CB8AC3E}">
        <p14:creationId xmlns:p14="http://schemas.microsoft.com/office/powerpoint/2010/main" val="35885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Παιδοφιλία και Αιμομιξία (2 από 3)</a:t>
            </a:r>
            <a:endParaRPr lang="el-GR" altLang="el-GR" dirty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Τα άτομα με παιδοφιλία κακοποιούν γνωστά τους παιδιά (οικογένεια – γειτονιά)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Δυστυχώς, εμπλέκονται προπονητές, δάσκαλοι,  αρχηγοί κατασκηνώσεων, προσκόπων, ακόμα και κληρικοί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Σχέσεις με παιδιά : ελέγχονται εύκολα και δεν φαντάζουν απειλητικά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0394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Παιδοφιλία και Αιμομιξία (3 από 3)</a:t>
            </a:r>
            <a:endParaRPr lang="el-GR" altLang="el-G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Τα τελευταία χρόνια χρησιμοποιούν όλο και πιο συχνά το </a:t>
            </a:r>
            <a:r>
              <a:rPr lang="el-GR" altLang="el-GR" sz="2800" u="sng" dirty="0" smtClean="0"/>
              <a:t>διαδίκτυο</a:t>
            </a:r>
            <a:r>
              <a:rPr lang="el-GR" altLang="el-GR" sz="2800" dirty="0" smtClean="0"/>
              <a:t> για προμήθεια πορνογραφικού υλικού και για να έρθουν σε επαφή με πιθανά θύματα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Στις περισσότερες περιπτώσεις παιδοφιλίας </a:t>
            </a:r>
            <a:r>
              <a:rPr lang="el-GR" altLang="el-GR" sz="2800" u="sng" dirty="0" smtClean="0"/>
              <a:t>δεν εμπλέκονται άλλες μορφές βίας </a:t>
            </a:r>
            <a:r>
              <a:rPr lang="el-GR" altLang="el-GR" sz="2800" dirty="0" smtClean="0"/>
              <a:t>πέρα από τη σεξουαλική πράξη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8498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Αιμομιξία (1 από 4)</a:t>
            </a:r>
            <a:endParaRPr lang="el-GR" alt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Επιμέρους τύπος της παιδοφιλίας</a:t>
            </a:r>
          </a:p>
          <a:p>
            <a:r>
              <a:rPr lang="el-GR" altLang="el-GR" sz="2800" dirty="0" smtClean="0"/>
              <a:t>Αναφέρεται σε σεξουαλικές σχέσεις μεταξύ στενών συγγενών, στις οποίες απαγορεύεται ο γάμος</a:t>
            </a:r>
          </a:p>
          <a:p>
            <a:r>
              <a:rPr lang="el-GR" altLang="el-GR" sz="2800" dirty="0" smtClean="0"/>
              <a:t>Τις περισσότερες φορές συμβαίνει μεταξύ αδελφού – αδελφής</a:t>
            </a:r>
          </a:p>
          <a:p>
            <a:r>
              <a:rPr lang="el-GR" altLang="el-GR" sz="2800" dirty="0" smtClean="0"/>
              <a:t>Η επόμενη συνηθέστερη μορφή, που είναι και πιο παθολογική, είναι αυτή μεταξύ πατέρα και κόρης</a:t>
            </a:r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endParaRPr lang="el-GR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24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Αιμομιξία (2 από 4)</a:t>
            </a:r>
            <a:endParaRPr lang="el-GR" altLang="el-GR" dirty="0"/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/>
          <a:lstStyle/>
          <a:p>
            <a:r>
              <a:rPr lang="el-GR" altLang="el-GR" sz="2800" dirty="0" smtClean="0"/>
              <a:t>Το </a:t>
            </a:r>
            <a:r>
              <a:rPr lang="el-GR" altLang="el-GR" sz="2800" u="sng" dirty="0" smtClean="0"/>
              <a:t>ταμπού της αιμομιξίας</a:t>
            </a:r>
            <a:r>
              <a:rPr lang="el-GR" altLang="el-GR" sz="2800" dirty="0" smtClean="0"/>
              <a:t>:</a:t>
            </a:r>
            <a:br>
              <a:rPr lang="el-GR" altLang="el-GR" sz="2800" dirty="0" smtClean="0"/>
            </a:br>
            <a:r>
              <a:rPr lang="el-GR" altLang="el-GR" sz="2800" dirty="0" smtClean="0"/>
              <a:t>α. </a:t>
            </a:r>
            <a:r>
              <a:rPr lang="el-GR" altLang="el-GR" sz="2800" u="sng" dirty="0" smtClean="0"/>
              <a:t>Υπάρχει σχεδόν σε όλες τις κοινωνίες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Εξαίρεση: οι Αιγύπτιοι Φαραώ, στους οποίους επιτρεπόταν να παντρευτούν τις αδελφές τους, για να μη μολυνθεί το βασιλικό αίμα με αίμα ξένων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β. </a:t>
            </a:r>
            <a:r>
              <a:rPr lang="el-GR" altLang="el-GR" sz="2800" u="sng" dirty="0" smtClean="0"/>
              <a:t>Έχει προσαρμοστική αξία </a:t>
            </a:r>
            <a:r>
              <a:rPr lang="el-GR" altLang="el-GR" sz="2800" dirty="0" smtClean="0"/>
              <a:t>για την εξέλιξη του ανθρώπινου είδους, λόγω των συγγενών ανωμαλιών των απογόνων</a:t>
            </a:r>
          </a:p>
          <a:p>
            <a:endParaRPr lang="el-GR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69136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Αιμομιξία (3 από 4)</a:t>
            </a:r>
            <a:endParaRPr lang="el-GR" altLang="el-G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Ποια είναι τα δημογραφικά χαρακτηριστικά των ατόμων;</a:t>
            </a:r>
            <a:br>
              <a:rPr lang="el-GR" altLang="el-GR" sz="2800" dirty="0" smtClean="0"/>
            </a:br>
            <a:r>
              <a:rPr lang="el-GR" altLang="el-GR" sz="2800" dirty="0" smtClean="0"/>
              <a:t>Συνήθως, είναι ετεροφυλόφιλοι άνδρες μεγαλύτερης ηλικίας και, ή είναι ή έχουν υπάρξει παντρεμένοι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Έως και το 50% των περιπτώσεων διαπράττονται από αγόρια εφηβικής ηλικίας, ενώ οι μισοί από τους ενήλικες δράστες ξεκίνησαν τη συμπεριφορά αυτή στην αρχή της εφηβείας</a:t>
            </a:r>
          </a:p>
          <a:p>
            <a:endParaRPr lang="el-GR" altLang="el-GR" sz="28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1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Αιμομιξία (4 από 4)</a:t>
            </a:r>
            <a:endParaRPr lang="el-GR" altLang="el-G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Οι άνδρες με παιδοφιλία παρουσιάζουν αυξημένο επίπεδο ψυχοπάθειας και παρορμητικότητας σε σύγκριση με το γενικό πληθυσμό</a:t>
            </a:r>
          </a:p>
          <a:p>
            <a:r>
              <a:rPr lang="el-GR" altLang="el-GR" sz="2800" dirty="0" smtClean="0"/>
              <a:t>Πληρούν τα κριτήρια της διαταραχής διαγωγής (εφηβεία) και κατάχρησης ουσιών, ενώ η σεξουαλική κακοποίηση είναι πιο πιθανό να συμβεί σε κατάσταση </a:t>
            </a:r>
            <a:r>
              <a:rPr lang="el-GR" altLang="el-GR" sz="2800" dirty="0" err="1" smtClean="0"/>
              <a:t>τοξίκωσης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1487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Ηδονοβλεψία </a:t>
            </a:r>
            <a:endParaRPr lang="el-GR" altLang="el-G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Αναφέρεται στην έντονη και επαναλαμβανόμενη επιθυμία του ατόμου να αποκτήσει σεξουαλική ικανοποίηση, παρακολουθώντας άλλα άτομα σε στιγμές που είναι γυμνά ή έχουν σεξουαλική επαφή</a:t>
            </a:r>
          </a:p>
          <a:p>
            <a:r>
              <a:rPr lang="el-GR" altLang="el-GR" sz="2800" dirty="0" smtClean="0"/>
              <a:t>Τα άτομα με ηδονοβλεψία σπάνια έρχονται σε επαφή με τα άτομα που παρατηρούν </a:t>
            </a:r>
          </a:p>
          <a:p>
            <a:r>
              <a:rPr lang="el-GR" altLang="el-GR" sz="2800" dirty="0" smtClean="0"/>
              <a:t>Το άτομο έχει πραγματοποιήσει αυτές τις παρορμήσεις ή βιώνει έντονη δυσφορία ή διαπροσωπικά προβλήματα λόγω αυτών των φαντασιώσεων και παρορμήσεων 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806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Επιδειξιμανία (1 από 2)</a:t>
            </a:r>
            <a:endParaRPr lang="el-GR" altLang="el-G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Επανειλημμένες και έντονες σεξουαλικά διεγερτικές φαντασιώσεις, παρορμήσεις ή συμπεριφορές που αφορούν στην έκθεση των γεννητικών οργάνων του ατόμου σε κάποιο ανυποψίαστο άγνωστο πρόσωπο, οι οποίες εμφανίζονται για διάστημα τουλάχιστον 6 μηνών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Συνήθως, εμφανίζεται για πρώτη φορά στην </a:t>
            </a:r>
            <a:r>
              <a:rPr lang="el-GR" altLang="el-GR" sz="2800" u="sng" dirty="0" smtClean="0"/>
              <a:t>εφηβεία</a:t>
            </a:r>
            <a:endParaRPr lang="el-GR" altLang="el-GR" sz="2800" u="sng" dirty="0"/>
          </a:p>
        </p:txBody>
      </p:sp>
    </p:spTree>
    <p:extLst>
      <p:ext uri="{BB962C8B-B14F-4D97-AF65-F5344CB8AC3E}">
        <p14:creationId xmlns:p14="http://schemas.microsoft.com/office/powerpoint/2010/main" val="4045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4"/>
          <p:cNvSpPr>
            <a:spLocks noGrp="1" noChangeArrowheads="1"/>
          </p:cNvSpPr>
          <p:nvPr>
            <p:ph type="title"/>
          </p:nvPr>
        </p:nvSpPr>
        <p:spPr>
          <a:xfrm>
            <a:off x="457200" y="228865"/>
            <a:ext cx="8229600" cy="69980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Επιδειξιμανία (2 από 2)</a:t>
            </a:r>
            <a:endParaRPr lang="el-GR" altLang="el-GR" dirty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Το άτομο έχει πραγματοποιήσει αυτές τις παρορμήσεις ή βιώνει έντονη δυσφορία ή διαπροσωπικά προβλήματα λόγω αυτών των φαντασιώσεων και παρορμήσεων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</a:p>
          <a:p>
            <a:r>
              <a:rPr lang="el-GR" altLang="el-GR" sz="2800" dirty="0" smtClean="0"/>
              <a:t>Συχνά, </a:t>
            </a:r>
            <a:r>
              <a:rPr lang="el-GR" altLang="el-GR" sz="2800" u="sng" dirty="0" smtClean="0"/>
              <a:t>η παρόρμηση έχει καταναγκαστικό χαρακτήρα</a:t>
            </a:r>
            <a:r>
              <a:rPr lang="el-GR" altLang="el-GR" sz="2800" dirty="0" smtClean="0"/>
              <a:t>, η έκθεση μπορεί να επαναλαμβάνεται συχνά, ακόμη και στο ίδιο μέρος και την ίδια ώρα της ημέρας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404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Εφαψιομανία</a:t>
            </a:r>
            <a:endParaRPr lang="el-GR" altLang="el-G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Επανειλημμένες και έντονες σεξουαλικά διεγερτικές φαντασιώσεις, παρορμήσεις ή συμπεριφορές που αφορούν το άγγιγμα ή το τρίψιμο πάνω σε κάποιο άτομο που δε συναινεί, οι οποίες εμφανίζονται για διάστημα τουλάχιστον 6 μηνών</a:t>
            </a:r>
            <a:br>
              <a:rPr lang="el-GR" altLang="el-GR" dirty="0" smtClean="0"/>
            </a:br>
            <a:endParaRPr lang="el-GR" altLang="el-GR" dirty="0" smtClean="0"/>
          </a:p>
          <a:p>
            <a:r>
              <a:rPr lang="el-GR" altLang="el-GR" dirty="0" smtClean="0"/>
              <a:t>Συμβαίνει σε μέρη που προσφέρονται για εύκολη διαφυγή, όπως ένα λεωφορείο ή πεζοδρόμιο γεμάτο με κόσμο</a:t>
            </a:r>
            <a:br>
              <a:rPr lang="el-GR" altLang="el-GR" dirty="0" smtClean="0"/>
            </a:br>
            <a:endParaRPr lang="el-GR" altLang="el-GR" dirty="0" smtClean="0"/>
          </a:p>
          <a:p>
            <a:r>
              <a:rPr lang="el-GR" altLang="el-GR" dirty="0" smtClean="0"/>
              <a:t>Εμφανίζεται στην </a:t>
            </a:r>
            <a:r>
              <a:rPr lang="el-GR" altLang="el-GR" u="sng" dirty="0" smtClean="0"/>
              <a:t>εφηβεία</a:t>
            </a:r>
          </a:p>
        </p:txBody>
      </p:sp>
    </p:spTree>
    <p:extLst>
      <p:ext uri="{BB962C8B-B14F-4D97-AF65-F5344CB8AC3E}">
        <p14:creationId xmlns:p14="http://schemas.microsoft.com/office/powerpoint/2010/main" val="28945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Σεξουαλικός σαδισμός – μαζοχισμός </a:t>
            </a:r>
            <a:br>
              <a:rPr lang="el-GR" altLang="el-GR" sz="3600" dirty="0" smtClean="0"/>
            </a:br>
            <a:r>
              <a:rPr lang="el-GR" altLang="el-GR" sz="3600" dirty="0" smtClean="0"/>
              <a:t>(1 από 3)</a:t>
            </a:r>
            <a:endParaRPr lang="el-GR" altLang="el-GR" sz="36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rmAutofit lnSpcReduction="10000"/>
          </a:bodyPr>
          <a:lstStyle/>
          <a:p>
            <a:r>
              <a:rPr lang="el-GR" altLang="el-GR" sz="2800" b="1" dirty="0" smtClean="0"/>
              <a:t>Σαδισμός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Επανειλημμένες και έντονες σεξουαλικά διεγερτικές φαντασιώσεις, παρορμήσεις ή συμπεριφορές που αφορούν  πράξεις (και όχι την αντίστοιχη φαντασίωση) στις οποίες η ταπείνωση ή ο σωματικός πόνος του άλλου προκαλούν σεξουαλική διέγερση, οι οποίες εμφανίζονται για διάστημα τουλάχιστον 6 μηνών</a:t>
            </a:r>
          </a:p>
          <a:p>
            <a:pPr algn="r">
              <a:buNone/>
            </a:pPr>
            <a:r>
              <a:rPr lang="el-GR" sz="2800" dirty="0" smtClean="0"/>
              <a:t>(</a:t>
            </a:r>
            <a:r>
              <a:rPr lang="en-US" sz="2200" dirty="0" err="1" smtClean="0"/>
              <a:t>Kring</a:t>
            </a:r>
            <a:r>
              <a:rPr lang="en-US" sz="2200" dirty="0" smtClean="0"/>
              <a:t> A.M., Davison G.C., Neale J.M., Johnson S.L., 2010)</a:t>
            </a:r>
            <a:endParaRPr lang="el-GR" sz="2200" dirty="0" smtClean="0"/>
          </a:p>
          <a:p>
            <a:endParaRPr lang="el-GR" altLang="el-GR" sz="3600" dirty="0" smtClean="0"/>
          </a:p>
          <a:p>
            <a:endParaRPr lang="el-GR" altLang="el-GR" sz="28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96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457200" y="500046"/>
            <a:ext cx="8229600" cy="500066"/>
          </a:xfrm>
        </p:spPr>
        <p:txBody>
          <a:bodyPr>
            <a:noAutofit/>
          </a:bodyPr>
          <a:lstStyle/>
          <a:p>
            <a:r>
              <a:rPr lang="el-GR" altLang="el-GR" sz="3600" dirty="0" smtClean="0"/>
              <a:t>Σεξουαλικός σαδισμός – μαζοχισμός </a:t>
            </a:r>
            <a:br>
              <a:rPr lang="el-GR" altLang="el-GR" sz="3600" dirty="0" smtClean="0"/>
            </a:br>
            <a:r>
              <a:rPr lang="el-GR" altLang="el-GR" sz="3600" dirty="0" smtClean="0"/>
              <a:t>(2 από 3)</a:t>
            </a:r>
            <a:endParaRPr lang="el-GR" altLang="el-GR" sz="3600" dirty="0"/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3000" b="1" dirty="0" smtClean="0"/>
              <a:t>Μαζοχισμός</a:t>
            </a:r>
            <a:r>
              <a:rPr lang="el-GR" altLang="el-GR" sz="3000" dirty="0" smtClean="0"/>
              <a:t>: </a:t>
            </a:r>
            <a:br>
              <a:rPr lang="el-GR" altLang="el-GR" sz="3000" dirty="0" smtClean="0"/>
            </a:br>
            <a:r>
              <a:rPr lang="el-GR" altLang="el-GR" sz="2800" dirty="0" smtClean="0"/>
              <a:t>Επανειλημμένες και έντονες σεξουαλικά διεγερτικές φαντασιώσεις, παρορμήσεις ή συμπεριφορές που αφορούν  πράξεις (και όχι την αντίστοιχη φαντασίωση) στις οποίες το άτομο ταπεινώνεται ή δέρνεται, οι οποίες εμφανίζονται για διάστημα τουλάχιστον 6 μηνών</a:t>
            </a:r>
          </a:p>
          <a:p>
            <a:r>
              <a:rPr lang="el-GR" altLang="el-GR" sz="2800" dirty="0" smtClean="0"/>
              <a:t>Η διαταραχή προκαλεί έντονη δυσφορία ή έκπτωση στη λειτουργικότητα</a:t>
            </a:r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endParaRPr lang="el-GR" altLang="el-GR" sz="3000" u="sng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81920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857257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Σεξουαλικός σαδισμός – μαζοχισμός (3 από 3)</a:t>
            </a:r>
            <a:endParaRPr lang="el-GR" altLang="el-GR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lnSpcReduction="10000"/>
          </a:bodyPr>
          <a:lstStyle/>
          <a:p>
            <a:r>
              <a:rPr lang="el-GR" altLang="el-GR" sz="2800" dirty="0" smtClean="0"/>
              <a:t>Ένα μικρό ποσοστό ατόμων με σεξουαλικό σαδισμό ακρωτηριάζει ή σκοτώνει το θύμα</a:t>
            </a:r>
          </a:p>
          <a:p>
            <a:r>
              <a:rPr lang="el-GR" altLang="el-GR" sz="2800" dirty="0" smtClean="0"/>
              <a:t>Δημοσκοπήσεις:  το 20-30% των μελών σε σαδομαζοχιστικές λέσχες είναι γυναίκες</a:t>
            </a:r>
          </a:p>
          <a:p>
            <a:r>
              <a:rPr lang="el-GR" altLang="el-GR" sz="2800" dirty="0" smtClean="0"/>
              <a:t>Η </a:t>
            </a:r>
            <a:r>
              <a:rPr lang="el-GR" altLang="el-GR" sz="2800" u="sng" dirty="0" smtClean="0"/>
              <a:t>κατάχρηση αλκοόλ </a:t>
            </a:r>
            <a:r>
              <a:rPr lang="el-GR" altLang="el-GR" sz="2800" dirty="0" smtClean="0"/>
              <a:t>στα άτομα αυτή είναι συχνή</a:t>
            </a:r>
          </a:p>
          <a:p>
            <a:r>
              <a:rPr lang="el-GR" altLang="el-GR" sz="2800" dirty="0" smtClean="0"/>
              <a:t>Ενδείξεις : το εισόδημα και το εκπαιδευτικό τους επίπεδο είναι υψηλότερο του μέσου όρου</a:t>
            </a:r>
          </a:p>
          <a:p>
            <a:endParaRPr lang="el-GR" altLang="el-GR" sz="2800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761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Παραφιλίες</a:t>
            </a:r>
            <a:r>
              <a:rPr lang="el-GR" altLang="el-GR" dirty="0" smtClean="0"/>
              <a:t>  - Αιτιολογία (1 από 2) </a:t>
            </a:r>
            <a:endParaRPr lang="el-GR" altLang="el-G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l-GR" altLang="el-GR" sz="11200" dirty="0" smtClean="0">
                <a:sym typeface="Wingdings 2" pitchFamily="18" charset="2"/>
              </a:rPr>
              <a:t>Χρόνιες διαταραχές, με </a:t>
            </a:r>
            <a:r>
              <a:rPr lang="el-GR" altLang="el-GR" sz="11200" dirty="0" err="1" smtClean="0">
                <a:sym typeface="Wingdings 2" pitchFamily="18" charset="2"/>
              </a:rPr>
              <a:t>επαναληπτικότητα</a:t>
            </a:r>
            <a:r>
              <a:rPr lang="el-GR" altLang="el-GR" sz="11200" dirty="0" smtClean="0">
                <a:sym typeface="Wingdings 2" pitchFamily="18" charset="2"/>
              </a:rPr>
              <a:t>, ακούσιες, των οποίων η αιτιολογία δεν είναι κατανοητή πλήρως</a:t>
            </a:r>
          </a:p>
          <a:p>
            <a:pPr marL="0" indent="0">
              <a:lnSpc>
                <a:spcPct val="120000"/>
              </a:lnSpc>
              <a:buFont typeface="Wingdings 2" panose="05020102010507070707" pitchFamily="18" charset="2"/>
              <a:buChar char="P"/>
            </a:pPr>
            <a:r>
              <a:rPr lang="el-GR" altLang="el-GR" sz="11200" dirty="0" smtClean="0"/>
              <a:t>  Δυσλειτουργία στον κροταφικό λοβό</a:t>
            </a:r>
            <a:br>
              <a:rPr lang="el-GR" altLang="el-GR" sz="11200" dirty="0" smtClean="0"/>
            </a:br>
            <a:r>
              <a:rPr lang="el-GR" altLang="el-GR" sz="11200" dirty="0" smtClean="0">
                <a:sym typeface="Wingdings 2" pitchFamily="18" charset="2"/>
              </a:rPr>
              <a:t></a:t>
            </a:r>
            <a:r>
              <a:rPr lang="el-GR" altLang="el-GR" sz="11200" dirty="0" smtClean="0"/>
              <a:t>  Ορμόνες: αυξημένα ανδρογόνα (δε συμφωνούν </a:t>
            </a:r>
            <a:br>
              <a:rPr lang="el-GR" altLang="el-GR" sz="11200" dirty="0" smtClean="0"/>
            </a:br>
            <a:r>
              <a:rPr lang="el-GR" altLang="el-GR" sz="11200" dirty="0" smtClean="0"/>
              <a:t>      όλες οι μελέτες)</a:t>
            </a:r>
            <a:br>
              <a:rPr lang="el-GR" altLang="el-GR" sz="11200" dirty="0" smtClean="0"/>
            </a:br>
            <a:r>
              <a:rPr lang="el-GR" altLang="el-GR" sz="11200" dirty="0" smtClean="0">
                <a:sym typeface="Wingdings 2" pitchFamily="18" charset="2"/>
              </a:rPr>
              <a:t>  </a:t>
            </a:r>
            <a:r>
              <a:rPr lang="el-GR" altLang="el-GR" sz="11200" dirty="0" err="1" smtClean="0"/>
              <a:t>Χρωμοσωμικές</a:t>
            </a:r>
            <a:r>
              <a:rPr lang="el-GR" altLang="el-GR" sz="11200" dirty="0" smtClean="0"/>
              <a:t> ανωμαλίες </a:t>
            </a:r>
            <a:br>
              <a:rPr lang="el-GR" altLang="el-GR" sz="11200" dirty="0" smtClean="0"/>
            </a:br>
            <a:r>
              <a:rPr lang="el-GR" altLang="el-GR" sz="11200" dirty="0" smtClean="0"/>
              <a:t> </a:t>
            </a:r>
            <a:r>
              <a:rPr lang="el-GR" altLang="el-GR" sz="11200" dirty="0" smtClean="0">
                <a:sym typeface="Wingdings 2" pitchFamily="18" charset="2"/>
              </a:rPr>
              <a:t></a:t>
            </a:r>
            <a:r>
              <a:rPr lang="el-GR" altLang="el-GR" sz="11200" dirty="0" smtClean="0"/>
              <a:t> Άγχος ευνουχισμού (ψυχοδυναμική προσέγγιση)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>
              <a:sym typeface="Wingdings 2" pitchFamily="18" charset="2"/>
            </a:endParaRPr>
          </a:p>
          <a:p>
            <a:endParaRPr lang="el-GR" altLang="el-GR" dirty="0">
              <a:sym typeface="Wingdings 2" pitchFamily="18" charset="2"/>
            </a:endParaRPr>
          </a:p>
          <a:p>
            <a:endParaRPr lang="en-US" altLang="el-GR" dirty="0" smtClean="0">
              <a:sym typeface="Wingdings 2" pitchFamily="18" charset="2"/>
            </a:endParaRPr>
          </a:p>
          <a:p>
            <a:pPr marL="0" indent="0">
              <a:buNone/>
            </a:pPr>
            <a:r>
              <a:rPr lang="el-GR" altLang="el-GR" dirty="0" smtClean="0">
                <a:sym typeface="Wingdings 2" pitchFamily="18" charset="2"/>
              </a:rPr>
              <a:t>    </a:t>
            </a:r>
            <a:endParaRPr lang="el-GR" altLang="el-GR" dirty="0" smtClean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73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Παραφιλίες</a:t>
            </a:r>
            <a:r>
              <a:rPr lang="el-GR" altLang="el-GR" dirty="0" smtClean="0"/>
              <a:t>  - Αιτιολογία (2 από 2) </a:t>
            </a:r>
            <a:endParaRPr lang="el-GR" altLang="el-GR" dirty="0"/>
          </a:p>
        </p:txBody>
      </p:sp>
      <p:sp>
        <p:nvSpPr>
          <p:cNvPr id="3686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altLang="el-GR" sz="3300" b="1" dirty="0" err="1" smtClean="0"/>
              <a:t>Συμπεριφορική</a:t>
            </a:r>
            <a:r>
              <a:rPr lang="el-GR" altLang="el-GR" sz="3300" b="1" dirty="0" smtClean="0"/>
              <a:t> προσέγγιση</a:t>
            </a:r>
            <a:r>
              <a:rPr lang="el-GR" altLang="el-GR" sz="3300" dirty="0" smtClean="0"/>
              <a:t>: </a:t>
            </a:r>
            <a:br>
              <a:rPr lang="el-GR" altLang="el-GR" sz="3300" dirty="0" smtClean="0"/>
            </a:br>
            <a:r>
              <a:rPr lang="el-GR" altLang="el-GR" sz="3300" dirty="0" smtClean="0"/>
              <a:t>οι σεξουαλικές παρεκκλίσεις μαθαίνονται </a:t>
            </a:r>
            <a:endParaRPr lang="el-GR" altLang="el-GR" sz="3300" dirty="0" smtClean="0">
              <a:sym typeface="Wingdings 2" panose="05020102010507070707" pitchFamily="18" charset="2"/>
            </a:endParaRPr>
          </a:p>
          <a:p>
            <a:r>
              <a:rPr lang="el-GR" altLang="el-GR" sz="3300" dirty="0" smtClean="0"/>
              <a:t>Βίωση </a:t>
            </a:r>
            <a:r>
              <a:rPr lang="el-GR" altLang="el-GR" sz="3300" u="sng" dirty="0" smtClean="0"/>
              <a:t>πρώιμης σεξουαλικής κακοποίησης </a:t>
            </a:r>
            <a:r>
              <a:rPr lang="el-GR" altLang="el-GR" sz="3300" dirty="0" smtClean="0">
                <a:sym typeface="Wingdings 3" panose="05040102010807070707" pitchFamily="18" charset="2"/>
              </a:rPr>
              <a:t> </a:t>
            </a:r>
            <a:br>
              <a:rPr lang="el-GR" altLang="el-GR" sz="3300" dirty="0" smtClean="0">
                <a:sym typeface="Wingdings 3" panose="05040102010807070707" pitchFamily="18" charset="2"/>
              </a:rPr>
            </a:br>
            <a:r>
              <a:rPr lang="el-GR" altLang="el-GR" sz="3300" dirty="0" smtClean="0">
                <a:sym typeface="Wingdings 3" panose="05040102010807070707" pitchFamily="18" charset="2"/>
              </a:rPr>
              <a:t> ανεπαρκείς κοινωνικές δεξιότητες</a:t>
            </a:r>
          </a:p>
          <a:p>
            <a:r>
              <a:rPr lang="el-GR" altLang="el-GR" sz="3300" dirty="0" smtClean="0">
                <a:sym typeface="Wingdings 3" panose="05040102010807070707" pitchFamily="18" charset="2"/>
              </a:rPr>
              <a:t>Μπορεί να συσχετίζονται με </a:t>
            </a:r>
            <a:r>
              <a:rPr lang="el-GR" altLang="el-GR" sz="3300" dirty="0" err="1" smtClean="0">
                <a:sym typeface="Wingdings 3" panose="05040102010807070707" pitchFamily="18" charset="2"/>
              </a:rPr>
              <a:t>Ιδεοψυχαναγκαστική</a:t>
            </a:r>
            <a:r>
              <a:rPr lang="el-GR" altLang="el-GR" sz="3300" dirty="0" smtClean="0">
                <a:sym typeface="Wingdings 3" panose="05040102010807070707" pitchFamily="18" charset="2"/>
              </a:rPr>
              <a:t> διαταραχή</a:t>
            </a:r>
          </a:p>
          <a:p>
            <a:r>
              <a:rPr lang="el-GR" altLang="el-GR" sz="3300" u="sng" dirty="0" smtClean="0">
                <a:sym typeface="Wingdings 3" panose="05040102010807070707" pitchFamily="18" charset="2"/>
              </a:rPr>
              <a:t>Αποτελούν γνωστικές διαστρεβλώσεις </a:t>
            </a:r>
            <a:r>
              <a:rPr lang="el-GR" altLang="el-GR" sz="3300" dirty="0" smtClean="0">
                <a:sym typeface="Wingdings 3" panose="05040102010807070707" pitchFamily="18" charset="2"/>
              </a:rPr>
              <a:t/>
            </a:r>
            <a:br>
              <a:rPr lang="el-GR" altLang="el-GR" sz="3300" dirty="0" smtClean="0">
                <a:sym typeface="Wingdings 3" panose="05040102010807070707" pitchFamily="18" charset="2"/>
              </a:rPr>
            </a:br>
            <a:r>
              <a:rPr lang="el-GR" altLang="el-GR" sz="3300" dirty="0" smtClean="0">
                <a:sym typeface="Wingdings 3" panose="05040102010807070707" pitchFamily="18" charset="2"/>
              </a:rPr>
              <a:t>(θεωρούνται ως υποκατάστατο ενός πιο αποδεκτού τρόπου λειτουργίας)</a:t>
            </a:r>
            <a:r>
              <a:rPr lang="el-GR" altLang="el-GR" dirty="0" smtClean="0">
                <a:sym typeface="Wingdings 3" panose="05040102010807070707" pitchFamily="18" charset="2"/>
              </a:rPr>
              <a:t/>
            </a:r>
            <a:br>
              <a:rPr lang="el-GR" altLang="el-GR" dirty="0" smtClean="0">
                <a:sym typeface="Wingdings 3" panose="05040102010807070707" pitchFamily="18" charset="2"/>
              </a:rPr>
            </a:br>
            <a:r>
              <a:rPr lang="el-GR" altLang="el-GR" dirty="0" smtClean="0">
                <a:sym typeface="Wingdings 3" panose="05040102010807070707" pitchFamily="18" charset="2"/>
              </a:rPr>
              <a:t>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238052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Θεραπεία (1 από 3) </a:t>
            </a:r>
            <a:endParaRPr lang="el-GR" alt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dirty="0" smtClean="0">
                <a:sym typeface="Wingdings 3" panose="05040102010807070707" pitchFamily="18" charset="2"/>
              </a:rPr>
              <a:t>Πριν 2 γενιές:  ευνουχισμός (για περιορισμό των ανδρογόνων)</a:t>
            </a:r>
            <a:br>
              <a:rPr lang="el-GR" altLang="el-GR" sz="2800" dirty="0" smtClean="0">
                <a:sym typeface="Wingdings 3" panose="05040102010807070707" pitchFamily="18" charset="2"/>
              </a:rPr>
            </a:br>
            <a:r>
              <a:rPr lang="el-GR" altLang="el-GR" sz="2800" dirty="0" smtClean="0">
                <a:sym typeface="Wingdings 3" panose="05040102010807070707" pitchFamily="18" charset="2"/>
              </a:rPr>
              <a:t>Σε δράστες σεξουαλικών εγκλημάτων: </a:t>
            </a:r>
            <a:br>
              <a:rPr lang="el-GR" altLang="el-GR" sz="2800" dirty="0" smtClean="0">
                <a:sym typeface="Wingdings 3" panose="05040102010807070707" pitchFamily="18" charset="2"/>
              </a:rPr>
            </a:br>
            <a:r>
              <a:rPr lang="el-GR" altLang="el-GR" sz="2800" dirty="0" smtClean="0">
                <a:sym typeface="Wingdings 3" panose="05040102010807070707" pitchFamily="18" charset="2"/>
              </a:rPr>
              <a:t>θεραπεία με </a:t>
            </a:r>
            <a:r>
              <a:rPr lang="el-GR" altLang="el-GR" sz="2800" u="sng" dirty="0" smtClean="0">
                <a:sym typeface="Wingdings 3" panose="05040102010807070707" pitchFamily="18" charset="2"/>
              </a:rPr>
              <a:t>ορμόνες</a:t>
            </a:r>
            <a:r>
              <a:rPr lang="el-GR" altLang="el-GR" sz="2800" dirty="0" smtClean="0">
                <a:sym typeface="Wingdings 3" panose="05040102010807070707" pitchFamily="18" charset="2"/>
              </a:rPr>
              <a:t> που μειώνουν τα ανδρογόνα, </a:t>
            </a:r>
            <a:r>
              <a:rPr lang="el-GR" altLang="el-GR" sz="2800" u="sng" dirty="0" smtClean="0">
                <a:sym typeface="Wingdings 3" panose="05040102010807070707" pitchFamily="18" charset="2"/>
              </a:rPr>
              <a:t>αντικαταθλιπτικά</a:t>
            </a:r>
            <a:r>
              <a:rPr lang="el-GR" altLang="el-GR" sz="2800" dirty="0" smtClean="0">
                <a:sym typeface="Wingdings 3" panose="05040102010807070707" pitchFamily="18" charset="2"/>
              </a:rPr>
              <a:t> </a:t>
            </a:r>
            <a:r>
              <a:rPr lang="en-US" altLang="el-GR" sz="2800" dirty="0" smtClean="0">
                <a:sym typeface="Wingdings 3" panose="05040102010807070707" pitchFamily="18" charset="2"/>
              </a:rPr>
              <a:t>(SSRIs), </a:t>
            </a:r>
            <a:r>
              <a:rPr lang="el-GR" altLang="el-GR" sz="2800" dirty="0" smtClean="0">
                <a:sym typeface="Wingdings 3" panose="05040102010807070707" pitchFamily="18" charset="2"/>
              </a:rPr>
              <a:t>που μειώνουν τη σεξουαλική διέγερση, την ικανότητα οργασμού και εκσπερμάτισης</a:t>
            </a:r>
            <a:endParaRPr lang="el-GR" altLang="el-GR" sz="2800" dirty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60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Θεραπεία (2 από 3)</a:t>
            </a:r>
            <a:endParaRPr lang="el-GR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Ορισμένα θεραπευτικά προγράμματα έχουν επιλέξει φυλακισμένους (δράστες σεξουαλικών εγκλημάτων)</a:t>
            </a:r>
          </a:p>
          <a:p>
            <a:r>
              <a:rPr lang="el-GR" altLang="el-GR" sz="2800" dirty="0" smtClean="0"/>
              <a:t>Δεν έχουν  κίνητρο να αλλάξουν την παράνομη και επιβλαβή συμπεριφορά τους </a:t>
            </a:r>
          </a:p>
          <a:p>
            <a:r>
              <a:rPr lang="el-GR" altLang="el-GR" sz="2800" dirty="0" smtClean="0"/>
              <a:t>Ορισμένοι κατηγορούν το θύμα, ακόμη κι αν είναι παιδί, ως ιδιαίτερα προκλητικό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1717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171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Θεραπεία (3 από 3) </a:t>
            </a:r>
            <a:endParaRPr lang="el-GR" altLang="el-GR" dirty="0"/>
          </a:p>
        </p:txBody>
      </p:sp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1434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altLang="el-GR" sz="3300" dirty="0" smtClean="0"/>
              <a:t>Μπορεί: </a:t>
            </a:r>
            <a:br>
              <a:rPr lang="el-GR" altLang="el-GR" sz="3300" dirty="0" smtClean="0"/>
            </a:br>
            <a:r>
              <a:rPr lang="el-GR" altLang="el-GR" sz="3300" dirty="0" smtClean="0"/>
              <a:t> </a:t>
            </a:r>
            <a:r>
              <a:rPr lang="el-GR" altLang="el-GR" sz="3300" dirty="0" smtClean="0">
                <a:sym typeface="Wingdings 2"/>
              </a:rPr>
              <a:t> </a:t>
            </a:r>
            <a:r>
              <a:rPr lang="el-GR" altLang="el-GR" sz="3300" dirty="0" smtClean="0"/>
              <a:t>να αρνούνται το πρόβλημα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/>
              </a:rPr>
              <a:t>  </a:t>
            </a:r>
            <a:r>
              <a:rPr lang="el-GR" altLang="el-GR" sz="3300" dirty="0" smtClean="0"/>
              <a:t>να ελαχιστοποιούν  τη σοβαρότητά του</a:t>
            </a:r>
            <a:br>
              <a:rPr lang="el-GR" altLang="el-GR" sz="3300" dirty="0" smtClean="0"/>
            </a:br>
            <a:r>
              <a:rPr lang="el-GR" altLang="el-GR" sz="3300" dirty="0" smtClean="0">
                <a:sym typeface="Wingdings 2"/>
              </a:rPr>
              <a:t>  </a:t>
            </a:r>
            <a:r>
              <a:rPr lang="el-GR" altLang="el-GR" sz="3300" dirty="0" smtClean="0"/>
              <a:t>να θεωρούν ότι τα θύματά τους δε θα είναι </a:t>
            </a:r>
            <a:br>
              <a:rPr lang="el-GR" altLang="el-GR" sz="3300" dirty="0" smtClean="0"/>
            </a:br>
            <a:r>
              <a:rPr lang="el-GR" altLang="el-GR" sz="3300" dirty="0" smtClean="0"/>
              <a:t>     αξιόπιστοι μάρτυρες σε πιθανή δίκη</a:t>
            </a:r>
            <a:br>
              <a:rPr lang="el-GR" altLang="el-GR" sz="3300" dirty="0" smtClean="0"/>
            </a:br>
            <a:r>
              <a:rPr lang="el-GR" altLang="el-GR" sz="3300" dirty="0" smtClean="0"/>
              <a:t> </a:t>
            </a:r>
            <a:r>
              <a:rPr lang="el-GR" altLang="el-GR" sz="3300" dirty="0" smtClean="0">
                <a:sym typeface="Wingdings 2"/>
              </a:rPr>
              <a:t> </a:t>
            </a:r>
            <a:r>
              <a:rPr lang="el-GR" altLang="el-GR" sz="3300" dirty="0" smtClean="0"/>
              <a:t>να θεωρούν ότι μπορούν να ελέγξουν τη </a:t>
            </a:r>
            <a:br>
              <a:rPr lang="el-GR" altLang="el-GR" sz="3300" dirty="0" smtClean="0"/>
            </a:br>
            <a:r>
              <a:rPr lang="el-GR" altLang="el-GR" sz="3300" dirty="0" smtClean="0"/>
              <a:t>     συμπεριφορά  τους χωρίς τη βοήθεια ειδικού</a:t>
            </a:r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algn="r">
              <a:buNone/>
            </a:pPr>
            <a:endParaRPr lang="el-GR" altLang="el-GR" sz="2800" dirty="0" smtClean="0"/>
          </a:p>
          <a:p>
            <a:pPr algn="r">
              <a:buNone/>
            </a:pP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>
                <a:sym typeface="Wingdings 2"/>
              </a:rPr>
              <a:t> 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12763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071550"/>
            <a:ext cx="8240150" cy="4081772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Γιωτάκος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Ο. (2004).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Σεξουαλική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επιθετικότητα και </a:t>
            </a:r>
            <a:r>
              <a:rPr lang="el-GR" sz="1400" i="1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παραφιλίες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Αιτιολογία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εκτίμηση,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αντιμετώπιση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Βήτα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Ιατρικές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Μαυροειδή, Α.,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Α. (2006).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υγείας.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οδηγός για τις ψυχικές διαταραχές και την αντιμετώπισή τους. Αθήνα: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Ελληνικά Γράμματα.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άνου, Ν. (1998).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Βασικά Στοιχεία Κλινικής Ψυχιατρικής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Θεσσαλονίκη: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University Studio Press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Παπακώστας, Γ. (1994).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 Ψυχοθεραπεία: Θεωρία και Πράξη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Εκδόσεις Ινστιτούτο Έρευνας της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Συμπεριφοράς.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Σίμος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Γνωστική Συμπεριφοριστική Θεραπεία: Ένας οδηγός για την κλινική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πράξη.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Πατάκη.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Συλλογικό έργο (2006). 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Ανθολόγιο ελληνικών ψυχιατρικών κειμένων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Βήτα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Ιατρικές Εκδόσεις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Συλλογικό έργο (2008). Ο ψυχισμός δεν είναι ούτε ανεγκέφαλος ούτε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άψυχος.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Περιοδικό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Διαβάζω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τχ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488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Kaplan H.I.&amp;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B.J. (1991). Synopsis of Psychiatry: Behavioral Sciences, clinical psychiatry. Baltimore, MD: Williams &amp;Williams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(2000)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τόμος Β’. Αθήνα: Ιατρικές 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www.helpguide.org/articles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www.youtube.com/watch?v=0bkZh7Xd090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www.encephalos.gr/full/45-4-06g.htm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www.ncbi.nlm.nih.gov/pubmed/24049640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emedicine.medscape.com/article/291419-overview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www.forensicpsychiatry.ca/paraphilia/overview.htm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www.dsm5.org/Documents/Paraphilic%20Disorders%20Fact%20Sheet.pdf</a:t>
            </a:r>
            <a:endParaRPr lang="en-US" sz="1400" dirty="0" smtClean="0"/>
          </a:p>
          <a:p>
            <a:endParaRPr lang="en-US" sz="2000" dirty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>
                <a:solidFill>
                  <a:schemeClr val="bg1"/>
                </a:solidFill>
              </a:rPr>
              <a:t>ΑΓΧΩΔΕΙΣ ΔΙΑΤΑΡΑΧΕΣ,</a:t>
            </a:r>
            <a:r>
              <a:rPr lang="el-GR" sz="1080" dirty="0">
                <a:solidFill>
                  <a:schemeClr val="bg1"/>
                </a:solidFill>
              </a:rPr>
              <a:t> Ενότητα 2, 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571484"/>
            <a:ext cx="7255823" cy="620918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714492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428607"/>
            <a:ext cx="8062025" cy="714381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ΠΑΡΑΦΙΛΙΕΣ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8,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ΠΑΡΑΦΙΛΙΕΣ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8,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928695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Στο τέλος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Τι είναι οι </a:t>
            </a:r>
            <a:r>
              <a:rPr lang="el-GR" sz="2800" dirty="0" err="1" smtClean="0"/>
              <a:t>παραφιλίες</a:t>
            </a:r>
            <a:r>
              <a:rPr lang="el-GR" sz="2800" dirty="0" smtClean="0"/>
              <a:t> και τι οι σεξουαλικές δυσλειτουργίες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Ποιες είναι οι </a:t>
            </a:r>
            <a:r>
              <a:rPr lang="el-GR" sz="2800" dirty="0" err="1" smtClean="0"/>
              <a:t>παραφιλίες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Ποια είναι η αιτιολογία των </a:t>
            </a:r>
            <a:r>
              <a:rPr lang="el-GR" sz="2800" dirty="0" err="1" smtClean="0"/>
              <a:t>παραφιλιών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Ποια είναι η θεραπεία των </a:t>
            </a:r>
            <a:r>
              <a:rPr lang="el-GR" sz="2800" dirty="0" err="1" smtClean="0"/>
              <a:t>παραφιλιών</a:t>
            </a:r>
            <a:endParaRPr lang="el-GR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dirty="0" err="1"/>
              <a:t>Παραφιλίες</a:t>
            </a:r>
            <a:r>
              <a:rPr lang="el-GR" dirty="0"/>
              <a:t> και σεξουαλικές διαταραχές </a:t>
            </a:r>
            <a:endParaRPr lang="el-GR" dirty="0" smtClean="0"/>
          </a:p>
          <a:p>
            <a:pPr marL="800100" lvl="2" indent="0">
              <a:buNone/>
            </a:pPr>
            <a:r>
              <a:rPr lang="el-GR" sz="2800" dirty="0" smtClean="0"/>
              <a:t>1.1. </a:t>
            </a:r>
            <a:r>
              <a:rPr lang="el-GR" sz="2800" dirty="0" err="1" smtClean="0"/>
              <a:t>Παραφιλίες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/>
              <a:t>1.2. Σεξουαλική Παρέκκλιση –</a:t>
            </a:r>
            <a:r>
              <a:rPr lang="el-GR" sz="2800" dirty="0" err="1"/>
              <a:t>Παραφιλία</a:t>
            </a:r>
            <a:r>
              <a:rPr lang="el-GR" sz="2800" dirty="0"/>
              <a:t> 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/>
              <a:t>1.3. </a:t>
            </a:r>
            <a:r>
              <a:rPr lang="el-GR" sz="2800" dirty="0" err="1"/>
              <a:t>Παραφιλίες</a:t>
            </a:r>
            <a:r>
              <a:rPr lang="el-GR" sz="2800" dirty="0"/>
              <a:t> – Κύρια χαρακτηριστικά 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 smtClean="0"/>
              <a:t>1.4. Είδη </a:t>
            </a:r>
            <a:r>
              <a:rPr lang="el-GR" sz="2800" dirty="0" err="1" smtClean="0"/>
              <a:t>παραφιλίας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 smtClean="0"/>
              <a:t>1.5. </a:t>
            </a:r>
            <a:r>
              <a:rPr lang="el-GR" sz="2800" dirty="0" err="1" smtClean="0"/>
              <a:t>Επιπολασμός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/>
              <a:t>1.6. </a:t>
            </a:r>
            <a:r>
              <a:rPr lang="el-GR" sz="2800" dirty="0" smtClean="0"/>
              <a:t>Φετιχισμός </a:t>
            </a:r>
            <a:endParaRPr lang="el-GR" sz="2800" dirty="0"/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pPr marL="400050" lvl="1" indent="0">
              <a:buNone/>
            </a:pPr>
            <a:endParaRPr lang="el-GR" dirty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97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pPr marL="800100" lvl="2" indent="0">
              <a:buNone/>
            </a:pPr>
            <a:r>
              <a:rPr lang="el-GR" sz="2800" dirty="0"/>
              <a:t>1.7. </a:t>
            </a:r>
            <a:r>
              <a:rPr lang="el-GR" sz="2800" dirty="0" err="1"/>
              <a:t>Τρανσβεστικός</a:t>
            </a:r>
            <a:r>
              <a:rPr lang="el-GR" sz="2800" dirty="0"/>
              <a:t> Φετιχισμός ή </a:t>
            </a:r>
            <a:r>
              <a:rPr lang="el-GR" sz="2800" dirty="0" smtClean="0"/>
              <a:t>παρενδυσία</a:t>
            </a:r>
          </a:p>
          <a:p>
            <a:pPr marL="800100" lvl="2" indent="0">
              <a:buNone/>
            </a:pPr>
            <a:r>
              <a:rPr lang="el-GR" sz="2800" dirty="0"/>
              <a:t>1.8. Παιδοφιλία και </a:t>
            </a:r>
            <a:r>
              <a:rPr lang="el-GR" sz="2800" dirty="0" smtClean="0"/>
              <a:t>Αιμομιξία</a:t>
            </a:r>
          </a:p>
          <a:p>
            <a:pPr marL="800100" lvl="2" indent="0">
              <a:buNone/>
            </a:pPr>
            <a:r>
              <a:rPr lang="el-GR" sz="2800" dirty="0"/>
              <a:t>1.9. Ηδονοβλεψία 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/>
              <a:t>1.10. </a:t>
            </a:r>
            <a:r>
              <a:rPr lang="el-GR" sz="2800" dirty="0" smtClean="0"/>
              <a:t>Επιδειξιμανία</a:t>
            </a:r>
          </a:p>
          <a:p>
            <a:pPr marL="800100" lvl="2" indent="0">
              <a:buNone/>
            </a:pPr>
            <a:r>
              <a:rPr lang="el-GR" sz="2800" dirty="0"/>
              <a:t>1.11. Σεξουαλικός σαδισμός </a:t>
            </a:r>
            <a:r>
              <a:rPr lang="el-GR" sz="2800" dirty="0" smtClean="0"/>
              <a:t>– μαζοχισμός</a:t>
            </a:r>
          </a:p>
          <a:p>
            <a:pPr marL="800100" lvl="2" indent="0">
              <a:buNone/>
            </a:pPr>
            <a:r>
              <a:rPr lang="el-GR" sz="2800" dirty="0" smtClean="0"/>
              <a:t>1.12. Αιτιολογία </a:t>
            </a:r>
            <a:r>
              <a:rPr lang="el-GR" sz="2800" dirty="0" err="1" smtClean="0"/>
              <a:t>παραφιλιών</a:t>
            </a:r>
            <a:endParaRPr lang="el-GR" sz="2800" dirty="0" smtClean="0"/>
          </a:p>
          <a:p>
            <a:pPr marL="800100" lvl="2" indent="0">
              <a:buNone/>
            </a:pPr>
            <a:r>
              <a:rPr lang="el-GR" sz="2800" dirty="0" smtClean="0"/>
              <a:t>1.13. Θεραπεία </a:t>
            </a:r>
            <a:r>
              <a:rPr lang="el-GR" sz="2800" dirty="0" err="1" smtClean="0"/>
              <a:t>παραφιλιών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Παραφιλίες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6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857257"/>
          </a:xfrm>
        </p:spPr>
        <p:txBody>
          <a:bodyPr>
            <a:noAutofit/>
          </a:bodyPr>
          <a:lstStyle/>
          <a:p>
            <a:r>
              <a:rPr lang="el-GR" altLang="el-GR" sz="3600" dirty="0" err="1" smtClean="0"/>
              <a:t>Παραφιλίες</a:t>
            </a:r>
            <a:r>
              <a:rPr lang="el-GR" altLang="el-GR" sz="3600" dirty="0" smtClean="0"/>
              <a:t> και σεξουαλικές διαταραχές </a:t>
            </a:r>
            <a:endParaRPr lang="el-GR" altLang="el-GR" sz="3600" dirty="0"/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altLang="el-GR" sz="2800" b="1" dirty="0" smtClean="0"/>
              <a:t>Σεξουαλικές Δυσλειτουργίες</a:t>
            </a:r>
            <a:r>
              <a:rPr lang="el-GR" altLang="el-GR" sz="2800" dirty="0" smtClean="0"/>
              <a:t>: χαρακτηρίζονται από διαταραχή στη σεξουαλική λειτουργία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b="1" dirty="0" err="1" smtClean="0"/>
              <a:t>Παραφιλίες</a:t>
            </a:r>
            <a:r>
              <a:rPr lang="el-GR" altLang="el-GR" sz="2800" dirty="0" smtClean="0"/>
              <a:t> </a:t>
            </a:r>
            <a:r>
              <a:rPr lang="el-GR" altLang="el-GR" sz="2800" b="1" dirty="0" smtClean="0"/>
              <a:t>(ή σεξουαλικές παρεκκλίσεις) </a:t>
            </a:r>
            <a:r>
              <a:rPr lang="el-GR" altLang="el-GR" sz="2800" dirty="0" smtClean="0"/>
              <a:t>χαρακτηρίζονται από διαταραχή του σεξουαλικού σκοπού ή στόχου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87979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3399</TotalTime>
  <Words>1657</Words>
  <Application>Microsoft Office PowerPoint</Application>
  <PresentationFormat>Προβολή στην οθόνη (16:10)</PresentationFormat>
  <Paragraphs>250</Paragraphs>
  <Slides>47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5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Περιεχόμενα ενότητας (1 από 2)</vt:lpstr>
      <vt:lpstr>Περιεχόμενα ενότητας (2 από 2)</vt:lpstr>
      <vt:lpstr>Παραφιλίες</vt:lpstr>
      <vt:lpstr>Παραφιλίες και σεξουαλικές διαταραχές </vt:lpstr>
      <vt:lpstr>Παραφιλίες (1 από 3)</vt:lpstr>
      <vt:lpstr>Παραφιλίες  Κύρια χαρακτηριστικά (2 από 3) </vt:lpstr>
      <vt:lpstr> Παραφιλίες (3 από 3) </vt:lpstr>
      <vt:lpstr>Παραφιλίες – επιπολασμός </vt:lpstr>
      <vt:lpstr>Φετίχ – Φετιχισμός (1 από 4)</vt:lpstr>
      <vt:lpstr>Φετιχισμός (2 από 4)</vt:lpstr>
      <vt:lpstr>Φετιχισμός (3 από 4)</vt:lpstr>
      <vt:lpstr>Φετιχισμός (4 από 4) </vt:lpstr>
      <vt:lpstr>Τρανσβεστικός Φετιχισμός ή παρενδυσία (1 από 2)</vt:lpstr>
      <vt:lpstr>Τρανσβεστικός Φετιχισμός ή παρενδυσία (2 από 2)</vt:lpstr>
      <vt:lpstr>Παιδοφιλία και Αιμομιξία (1 από 3)</vt:lpstr>
      <vt:lpstr>Παιδοφιλία και Αιμομιξία (2 από 3)</vt:lpstr>
      <vt:lpstr>Παιδοφιλία και Αιμομιξία (3 από 3)</vt:lpstr>
      <vt:lpstr>Αιμομιξία (1 από 4)</vt:lpstr>
      <vt:lpstr>Αιμομιξία (2 από 4)</vt:lpstr>
      <vt:lpstr>Αιμομιξία (3 από 4)</vt:lpstr>
      <vt:lpstr>Αιμομιξία (4 από 4)</vt:lpstr>
      <vt:lpstr>Ηδονοβλεψία </vt:lpstr>
      <vt:lpstr>Επιδειξιμανία (1 από 2)</vt:lpstr>
      <vt:lpstr>Επιδειξιμανία (2 από 2)</vt:lpstr>
      <vt:lpstr>Εφαψιομανία</vt:lpstr>
      <vt:lpstr>Σεξουαλικός σαδισμός – μαζοχισμός  (1 από 3)</vt:lpstr>
      <vt:lpstr>Σεξουαλικός σαδισμός – μαζοχισμός  (2 από 3)</vt:lpstr>
      <vt:lpstr>Σεξουαλικός σαδισμός – μαζοχισμός (3 από 3)</vt:lpstr>
      <vt:lpstr>Παραφιλίες  - Αιτιολογία (1 από 2) </vt:lpstr>
      <vt:lpstr>Παραφιλίες  - Αιτιολογία (2 από 2) </vt:lpstr>
      <vt:lpstr>Θεραπεία (1 από 3) </vt:lpstr>
      <vt:lpstr>Θεραπεία (2 από 3)</vt:lpstr>
      <vt:lpstr>Θεραπεία (3 από 3) </vt:lpstr>
      <vt:lpstr>Βιβλιογραφία (1 από 2)</vt:lpstr>
      <vt:lpstr>Βιβλιογραφία (2 από 2)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366</cp:revision>
  <dcterms:created xsi:type="dcterms:W3CDTF">2012-09-06T09:03:05Z</dcterms:created>
  <dcterms:modified xsi:type="dcterms:W3CDTF">2015-09-29T09:51:39Z</dcterms:modified>
</cp:coreProperties>
</file>