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0" r:id="rId13"/>
    <p:sldId id="295" r:id="rId14"/>
    <p:sldId id="305" r:id="rId15"/>
    <p:sldId id="292" r:id="rId16"/>
    <p:sldId id="293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Βασικές εργαστηριακές τεχνικές - διαλύματα, </a:t>
            </a:r>
            <a:r>
              <a:rPr lang="el-GR" sz="1000" dirty="0" smtClean="0">
                <a:solidFill>
                  <a:schemeClr val="bg1"/>
                </a:solidFill>
              </a:rPr>
              <a:t>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Βασικές εργαστηριακές τεχνικές - διαλύματα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err="1"/>
              <a:t>Μεταθετικές</a:t>
            </a:r>
            <a:r>
              <a:rPr lang="el-GR" u="sng" dirty="0"/>
              <a:t> αντιδράσεις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23528" y="106948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l-GR" b="1" dirty="0"/>
              <a:t>Οξύ</a:t>
            </a:r>
            <a:endParaRPr lang="el-GR" sz="2000" dirty="0"/>
          </a:p>
          <a:p>
            <a:r>
              <a:rPr lang="en-US" dirty="0"/>
              <a:t>HCI</a:t>
            </a:r>
            <a:r>
              <a:rPr lang="el-GR" dirty="0"/>
              <a:t>: </a:t>
            </a:r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/1 = 36,46 </a:t>
            </a:r>
            <a:r>
              <a:rPr lang="en-US" dirty="0"/>
              <a:t>g</a:t>
            </a:r>
            <a:r>
              <a:rPr lang="el-GR" dirty="0"/>
              <a:t>, διότι σε κάθε διάσταση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προκύπτει ένα ιόν υδρογόνου.</a:t>
            </a:r>
            <a:endParaRPr lang="el-GR" sz="2000" dirty="0"/>
          </a:p>
          <a:p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→ </a:t>
            </a:r>
            <a:r>
              <a:rPr lang="en-US" dirty="0"/>
              <a:t>H</a:t>
            </a:r>
            <a:r>
              <a:rPr lang="el-GR" baseline="30000" dirty="0"/>
              <a:t>+</a:t>
            </a:r>
            <a:r>
              <a:rPr lang="el-GR" dirty="0"/>
              <a:t>  +  </a:t>
            </a:r>
            <a:r>
              <a:rPr lang="en-US" dirty="0"/>
              <a:t>Cl</a:t>
            </a:r>
            <a:r>
              <a:rPr lang="el-GR" baseline="30000" dirty="0"/>
              <a:t>-</a:t>
            </a:r>
            <a:endParaRPr lang="el-GR" sz="2000" dirty="0"/>
          </a:p>
          <a:p>
            <a:r>
              <a:rPr lang="el-GR" dirty="0"/>
              <a:t>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dirty="0"/>
              <a:t>: </a:t>
            </a:r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l-GR" dirty="0"/>
              <a:t>/ 2 = 49,04 </a:t>
            </a:r>
            <a:r>
              <a:rPr lang="en-US" dirty="0"/>
              <a:t>g</a:t>
            </a:r>
            <a:r>
              <a:rPr lang="el-GR" dirty="0"/>
              <a:t>, διότι σε κάθε διάσταση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dirty="0"/>
              <a:t> προκύπτουν δύο ιόντα υδρογόνου.  </a:t>
            </a:r>
            <a:r>
              <a:rPr lang="en-US" dirty="0"/>
              <a:t>H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 </a:t>
            </a:r>
            <a:r>
              <a:rPr lang="el-GR" dirty="0"/>
              <a:t>→ 2 </a:t>
            </a:r>
            <a:r>
              <a:rPr lang="en-US" dirty="0"/>
              <a:t>H</a:t>
            </a:r>
            <a:r>
              <a:rPr lang="el-GR" baseline="30000" dirty="0"/>
              <a:t>+</a:t>
            </a:r>
            <a:r>
              <a:rPr lang="el-GR" dirty="0"/>
              <a:t>  +  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baseline="30000" dirty="0"/>
              <a:t>2-</a:t>
            </a:r>
            <a:endParaRPr lang="el-GR" sz="2000" dirty="0"/>
          </a:p>
          <a:p>
            <a:r>
              <a:rPr lang="el-GR" dirty="0"/>
              <a:t> </a:t>
            </a:r>
            <a:endParaRPr lang="el-GR" sz="2000" dirty="0"/>
          </a:p>
          <a:p>
            <a:pPr lvl="3"/>
            <a:r>
              <a:rPr lang="el-GR" b="1" dirty="0"/>
              <a:t>Βάση</a:t>
            </a:r>
            <a:endParaRPr lang="el-GR" sz="2000" b="1" dirty="0"/>
          </a:p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: </a:t>
            </a:r>
            <a:r>
              <a:rPr lang="en-US" dirty="0" err="1"/>
              <a:t>greq</a:t>
            </a:r>
            <a:r>
              <a:rPr lang="en-US" dirty="0"/>
              <a:t> = </a:t>
            </a:r>
            <a:r>
              <a:rPr lang="en-US" dirty="0" err="1"/>
              <a:t>mol</a:t>
            </a:r>
            <a:r>
              <a:rPr lang="en-US" dirty="0"/>
              <a:t> /1 = 17,03 g</a:t>
            </a:r>
            <a:endParaRPr lang="el-GR" sz="2000" dirty="0"/>
          </a:p>
          <a:p>
            <a:r>
              <a:rPr lang="en-US" dirty="0"/>
              <a:t>Ba(OH)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r>
              <a:rPr lang="en-US" dirty="0" err="1"/>
              <a:t>greq</a:t>
            </a:r>
            <a:r>
              <a:rPr lang="en-US" dirty="0"/>
              <a:t> = </a:t>
            </a:r>
            <a:r>
              <a:rPr lang="en-US" dirty="0" err="1"/>
              <a:t>mol</a:t>
            </a:r>
            <a:r>
              <a:rPr lang="en-US" dirty="0"/>
              <a:t> /2 = 85,68 g</a:t>
            </a:r>
            <a:endParaRPr lang="el-GR" sz="2000" dirty="0"/>
          </a:p>
          <a:p>
            <a:r>
              <a:rPr lang="en-US" dirty="0"/>
              <a:t> </a:t>
            </a:r>
            <a:endParaRPr lang="el-GR" sz="2000" dirty="0"/>
          </a:p>
          <a:p>
            <a:r>
              <a:rPr lang="en-US" dirty="0"/>
              <a:t> </a:t>
            </a:r>
            <a:endParaRPr lang="el-GR" sz="2000" dirty="0"/>
          </a:p>
          <a:p>
            <a:pPr lvl="3"/>
            <a:r>
              <a:rPr lang="el-GR" b="1" dirty="0"/>
              <a:t>Άλας</a:t>
            </a:r>
            <a:endParaRPr lang="el-GR" sz="2000" b="1" dirty="0"/>
          </a:p>
          <a:p>
            <a:r>
              <a:rPr lang="en-US" dirty="0"/>
              <a:t>AI</a:t>
            </a:r>
            <a:r>
              <a:rPr lang="en-US" baseline="-25000" dirty="0"/>
              <a:t>2</a:t>
            </a:r>
            <a:r>
              <a:rPr lang="en-US" dirty="0"/>
              <a:t>(S0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: </a:t>
            </a:r>
            <a:r>
              <a:rPr lang="en-US" dirty="0" err="1"/>
              <a:t>greq</a:t>
            </a:r>
            <a:r>
              <a:rPr lang="en-US" dirty="0"/>
              <a:t> = </a:t>
            </a:r>
            <a:r>
              <a:rPr lang="en-US" dirty="0" err="1"/>
              <a:t>mol</a:t>
            </a:r>
            <a:r>
              <a:rPr lang="en-US" dirty="0"/>
              <a:t> /6 = 57.02 g</a:t>
            </a:r>
            <a:endParaRPr lang="el-GR" sz="2000" dirty="0"/>
          </a:p>
          <a:p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HP0</a:t>
            </a:r>
            <a:r>
              <a:rPr lang="en-US" baseline="-25000" dirty="0"/>
              <a:t>4</a:t>
            </a:r>
            <a:r>
              <a:rPr lang="en-US" dirty="0"/>
              <a:t>: </a:t>
            </a:r>
            <a:r>
              <a:rPr lang="en-US" dirty="0" err="1"/>
              <a:t>greq</a:t>
            </a:r>
            <a:r>
              <a:rPr lang="en-US" dirty="0"/>
              <a:t> = </a:t>
            </a:r>
            <a:r>
              <a:rPr lang="en-US" dirty="0" err="1"/>
              <a:t>mol</a:t>
            </a:r>
            <a:r>
              <a:rPr lang="el-GR" dirty="0"/>
              <a:t> /1 = 141.96 </a:t>
            </a:r>
            <a:r>
              <a:rPr lang="en-US" dirty="0"/>
              <a:t>g </a:t>
            </a:r>
            <a:r>
              <a:rPr lang="el-GR" dirty="0"/>
              <a:t>για το </a:t>
            </a:r>
            <a:r>
              <a:rPr lang="en-US" dirty="0"/>
              <a:t>H</a:t>
            </a:r>
            <a:r>
              <a:rPr lang="el-GR" baseline="30000" dirty="0"/>
              <a:t>+</a:t>
            </a:r>
            <a:endParaRPr lang="el-GR" sz="2000" dirty="0"/>
          </a:p>
          <a:p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/2 = 70.98 </a:t>
            </a:r>
            <a:r>
              <a:rPr lang="en-US" dirty="0"/>
              <a:t>g </a:t>
            </a:r>
            <a:r>
              <a:rPr lang="el-GR" dirty="0"/>
              <a:t>για το </a:t>
            </a:r>
            <a:r>
              <a:rPr lang="en-US" dirty="0"/>
              <a:t>Na</a:t>
            </a:r>
            <a:r>
              <a:rPr lang="el-GR" baseline="30000" dirty="0"/>
              <a:t>+</a:t>
            </a:r>
            <a:endParaRPr lang="el-GR" sz="2000" dirty="0"/>
          </a:p>
          <a:p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/3 = 47.32 </a:t>
            </a:r>
            <a:r>
              <a:rPr lang="en-US" dirty="0"/>
              <a:t>g </a:t>
            </a:r>
            <a:r>
              <a:rPr lang="el-GR" dirty="0"/>
              <a:t>για τη </a:t>
            </a:r>
            <a:r>
              <a:rPr lang="en-US" dirty="0"/>
              <a:t>P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baseline="30000" dirty="0"/>
              <a:t>3-</a:t>
            </a:r>
            <a:r>
              <a:rPr lang="el-GR" dirty="0"/>
              <a:t> (φωσφορική ρίζα)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817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err="1"/>
              <a:t>Οξειδοαναγωγικές</a:t>
            </a:r>
            <a:r>
              <a:rPr lang="el-GR" u="sng" dirty="0"/>
              <a:t> αντιδράσεις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5536" y="119143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l-GR" b="1" dirty="0"/>
              <a:t>Οξειδωτική αντίδραση</a:t>
            </a:r>
            <a:endParaRPr lang="el-GR" sz="2000" b="1" dirty="0"/>
          </a:p>
          <a:p>
            <a:r>
              <a:rPr lang="el-GR" dirty="0"/>
              <a:t>ΚΜ</a:t>
            </a:r>
            <a:r>
              <a:rPr lang="en-US" dirty="0" err="1"/>
              <a:t>nO</a:t>
            </a:r>
            <a:r>
              <a:rPr lang="el-GR" baseline="-25000" dirty="0"/>
              <a:t>4</a:t>
            </a:r>
            <a:r>
              <a:rPr lang="el-GR" dirty="0"/>
              <a:t>: </a:t>
            </a:r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/5 = 31,61 </a:t>
            </a:r>
            <a:r>
              <a:rPr lang="en-US" dirty="0"/>
              <a:t>g </a:t>
            </a:r>
            <a:r>
              <a:rPr lang="el-GR" dirty="0"/>
              <a:t>(για </a:t>
            </a:r>
            <a:r>
              <a:rPr lang="en-US" dirty="0" err="1"/>
              <a:t>Mn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baseline="30000" dirty="0"/>
              <a:t>-</a:t>
            </a:r>
            <a:r>
              <a:rPr lang="el-GR" dirty="0"/>
              <a:t>  → </a:t>
            </a:r>
            <a:r>
              <a:rPr lang="en-US" dirty="0" err="1"/>
              <a:t>Mn</a:t>
            </a:r>
            <a:r>
              <a:rPr lang="el-GR" baseline="30000" dirty="0"/>
              <a:t>2+ </a:t>
            </a:r>
            <a:r>
              <a:rPr lang="el-GR" dirty="0"/>
              <a:t>, δηλαδή από αριθμό οξείδωσης +7 στο </a:t>
            </a:r>
            <a:r>
              <a:rPr lang="en-US" dirty="0" err="1"/>
              <a:t>Mn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baseline="30000" dirty="0"/>
              <a:t>-</a:t>
            </a:r>
            <a:r>
              <a:rPr lang="el-GR" dirty="0"/>
              <a:t>, σε +2 στο </a:t>
            </a:r>
            <a:r>
              <a:rPr lang="en-US" dirty="0" err="1"/>
              <a:t>Mn</a:t>
            </a:r>
            <a:r>
              <a:rPr lang="el-GR" baseline="30000" dirty="0"/>
              <a:t>2+</a:t>
            </a:r>
            <a:r>
              <a:rPr lang="el-GR" dirty="0"/>
              <a:t>)</a:t>
            </a:r>
            <a:endParaRPr lang="el-GR" sz="2000" dirty="0"/>
          </a:p>
          <a:p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/3 = 52,68 </a:t>
            </a:r>
            <a:r>
              <a:rPr lang="en-US" dirty="0"/>
              <a:t>g </a:t>
            </a:r>
            <a:r>
              <a:rPr lang="el-GR" dirty="0"/>
              <a:t>(για </a:t>
            </a:r>
            <a:r>
              <a:rPr lang="en-US" dirty="0" err="1"/>
              <a:t>MnO</a:t>
            </a:r>
            <a:r>
              <a:rPr lang="el-GR" baseline="-25000" dirty="0"/>
              <a:t>4</a:t>
            </a:r>
            <a:r>
              <a:rPr lang="el-GR" dirty="0"/>
              <a:t>-  → </a:t>
            </a:r>
            <a:r>
              <a:rPr lang="en-US" dirty="0" err="1"/>
              <a:t>MnO</a:t>
            </a:r>
            <a:r>
              <a:rPr lang="el-GR" baseline="-25000" dirty="0"/>
              <a:t>2</a:t>
            </a:r>
            <a:r>
              <a:rPr lang="el-GR" dirty="0"/>
              <a:t>, δηλαδή από αριθμό οξείδωσης +7 στο </a:t>
            </a:r>
            <a:r>
              <a:rPr lang="en-US" dirty="0" err="1"/>
              <a:t>Mn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baseline="30000" dirty="0"/>
              <a:t>-</a:t>
            </a:r>
            <a:r>
              <a:rPr lang="el-GR" dirty="0"/>
              <a:t>, σε +4 στο </a:t>
            </a:r>
            <a:r>
              <a:rPr lang="en-US" dirty="0" err="1"/>
              <a:t>Mn</a:t>
            </a:r>
            <a:r>
              <a:rPr lang="el-GR" dirty="0"/>
              <a:t>Ο</a:t>
            </a:r>
            <a:r>
              <a:rPr lang="el-GR" baseline="-25000" dirty="0"/>
              <a:t>2</a:t>
            </a:r>
            <a:r>
              <a:rPr lang="el-GR" dirty="0"/>
              <a:t>)</a:t>
            </a:r>
            <a:endParaRPr lang="el-GR" sz="2000" dirty="0"/>
          </a:p>
          <a:p>
            <a:r>
              <a:rPr lang="el-GR" dirty="0"/>
              <a:t> </a:t>
            </a:r>
            <a:endParaRPr lang="el-GR" sz="2000" dirty="0"/>
          </a:p>
          <a:p>
            <a:r>
              <a:rPr lang="el-GR" dirty="0"/>
              <a:t>Κ</a:t>
            </a:r>
            <a:r>
              <a:rPr lang="el-GR" baseline="-25000" dirty="0"/>
              <a:t>2</a:t>
            </a:r>
            <a:r>
              <a:rPr lang="en-US" dirty="0"/>
              <a:t>Cr</a:t>
            </a:r>
            <a:r>
              <a:rPr lang="el-GR" baseline="-25000" dirty="0"/>
              <a:t>2</a:t>
            </a:r>
            <a:r>
              <a:rPr lang="en-US" dirty="0"/>
              <a:t>O</a:t>
            </a:r>
            <a:r>
              <a:rPr lang="el-GR" baseline="-25000" dirty="0"/>
              <a:t>7</a:t>
            </a:r>
            <a:r>
              <a:rPr lang="el-GR" dirty="0"/>
              <a:t> : </a:t>
            </a:r>
            <a:r>
              <a:rPr lang="en-US" dirty="0" err="1"/>
              <a:t>greq</a:t>
            </a:r>
            <a:r>
              <a:rPr lang="en-US" dirty="0"/>
              <a:t> </a:t>
            </a:r>
            <a:r>
              <a:rPr lang="el-GR" dirty="0"/>
              <a:t>= </a:t>
            </a:r>
            <a:r>
              <a:rPr lang="en-US" dirty="0" err="1"/>
              <a:t>mol</a:t>
            </a:r>
            <a:r>
              <a:rPr lang="el-GR" dirty="0"/>
              <a:t> /6 = 49,03 </a:t>
            </a:r>
            <a:r>
              <a:rPr lang="en-US" dirty="0"/>
              <a:t>g </a:t>
            </a:r>
            <a:r>
              <a:rPr lang="el-GR" dirty="0"/>
              <a:t>(για </a:t>
            </a:r>
            <a:r>
              <a:rPr lang="en-US" dirty="0"/>
              <a:t>Cr</a:t>
            </a:r>
            <a:r>
              <a:rPr lang="el-GR" baseline="-25000" dirty="0"/>
              <a:t>2</a:t>
            </a:r>
            <a:r>
              <a:rPr lang="en-US" dirty="0"/>
              <a:t>O</a:t>
            </a:r>
            <a:r>
              <a:rPr lang="el-GR" baseline="-25000" dirty="0"/>
              <a:t>7  </a:t>
            </a:r>
            <a:r>
              <a:rPr lang="el-GR" dirty="0"/>
              <a:t>→ </a:t>
            </a:r>
            <a:r>
              <a:rPr lang="en-US" dirty="0"/>
              <a:t>Cr</a:t>
            </a:r>
            <a:r>
              <a:rPr lang="el-GR" baseline="30000" dirty="0"/>
              <a:t>3+</a:t>
            </a:r>
            <a:r>
              <a:rPr lang="el-GR" dirty="0"/>
              <a:t>)</a:t>
            </a:r>
            <a:endParaRPr lang="el-GR" sz="2000" dirty="0"/>
          </a:p>
          <a:p>
            <a:r>
              <a:rPr lang="el-GR" dirty="0"/>
              <a:t> </a:t>
            </a:r>
            <a:endParaRPr lang="el-GR" sz="2000" dirty="0"/>
          </a:p>
          <a:p>
            <a:pPr lvl="4"/>
            <a:r>
              <a:rPr lang="el-GR" b="1" dirty="0"/>
              <a:t>Αναγωγική αντίδραση</a:t>
            </a:r>
            <a:endParaRPr lang="el-GR" sz="2000" b="1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S: </a:t>
            </a:r>
            <a:r>
              <a:rPr lang="en-US" dirty="0" err="1"/>
              <a:t>greq</a:t>
            </a:r>
            <a:r>
              <a:rPr lang="en-US" dirty="0"/>
              <a:t> = </a:t>
            </a:r>
            <a:r>
              <a:rPr lang="en-US" dirty="0" err="1"/>
              <a:t>mol</a:t>
            </a:r>
            <a:r>
              <a:rPr lang="en-US" i="1" dirty="0"/>
              <a:t> </a:t>
            </a:r>
            <a:r>
              <a:rPr lang="en-US" dirty="0"/>
              <a:t>/ 2</a:t>
            </a:r>
            <a:r>
              <a:rPr lang="en-US" b="1" dirty="0"/>
              <a:t> </a:t>
            </a:r>
            <a:r>
              <a:rPr lang="en-US" dirty="0"/>
              <a:t> = 17.04 g (</a:t>
            </a:r>
            <a:r>
              <a:rPr lang="el-GR" dirty="0"/>
              <a:t>για </a:t>
            </a:r>
            <a:r>
              <a:rPr lang="en-US" dirty="0"/>
              <a:t>S</a:t>
            </a:r>
            <a:r>
              <a:rPr lang="en-US" baseline="30000" dirty="0"/>
              <a:t>2-</a:t>
            </a:r>
            <a:r>
              <a:rPr lang="en-US" dirty="0"/>
              <a:t> →</a:t>
            </a:r>
            <a:r>
              <a:rPr lang="en-US" b="1" dirty="0"/>
              <a:t> </a:t>
            </a:r>
            <a:r>
              <a:rPr lang="en-US" dirty="0"/>
              <a:t>S</a:t>
            </a:r>
            <a:r>
              <a:rPr lang="en-US" b="1" dirty="0"/>
              <a:t>)</a:t>
            </a:r>
            <a:endParaRPr lang="el-GR" sz="2000" dirty="0"/>
          </a:p>
          <a:p>
            <a:r>
              <a:rPr lang="el-GR" dirty="0"/>
              <a:t>Έστω ότι θέλουμε να παρασκευάσουμε 500 </a:t>
            </a:r>
            <a:r>
              <a:rPr lang="en-US" dirty="0"/>
              <a:t>mL </a:t>
            </a:r>
            <a:r>
              <a:rPr lang="el-GR" dirty="0"/>
              <a:t>διαλύματος </a:t>
            </a:r>
            <a:r>
              <a:rPr lang="en-US" dirty="0"/>
              <a:t>Na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 </a:t>
            </a:r>
            <a:r>
              <a:rPr lang="el-GR" dirty="0"/>
              <a:t>κανονικότητας 1 Ν. Έχουμε ότι:</a:t>
            </a:r>
            <a:endParaRPr lang="el-GR" sz="2000" dirty="0"/>
          </a:p>
          <a:p>
            <a:r>
              <a:rPr lang="el-GR" dirty="0"/>
              <a:t>1 </a:t>
            </a:r>
            <a:r>
              <a:rPr lang="en-US" dirty="0" err="1"/>
              <a:t>greq</a:t>
            </a:r>
            <a:r>
              <a:rPr lang="en-US" dirty="0"/>
              <a:t> Na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dirty="0"/>
              <a:t> =1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l-GR" dirty="0"/>
              <a:t>/ 2 = 142.04 / 2 = 71.02 </a:t>
            </a:r>
            <a:r>
              <a:rPr lang="en-US" dirty="0"/>
              <a:t>g</a:t>
            </a:r>
            <a:endParaRPr lang="el-GR" sz="2000" dirty="0"/>
          </a:p>
          <a:p>
            <a:r>
              <a:rPr lang="el-GR" dirty="0"/>
              <a:t>Άρα: 1 Ν διάλυμα </a:t>
            </a:r>
            <a:r>
              <a:rPr lang="en-US" dirty="0"/>
              <a:t>Na</a:t>
            </a:r>
            <a:r>
              <a:rPr lang="el-GR" baseline="-25000" dirty="0"/>
              <a:t>2</a:t>
            </a:r>
            <a:r>
              <a:rPr lang="en-US" dirty="0"/>
              <a:t>S</a:t>
            </a:r>
            <a:r>
              <a:rPr lang="el-GR" dirty="0"/>
              <a:t>0</a:t>
            </a:r>
            <a:r>
              <a:rPr lang="el-GR" baseline="-25000" dirty="0"/>
              <a:t>4</a:t>
            </a:r>
            <a:r>
              <a:rPr lang="el-GR" dirty="0"/>
              <a:t> = 71.02 </a:t>
            </a:r>
            <a:r>
              <a:rPr lang="en-US" dirty="0"/>
              <a:t>g </a:t>
            </a:r>
            <a:r>
              <a:rPr lang="el-GR" dirty="0"/>
              <a:t>/ </a:t>
            </a:r>
            <a:r>
              <a:rPr lang="en-US" dirty="0"/>
              <a:t>L </a:t>
            </a:r>
            <a:r>
              <a:rPr lang="el-GR" dirty="0"/>
              <a:t>ή 35.51 </a:t>
            </a:r>
            <a:r>
              <a:rPr lang="en-US" dirty="0"/>
              <a:t>g </a:t>
            </a:r>
            <a:r>
              <a:rPr lang="el-GR" dirty="0"/>
              <a:t>/ 500 </a:t>
            </a:r>
            <a:r>
              <a:rPr lang="en-US" dirty="0"/>
              <a:t>mL </a:t>
            </a:r>
            <a:r>
              <a:rPr lang="el-GR" dirty="0"/>
              <a:t>διαλύματος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7832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Σελίδες: 15-22</a:t>
            </a:r>
            <a:r>
              <a:rPr lang="el-GR" sz="1400" dirty="0"/>
              <a:t>, 29-34</a:t>
            </a:r>
            <a:r>
              <a:rPr lang="el-GR" sz="1400" i="1" dirty="0" smtClean="0"/>
              <a:t>*</a:t>
            </a:r>
            <a:r>
              <a:rPr lang="el-GR" sz="1400" dirty="0" smtClean="0"/>
              <a:t>, 15-32#, 17-39!, 1-10/20-24^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r>
              <a:rPr lang="el-GR" sz="1400" dirty="0"/>
              <a:t>*Από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Βασικές εργαστηριακές τεχνικές - διαλύματα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Βασικές εργαστηριακές τεχνικές - </a:t>
            </a:r>
            <a:r>
              <a:rPr lang="el-GR" sz="2800" dirty="0" smtClean="0"/>
              <a:t>διαλύματα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Στις διάφορες πειραματικές διεργασίες (π.χ. σύνθεση μιας ένωσης, ποσοτικός προσδιορισμός μιας ουσίας κλπ) απαιτείται συνήθως η παρασκευή κάποιων διαλυμάτων γνωστών συγκεντρώσεων ως προς κάποια ουσία</a:t>
            </a:r>
            <a:r>
              <a:rPr lang="el-GR" dirty="0" smtClean="0"/>
              <a:t>.</a:t>
            </a:r>
          </a:p>
          <a:p>
            <a:r>
              <a:rPr lang="el-GR" b="1" dirty="0"/>
              <a:t>Διάλυμα</a:t>
            </a:r>
            <a:r>
              <a:rPr lang="el-GR" dirty="0"/>
              <a:t> ονομάζεται κάθε ομοιογενές σύστημα, αποτελούμενο από δύο ή περισσότερες χημικές ουσίες, το οποίο έχει την ίδια σύσταση σε όλη τη μάζα του. </a:t>
            </a:r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dirty="0"/>
              <a:t>δυνατό να υπάρχουν αέρια, υγρά και στερεά διαλύματα.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284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Σε ένα διάλυμα, η ουσία που βρίσκεται σε μεγαλύτερη μοριακή αναλογία λέγεται διαλυτικό μέσο ή</a:t>
            </a:r>
            <a:r>
              <a:rPr lang="el-GR" b="1" dirty="0"/>
              <a:t> διαλύτης,</a:t>
            </a:r>
            <a:r>
              <a:rPr lang="el-GR" dirty="0"/>
              <a:t> ενώ αυτή που βρίσκεται σε μικρότερη λέγεται</a:t>
            </a:r>
            <a:r>
              <a:rPr lang="el-GR" b="1" dirty="0"/>
              <a:t> διαλυμένη ουσία.</a:t>
            </a:r>
            <a:r>
              <a:rPr lang="el-GR" dirty="0"/>
              <a:t> </a:t>
            </a:r>
          </a:p>
          <a:p>
            <a:r>
              <a:rPr lang="el-GR" dirty="0"/>
              <a:t>Στην περίπτωση διάλυσης στερεού σε υγρό, ο όρος διαλύτης αναφέρεται στο υγρό συστατικό, ανεξάρτητα από την αναλογία του στο διάλυμα.</a:t>
            </a:r>
            <a:r>
              <a:rPr lang="el-GR" b="1" dirty="0"/>
              <a:t> Τα</a:t>
            </a:r>
          </a:p>
          <a:p>
            <a:r>
              <a:rPr lang="el-GR" b="1" dirty="0"/>
              <a:t>ο νερό είναι ο συνηθέστερα χρησιμοποιούμενος διαλύτης</a:t>
            </a:r>
            <a:r>
              <a:rPr lang="el-GR" dirty="0"/>
              <a:t> στην </a:t>
            </a:r>
            <a:r>
              <a:rPr lang="el-GR" b="1" dirty="0"/>
              <a:t>Αναλυτική Χημεία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16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Έκφραση συγκέντρωσης διαλυμάτων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/>
              <a:t>Συγκέντρωση</a:t>
            </a:r>
            <a:r>
              <a:rPr lang="el-GR" dirty="0"/>
              <a:t> ενός διαλύματος ονομάζεται η ποσότητα της διαλυμένης ουσίας που υπάρχει σε ορισμένη ποσότητα διαλύματος ή διαλύτη</a:t>
            </a:r>
            <a:r>
              <a:rPr lang="el-GR" dirty="0" smtClean="0"/>
              <a:t>.</a:t>
            </a:r>
          </a:p>
          <a:p>
            <a:r>
              <a:rPr lang="el-GR" dirty="0"/>
              <a:t>Με φυσικές μονάδες:</a:t>
            </a:r>
            <a:endParaRPr lang="el-GR" sz="3600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	% κατά βάρος (%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): </a:t>
            </a:r>
            <a:r>
              <a:rPr lang="en-US" dirty="0"/>
              <a:t>g </a:t>
            </a:r>
            <a:r>
              <a:rPr lang="el-GR" dirty="0"/>
              <a:t>διαλυμένης ουσίας ανά 100 </a:t>
            </a:r>
            <a:r>
              <a:rPr lang="en-US" dirty="0"/>
              <a:t>g </a:t>
            </a:r>
            <a:r>
              <a:rPr lang="el-GR" dirty="0"/>
              <a:t>διαλύματος.</a:t>
            </a:r>
            <a:endParaRPr lang="el-GR" sz="3200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	</a:t>
            </a:r>
            <a:r>
              <a:rPr lang="el-GR" b="1" dirty="0"/>
              <a:t>% </a:t>
            </a:r>
            <a:r>
              <a:rPr lang="el-GR" dirty="0" err="1"/>
              <a:t>κατ'όγκο</a:t>
            </a:r>
            <a:r>
              <a:rPr lang="el-GR" dirty="0"/>
              <a:t> (% ν/ν): </a:t>
            </a:r>
            <a:r>
              <a:rPr lang="en-US" dirty="0"/>
              <a:t>ml </a:t>
            </a:r>
            <a:r>
              <a:rPr lang="el-GR" dirty="0"/>
              <a:t>διαλυμένης ουσίας ανά 100 </a:t>
            </a:r>
            <a:r>
              <a:rPr lang="en-US" dirty="0"/>
              <a:t>m</a:t>
            </a:r>
            <a:r>
              <a:rPr lang="el-GR" dirty="0"/>
              <a:t>!_ διαλύματος.</a:t>
            </a:r>
            <a:endParaRPr lang="el-GR" sz="3200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	% κατά βάρος προς όγκο (%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v</a:t>
            </a:r>
            <a:r>
              <a:rPr lang="el-GR" dirty="0"/>
              <a:t>): </a:t>
            </a:r>
            <a:r>
              <a:rPr lang="en-US" dirty="0"/>
              <a:t>g </a:t>
            </a:r>
            <a:r>
              <a:rPr lang="el-GR" dirty="0"/>
              <a:t>διαλυμένης ουσίας ανά 100 </a:t>
            </a:r>
            <a:r>
              <a:rPr lang="en-US" dirty="0"/>
              <a:t>mL </a:t>
            </a:r>
            <a:r>
              <a:rPr lang="el-GR" dirty="0"/>
              <a:t>διαλύματος.</a:t>
            </a:r>
            <a:endParaRPr lang="el-GR" sz="3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78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Έκφραση συγκέντρωσης διαλυμάτων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Με χημικές μονάδες:</a:t>
            </a:r>
            <a:endParaRPr lang="el-GR" sz="3600" dirty="0"/>
          </a:p>
          <a:p>
            <a:pPr marL="971550" lvl="1" indent="-457200">
              <a:buFont typeface="+mj-lt"/>
              <a:buAutoNum type="arabicPeriod"/>
            </a:pPr>
            <a:r>
              <a:rPr lang="el-GR" b="1" dirty="0" err="1"/>
              <a:t>Μοριακότητα</a:t>
            </a:r>
            <a:r>
              <a:rPr lang="el-GR" b="1" dirty="0"/>
              <a:t>, (</a:t>
            </a:r>
            <a:r>
              <a:rPr lang="en-US" b="1" dirty="0"/>
              <a:t>Molarity</a:t>
            </a:r>
            <a:r>
              <a:rPr lang="el-GR" b="1" dirty="0"/>
              <a:t>, Μ):</a:t>
            </a:r>
            <a:r>
              <a:rPr lang="el-GR" dirty="0"/>
              <a:t> αριθμός γραμμομορίων διαλυμένης ουσίας ανά λίτρο διαλύματος, </a:t>
            </a:r>
            <a:r>
              <a:rPr lang="en-US" dirty="0" err="1"/>
              <a:t>mol</a:t>
            </a:r>
            <a:r>
              <a:rPr lang="el-GR" dirty="0"/>
              <a:t>/</a:t>
            </a:r>
            <a:r>
              <a:rPr lang="en-US" dirty="0"/>
              <a:t>L</a:t>
            </a:r>
            <a:r>
              <a:rPr lang="el-GR" dirty="0"/>
              <a:t>, που συμβολίζεται ως Μ, και προφέρεται </a:t>
            </a:r>
            <a:r>
              <a:rPr lang="en-US" dirty="0"/>
              <a:t>molar </a:t>
            </a:r>
            <a:r>
              <a:rPr lang="el-GR" dirty="0"/>
              <a:t>(ή </a:t>
            </a:r>
            <a:r>
              <a:rPr lang="en-US" dirty="0" err="1"/>
              <a:t>mmol</a:t>
            </a:r>
            <a:r>
              <a:rPr lang="el-GR" dirty="0"/>
              <a:t>/</a:t>
            </a:r>
            <a:r>
              <a:rPr lang="en-US" dirty="0"/>
              <a:t>mL</a:t>
            </a:r>
            <a:r>
              <a:rPr lang="el-GR" dirty="0"/>
              <a:t>).</a:t>
            </a:r>
            <a:endParaRPr lang="el-GR" sz="3200" dirty="0"/>
          </a:p>
          <a:p>
            <a:pPr marL="971550" lvl="1" indent="-457200">
              <a:buFont typeface="+mj-lt"/>
              <a:buAutoNum type="arabicPeriod"/>
            </a:pPr>
            <a:r>
              <a:rPr lang="el-GR" b="1" dirty="0"/>
              <a:t>Κανονικότητα, (</a:t>
            </a:r>
            <a:r>
              <a:rPr lang="en-US" b="1" dirty="0"/>
              <a:t>Normality</a:t>
            </a:r>
            <a:r>
              <a:rPr lang="el-GR" b="1" dirty="0"/>
              <a:t>, Ν):</a:t>
            </a:r>
            <a:r>
              <a:rPr lang="el-GR" dirty="0"/>
              <a:t> αριθμός </a:t>
            </a:r>
            <a:r>
              <a:rPr lang="el-GR" dirty="0" err="1"/>
              <a:t>γραμμοϊσοδυνάμων</a:t>
            </a:r>
            <a:r>
              <a:rPr lang="el-GR" dirty="0"/>
              <a:t> διαλυμένης ουσίας ανά λίτρο διαλύματος, </a:t>
            </a:r>
            <a:r>
              <a:rPr lang="en-US" dirty="0" err="1"/>
              <a:t>greq</a:t>
            </a:r>
            <a:r>
              <a:rPr lang="el-GR" dirty="0"/>
              <a:t>/</a:t>
            </a:r>
            <a:r>
              <a:rPr lang="en-US" dirty="0"/>
              <a:t>L </a:t>
            </a:r>
            <a:r>
              <a:rPr lang="el-GR" dirty="0"/>
              <a:t>(ή </a:t>
            </a:r>
            <a:r>
              <a:rPr lang="en-US" dirty="0" err="1"/>
              <a:t>mgreq</a:t>
            </a:r>
            <a:r>
              <a:rPr lang="el-GR" dirty="0"/>
              <a:t>/</a:t>
            </a:r>
            <a:r>
              <a:rPr lang="en-US" dirty="0"/>
              <a:t>mL</a:t>
            </a:r>
            <a:r>
              <a:rPr lang="el-GR" dirty="0"/>
              <a:t>). </a:t>
            </a:r>
            <a:r>
              <a:rPr lang="el-GR" i="1" dirty="0"/>
              <a:t>Θα τα εξετάσουμε με μεγαλύτερη λεπτομέρεια όταν ασχοληθούμε με εξουδετέρωση οξέων από βάσεις και αντίστροφα.</a:t>
            </a:r>
            <a:endParaRPr lang="el-GR" sz="3200" dirty="0"/>
          </a:p>
          <a:p>
            <a:pPr marL="971550" lvl="1" indent="-457200">
              <a:buFont typeface="+mj-lt"/>
              <a:buAutoNum type="arabicPeriod"/>
            </a:pPr>
            <a:r>
              <a:rPr lang="el-GR" b="1" dirty="0"/>
              <a:t>Μέρη βάρους ανά εκατομμύριο, (</a:t>
            </a:r>
            <a:r>
              <a:rPr lang="en-US" b="1" dirty="0"/>
              <a:t>Parts per million</a:t>
            </a:r>
            <a:r>
              <a:rPr lang="el-GR" b="1" dirty="0"/>
              <a:t>, </a:t>
            </a:r>
            <a:r>
              <a:rPr lang="en-US" b="1" dirty="0"/>
              <a:t>ppm</a:t>
            </a:r>
            <a:r>
              <a:rPr lang="el-GR" b="1" dirty="0"/>
              <a:t>):</a:t>
            </a:r>
            <a:r>
              <a:rPr lang="el-GR" dirty="0"/>
              <a:t> μέρη βάρους διαλυμένης ουσίας ανά 1.000.000 μέρη βάρους ή όγκου διαλύματος. Συνήθως το </a:t>
            </a:r>
            <a:r>
              <a:rPr lang="en-US" dirty="0"/>
              <a:t>ppm </a:t>
            </a:r>
            <a:r>
              <a:rPr lang="el-GR" dirty="0"/>
              <a:t>είναι ίσο με 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L </a:t>
            </a:r>
            <a:r>
              <a:rPr lang="el-GR" dirty="0"/>
              <a:t>ή </a:t>
            </a:r>
            <a:r>
              <a:rPr lang="en-US" dirty="0"/>
              <a:t>mg</a:t>
            </a:r>
            <a:r>
              <a:rPr lang="el-GR" dirty="0"/>
              <a:t>/</a:t>
            </a:r>
            <a:r>
              <a:rPr lang="en-US" dirty="0"/>
              <a:t>Kg</a:t>
            </a:r>
            <a:r>
              <a:rPr lang="el-GR" dirty="0"/>
              <a:t>. </a:t>
            </a:r>
            <a:r>
              <a:rPr lang="el-GR" i="1" dirty="0"/>
              <a:t>Η έκφραση της συγκέντρωσης ως </a:t>
            </a:r>
            <a:r>
              <a:rPr lang="en-US" i="1" dirty="0"/>
              <a:t>ppm</a:t>
            </a:r>
            <a:r>
              <a:rPr lang="el-GR" i="1" dirty="0"/>
              <a:t> είναι ο συνήθης τρόπος έκφρασης τις περιεκτικότητας του ατμοσφαιρικού αέρα, ή του νερού ή του εδάφους σε βλαβερές ουσίες</a:t>
            </a:r>
            <a:r>
              <a:rPr lang="el-GR" i="1" dirty="0" smtClean="0"/>
              <a:t>.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24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Έκφραση συγκέντρωσης διαλυμάτων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/>
              <a:t>Γραμμομόριο (</a:t>
            </a:r>
            <a:r>
              <a:rPr lang="en-US" b="1" dirty="0" err="1"/>
              <a:t>mol</a:t>
            </a:r>
            <a:r>
              <a:rPr lang="el-GR" b="1" dirty="0"/>
              <a:t>)</a:t>
            </a:r>
            <a:r>
              <a:rPr lang="el-GR" dirty="0"/>
              <a:t> μιας ουσίας είναι η ποσότητα αυτής σε </a:t>
            </a:r>
            <a:r>
              <a:rPr lang="en-US" dirty="0"/>
              <a:t>g </a:t>
            </a:r>
            <a:r>
              <a:rPr lang="el-GR" dirty="0"/>
              <a:t>αριθμητικά ίση με το μοριακό της βάρος.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γραμμομόριο μιας ουσίας αποτελείται από 6,023 Χ 10</a:t>
            </a:r>
            <a:r>
              <a:rPr lang="el-GR" baseline="30000" dirty="0"/>
              <a:t>23</a:t>
            </a:r>
            <a:r>
              <a:rPr lang="el-GR" dirty="0"/>
              <a:t> μόρια, που είναι ένας τεράστιος αριθμός, σχεδόν αστρονομικός.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/>
              <a:t>μας δείχνει πόσο μικρές διαστάσεις έχει ένα μόριο, αν σκεφτούμε ότι ένα γραμμομόριο νερού (Η</a:t>
            </a:r>
            <a:r>
              <a:rPr lang="el-GR" baseline="-25000" dirty="0"/>
              <a:t>2</a:t>
            </a:r>
            <a:r>
              <a:rPr lang="el-GR" dirty="0"/>
              <a:t>Ο) ζυγίζει 18 </a:t>
            </a:r>
            <a:r>
              <a:rPr lang="en-US" dirty="0"/>
              <a:t>g</a:t>
            </a:r>
            <a:r>
              <a:rPr lang="el-GR" dirty="0"/>
              <a:t>, άρα ένα μόριο ύδατος θα ζυγίζει 18 </a:t>
            </a:r>
            <a:r>
              <a:rPr lang="en-US" dirty="0"/>
              <a:t>g</a:t>
            </a:r>
            <a:r>
              <a:rPr lang="el-GR" dirty="0"/>
              <a:t>/6,023 Χ 10</a:t>
            </a:r>
            <a:r>
              <a:rPr lang="el-GR" baseline="30000" dirty="0"/>
              <a:t>23</a:t>
            </a:r>
            <a:r>
              <a:rPr lang="el-GR" dirty="0"/>
              <a:t> μόρια ≈ 3 Χ 10</a:t>
            </a:r>
            <a:r>
              <a:rPr lang="el-GR" baseline="30000" dirty="0"/>
              <a:t>-23</a:t>
            </a:r>
            <a:r>
              <a:rPr lang="el-GR" dirty="0"/>
              <a:t> </a:t>
            </a:r>
            <a:r>
              <a:rPr lang="en-US" dirty="0"/>
              <a:t>g</a:t>
            </a:r>
            <a:r>
              <a:rPr lang="el-GR" dirty="0"/>
              <a:t>!!! 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7434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1290</TotalTime>
  <Words>962</Words>
  <Application>Microsoft Office PowerPoint</Application>
  <PresentationFormat>Προβολή στην οθόνη (16:10)</PresentationFormat>
  <Paragraphs>120</Paragraphs>
  <Slides>17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Εισαγωγή</vt:lpstr>
      <vt:lpstr>Εισαγωγή</vt:lpstr>
      <vt:lpstr>Έκφραση συγκέντρωσης διαλυμάτων</vt:lpstr>
      <vt:lpstr>Έκφραση συγκέντρωσης διαλυμάτων</vt:lpstr>
      <vt:lpstr>Έκφραση συγκέντρωσης διαλυμάτων</vt:lpstr>
      <vt:lpstr>Μεταθετικές αντιδράσεις</vt:lpstr>
      <vt:lpstr>Οξειδοαναγωγικές αντιδράσεις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166</cp:revision>
  <dcterms:created xsi:type="dcterms:W3CDTF">2012-09-06T09:03:05Z</dcterms:created>
  <dcterms:modified xsi:type="dcterms:W3CDTF">2015-11-22T16:33:12Z</dcterms:modified>
</cp:coreProperties>
</file>