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261" r:id="rId6"/>
    <p:sldId id="313" r:id="rId7"/>
    <p:sldId id="324" r:id="rId8"/>
    <p:sldId id="323" r:id="rId9"/>
    <p:sldId id="328" r:id="rId10"/>
    <p:sldId id="331" r:id="rId11"/>
    <p:sldId id="330" r:id="rId12"/>
    <p:sldId id="329" r:id="rId13"/>
    <p:sldId id="327" r:id="rId14"/>
    <p:sldId id="326" r:id="rId15"/>
    <p:sldId id="325" r:id="rId16"/>
    <p:sldId id="322" r:id="rId17"/>
    <p:sldId id="321" r:id="rId18"/>
    <p:sldId id="320" r:id="rId19"/>
    <p:sldId id="319" r:id="rId20"/>
    <p:sldId id="318" r:id="rId21"/>
    <p:sldId id="317" r:id="rId22"/>
    <p:sldId id="316" r:id="rId23"/>
    <p:sldId id="332" r:id="rId24"/>
    <p:sldId id="315" r:id="rId25"/>
    <p:sldId id="314" r:id="rId26"/>
    <p:sldId id="312" r:id="rId27"/>
    <p:sldId id="290" r:id="rId28"/>
    <p:sldId id="333" r:id="rId29"/>
    <p:sldId id="291" r:id="rId30"/>
    <p:sldId id="292" r:id="rId31"/>
    <p:sldId id="293" r:id="rId32"/>
    <p:sldId id="294" r:id="rId33"/>
    <p:sldId id="295"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0B3F0"/>
    <a:srgbClr val="8394E9"/>
    <a:srgbClr val="99C9D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2" autoAdjust="0"/>
    <p:restoredTop sz="87797" autoAdjust="0"/>
  </p:normalViewPr>
  <p:slideViewPr>
    <p:cSldViewPr>
      <p:cViewPr>
        <p:scale>
          <a:sx n="90" d="100"/>
          <a:sy n="90" d="100"/>
        </p:scale>
        <p:origin x="-708" y="-15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E0DB3-56AD-4C12-A115-D261E924D5F8}" type="doc">
      <dgm:prSet loTypeId="urn:microsoft.com/office/officeart/2005/8/layout/matrix2" loCatId="matrix" qsTypeId="urn:microsoft.com/office/officeart/2005/8/quickstyle/simple3" qsCatId="simple" csTypeId="urn:microsoft.com/office/officeart/2005/8/colors/colorful2" csCatId="colorful" phldr="1"/>
      <dgm:spPr/>
      <dgm:t>
        <a:bodyPr/>
        <a:lstStyle/>
        <a:p>
          <a:endParaRPr lang="el-GR"/>
        </a:p>
      </dgm:t>
    </dgm:pt>
    <dgm:pt modelId="{B039CFF3-8F63-4997-8F96-14468BD9A6AF}">
      <dgm:prSet phldrT="[Κείμενο]"/>
      <dgm:spPr>
        <a:solidFill>
          <a:srgbClr val="FFFF00"/>
        </a:solidFill>
      </dgm:spPr>
      <dgm:t>
        <a:bodyPr/>
        <a:lstStyle/>
        <a:p>
          <a:r>
            <a:rPr lang="en-US" b="1" dirty="0" smtClean="0"/>
            <a:t>B2B </a:t>
          </a:r>
          <a:r>
            <a:rPr lang="el-GR" dirty="0" smtClean="0"/>
            <a:t>              </a:t>
          </a:r>
          <a:r>
            <a:rPr lang="en-US" dirty="0" smtClean="0"/>
            <a:t>(</a:t>
          </a:r>
          <a:r>
            <a:rPr lang="el-GR" dirty="0" smtClean="0"/>
            <a:t>Μεταξύ επιχειρήσεων) </a:t>
          </a:r>
          <a:r>
            <a:rPr lang="en-US" dirty="0" smtClean="0"/>
            <a:t>covisint.com</a:t>
          </a:r>
          <a:endParaRPr lang="el-GR" dirty="0"/>
        </a:p>
      </dgm:t>
    </dgm:pt>
    <dgm:pt modelId="{9F1E7ED2-2A45-43D0-9F38-08C4E4729DE4}" type="parTrans" cxnId="{3B5C4136-E134-4FBC-B15C-F0712C39924B}">
      <dgm:prSet/>
      <dgm:spPr/>
      <dgm:t>
        <a:bodyPr/>
        <a:lstStyle/>
        <a:p>
          <a:endParaRPr lang="el-GR"/>
        </a:p>
      </dgm:t>
    </dgm:pt>
    <dgm:pt modelId="{D41D7095-8E27-41BA-B813-3E28253BF34A}" type="sibTrans" cxnId="{3B5C4136-E134-4FBC-B15C-F0712C39924B}">
      <dgm:prSet/>
      <dgm:spPr/>
      <dgm:t>
        <a:bodyPr/>
        <a:lstStyle/>
        <a:p>
          <a:endParaRPr lang="el-GR"/>
        </a:p>
      </dgm:t>
    </dgm:pt>
    <dgm:pt modelId="{C557A268-5E32-48EE-A233-B9930E1DF56C}">
      <dgm:prSet phldrT="[Κείμενο]"/>
      <dgm:spPr>
        <a:solidFill>
          <a:srgbClr val="FFC000"/>
        </a:solidFill>
      </dgm:spPr>
      <dgm:t>
        <a:bodyPr/>
        <a:lstStyle/>
        <a:p>
          <a:r>
            <a:rPr lang="en-US" b="1" dirty="0" smtClean="0"/>
            <a:t>C2B</a:t>
          </a:r>
          <a:r>
            <a:rPr lang="en-US" dirty="0" smtClean="0"/>
            <a:t> </a:t>
          </a:r>
          <a:r>
            <a:rPr lang="el-GR" dirty="0" smtClean="0"/>
            <a:t>(Καταναλωτές προς Επιχείρηση) </a:t>
          </a:r>
          <a:r>
            <a:rPr lang="en-US" dirty="0" smtClean="0"/>
            <a:t>Priceline</a:t>
          </a:r>
          <a:endParaRPr lang="el-GR" dirty="0"/>
        </a:p>
      </dgm:t>
    </dgm:pt>
    <dgm:pt modelId="{337EE894-1677-493E-9145-BDEBF7098451}" type="parTrans" cxnId="{16509C6D-E5AD-4697-863E-3D018BDE72A4}">
      <dgm:prSet/>
      <dgm:spPr/>
      <dgm:t>
        <a:bodyPr/>
        <a:lstStyle/>
        <a:p>
          <a:endParaRPr lang="el-GR"/>
        </a:p>
      </dgm:t>
    </dgm:pt>
    <dgm:pt modelId="{69FEF1DC-161E-4099-8C7F-7F5E6CFF7676}" type="sibTrans" cxnId="{16509C6D-E5AD-4697-863E-3D018BDE72A4}">
      <dgm:prSet/>
      <dgm:spPr/>
      <dgm:t>
        <a:bodyPr/>
        <a:lstStyle/>
        <a:p>
          <a:endParaRPr lang="el-GR"/>
        </a:p>
      </dgm:t>
    </dgm:pt>
    <dgm:pt modelId="{2D159AD4-09E6-4A84-B425-141C07D7DA10}">
      <dgm:prSet phldrT="[Κείμενο]"/>
      <dgm:spPr>
        <a:solidFill>
          <a:srgbClr val="FF9966"/>
        </a:solidFill>
      </dgm:spPr>
      <dgm:t>
        <a:bodyPr/>
        <a:lstStyle/>
        <a:p>
          <a:r>
            <a:rPr lang="en-US" b="1" dirty="0" smtClean="0"/>
            <a:t>B2C</a:t>
          </a:r>
          <a:r>
            <a:rPr lang="el-GR" b="1" dirty="0" smtClean="0"/>
            <a:t>               </a:t>
          </a:r>
          <a:r>
            <a:rPr lang="el-GR" dirty="0" smtClean="0"/>
            <a:t>(Επιχείρηση προς Καταναλωτή)</a:t>
          </a:r>
          <a:r>
            <a:rPr lang="en-US" dirty="0" smtClean="0"/>
            <a:t> Amazon, ITunes, Google</a:t>
          </a:r>
          <a:endParaRPr lang="el-GR" dirty="0"/>
        </a:p>
      </dgm:t>
    </dgm:pt>
    <dgm:pt modelId="{A914E61B-8724-4436-9E10-EC54A6B206C5}" type="parTrans" cxnId="{F2CD60D0-40B8-4F65-9738-A11F3B9A26D8}">
      <dgm:prSet/>
      <dgm:spPr/>
      <dgm:t>
        <a:bodyPr/>
        <a:lstStyle/>
        <a:p>
          <a:endParaRPr lang="el-GR"/>
        </a:p>
      </dgm:t>
    </dgm:pt>
    <dgm:pt modelId="{FA009CC4-220A-4A66-913A-8761874A4C87}" type="sibTrans" cxnId="{F2CD60D0-40B8-4F65-9738-A11F3B9A26D8}">
      <dgm:prSet/>
      <dgm:spPr/>
      <dgm:t>
        <a:bodyPr/>
        <a:lstStyle/>
        <a:p>
          <a:endParaRPr lang="el-GR"/>
        </a:p>
      </dgm:t>
    </dgm:pt>
    <dgm:pt modelId="{0C39AF0E-60B8-4100-9257-4605732A30BE}">
      <dgm:prSet phldrT="[Κείμενο]"/>
      <dgm:spPr>
        <a:solidFill>
          <a:srgbClr val="CCFF66"/>
        </a:solidFill>
      </dgm:spPr>
      <dgm:t>
        <a:bodyPr/>
        <a:lstStyle/>
        <a:p>
          <a:r>
            <a:rPr lang="en-US" b="1" dirty="0" smtClean="0"/>
            <a:t>C2C</a:t>
          </a:r>
          <a:r>
            <a:rPr lang="el-GR" b="1" dirty="0" smtClean="0"/>
            <a:t>               </a:t>
          </a:r>
          <a:r>
            <a:rPr lang="el-GR" dirty="0" smtClean="0"/>
            <a:t>(Μεταξύ Καταναλωτών) </a:t>
          </a:r>
          <a:r>
            <a:rPr lang="en-US" dirty="0" smtClean="0"/>
            <a:t> </a:t>
          </a:r>
          <a:r>
            <a:rPr lang="en-US" dirty="0" err="1" smtClean="0"/>
            <a:t>ebay</a:t>
          </a:r>
          <a:r>
            <a:rPr lang="en-US" dirty="0" smtClean="0"/>
            <a:t>, Facebook, Myspace</a:t>
          </a:r>
          <a:endParaRPr lang="el-GR" dirty="0"/>
        </a:p>
      </dgm:t>
    </dgm:pt>
    <dgm:pt modelId="{CA352B65-2711-43A7-95CD-E20A6B0C8F88}" type="parTrans" cxnId="{30EBAB63-1865-4904-BC4E-DEACC087D90C}">
      <dgm:prSet/>
      <dgm:spPr/>
      <dgm:t>
        <a:bodyPr/>
        <a:lstStyle/>
        <a:p>
          <a:endParaRPr lang="el-GR"/>
        </a:p>
      </dgm:t>
    </dgm:pt>
    <dgm:pt modelId="{D4D1749E-6474-4175-AB65-9CCB691090EC}" type="sibTrans" cxnId="{30EBAB63-1865-4904-BC4E-DEACC087D90C}">
      <dgm:prSet/>
      <dgm:spPr/>
      <dgm:t>
        <a:bodyPr/>
        <a:lstStyle/>
        <a:p>
          <a:endParaRPr lang="el-GR"/>
        </a:p>
      </dgm:t>
    </dgm:pt>
    <dgm:pt modelId="{0DD469C4-0984-4BED-AE25-8789EEF3C633}" type="pres">
      <dgm:prSet presAssocID="{873E0DB3-56AD-4C12-A115-D261E924D5F8}" presName="matrix" presStyleCnt="0">
        <dgm:presLayoutVars>
          <dgm:chMax val="1"/>
          <dgm:dir/>
          <dgm:resizeHandles val="exact"/>
        </dgm:presLayoutVars>
      </dgm:prSet>
      <dgm:spPr/>
      <dgm:t>
        <a:bodyPr/>
        <a:lstStyle/>
        <a:p>
          <a:endParaRPr lang="el-GR"/>
        </a:p>
      </dgm:t>
    </dgm:pt>
    <dgm:pt modelId="{52132819-C649-4FB2-B8A0-0554697C2B5B}" type="pres">
      <dgm:prSet presAssocID="{873E0DB3-56AD-4C12-A115-D261E924D5F8}" presName="axisShape" presStyleLbl="bgShp" presStyleIdx="0" presStyleCnt="1"/>
      <dgm:spPr/>
    </dgm:pt>
    <dgm:pt modelId="{2FBE9B68-96A1-4A58-A4E0-7CAC161F59FB}" type="pres">
      <dgm:prSet presAssocID="{873E0DB3-56AD-4C12-A115-D261E924D5F8}" presName="rect1" presStyleLbl="node1" presStyleIdx="0" presStyleCnt="4" custLinFactNeighborX="-156" custLinFactNeighborY="-5486">
        <dgm:presLayoutVars>
          <dgm:chMax val="0"/>
          <dgm:chPref val="0"/>
          <dgm:bulletEnabled val="1"/>
        </dgm:presLayoutVars>
      </dgm:prSet>
      <dgm:spPr/>
      <dgm:t>
        <a:bodyPr/>
        <a:lstStyle/>
        <a:p>
          <a:endParaRPr lang="el-GR"/>
        </a:p>
      </dgm:t>
    </dgm:pt>
    <dgm:pt modelId="{E2C83412-8401-4A85-97A6-99D28488A07D}" type="pres">
      <dgm:prSet presAssocID="{873E0DB3-56AD-4C12-A115-D261E924D5F8}" presName="rect2" presStyleLbl="node1" presStyleIdx="1" presStyleCnt="4">
        <dgm:presLayoutVars>
          <dgm:chMax val="0"/>
          <dgm:chPref val="0"/>
          <dgm:bulletEnabled val="1"/>
        </dgm:presLayoutVars>
      </dgm:prSet>
      <dgm:spPr/>
      <dgm:t>
        <a:bodyPr/>
        <a:lstStyle/>
        <a:p>
          <a:endParaRPr lang="el-GR"/>
        </a:p>
      </dgm:t>
    </dgm:pt>
    <dgm:pt modelId="{BE5FB153-4AF9-4304-B971-760557515D21}" type="pres">
      <dgm:prSet presAssocID="{873E0DB3-56AD-4C12-A115-D261E924D5F8}" presName="rect3" presStyleLbl="node1" presStyleIdx="2" presStyleCnt="4">
        <dgm:presLayoutVars>
          <dgm:chMax val="0"/>
          <dgm:chPref val="0"/>
          <dgm:bulletEnabled val="1"/>
        </dgm:presLayoutVars>
      </dgm:prSet>
      <dgm:spPr/>
      <dgm:t>
        <a:bodyPr/>
        <a:lstStyle/>
        <a:p>
          <a:endParaRPr lang="el-GR"/>
        </a:p>
      </dgm:t>
    </dgm:pt>
    <dgm:pt modelId="{9451B107-350D-406A-87F5-650918A102CE}" type="pres">
      <dgm:prSet presAssocID="{873E0DB3-56AD-4C12-A115-D261E924D5F8}" presName="rect4" presStyleLbl="node1" presStyleIdx="3" presStyleCnt="4">
        <dgm:presLayoutVars>
          <dgm:chMax val="0"/>
          <dgm:chPref val="0"/>
          <dgm:bulletEnabled val="1"/>
        </dgm:presLayoutVars>
      </dgm:prSet>
      <dgm:spPr/>
      <dgm:t>
        <a:bodyPr/>
        <a:lstStyle/>
        <a:p>
          <a:endParaRPr lang="el-GR"/>
        </a:p>
      </dgm:t>
    </dgm:pt>
  </dgm:ptLst>
  <dgm:cxnLst>
    <dgm:cxn modelId="{70561337-5FF3-422A-86B2-75130A6C87C4}" type="presOf" srcId="{0C39AF0E-60B8-4100-9257-4605732A30BE}" destId="{9451B107-350D-406A-87F5-650918A102CE}" srcOrd="0" destOrd="0" presId="urn:microsoft.com/office/officeart/2005/8/layout/matrix2"/>
    <dgm:cxn modelId="{3B5C4136-E134-4FBC-B15C-F0712C39924B}" srcId="{873E0DB3-56AD-4C12-A115-D261E924D5F8}" destId="{B039CFF3-8F63-4997-8F96-14468BD9A6AF}" srcOrd="0" destOrd="0" parTransId="{9F1E7ED2-2A45-43D0-9F38-08C4E4729DE4}" sibTransId="{D41D7095-8E27-41BA-B813-3E28253BF34A}"/>
    <dgm:cxn modelId="{9E057607-8A9C-409C-8B5D-0AF8B1CB34C3}" type="presOf" srcId="{C557A268-5E32-48EE-A233-B9930E1DF56C}" destId="{E2C83412-8401-4A85-97A6-99D28488A07D}" srcOrd="0" destOrd="0" presId="urn:microsoft.com/office/officeart/2005/8/layout/matrix2"/>
    <dgm:cxn modelId="{16509C6D-E5AD-4697-863E-3D018BDE72A4}" srcId="{873E0DB3-56AD-4C12-A115-D261E924D5F8}" destId="{C557A268-5E32-48EE-A233-B9930E1DF56C}" srcOrd="1" destOrd="0" parTransId="{337EE894-1677-493E-9145-BDEBF7098451}" sibTransId="{69FEF1DC-161E-4099-8C7F-7F5E6CFF7676}"/>
    <dgm:cxn modelId="{4D3B19DC-85F4-4530-9234-DAFE13E31B08}" type="presOf" srcId="{B039CFF3-8F63-4997-8F96-14468BD9A6AF}" destId="{2FBE9B68-96A1-4A58-A4E0-7CAC161F59FB}" srcOrd="0" destOrd="0" presId="urn:microsoft.com/office/officeart/2005/8/layout/matrix2"/>
    <dgm:cxn modelId="{5B89DCF4-DF66-41EE-AAEB-6234A48685E7}" type="presOf" srcId="{2D159AD4-09E6-4A84-B425-141C07D7DA10}" destId="{BE5FB153-4AF9-4304-B971-760557515D21}" srcOrd="0" destOrd="0" presId="urn:microsoft.com/office/officeart/2005/8/layout/matrix2"/>
    <dgm:cxn modelId="{F2CD60D0-40B8-4F65-9738-A11F3B9A26D8}" srcId="{873E0DB3-56AD-4C12-A115-D261E924D5F8}" destId="{2D159AD4-09E6-4A84-B425-141C07D7DA10}" srcOrd="2" destOrd="0" parTransId="{A914E61B-8724-4436-9E10-EC54A6B206C5}" sibTransId="{FA009CC4-220A-4A66-913A-8761874A4C87}"/>
    <dgm:cxn modelId="{30EBAB63-1865-4904-BC4E-DEACC087D90C}" srcId="{873E0DB3-56AD-4C12-A115-D261E924D5F8}" destId="{0C39AF0E-60B8-4100-9257-4605732A30BE}" srcOrd="3" destOrd="0" parTransId="{CA352B65-2711-43A7-95CD-E20A6B0C8F88}" sibTransId="{D4D1749E-6474-4175-AB65-9CCB691090EC}"/>
    <dgm:cxn modelId="{D2624FB3-C61B-4C84-9D00-C6B03F0FEEC1}" type="presOf" srcId="{873E0DB3-56AD-4C12-A115-D261E924D5F8}" destId="{0DD469C4-0984-4BED-AE25-8789EEF3C633}" srcOrd="0" destOrd="0" presId="urn:microsoft.com/office/officeart/2005/8/layout/matrix2"/>
    <dgm:cxn modelId="{3263EBE8-E51F-472D-AEC8-E4DB4FE40BF2}" type="presParOf" srcId="{0DD469C4-0984-4BED-AE25-8789EEF3C633}" destId="{52132819-C649-4FB2-B8A0-0554697C2B5B}" srcOrd="0" destOrd="0" presId="urn:microsoft.com/office/officeart/2005/8/layout/matrix2"/>
    <dgm:cxn modelId="{EAC5223E-6D26-4BA4-ADCE-EEA2280839AA}" type="presParOf" srcId="{0DD469C4-0984-4BED-AE25-8789EEF3C633}" destId="{2FBE9B68-96A1-4A58-A4E0-7CAC161F59FB}" srcOrd="1" destOrd="0" presId="urn:microsoft.com/office/officeart/2005/8/layout/matrix2"/>
    <dgm:cxn modelId="{FC866652-73C2-48B1-8448-4B67AE5E2624}" type="presParOf" srcId="{0DD469C4-0984-4BED-AE25-8789EEF3C633}" destId="{E2C83412-8401-4A85-97A6-99D28488A07D}" srcOrd="2" destOrd="0" presId="urn:microsoft.com/office/officeart/2005/8/layout/matrix2"/>
    <dgm:cxn modelId="{5C0AE392-A158-4D51-9C40-0D4CF78D13A7}" type="presParOf" srcId="{0DD469C4-0984-4BED-AE25-8789EEF3C633}" destId="{BE5FB153-4AF9-4304-B971-760557515D21}" srcOrd="3" destOrd="0" presId="urn:microsoft.com/office/officeart/2005/8/layout/matrix2"/>
    <dgm:cxn modelId="{EDAD4DDE-4185-4D87-929F-4EAA4AA440CE}" type="presParOf" srcId="{0DD469C4-0984-4BED-AE25-8789EEF3C633}" destId="{9451B107-350D-406A-87F5-650918A102CE}"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F374D-4A6D-4EF6-8AC0-A2C18173A497}" type="doc">
      <dgm:prSet loTypeId="urn:microsoft.com/office/officeart/2009/layout/CircleArrowProcess" loCatId="cycle" qsTypeId="urn:microsoft.com/office/officeart/2005/8/quickstyle/3d2" qsCatId="3D" csTypeId="urn:microsoft.com/office/officeart/2005/8/colors/accent1_2" csCatId="accent1" phldr="1"/>
      <dgm:spPr/>
      <dgm:t>
        <a:bodyPr/>
        <a:lstStyle/>
        <a:p>
          <a:endParaRPr lang="el-GR"/>
        </a:p>
      </dgm:t>
    </dgm:pt>
    <dgm:pt modelId="{0A2A647A-77E6-4A25-A5D6-6F192A4344FF}">
      <dgm:prSet phldrT="[Κείμενο]" custT="1"/>
      <dgm:spPr/>
      <dgm:t>
        <a:bodyPr/>
        <a:lstStyle/>
        <a:p>
          <a:r>
            <a:rPr lang="el-GR" sz="2000" dirty="0" smtClean="0"/>
            <a:t>Ψηφιακό μάρκετινγκ</a:t>
          </a:r>
          <a:endParaRPr lang="el-GR" sz="2000" dirty="0"/>
        </a:p>
      </dgm:t>
    </dgm:pt>
    <dgm:pt modelId="{AC8A7F05-4B58-4D00-93A8-1AE0483F78B9}" type="parTrans" cxnId="{C1197C45-3475-4CAB-9716-20D9FB372A0F}">
      <dgm:prSet/>
      <dgm:spPr/>
      <dgm:t>
        <a:bodyPr/>
        <a:lstStyle/>
        <a:p>
          <a:endParaRPr lang="el-GR"/>
        </a:p>
      </dgm:t>
    </dgm:pt>
    <dgm:pt modelId="{80BC9826-6274-49EB-A422-798690484568}" type="sibTrans" cxnId="{C1197C45-3475-4CAB-9716-20D9FB372A0F}">
      <dgm:prSet/>
      <dgm:spPr/>
      <dgm:t>
        <a:bodyPr/>
        <a:lstStyle/>
        <a:p>
          <a:endParaRPr lang="el-GR"/>
        </a:p>
      </dgm:t>
    </dgm:pt>
    <dgm:pt modelId="{8FEF4C04-F104-4230-8EC2-984507B87206}">
      <dgm:prSet phldrT="[Κείμενο]" custT="1"/>
      <dgm:spPr/>
      <dgm:t>
        <a:bodyPr/>
        <a:lstStyle/>
        <a:p>
          <a:r>
            <a:rPr lang="el-GR" sz="1600" b="1" dirty="0" smtClean="0"/>
            <a:t>Εντοπισμός:  </a:t>
          </a:r>
          <a:r>
            <a:rPr lang="el-GR" sz="1600" dirty="0" smtClean="0"/>
            <a:t>οι χρήστες των ψηφιακών μέσων μπορούν εύκολα να εντοπιστούν π.χ. μέσα από εγγραφή σε ιστοσελίδες</a:t>
          </a:r>
          <a:endParaRPr lang="el-GR" sz="1600" dirty="0"/>
        </a:p>
      </dgm:t>
    </dgm:pt>
    <dgm:pt modelId="{9D006B6F-C11D-4859-8A97-8F21FA7635D8}" type="parTrans" cxnId="{3A358C23-195E-46B0-B56F-0ABB3980C951}">
      <dgm:prSet/>
      <dgm:spPr/>
      <dgm:t>
        <a:bodyPr/>
        <a:lstStyle/>
        <a:p>
          <a:endParaRPr lang="el-GR"/>
        </a:p>
      </dgm:t>
    </dgm:pt>
    <dgm:pt modelId="{883D327D-4DE2-484E-8144-DA76FDE91D19}" type="sibTrans" cxnId="{3A358C23-195E-46B0-B56F-0ABB3980C951}">
      <dgm:prSet/>
      <dgm:spPr/>
      <dgm:t>
        <a:bodyPr/>
        <a:lstStyle/>
        <a:p>
          <a:endParaRPr lang="el-GR"/>
        </a:p>
      </dgm:t>
    </dgm:pt>
    <dgm:pt modelId="{F8C45098-E35D-4C8F-9590-7F99A03FBA86}">
      <dgm:prSet phldrT="[Κείμενο]" custT="1"/>
      <dgm:spPr/>
      <dgm:t>
        <a:bodyPr/>
        <a:lstStyle/>
        <a:p>
          <a:r>
            <a:rPr lang="el-GR" sz="1600" b="1" dirty="0" smtClean="0"/>
            <a:t>Άμεση επικοινωνία:</a:t>
          </a:r>
          <a:r>
            <a:rPr lang="el-GR" sz="1600" dirty="0" smtClean="0"/>
            <a:t>  μέσω φορητών συσκευών με ασύρματη σύνδεση, </a:t>
          </a:r>
          <a:r>
            <a:rPr lang="en-US" sz="1600" dirty="0" smtClean="0"/>
            <a:t>Wi</a:t>
          </a:r>
          <a:r>
            <a:rPr lang="el-GR" sz="1600" dirty="0" smtClean="0"/>
            <a:t> </a:t>
          </a:r>
          <a:r>
            <a:rPr lang="en-US" sz="1600" dirty="0" smtClean="0"/>
            <a:t>Fi, smartphones, tablets.</a:t>
          </a:r>
          <a:endParaRPr lang="el-GR" sz="1600" dirty="0"/>
        </a:p>
      </dgm:t>
    </dgm:pt>
    <dgm:pt modelId="{599B6258-566B-4AB5-ACDB-93D31795D18A}" type="parTrans" cxnId="{F335D976-0727-464F-AAB8-D3FD2A85099E}">
      <dgm:prSet/>
      <dgm:spPr/>
      <dgm:t>
        <a:bodyPr/>
        <a:lstStyle/>
        <a:p>
          <a:endParaRPr lang="el-GR"/>
        </a:p>
      </dgm:t>
    </dgm:pt>
    <dgm:pt modelId="{23ADD760-DAEA-48E8-B3C9-20D48DA03286}" type="sibTrans" cxnId="{F335D976-0727-464F-AAB8-D3FD2A85099E}">
      <dgm:prSet/>
      <dgm:spPr/>
      <dgm:t>
        <a:bodyPr/>
        <a:lstStyle/>
        <a:p>
          <a:endParaRPr lang="el-GR"/>
        </a:p>
      </dgm:t>
    </dgm:pt>
    <dgm:pt modelId="{DE95D2F7-0DFD-4011-B511-E2C74CA548D2}">
      <dgm:prSet phldrT="[Κείμενο]" custT="1"/>
      <dgm:spPr/>
      <dgm:t>
        <a:bodyPr/>
        <a:lstStyle/>
        <a:p>
          <a:r>
            <a:rPr lang="el-GR" sz="1600" b="1" dirty="0" smtClean="0"/>
            <a:t>Έλεγχος:   </a:t>
          </a:r>
          <a:r>
            <a:rPr lang="el-GR" sz="1600" dirty="0" smtClean="0"/>
            <a:t>ο καταναλωτής αποφασίζει ποια πληροφορία θα λάβει και να απαντήσει καταλλήλως</a:t>
          </a:r>
          <a:endParaRPr lang="el-GR" sz="1600" dirty="0"/>
        </a:p>
      </dgm:t>
    </dgm:pt>
    <dgm:pt modelId="{BE7A6759-7F2B-479D-8540-574B9C5F8791}" type="parTrans" cxnId="{27A11CD0-8622-40A2-B8CA-580AD7BC6D4A}">
      <dgm:prSet/>
      <dgm:spPr/>
      <dgm:t>
        <a:bodyPr/>
        <a:lstStyle/>
        <a:p>
          <a:endParaRPr lang="el-GR"/>
        </a:p>
      </dgm:t>
    </dgm:pt>
    <dgm:pt modelId="{A4E88E86-6F14-4669-B47B-7A4D48796719}" type="sibTrans" cxnId="{27A11CD0-8622-40A2-B8CA-580AD7BC6D4A}">
      <dgm:prSet/>
      <dgm:spPr/>
      <dgm:t>
        <a:bodyPr/>
        <a:lstStyle/>
        <a:p>
          <a:endParaRPr lang="el-GR"/>
        </a:p>
      </dgm:t>
    </dgm:pt>
    <dgm:pt modelId="{500F677D-B07C-4CAB-86AC-426E666B573B}">
      <dgm:prSet phldrT="[Κείμενο]" custT="1"/>
      <dgm:spPr/>
      <dgm:t>
        <a:bodyPr/>
        <a:lstStyle/>
        <a:p>
          <a:r>
            <a:rPr lang="el-GR" sz="1600" b="1" dirty="0" smtClean="0"/>
            <a:t>Συν-δημιουργία: </a:t>
          </a:r>
          <a:r>
            <a:rPr lang="el-GR" sz="1600" dirty="0" smtClean="0"/>
            <a:t>μάρκετινγκ παραγόμενο από τον καταναλωτή</a:t>
          </a:r>
          <a:r>
            <a:rPr lang="en-US" sz="1600" dirty="0" smtClean="0"/>
            <a:t> </a:t>
          </a:r>
          <a:r>
            <a:rPr lang="el-GR" sz="1600" dirty="0" smtClean="0"/>
            <a:t>καθώς οι καταναλωτές γίνονται συμμετέχοντες στο μάρκετινγκ παρά απλοί δέκτες.</a:t>
          </a:r>
          <a:endParaRPr lang="el-GR" sz="1600" dirty="0"/>
        </a:p>
      </dgm:t>
    </dgm:pt>
    <dgm:pt modelId="{F6DB7572-D355-4FC2-9C05-CFCF07562449}" type="parTrans" cxnId="{45190220-D5A4-43DE-BC70-30647BB2E0AE}">
      <dgm:prSet/>
      <dgm:spPr/>
      <dgm:t>
        <a:bodyPr/>
        <a:lstStyle/>
        <a:p>
          <a:endParaRPr lang="el-GR"/>
        </a:p>
      </dgm:t>
    </dgm:pt>
    <dgm:pt modelId="{16C27BCB-BA78-48F6-91CD-18C43BC190AE}" type="sibTrans" cxnId="{45190220-D5A4-43DE-BC70-30647BB2E0AE}">
      <dgm:prSet/>
      <dgm:spPr/>
      <dgm:t>
        <a:bodyPr/>
        <a:lstStyle/>
        <a:p>
          <a:endParaRPr lang="el-GR"/>
        </a:p>
      </dgm:t>
    </dgm:pt>
    <dgm:pt modelId="{1AE29C1A-417D-4819-BF41-4663CECF3B0F}">
      <dgm:prSet custT="1"/>
      <dgm:spPr/>
      <dgm:t>
        <a:bodyPr/>
        <a:lstStyle/>
        <a:p>
          <a:r>
            <a:rPr lang="el-GR" sz="1600" b="1" dirty="0" smtClean="0"/>
            <a:t>Δια δραστικότητα: </a:t>
          </a:r>
          <a:r>
            <a:rPr lang="el-GR" sz="1600" dirty="0" smtClean="0"/>
            <a:t>ο δέκτης μπορεί να είναι ενεργητικός και να επικοινωνεί είτε με έναν είτε με πολλούς π.χ. συζήτηση στο </a:t>
          </a:r>
          <a:r>
            <a:rPr lang="en-US" sz="1600" dirty="0" smtClean="0"/>
            <a:t>Twitter</a:t>
          </a:r>
          <a:endParaRPr lang="el-GR" sz="1600" dirty="0"/>
        </a:p>
      </dgm:t>
    </dgm:pt>
    <dgm:pt modelId="{26C1A37F-300F-4B61-AB6A-B108BE984294}" type="parTrans" cxnId="{71BB42CB-530C-46A0-BA55-D4C877FF2878}">
      <dgm:prSet/>
      <dgm:spPr/>
      <dgm:t>
        <a:bodyPr/>
        <a:lstStyle/>
        <a:p>
          <a:endParaRPr lang="el-GR"/>
        </a:p>
      </dgm:t>
    </dgm:pt>
    <dgm:pt modelId="{F05FEC1F-C1D7-4E9B-9C89-E20A81B9CF3B}" type="sibTrans" cxnId="{71BB42CB-530C-46A0-BA55-D4C877FF2878}">
      <dgm:prSet/>
      <dgm:spPr/>
      <dgm:t>
        <a:bodyPr/>
        <a:lstStyle/>
        <a:p>
          <a:endParaRPr lang="el-GR"/>
        </a:p>
      </dgm:t>
    </dgm:pt>
    <dgm:pt modelId="{A33400CC-FD00-47D3-982F-4408F4DFA7D1}" type="pres">
      <dgm:prSet presAssocID="{C07F374D-4A6D-4EF6-8AC0-A2C18173A497}" presName="Name0" presStyleCnt="0">
        <dgm:presLayoutVars>
          <dgm:chMax val="7"/>
          <dgm:chPref val="7"/>
          <dgm:dir/>
          <dgm:animLvl val="lvl"/>
        </dgm:presLayoutVars>
      </dgm:prSet>
      <dgm:spPr/>
      <dgm:t>
        <a:bodyPr/>
        <a:lstStyle/>
        <a:p>
          <a:endParaRPr lang="el-GR"/>
        </a:p>
      </dgm:t>
    </dgm:pt>
    <dgm:pt modelId="{945401EC-F05D-44AC-94F0-D016EA5F0B89}" type="pres">
      <dgm:prSet presAssocID="{0A2A647A-77E6-4A25-A5D6-6F192A4344FF}" presName="Accent1" presStyleCnt="0"/>
      <dgm:spPr/>
    </dgm:pt>
    <dgm:pt modelId="{92E15862-E906-4777-80D5-508A42CE2D13}" type="pres">
      <dgm:prSet presAssocID="{0A2A647A-77E6-4A25-A5D6-6F192A4344FF}" presName="Accent" presStyleLbl="node1" presStyleIdx="0" presStyleCnt="1" custScaleX="84501" custScaleY="79567" custLinFactNeighborX="-21349" custLinFactNeighborY="565"/>
      <dgm:spPr/>
    </dgm:pt>
    <dgm:pt modelId="{4E975F15-7F8B-4DE1-9BEB-0A4CE4741E47}" type="pres">
      <dgm:prSet presAssocID="{0A2A647A-77E6-4A25-A5D6-6F192A4344FF}" presName="Child1" presStyleLbl="revTx" presStyleIdx="0" presStyleCnt="2" custScaleX="247167" custScaleY="236632" custLinFactNeighborX="30395" custLinFactNeighborY="774">
        <dgm:presLayoutVars>
          <dgm:chMax val="0"/>
          <dgm:chPref val="0"/>
          <dgm:bulletEnabled val="1"/>
        </dgm:presLayoutVars>
      </dgm:prSet>
      <dgm:spPr/>
      <dgm:t>
        <a:bodyPr/>
        <a:lstStyle/>
        <a:p>
          <a:endParaRPr lang="el-GR"/>
        </a:p>
      </dgm:t>
    </dgm:pt>
    <dgm:pt modelId="{3465327F-B824-4F22-9D7E-2E94B55023C9}" type="pres">
      <dgm:prSet presAssocID="{0A2A647A-77E6-4A25-A5D6-6F192A4344FF}" presName="Parent1" presStyleLbl="revTx" presStyleIdx="1" presStyleCnt="2" custLinFactNeighborX="-36426" custLinFactNeighborY="-4629">
        <dgm:presLayoutVars>
          <dgm:chMax val="1"/>
          <dgm:chPref val="1"/>
          <dgm:bulletEnabled val="1"/>
        </dgm:presLayoutVars>
      </dgm:prSet>
      <dgm:spPr/>
      <dgm:t>
        <a:bodyPr/>
        <a:lstStyle/>
        <a:p>
          <a:endParaRPr lang="el-GR"/>
        </a:p>
      </dgm:t>
    </dgm:pt>
  </dgm:ptLst>
  <dgm:cxnLst>
    <dgm:cxn modelId="{8BA60730-E696-4603-B819-55C8A523910D}" type="presOf" srcId="{8FEF4C04-F104-4230-8EC2-984507B87206}" destId="{4E975F15-7F8B-4DE1-9BEB-0A4CE4741E47}" srcOrd="0" destOrd="0" presId="urn:microsoft.com/office/officeart/2009/layout/CircleArrowProcess"/>
    <dgm:cxn modelId="{DE808856-7E0D-4B04-9B65-3D7975C2C330}" type="presOf" srcId="{500F677D-B07C-4CAB-86AC-426E666B573B}" destId="{4E975F15-7F8B-4DE1-9BEB-0A4CE4741E47}" srcOrd="0" destOrd="4" presId="urn:microsoft.com/office/officeart/2009/layout/CircleArrowProcess"/>
    <dgm:cxn modelId="{88C0C487-2BED-4805-A83F-7201253FBED7}" type="presOf" srcId="{0A2A647A-77E6-4A25-A5D6-6F192A4344FF}" destId="{3465327F-B824-4F22-9D7E-2E94B55023C9}" srcOrd="0" destOrd="0" presId="urn:microsoft.com/office/officeart/2009/layout/CircleArrowProcess"/>
    <dgm:cxn modelId="{71BB42CB-530C-46A0-BA55-D4C877FF2878}" srcId="{0A2A647A-77E6-4A25-A5D6-6F192A4344FF}" destId="{1AE29C1A-417D-4819-BF41-4663CECF3B0F}" srcOrd="2" destOrd="0" parTransId="{26C1A37F-300F-4B61-AB6A-B108BE984294}" sibTransId="{F05FEC1F-C1D7-4E9B-9C89-E20A81B9CF3B}"/>
    <dgm:cxn modelId="{4AD11E9C-85A0-441D-81F6-0C028CC0FEC6}" type="presOf" srcId="{1AE29C1A-417D-4819-BF41-4663CECF3B0F}" destId="{4E975F15-7F8B-4DE1-9BEB-0A4CE4741E47}" srcOrd="0" destOrd="2" presId="urn:microsoft.com/office/officeart/2009/layout/CircleArrowProcess"/>
    <dgm:cxn modelId="{F335D976-0727-464F-AAB8-D3FD2A85099E}" srcId="{0A2A647A-77E6-4A25-A5D6-6F192A4344FF}" destId="{F8C45098-E35D-4C8F-9590-7F99A03FBA86}" srcOrd="1" destOrd="0" parTransId="{599B6258-566B-4AB5-ACDB-93D31795D18A}" sibTransId="{23ADD760-DAEA-48E8-B3C9-20D48DA03286}"/>
    <dgm:cxn modelId="{45190220-D5A4-43DE-BC70-30647BB2E0AE}" srcId="{0A2A647A-77E6-4A25-A5D6-6F192A4344FF}" destId="{500F677D-B07C-4CAB-86AC-426E666B573B}" srcOrd="4" destOrd="0" parTransId="{F6DB7572-D355-4FC2-9C05-CFCF07562449}" sibTransId="{16C27BCB-BA78-48F6-91CD-18C43BC190AE}"/>
    <dgm:cxn modelId="{27A11CD0-8622-40A2-B8CA-580AD7BC6D4A}" srcId="{0A2A647A-77E6-4A25-A5D6-6F192A4344FF}" destId="{DE95D2F7-0DFD-4011-B511-E2C74CA548D2}" srcOrd="3" destOrd="0" parTransId="{BE7A6759-7F2B-479D-8540-574B9C5F8791}" sibTransId="{A4E88E86-6F14-4669-B47B-7A4D48796719}"/>
    <dgm:cxn modelId="{C1197C45-3475-4CAB-9716-20D9FB372A0F}" srcId="{C07F374D-4A6D-4EF6-8AC0-A2C18173A497}" destId="{0A2A647A-77E6-4A25-A5D6-6F192A4344FF}" srcOrd="0" destOrd="0" parTransId="{AC8A7F05-4B58-4D00-93A8-1AE0483F78B9}" sibTransId="{80BC9826-6274-49EB-A422-798690484568}"/>
    <dgm:cxn modelId="{70CDA170-082E-4815-B6E9-6D8DDD2C0A51}" type="presOf" srcId="{DE95D2F7-0DFD-4011-B511-E2C74CA548D2}" destId="{4E975F15-7F8B-4DE1-9BEB-0A4CE4741E47}" srcOrd="0" destOrd="3" presId="urn:microsoft.com/office/officeart/2009/layout/CircleArrowProcess"/>
    <dgm:cxn modelId="{3A358C23-195E-46B0-B56F-0ABB3980C951}" srcId="{0A2A647A-77E6-4A25-A5D6-6F192A4344FF}" destId="{8FEF4C04-F104-4230-8EC2-984507B87206}" srcOrd="0" destOrd="0" parTransId="{9D006B6F-C11D-4859-8A97-8F21FA7635D8}" sibTransId="{883D327D-4DE2-484E-8144-DA76FDE91D19}"/>
    <dgm:cxn modelId="{22FE41B5-1FFA-4F6E-81F6-94D3EAADE02D}" type="presOf" srcId="{C07F374D-4A6D-4EF6-8AC0-A2C18173A497}" destId="{A33400CC-FD00-47D3-982F-4408F4DFA7D1}" srcOrd="0" destOrd="0" presId="urn:microsoft.com/office/officeart/2009/layout/CircleArrowProcess"/>
    <dgm:cxn modelId="{CD001B7F-8744-4A14-8312-01F15FE63C94}" type="presOf" srcId="{F8C45098-E35D-4C8F-9590-7F99A03FBA86}" destId="{4E975F15-7F8B-4DE1-9BEB-0A4CE4741E47}" srcOrd="0" destOrd="1" presId="urn:microsoft.com/office/officeart/2009/layout/CircleArrowProcess"/>
    <dgm:cxn modelId="{AEC9AC6D-FE9D-47E4-9372-01C8533AA74C}" type="presParOf" srcId="{A33400CC-FD00-47D3-982F-4408F4DFA7D1}" destId="{945401EC-F05D-44AC-94F0-D016EA5F0B89}" srcOrd="0" destOrd="0" presId="urn:microsoft.com/office/officeart/2009/layout/CircleArrowProcess"/>
    <dgm:cxn modelId="{80DB1943-81E5-455F-94B7-A449D8FB7493}" type="presParOf" srcId="{945401EC-F05D-44AC-94F0-D016EA5F0B89}" destId="{92E15862-E906-4777-80D5-508A42CE2D13}" srcOrd="0" destOrd="0" presId="urn:microsoft.com/office/officeart/2009/layout/CircleArrowProcess"/>
    <dgm:cxn modelId="{77D4A7AB-616C-4D84-A4F3-3E8C5D5D3D3C}" type="presParOf" srcId="{A33400CC-FD00-47D3-982F-4408F4DFA7D1}" destId="{4E975F15-7F8B-4DE1-9BEB-0A4CE4741E47}" srcOrd="1" destOrd="0" presId="urn:microsoft.com/office/officeart/2009/layout/CircleArrowProcess"/>
    <dgm:cxn modelId="{3ED7D3EB-AA1C-4972-AA15-873476EF37C3}" type="presParOf" srcId="{A33400CC-FD00-47D3-982F-4408F4DFA7D1}" destId="{3465327F-B824-4F22-9D7E-2E94B55023C9}" srcOrd="2"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132819-C649-4FB2-B8A0-0554697C2B5B}">
      <dsp:nvSpPr>
        <dsp:cNvPr id="0" name=""/>
        <dsp:cNvSpPr/>
      </dsp:nvSpPr>
      <dsp:spPr>
        <a:xfrm>
          <a:off x="299442" y="0"/>
          <a:ext cx="3217540" cy="321754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FBE9B68-96A1-4A58-A4E0-7CAC161F59FB}">
      <dsp:nvSpPr>
        <dsp:cNvPr id="0" name=""/>
        <dsp:cNvSpPr/>
      </dsp:nvSpPr>
      <dsp:spPr>
        <a:xfrm>
          <a:off x="506574" y="138534"/>
          <a:ext cx="1287016" cy="1287016"/>
        </a:xfrm>
        <a:prstGeom prst="round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B2B </a:t>
          </a:r>
          <a:r>
            <a:rPr lang="el-GR" sz="1200" kern="1200" dirty="0" smtClean="0"/>
            <a:t>              </a:t>
          </a:r>
          <a:r>
            <a:rPr lang="en-US" sz="1200" kern="1200" dirty="0" smtClean="0"/>
            <a:t>(</a:t>
          </a:r>
          <a:r>
            <a:rPr lang="el-GR" sz="1200" kern="1200" dirty="0" smtClean="0"/>
            <a:t>Μεταξύ επιχειρήσεων) </a:t>
          </a:r>
          <a:r>
            <a:rPr lang="en-US" sz="1200" kern="1200" dirty="0" smtClean="0"/>
            <a:t>covisint.com</a:t>
          </a:r>
          <a:endParaRPr lang="el-GR" sz="1200" kern="1200" dirty="0"/>
        </a:p>
      </dsp:txBody>
      <dsp:txXfrm>
        <a:off x="506574" y="138534"/>
        <a:ext cx="1287016" cy="1287016"/>
      </dsp:txXfrm>
    </dsp:sp>
    <dsp:sp modelId="{E2C83412-8401-4A85-97A6-99D28488A07D}">
      <dsp:nvSpPr>
        <dsp:cNvPr id="0" name=""/>
        <dsp:cNvSpPr/>
      </dsp:nvSpPr>
      <dsp:spPr>
        <a:xfrm>
          <a:off x="2020825" y="209140"/>
          <a:ext cx="1287016" cy="1287016"/>
        </a:xfrm>
        <a:prstGeom prst="round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C2B</a:t>
          </a:r>
          <a:r>
            <a:rPr lang="en-US" sz="1200" kern="1200" dirty="0" smtClean="0"/>
            <a:t> </a:t>
          </a:r>
          <a:r>
            <a:rPr lang="el-GR" sz="1200" kern="1200" dirty="0" smtClean="0"/>
            <a:t>(Καταναλωτές προς Επιχείρηση) </a:t>
          </a:r>
          <a:r>
            <a:rPr lang="en-US" sz="1200" kern="1200" dirty="0" smtClean="0"/>
            <a:t>Priceline</a:t>
          </a:r>
          <a:endParaRPr lang="el-GR" sz="1200" kern="1200" dirty="0"/>
        </a:p>
      </dsp:txBody>
      <dsp:txXfrm>
        <a:off x="2020825" y="209140"/>
        <a:ext cx="1287016" cy="1287016"/>
      </dsp:txXfrm>
    </dsp:sp>
    <dsp:sp modelId="{BE5FB153-4AF9-4304-B971-760557515D21}">
      <dsp:nvSpPr>
        <dsp:cNvPr id="0" name=""/>
        <dsp:cNvSpPr/>
      </dsp:nvSpPr>
      <dsp:spPr>
        <a:xfrm>
          <a:off x="508582" y="1721383"/>
          <a:ext cx="1287016" cy="1287016"/>
        </a:xfrm>
        <a:prstGeom prst="roundRect">
          <a:avLst/>
        </a:prstGeom>
        <a:solidFill>
          <a:srgbClr val="FF99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B2C</a:t>
          </a:r>
          <a:r>
            <a:rPr lang="el-GR" sz="1200" b="1" kern="1200" dirty="0" smtClean="0"/>
            <a:t>               </a:t>
          </a:r>
          <a:r>
            <a:rPr lang="el-GR" sz="1200" kern="1200" dirty="0" smtClean="0"/>
            <a:t>(Επιχείρηση προς Καταναλωτή)</a:t>
          </a:r>
          <a:r>
            <a:rPr lang="en-US" sz="1200" kern="1200" dirty="0" smtClean="0"/>
            <a:t> Amazon, ITunes, Google</a:t>
          </a:r>
          <a:endParaRPr lang="el-GR" sz="1200" kern="1200" dirty="0"/>
        </a:p>
      </dsp:txBody>
      <dsp:txXfrm>
        <a:off x="508582" y="1721383"/>
        <a:ext cx="1287016" cy="1287016"/>
      </dsp:txXfrm>
    </dsp:sp>
    <dsp:sp modelId="{9451B107-350D-406A-87F5-650918A102CE}">
      <dsp:nvSpPr>
        <dsp:cNvPr id="0" name=""/>
        <dsp:cNvSpPr/>
      </dsp:nvSpPr>
      <dsp:spPr>
        <a:xfrm>
          <a:off x="2020825" y="1721383"/>
          <a:ext cx="1287016" cy="1287016"/>
        </a:xfrm>
        <a:prstGeom prst="roundRect">
          <a:avLst/>
        </a:prstGeom>
        <a:solidFill>
          <a:srgbClr val="CCFF66"/>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C2C</a:t>
          </a:r>
          <a:r>
            <a:rPr lang="el-GR" sz="1200" b="1" kern="1200" dirty="0" smtClean="0"/>
            <a:t>               </a:t>
          </a:r>
          <a:r>
            <a:rPr lang="el-GR" sz="1200" kern="1200" dirty="0" smtClean="0"/>
            <a:t>(Μεταξύ Καταναλωτών) </a:t>
          </a:r>
          <a:r>
            <a:rPr lang="en-US" sz="1200" kern="1200" dirty="0" smtClean="0"/>
            <a:t> </a:t>
          </a:r>
          <a:r>
            <a:rPr lang="en-US" sz="1200" kern="1200" dirty="0" err="1" smtClean="0"/>
            <a:t>ebay</a:t>
          </a:r>
          <a:r>
            <a:rPr lang="en-US" sz="1200" kern="1200" dirty="0" smtClean="0"/>
            <a:t>, Facebook, Myspace</a:t>
          </a:r>
          <a:endParaRPr lang="el-GR" sz="1200" kern="1200" dirty="0"/>
        </a:p>
      </dsp:txBody>
      <dsp:txXfrm>
        <a:off x="2020825" y="1721383"/>
        <a:ext cx="1287016" cy="12870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15862-E906-4777-80D5-508A42CE2D13}">
      <dsp:nvSpPr>
        <dsp:cNvPr id="0" name=""/>
        <dsp:cNvSpPr/>
      </dsp:nvSpPr>
      <dsp:spPr>
        <a:xfrm>
          <a:off x="144013" y="360027"/>
          <a:ext cx="2773531" cy="2612166"/>
        </a:xfrm>
        <a:prstGeom prst="circularArrow">
          <a:avLst>
            <a:gd name="adj1" fmla="val 10980"/>
            <a:gd name="adj2" fmla="val 1142322"/>
            <a:gd name="adj3" fmla="val 90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975F15-7F8B-4DE1-9BEB-0A4CE4741E47}">
      <dsp:nvSpPr>
        <dsp:cNvPr id="0" name=""/>
        <dsp:cNvSpPr/>
      </dsp:nvSpPr>
      <dsp:spPr>
        <a:xfrm>
          <a:off x="3022486" y="97551"/>
          <a:ext cx="4868357" cy="3108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l-GR" sz="1600" b="1" kern="1200" dirty="0" smtClean="0"/>
            <a:t>Εντοπισμός:  </a:t>
          </a:r>
          <a:r>
            <a:rPr lang="el-GR" sz="1600" kern="1200" dirty="0" smtClean="0"/>
            <a:t>οι χρήστες των ψηφιακών μέσων μπορούν εύκολα να εντοπιστούν π.χ. μέσα από εγγραφή σε ιστοσελίδες</a:t>
          </a:r>
          <a:endParaRPr lang="el-GR" sz="1600" kern="1200" dirty="0"/>
        </a:p>
        <a:p>
          <a:pPr marL="171450" lvl="1" indent="-171450" algn="l" defTabSz="711200">
            <a:lnSpc>
              <a:spcPct val="90000"/>
            </a:lnSpc>
            <a:spcBef>
              <a:spcPct val="0"/>
            </a:spcBef>
            <a:spcAft>
              <a:spcPct val="15000"/>
            </a:spcAft>
            <a:buChar char="••"/>
          </a:pPr>
          <a:r>
            <a:rPr lang="el-GR" sz="1600" b="1" kern="1200" dirty="0" smtClean="0"/>
            <a:t>Άμεση επικοινωνία:</a:t>
          </a:r>
          <a:r>
            <a:rPr lang="el-GR" sz="1600" kern="1200" dirty="0" smtClean="0"/>
            <a:t>  μέσω φορητών συσκευών με ασύρματη σύνδεση, </a:t>
          </a:r>
          <a:r>
            <a:rPr lang="en-US" sz="1600" kern="1200" dirty="0" smtClean="0"/>
            <a:t>Wi</a:t>
          </a:r>
          <a:r>
            <a:rPr lang="el-GR" sz="1600" kern="1200" dirty="0" smtClean="0"/>
            <a:t> </a:t>
          </a:r>
          <a:r>
            <a:rPr lang="en-US" sz="1600" kern="1200" dirty="0" smtClean="0"/>
            <a:t>Fi, smartphones, tablets.</a:t>
          </a:r>
          <a:endParaRPr lang="el-GR" sz="1600" kern="1200" dirty="0"/>
        </a:p>
        <a:p>
          <a:pPr marL="171450" lvl="1" indent="-171450" algn="l" defTabSz="711200">
            <a:lnSpc>
              <a:spcPct val="90000"/>
            </a:lnSpc>
            <a:spcBef>
              <a:spcPct val="0"/>
            </a:spcBef>
            <a:spcAft>
              <a:spcPct val="15000"/>
            </a:spcAft>
            <a:buChar char="••"/>
          </a:pPr>
          <a:r>
            <a:rPr lang="el-GR" sz="1600" b="1" kern="1200" dirty="0" smtClean="0"/>
            <a:t>Δια δραστικότητα: </a:t>
          </a:r>
          <a:r>
            <a:rPr lang="el-GR" sz="1600" kern="1200" dirty="0" smtClean="0"/>
            <a:t>ο δέκτης μπορεί να είναι ενεργητικός και να επικοινωνεί είτε με έναν είτε με πολλούς π.χ. συζήτηση στο </a:t>
          </a:r>
          <a:r>
            <a:rPr lang="en-US" sz="1600" kern="1200" dirty="0" smtClean="0"/>
            <a:t>Twitter</a:t>
          </a:r>
          <a:endParaRPr lang="el-GR" sz="1600" kern="1200" dirty="0"/>
        </a:p>
        <a:p>
          <a:pPr marL="171450" lvl="1" indent="-171450" algn="l" defTabSz="711200">
            <a:lnSpc>
              <a:spcPct val="90000"/>
            </a:lnSpc>
            <a:spcBef>
              <a:spcPct val="0"/>
            </a:spcBef>
            <a:spcAft>
              <a:spcPct val="15000"/>
            </a:spcAft>
            <a:buChar char="••"/>
          </a:pPr>
          <a:r>
            <a:rPr lang="el-GR" sz="1600" b="1" kern="1200" dirty="0" smtClean="0"/>
            <a:t>Έλεγχος:   </a:t>
          </a:r>
          <a:r>
            <a:rPr lang="el-GR" sz="1600" kern="1200" dirty="0" smtClean="0"/>
            <a:t>ο καταναλωτής αποφασίζει ποια πληροφορία θα λάβει και να απαντήσει καταλλήλως</a:t>
          </a:r>
          <a:endParaRPr lang="el-GR" sz="1600" kern="1200" dirty="0"/>
        </a:p>
        <a:p>
          <a:pPr marL="171450" lvl="1" indent="-171450" algn="l" defTabSz="711200">
            <a:lnSpc>
              <a:spcPct val="90000"/>
            </a:lnSpc>
            <a:spcBef>
              <a:spcPct val="0"/>
            </a:spcBef>
            <a:spcAft>
              <a:spcPct val="15000"/>
            </a:spcAft>
            <a:buChar char="••"/>
          </a:pPr>
          <a:r>
            <a:rPr lang="el-GR" sz="1600" b="1" kern="1200" dirty="0" smtClean="0"/>
            <a:t>Συν-δημιουργία: </a:t>
          </a:r>
          <a:r>
            <a:rPr lang="el-GR" sz="1600" kern="1200" dirty="0" smtClean="0"/>
            <a:t>μάρκετινγκ παραγόμενο από τον καταναλωτή</a:t>
          </a:r>
          <a:r>
            <a:rPr lang="en-US" sz="1600" kern="1200" dirty="0" smtClean="0"/>
            <a:t> </a:t>
          </a:r>
          <a:r>
            <a:rPr lang="el-GR" sz="1600" kern="1200" dirty="0" smtClean="0"/>
            <a:t>καθώς οι καταναλωτές γίνονται συμμετέχοντες στο μάρκετινγκ παρά απλοί δέκτες.</a:t>
          </a:r>
          <a:endParaRPr lang="el-GR" sz="1600" kern="1200" dirty="0"/>
        </a:p>
      </dsp:txBody>
      <dsp:txXfrm>
        <a:off x="3022486" y="97551"/>
        <a:ext cx="4868357" cy="3108206"/>
      </dsp:txXfrm>
    </dsp:sp>
    <dsp:sp modelId="{3465327F-B824-4F22-9D7E-2E94B55023C9}">
      <dsp:nvSpPr>
        <dsp:cNvPr id="0" name=""/>
        <dsp:cNvSpPr/>
      </dsp:nvSpPr>
      <dsp:spPr>
        <a:xfrm>
          <a:off x="648067" y="1152127"/>
          <a:ext cx="1831524" cy="91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Ψηφιακό μάρκετινγκ</a:t>
          </a:r>
          <a:endParaRPr lang="el-GR" sz="2000" kern="1200" dirty="0"/>
        </a:p>
      </dsp:txBody>
      <dsp:txXfrm>
        <a:off x="648067" y="1152127"/>
        <a:ext cx="1831524" cy="91562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05/11/2015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quickmba.com/strategy/matrix/bc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slideshare.net/vigneshpushparaj/business-portfolio-matrix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rategicmanagementinsight.com/swot-analyses/walt-disney-swot-analysi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marsdd.com/mars-libra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5576" y="1273324"/>
            <a:ext cx="7772400" cy="1225021"/>
          </a:xfrm>
        </p:spPr>
        <p:txBody>
          <a:bodyPr>
            <a:noAutofit/>
          </a:bodyPr>
          <a:lstStyle/>
          <a:p>
            <a:r>
              <a:rPr lang="el-GR" altLang="zh-CN" dirty="0" smtClean="0">
                <a:cs typeface="Segoe UI" pitchFamily="18" charset="0"/>
              </a:rPr>
              <a:t>Αρχές Μάρκετινγκ</a:t>
            </a:r>
            <a:endParaRPr lang="el-GR" dirty="0"/>
          </a:p>
        </p:txBody>
      </p:sp>
      <p:sp>
        <p:nvSpPr>
          <p:cNvPr id="3" name="Υπότιτλος 2"/>
          <p:cNvSpPr>
            <a:spLocks noGrp="1"/>
          </p:cNvSpPr>
          <p:nvPr>
            <p:ph type="subTitle" idx="1"/>
          </p:nvPr>
        </p:nvSpPr>
        <p:spPr>
          <a:xfrm>
            <a:off x="179512" y="2209428"/>
            <a:ext cx="8280920" cy="1112461"/>
          </a:xfrm>
        </p:spPr>
        <p:txBody>
          <a:bodyPr>
            <a:noAutofit/>
          </a:bodyPr>
          <a:lstStyle/>
          <a:p>
            <a:pPr>
              <a:lnSpc>
                <a:spcPct val="80000"/>
              </a:lnSpc>
            </a:pPr>
            <a:r>
              <a:rPr lang="el-GR" altLang="zh-CN" sz="3400" b="1" dirty="0" smtClean="0">
                <a:cs typeface="Segoe UI" pitchFamily="18" charset="0"/>
              </a:rPr>
              <a:t>Δημιουργία και Δέσμευση Αξίας Πελατών</a:t>
            </a:r>
          </a:p>
          <a:p>
            <a:pPr>
              <a:lnSpc>
                <a:spcPct val="80000"/>
              </a:lnSpc>
            </a:pPr>
            <a:r>
              <a:rPr lang="el-GR" b="1" dirty="0" smtClean="0"/>
              <a:t>Το </a:t>
            </a:r>
            <a:r>
              <a:rPr lang="el-GR" b="1" dirty="0" smtClean="0"/>
              <a:t>Μεταβαλλόμενο τοπίο του Μάρκετινγκ</a:t>
            </a:r>
            <a:endParaRPr lang="el-GR" altLang="zh-CN" b="1" dirty="0" smtClean="0">
              <a:cs typeface="Segoe UI" pitchFamily="18" charset="0"/>
            </a:endParaRPr>
          </a:p>
          <a:p>
            <a:pPr>
              <a:lnSpc>
                <a:spcPct val="80000"/>
              </a:lnSpc>
            </a:pPr>
            <a:r>
              <a:rPr lang="el-GR" altLang="zh-CN" sz="3400" b="1" dirty="0" err="1" smtClean="0">
                <a:cs typeface="Segoe UI" pitchFamily="18" charset="0"/>
              </a:rPr>
              <a:t>Τριάρχη</a:t>
            </a:r>
            <a:r>
              <a:rPr lang="el-GR" altLang="zh-CN" sz="3400" b="1" dirty="0" smtClean="0">
                <a:cs typeface="Segoe UI" pitchFamily="18" charset="0"/>
              </a:rPr>
              <a:t> Ειρήνη</a:t>
            </a:r>
            <a:endParaRPr lang="en-US" altLang="zh-CN" sz="34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395536" y="1057300"/>
            <a:ext cx="8229600" cy="587896"/>
          </a:xfrm>
        </p:spPr>
        <p:txBody>
          <a:bodyPr/>
          <a:lstStyle/>
          <a:p>
            <a:pPr>
              <a:buNone/>
            </a:pPr>
            <a:r>
              <a:rPr lang="el-GR" b="1" dirty="0" smtClean="0"/>
              <a:t>Παγκόσμια χρήση διαδικτύου (2/2)</a:t>
            </a: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
        <p:nvSpPr>
          <p:cNvPr id="5" name="Θέση κειμένου 3"/>
          <p:cNvSpPr txBox="1">
            <a:spLocks/>
          </p:cNvSpPr>
          <p:nvPr/>
        </p:nvSpPr>
        <p:spPr>
          <a:xfrm>
            <a:off x="251520" y="1633364"/>
            <a:ext cx="4824536" cy="4248472"/>
          </a:xfrm>
          <a:prstGeom prst="rect">
            <a:avLst/>
          </a:prstGeom>
        </p:spPr>
        <p:txBody>
          <a:bodyPr>
            <a:normAutofit fontScale="62500" lnSpcReduction="20000"/>
          </a:bodyPr>
          <a:lstStyle/>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3500" b="0" i="0" u="none" strike="noStrike" kern="1200" cap="none" spc="0" normalizeH="0" baseline="0" noProof="0" dirty="0" smtClean="0">
                <a:ln>
                  <a:noFill/>
                </a:ln>
                <a:solidFill>
                  <a:schemeClr val="tx1"/>
                </a:solidFill>
                <a:effectLst/>
                <a:uLnTx/>
                <a:uFillTx/>
                <a:latin typeface="+mn-lt"/>
                <a:ea typeface="+mn-ea"/>
                <a:cs typeface="+mn-cs"/>
              </a:rPr>
              <a:t>Ο </a:t>
            </a:r>
            <a:r>
              <a:rPr kumimoji="0" lang="el-GR" sz="3500" b="1" i="0" u="none" strike="noStrike" kern="1200" cap="none" spc="0" normalizeH="0" baseline="0" noProof="0" dirty="0" smtClean="0">
                <a:ln>
                  <a:noFill/>
                </a:ln>
                <a:solidFill>
                  <a:schemeClr val="tx1"/>
                </a:solidFill>
                <a:effectLst/>
                <a:uLnTx/>
                <a:uFillTx/>
                <a:latin typeface="+mn-lt"/>
                <a:ea typeface="+mn-ea"/>
                <a:cs typeface="+mn-cs"/>
              </a:rPr>
              <a:t>χρόνος ασχολίας με ιστοσελίδες κοινωνικής δικτύωσης</a:t>
            </a:r>
            <a:r>
              <a:rPr kumimoji="0" lang="el-GR" sz="3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500" b="0" i="0" u="none" strike="noStrike" kern="1200" cap="none" spc="0" normalizeH="0" baseline="0" noProof="0" dirty="0" err="1" smtClean="0">
                <a:ln>
                  <a:noFill/>
                </a:ln>
                <a:solidFill>
                  <a:schemeClr val="tx1"/>
                </a:solidFill>
                <a:effectLst/>
                <a:uLnTx/>
                <a:uFillTx/>
                <a:latin typeface="+mn-lt"/>
                <a:ea typeface="+mn-ea"/>
                <a:cs typeface="+mn-cs"/>
              </a:rPr>
              <a:t>Facebook</a:t>
            </a:r>
            <a:r>
              <a:rPr kumimoji="0" lang="en-US" sz="3500" b="0" i="0" u="none" strike="noStrike" kern="1200" cap="none" spc="0" normalizeH="0" baseline="0" noProof="0" dirty="0" smtClean="0">
                <a:ln>
                  <a:noFill/>
                </a:ln>
                <a:solidFill>
                  <a:schemeClr val="tx1"/>
                </a:solidFill>
                <a:effectLst/>
                <a:uLnTx/>
                <a:uFillTx/>
                <a:latin typeface="+mn-lt"/>
                <a:ea typeface="+mn-ea"/>
                <a:cs typeface="+mn-cs"/>
              </a:rPr>
              <a:t>, Twitter </a:t>
            </a:r>
            <a:r>
              <a:rPr kumimoji="0" lang="el-GR" sz="3500" b="0" i="0" u="none" strike="noStrike" kern="1200" cap="none" spc="0" normalizeH="0" baseline="0" noProof="0" dirty="0" smtClean="0">
                <a:ln>
                  <a:noFill/>
                </a:ln>
                <a:solidFill>
                  <a:schemeClr val="tx1"/>
                </a:solidFill>
                <a:effectLst/>
                <a:uLnTx/>
                <a:uFillTx/>
                <a:latin typeface="+mn-lt"/>
                <a:ea typeface="+mn-ea"/>
                <a:cs typeface="+mn-cs"/>
              </a:rPr>
              <a:t>είναι διπλάσιος (22,7%) έναντι  οποιαδήποτε άλλης διαδικτυακής δραστηριότητα όπως τα διαδικτυακά παιχνίδια (10,2%) </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el-GR" sz="3500" b="0" i="0" u="none" strike="noStrike" kern="1200" cap="none" spc="0" normalizeH="0" baseline="0" noProof="0" dirty="0" smtClean="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3500" b="0" i="0" u="none" strike="noStrike" kern="1200" cap="none" spc="0" normalizeH="0" baseline="0" noProof="0" dirty="0" smtClean="0">
                <a:ln>
                  <a:noFill/>
                </a:ln>
                <a:solidFill>
                  <a:schemeClr val="tx1"/>
                </a:solidFill>
                <a:effectLst/>
                <a:uLnTx/>
                <a:uFillTx/>
                <a:latin typeface="+mn-lt"/>
                <a:ea typeface="+mn-ea"/>
                <a:cs typeface="+mn-cs"/>
              </a:rPr>
              <a:t>Η αύξηση </a:t>
            </a:r>
            <a:r>
              <a:rPr kumimoji="0" lang="el-GR" sz="3500" b="1" i="0" u="none" strike="noStrike" kern="1200" cap="none" spc="0" normalizeH="0" baseline="0" noProof="0" dirty="0" smtClean="0">
                <a:ln>
                  <a:noFill/>
                </a:ln>
                <a:solidFill>
                  <a:schemeClr val="tx1"/>
                </a:solidFill>
                <a:effectLst/>
                <a:uLnTx/>
                <a:uFillTx/>
                <a:latin typeface="+mn-lt"/>
                <a:ea typeface="+mn-ea"/>
                <a:cs typeface="+mn-cs"/>
              </a:rPr>
              <a:t>σε μεταφορτώσεις εφαρμογών λογισμικού (</a:t>
            </a:r>
            <a:r>
              <a:rPr kumimoji="0" lang="en-US" sz="3500" b="1" i="0" u="none" strike="noStrike" kern="1200" cap="none" spc="0" normalizeH="0" baseline="0" noProof="0" dirty="0" smtClean="0">
                <a:ln>
                  <a:noFill/>
                </a:ln>
                <a:solidFill>
                  <a:schemeClr val="tx1"/>
                </a:solidFill>
                <a:effectLst/>
                <a:uLnTx/>
                <a:uFillTx/>
                <a:latin typeface="+mn-lt"/>
                <a:ea typeface="+mn-ea"/>
                <a:cs typeface="+mn-cs"/>
              </a:rPr>
              <a:t>apps) </a:t>
            </a:r>
            <a:r>
              <a:rPr kumimoji="0" lang="el-GR" sz="3500" b="0" i="0" u="none" strike="noStrike" kern="1200" cap="none" spc="0" normalizeH="0" baseline="0" noProof="0" dirty="0" smtClean="0">
                <a:ln>
                  <a:noFill/>
                </a:ln>
                <a:solidFill>
                  <a:schemeClr val="tx1"/>
                </a:solidFill>
                <a:effectLst/>
                <a:uLnTx/>
                <a:uFillTx/>
                <a:latin typeface="+mn-lt"/>
                <a:ea typeface="+mn-ea"/>
                <a:cs typeface="+mn-cs"/>
              </a:rPr>
              <a:t>ταχύτατη. </a:t>
            </a:r>
            <a:endParaRPr kumimoji="0" lang="en-US" sz="35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Οι διαθέσιμες εφαρμογές στο ηλεκτρονικό κατάστημα της </a:t>
            </a:r>
            <a:r>
              <a:rPr kumimoji="0" lang="el-GR" sz="3200" b="0" i="0" u="none" strike="noStrike" kern="1200" cap="none" spc="0" normalizeH="0" baseline="0" noProof="0" dirty="0" err="1" smtClean="0">
                <a:ln>
                  <a:noFill/>
                </a:ln>
                <a:solidFill>
                  <a:schemeClr val="tx1"/>
                </a:solidFill>
                <a:effectLst/>
                <a:uLnTx/>
                <a:uFillTx/>
                <a:latin typeface="+mn-lt"/>
                <a:ea typeface="+mn-ea"/>
                <a:cs typeface="+mn-cs"/>
              </a:rPr>
              <a:t>App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le</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 έχουν ξεπεράσει το 1,3 εκατ. από τον Ιούλιο του 2008  μέχρι τον 10/2014</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Θέση περιεχομένου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36096" y="1633364"/>
            <a:ext cx="3707904" cy="32332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913284"/>
            <a:ext cx="8229600" cy="1080120"/>
          </a:xfrm>
        </p:spPr>
        <p:txBody>
          <a:bodyPr/>
          <a:lstStyle/>
          <a:p>
            <a:pPr>
              <a:lnSpc>
                <a:spcPct val="80000"/>
              </a:lnSpc>
              <a:buNone/>
            </a:pPr>
            <a:r>
              <a:rPr lang="el-GR" sz="2400" b="1" dirty="0" smtClean="0"/>
              <a:t>Επιχειρηματικές ευκαιρίες στα ψηφιακά μέσα (1/2)</a:t>
            </a:r>
          </a:p>
          <a:p>
            <a:pPr marL="0" indent="0">
              <a:lnSpc>
                <a:spcPct val="80000"/>
              </a:lnSpc>
              <a:buNone/>
            </a:pPr>
            <a:r>
              <a:rPr lang="el-GR" sz="2200" dirty="0" smtClean="0"/>
              <a:t>Τα είδη των επιχειρηματικών δραστηριοτήτων και δράσεων που χρησιμοποιούν τα ψηφιακά μέσα απεικονίζονται ως εξής:</a:t>
            </a:r>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graphicFrame>
        <p:nvGraphicFramePr>
          <p:cNvPr id="5" name="Διάγραμμα 5"/>
          <p:cNvGraphicFramePr/>
          <p:nvPr>
            <p:extLst>
              <p:ext uri="{D42A27DB-BD31-4B8C-83A1-F6EECF244321}">
                <p14:modId xmlns="" xmlns:p14="http://schemas.microsoft.com/office/powerpoint/2010/main" val="2761251180"/>
              </p:ext>
            </p:extLst>
          </p:nvPr>
        </p:nvGraphicFramePr>
        <p:xfrm>
          <a:off x="3419872" y="2497460"/>
          <a:ext cx="3816424" cy="321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Ορθογώνιο 8"/>
          <p:cNvSpPr/>
          <p:nvPr/>
        </p:nvSpPr>
        <p:spPr>
          <a:xfrm>
            <a:off x="3923928" y="1993404"/>
            <a:ext cx="1307441" cy="57606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Από την εταιρεία</a:t>
            </a:r>
            <a:endParaRPr lang="el-GR" dirty="0"/>
          </a:p>
        </p:txBody>
      </p:sp>
      <p:sp>
        <p:nvSpPr>
          <p:cNvPr id="7" name="Ορθογώνιο 9"/>
          <p:cNvSpPr/>
          <p:nvPr/>
        </p:nvSpPr>
        <p:spPr>
          <a:xfrm>
            <a:off x="5580112" y="1993404"/>
            <a:ext cx="1365707" cy="6099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Από τον καταναλωτή</a:t>
            </a:r>
            <a:endParaRPr lang="el-GR" dirty="0"/>
          </a:p>
        </p:txBody>
      </p:sp>
      <p:sp>
        <p:nvSpPr>
          <p:cNvPr id="8" name="Ορθογώνιο 6"/>
          <p:cNvSpPr/>
          <p:nvPr/>
        </p:nvSpPr>
        <p:spPr>
          <a:xfrm>
            <a:off x="1763688" y="3073524"/>
            <a:ext cx="1593272" cy="817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Προς την εταιρεία</a:t>
            </a:r>
            <a:endParaRPr lang="el-GR" dirty="0"/>
          </a:p>
        </p:txBody>
      </p:sp>
      <p:sp>
        <p:nvSpPr>
          <p:cNvPr id="9" name="Ορθογώνιο 7"/>
          <p:cNvSpPr/>
          <p:nvPr/>
        </p:nvSpPr>
        <p:spPr>
          <a:xfrm>
            <a:off x="1835696" y="4657700"/>
            <a:ext cx="1521264" cy="6734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Προς τον καταναλωτή</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57200" y="1201316"/>
            <a:ext cx="8229600" cy="3816424"/>
          </a:xfrm>
        </p:spPr>
        <p:txBody>
          <a:bodyPr>
            <a:normAutofit fontScale="47500" lnSpcReduction="20000"/>
          </a:bodyPr>
          <a:lstStyle/>
          <a:p>
            <a:pPr>
              <a:buNone/>
            </a:pPr>
            <a:r>
              <a:rPr lang="el-GR" sz="5500" b="1" dirty="0" smtClean="0"/>
              <a:t>Επιχειρηματικές ευκαιρίες στα ψηφιακά μέσα (2/2)</a:t>
            </a:r>
          </a:p>
          <a:p>
            <a:r>
              <a:rPr lang="el-GR" sz="4400" b="1" dirty="0" smtClean="0"/>
              <a:t>Β2Β (</a:t>
            </a:r>
            <a:r>
              <a:rPr lang="en-US" sz="4400" b="1" dirty="0" smtClean="0"/>
              <a:t>business-to-business)</a:t>
            </a:r>
            <a:r>
              <a:rPr lang="el-GR" sz="4400" b="1" dirty="0" smtClean="0"/>
              <a:t>: </a:t>
            </a:r>
            <a:r>
              <a:rPr lang="el-GR" sz="4400" dirty="0" smtClean="0"/>
              <a:t>οι συγκεκριμένες εταιρείες αποτελούν πλέον σημαντικό μέρος του παγκόσμιου εμπορίου. Εταιρείες και κυβερνητικά γραφεία διαχειρίζονται τις προμήθειες τους ηλεκτρονικά, δια μέσου κάθετων και οριζόντιων συναλλαγών (</a:t>
            </a:r>
            <a:r>
              <a:rPr lang="en-US" sz="4400" dirty="0" smtClean="0"/>
              <a:t>covisint.com). </a:t>
            </a:r>
            <a:r>
              <a:rPr lang="el-GR" sz="4400" dirty="0" smtClean="0"/>
              <a:t>Οι πωλήσεις τους επίσης σε εταιρικούς πελάτες γίνονται μέσω αποκλειστικών </a:t>
            </a:r>
            <a:r>
              <a:rPr lang="el-GR" sz="4400" dirty="0" err="1" smtClean="0"/>
              <a:t>ενδοδικτύων</a:t>
            </a:r>
            <a:r>
              <a:rPr lang="el-GR" sz="4400" dirty="0" smtClean="0"/>
              <a:t> (</a:t>
            </a:r>
            <a:r>
              <a:rPr lang="en-US" sz="4400" dirty="0" smtClean="0"/>
              <a:t>Intranets).</a:t>
            </a:r>
          </a:p>
          <a:p>
            <a:r>
              <a:rPr lang="en-US" sz="4400" b="1" dirty="0" smtClean="0"/>
              <a:t>B2C</a:t>
            </a:r>
            <a:r>
              <a:rPr lang="el-GR" sz="4400" b="1" dirty="0" smtClean="0"/>
              <a:t> (</a:t>
            </a:r>
            <a:r>
              <a:rPr lang="en-US" sz="4400" b="1" dirty="0" smtClean="0"/>
              <a:t>business-to-consumer) </a:t>
            </a:r>
            <a:r>
              <a:rPr lang="el-GR" sz="4400" dirty="0" smtClean="0"/>
              <a:t>: μεγάλοι λιανοπωλητές (π.χ. </a:t>
            </a:r>
            <a:r>
              <a:rPr lang="en-US" sz="4400" dirty="0" smtClean="0"/>
              <a:t>TESCO </a:t>
            </a:r>
            <a:r>
              <a:rPr lang="el-GR" sz="4400" dirty="0" smtClean="0"/>
              <a:t>) προσφέρουν τη δυνατότητα αγορών από το σπίτι καθώς και επιτυχημένες διαδικτυακές εταιρείες, όπως η </a:t>
            </a:r>
            <a:r>
              <a:rPr lang="en-US" sz="4400" dirty="0" smtClean="0"/>
              <a:t>Amazon, Yahoo, Google.</a:t>
            </a:r>
          </a:p>
          <a:p>
            <a:pPr>
              <a:buNone/>
            </a:pPr>
            <a:endParaRPr lang="en-US" sz="4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57200" y="1129308"/>
            <a:ext cx="8229600" cy="3975828"/>
          </a:xfrm>
        </p:spPr>
        <p:txBody>
          <a:bodyPr>
            <a:normAutofit fontScale="77500" lnSpcReduction="20000"/>
          </a:bodyPr>
          <a:lstStyle/>
          <a:p>
            <a:pPr>
              <a:buNone/>
            </a:pPr>
            <a:r>
              <a:rPr lang="el-GR" sz="3400" b="1" dirty="0" smtClean="0"/>
              <a:t>Επιχειρηματικές ευκαιρίες στα ψηφιακά μέσα (2/2)</a:t>
            </a:r>
          </a:p>
          <a:p>
            <a:r>
              <a:rPr lang="en-US" sz="3100" b="1" dirty="0" smtClean="0"/>
              <a:t>C2B </a:t>
            </a:r>
            <a:r>
              <a:rPr lang="el-GR" sz="3100" b="1" dirty="0" smtClean="0"/>
              <a:t>(</a:t>
            </a:r>
            <a:r>
              <a:rPr lang="en-US" sz="3100" b="1" dirty="0" smtClean="0"/>
              <a:t>consumer-to-business) </a:t>
            </a:r>
            <a:r>
              <a:rPr lang="el-GR" sz="3100" b="1" dirty="0" smtClean="0"/>
              <a:t>:</a:t>
            </a:r>
            <a:r>
              <a:rPr lang="en-US" sz="3100" b="1" dirty="0" smtClean="0"/>
              <a:t> </a:t>
            </a:r>
            <a:r>
              <a:rPr lang="el-GR" sz="3100" dirty="0" smtClean="0"/>
              <a:t>αντιπροσωπευτικό παράδειγμα η δυνατότητα που παρέχεται από την </a:t>
            </a:r>
            <a:r>
              <a:rPr lang="en-US" sz="3100" dirty="0" smtClean="0"/>
              <a:t>priceline.com</a:t>
            </a:r>
            <a:r>
              <a:rPr lang="el-GR" sz="3100" dirty="0" smtClean="0"/>
              <a:t> όπου μελλοντικοί ταξιδιώτες εναποθέτουν τις προσφορές τους για αεροπορικά εισιτήρια, ξενοδοχεία, ενοικιάσεις αυτοκινήτων και οι πωλητές θα επιλέξουν αν θα δεχτούν ή θα απορρίψουν τις προσφορές αυτές.</a:t>
            </a:r>
            <a:endParaRPr lang="el-GR" sz="3100" b="1" dirty="0" smtClean="0"/>
          </a:p>
          <a:p>
            <a:r>
              <a:rPr lang="en-US" sz="3100" b="1" dirty="0" smtClean="0"/>
              <a:t>C2C</a:t>
            </a:r>
            <a:r>
              <a:rPr lang="el-GR" sz="3100" dirty="0" smtClean="0"/>
              <a:t> </a:t>
            </a:r>
            <a:r>
              <a:rPr lang="el-GR" sz="3100" b="1" dirty="0" smtClean="0"/>
              <a:t>(</a:t>
            </a:r>
            <a:r>
              <a:rPr lang="en-US" sz="3100" b="1" dirty="0" smtClean="0"/>
              <a:t>consumer-to-consumer) </a:t>
            </a:r>
            <a:r>
              <a:rPr lang="el-GR" sz="3100" dirty="0" smtClean="0"/>
              <a:t>:</a:t>
            </a:r>
            <a:r>
              <a:rPr lang="en-US" sz="3100" dirty="0" smtClean="0"/>
              <a:t> </a:t>
            </a:r>
            <a:r>
              <a:rPr lang="el-GR" sz="3100" dirty="0" smtClean="0"/>
              <a:t>οι σημερινοί καταναλωτές ανταλλάσσουν αντικείμενα στο </a:t>
            </a:r>
            <a:r>
              <a:rPr lang="en-US" sz="3100" dirty="0" err="1" smtClean="0"/>
              <a:t>ebay</a:t>
            </a:r>
            <a:r>
              <a:rPr lang="en-US" sz="3100" dirty="0" smtClean="0"/>
              <a:t>,</a:t>
            </a:r>
            <a:r>
              <a:rPr lang="el-GR" sz="3100" dirty="0" smtClean="0"/>
              <a:t> ενώ κάποιοι από αυτούς χρησιμοποιούν το εμπόριο ως βασικό μέσο συντήρησής τους.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graphicFrame>
        <p:nvGraphicFramePr>
          <p:cNvPr id="5" name="Διάγραμμα 3"/>
          <p:cNvGraphicFramePr/>
          <p:nvPr>
            <p:extLst>
              <p:ext uri="{D42A27DB-BD31-4B8C-83A1-F6EECF244321}">
                <p14:modId xmlns="" xmlns:p14="http://schemas.microsoft.com/office/powerpoint/2010/main" val="1257210680"/>
              </p:ext>
            </p:extLst>
          </p:nvPr>
        </p:nvGraphicFramePr>
        <p:xfrm>
          <a:off x="683568" y="2137420"/>
          <a:ext cx="8136904" cy="328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Ορθογώνιο"/>
          <p:cNvSpPr/>
          <p:nvPr/>
        </p:nvSpPr>
        <p:spPr>
          <a:xfrm>
            <a:off x="467544" y="985292"/>
            <a:ext cx="8208912" cy="1200329"/>
          </a:xfrm>
          <a:prstGeom prst="rect">
            <a:avLst/>
          </a:prstGeom>
        </p:spPr>
        <p:txBody>
          <a:bodyPr wrap="square">
            <a:spAutoFit/>
          </a:bodyPr>
          <a:lstStyle/>
          <a:p>
            <a:r>
              <a:rPr lang="el-GR" sz="2400" b="1" dirty="0" smtClean="0"/>
              <a:t>Τα ψηφιακά μέσα ως ισχυρό εργαλείο μάρκετινγκ </a:t>
            </a:r>
          </a:p>
          <a:p>
            <a:r>
              <a:rPr lang="el-GR" sz="2400" dirty="0" smtClean="0"/>
              <a:t>Τα ψηφιακά μέσα διαθέτουν </a:t>
            </a:r>
            <a:r>
              <a:rPr lang="el-GR" sz="2400" b="1" dirty="0" smtClean="0"/>
              <a:t>μοναδικά χαρακτηριστικά</a:t>
            </a:r>
            <a:r>
              <a:rPr lang="el-GR" sz="2400" dirty="0" smtClean="0"/>
              <a:t> που τα καθιστούν ένα ισχυρό εργαλείο μάρκετινγκ.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graphicFrame>
        <p:nvGraphicFramePr>
          <p:cNvPr id="5" name="Πίνακας 2"/>
          <p:cNvGraphicFramePr>
            <a:graphicFrameLocks noGrp="1"/>
          </p:cNvGraphicFramePr>
          <p:nvPr>
            <p:extLst>
              <p:ext uri="{D42A27DB-BD31-4B8C-83A1-F6EECF244321}">
                <p14:modId xmlns="" xmlns:p14="http://schemas.microsoft.com/office/powerpoint/2010/main" val="4158281785"/>
              </p:ext>
            </p:extLst>
          </p:nvPr>
        </p:nvGraphicFramePr>
        <p:xfrm>
          <a:off x="0" y="265213"/>
          <a:ext cx="9143999" cy="5616623"/>
        </p:xfrm>
        <a:graphic>
          <a:graphicData uri="http://schemas.openxmlformats.org/drawingml/2006/table">
            <a:tbl>
              <a:tblPr firstRow="1" bandRow="1">
                <a:tableStyleId>{5C22544A-7EE6-4342-B048-85BDC9FD1C3A}</a:tableStyleId>
              </a:tblPr>
              <a:tblGrid>
                <a:gridCol w="1328057"/>
                <a:gridCol w="1434194"/>
                <a:gridCol w="1217083"/>
                <a:gridCol w="1572381"/>
                <a:gridCol w="1181594"/>
                <a:gridCol w="1299441"/>
                <a:gridCol w="1111249"/>
              </a:tblGrid>
              <a:tr h="244201">
                <a:tc gridSpan="7">
                  <a:txBody>
                    <a:bodyPr/>
                    <a:lstStyle/>
                    <a:p>
                      <a:pPr algn="ctr"/>
                      <a:r>
                        <a:rPr lang="el-GR" sz="1000" dirty="0" smtClean="0"/>
                        <a:t>Μορφές Ψηφιακού Μάρκετινγκ</a:t>
                      </a:r>
                      <a:endParaRPr lang="el-GR" sz="10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549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1" dirty="0" smtClean="0"/>
                        <a:t>Διαδικτυακό Μάρκετινγκ</a:t>
                      </a:r>
                      <a:endParaRPr lang="el-GR" sz="1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1" dirty="0" smtClean="0"/>
                        <a:t>Διαφήμιση που συνδέεται με μηχανή αναζήτησης</a:t>
                      </a:r>
                      <a:endParaRPr lang="el-GR" sz="1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b="1" dirty="0" smtClean="0"/>
                        <a:t>Μάρκετινγκ ηλεκτρονικού ταχυδρομείου</a:t>
                      </a:r>
                      <a:endParaRPr lang="el-GR" sz="1000" b="1" dirty="0"/>
                    </a:p>
                  </a:txBody>
                  <a:tcPr/>
                </a:tc>
                <a:tc>
                  <a:txBody>
                    <a:bodyPr/>
                    <a:lstStyle/>
                    <a:p>
                      <a:r>
                        <a:rPr lang="el-GR" sz="1000" b="1" dirty="0" smtClean="0"/>
                        <a:t>Μάρκετινγκ</a:t>
                      </a:r>
                      <a:r>
                        <a:rPr lang="el-GR" sz="1000" b="1" baseline="0" dirty="0" smtClean="0"/>
                        <a:t> με χρήση μέσων κοινωνικής δικτύωσης</a:t>
                      </a:r>
                      <a:endParaRPr lang="el-GR" sz="1000" b="1" dirty="0"/>
                    </a:p>
                  </a:txBody>
                  <a:tcPr/>
                </a:tc>
                <a:tc>
                  <a:txBody>
                    <a:bodyPr/>
                    <a:lstStyle/>
                    <a:p>
                      <a:r>
                        <a:rPr lang="el-GR" sz="1000" b="1" dirty="0" smtClean="0"/>
                        <a:t>Ιογενές Μάρκετινγκ</a:t>
                      </a:r>
                      <a:endParaRPr lang="el-GR" sz="1000" b="1" dirty="0"/>
                    </a:p>
                  </a:txBody>
                  <a:tcPr/>
                </a:tc>
                <a:tc>
                  <a:txBody>
                    <a:bodyPr/>
                    <a:lstStyle/>
                    <a:p>
                      <a:r>
                        <a:rPr lang="el-GR" sz="1000" b="1" dirty="0" smtClean="0"/>
                        <a:t>Μάρκετινγκ</a:t>
                      </a:r>
                      <a:r>
                        <a:rPr lang="el-GR" sz="1000" b="1" baseline="0" dirty="0" smtClean="0"/>
                        <a:t> μέσω φορητών συσκευών</a:t>
                      </a:r>
                      <a:endParaRPr lang="el-GR" sz="1000" b="1" dirty="0"/>
                    </a:p>
                  </a:txBody>
                  <a:tcPr/>
                </a:tc>
                <a:tc>
                  <a:txBody>
                    <a:bodyPr/>
                    <a:lstStyle/>
                    <a:p>
                      <a:r>
                        <a:rPr lang="el-GR" sz="1000" b="1" dirty="0" smtClean="0"/>
                        <a:t>Δια δραστική τηλεοπτική διαφήμιση</a:t>
                      </a:r>
                      <a:endParaRPr lang="el-GR" sz="1000" b="1" dirty="0"/>
                    </a:p>
                  </a:txBody>
                  <a:tcPr/>
                </a:tc>
              </a:tr>
              <a:tr h="48229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smtClean="0"/>
                        <a:t>Οι εταιρείες είναι ιδιαίτερα προσεκτικές στο σχεδιασμό των ιστοσελίδων τους για να προσελκύσουν το ενδιαφέρον των καταναλωτών.          Η </a:t>
                      </a:r>
                      <a:r>
                        <a:rPr lang="el-GR" sz="1000" b="1" dirty="0" smtClean="0"/>
                        <a:t>διαδικτυακή διαφήμιση </a:t>
                      </a:r>
                      <a:r>
                        <a:rPr lang="el-GR" sz="1000" dirty="0" smtClean="0"/>
                        <a:t>λαμβάνει διάφορες μορφές αποτελεί μερίδιο του διαφημιστικού τζίρου που συνεχώς αυξάνεται. Έχει το </a:t>
                      </a:r>
                      <a:r>
                        <a:rPr lang="el-GR" sz="1000" b="1" dirty="0" smtClean="0"/>
                        <a:t>πλεονέκτημα</a:t>
                      </a:r>
                      <a:r>
                        <a:rPr lang="el-GR" sz="1000" dirty="0" smtClean="0"/>
                        <a:t> </a:t>
                      </a:r>
                      <a:r>
                        <a:rPr lang="el-GR" sz="1000" b="1" dirty="0" smtClean="0"/>
                        <a:t>του χαμηλού κόστους, της ευελιξίας </a:t>
                      </a:r>
                      <a:r>
                        <a:rPr lang="el-GR" sz="1000" dirty="0" smtClean="0"/>
                        <a:t>και της </a:t>
                      </a:r>
                      <a:r>
                        <a:rPr lang="el-GR" sz="1000" b="1" dirty="0" smtClean="0"/>
                        <a:t>στόχευσης</a:t>
                      </a:r>
                      <a:r>
                        <a:rPr lang="el-GR" sz="1000" dirty="0" smtClean="0"/>
                        <a:t> σε συγκεκριμένες ομάδες.  Η </a:t>
                      </a:r>
                      <a:r>
                        <a:rPr lang="el-GR" sz="1000" b="1" dirty="0" smtClean="0"/>
                        <a:t>αποτελεσματικότητα της </a:t>
                      </a:r>
                      <a:r>
                        <a:rPr lang="el-GR" sz="1000" dirty="0" smtClean="0"/>
                        <a:t>μπορεί να μετρηθεί βάσει του αριθμού των κλικ-χτυπημάτων πάνω σε μία προβαλλόμενη διαφήμιση και βάσει του αριθμού των εγγραφών σε μία ιστοσελίδα.</a:t>
                      </a:r>
                      <a:endParaRPr lang="el-GR"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000" dirty="0" smtClean="0"/>
                        <a:t>Μία από τις αναπτυσσόμενες πηγές εσόδων των εταιρειών μηχανών</a:t>
                      </a:r>
                      <a:r>
                        <a:rPr lang="el-GR" sz="1000" baseline="0" dirty="0" smtClean="0"/>
                        <a:t> αναζήτησης </a:t>
                      </a:r>
                      <a:r>
                        <a:rPr lang="el-GR" sz="1000" dirty="0" smtClean="0"/>
                        <a:t>είναι η </a:t>
                      </a:r>
                      <a:r>
                        <a:rPr lang="el-GR" sz="1000" b="1" dirty="0" smtClean="0"/>
                        <a:t>χορηγία λέξεων</a:t>
                      </a:r>
                      <a:r>
                        <a:rPr lang="el-GR" sz="1000" dirty="0" smtClean="0"/>
                        <a:t>. Επίσης </a:t>
                      </a:r>
                      <a:r>
                        <a:rPr lang="el-GR" sz="1000" b="1" dirty="0" smtClean="0"/>
                        <a:t>η βελτιστοποίηση για μηχανές αναζήτησης </a:t>
                      </a:r>
                      <a:r>
                        <a:rPr lang="el-GR" sz="1000" dirty="0" smtClean="0"/>
                        <a:t>αφορούν την πρακτική της προσαρμογής της δομής και του περιεχομένου μιας ιστοσελίδας για να βελτιωθεί η θέση εμφάνισή της σε μία διαδικτυακή αναζήτηση, καθώς είθισται οι χρήστες του διαδικτύου να κοιτούν μόνο την πρώτη σελίδα των αποτελεσμάτων μιας αναζήτησης. </a:t>
                      </a:r>
                      <a:r>
                        <a:rPr lang="el-GR" sz="1000" b="1" dirty="0" smtClean="0"/>
                        <a:t>Η αποτελεσματικότητα </a:t>
                      </a:r>
                      <a:r>
                        <a:rPr lang="el-GR" sz="1000" dirty="0" smtClean="0"/>
                        <a:t>της διαφήμισης εδώ συνδέεται βάσει του αριθμό των κλικ και του δείκτη εσόδων/κλικ, θεωρείται λιγότερο </a:t>
                      </a:r>
                      <a:r>
                        <a:rPr lang="el-GR" sz="1000" b="1" dirty="0" smtClean="0"/>
                        <a:t>αδιάκριτη</a:t>
                      </a:r>
                      <a:r>
                        <a:rPr lang="el-GR" sz="1000" dirty="0" smtClean="0"/>
                        <a:t> από άλλα είδη διαδικτυακής διαφήμισης. </a:t>
                      </a:r>
                      <a:endParaRPr lang="el-GR" sz="1000" dirty="0"/>
                    </a:p>
                  </a:txBody>
                  <a:tcPr/>
                </a:tc>
                <a:tc>
                  <a:txBody>
                    <a:bodyPr/>
                    <a:lstStyle/>
                    <a:p>
                      <a:r>
                        <a:rPr lang="el-GR" sz="1000" dirty="0" smtClean="0"/>
                        <a:t>Εύκολο στη χρήση, χαμηλό</a:t>
                      </a:r>
                      <a:r>
                        <a:rPr lang="el-GR" sz="1000" baseline="0" dirty="0" smtClean="0"/>
                        <a:t> κόστος δημιουργίας διαφήμισης αλλά και αποστολής. Αλλά δυστυχώς θεωρείται ανεπιθύμητη αλληλογραφία. Μειωμένη η αποτελεσματικότητα του μάρκετινγκ ηλεκτρονικού ταχυδρομείου και </a:t>
                      </a:r>
                      <a:r>
                        <a:rPr lang="el-GR" sz="1000" baseline="0" dirty="0" err="1" smtClean="0"/>
                        <a:t>γι</a:t>
                      </a:r>
                      <a:r>
                        <a:rPr lang="el-GR" sz="1000" baseline="0" dirty="0" smtClean="0"/>
                        <a:t> αυτό εμφανίζεται η έννοια του συναινετικού μάρκετινγκ. Οι καταναλωτές επιλέγουν από ποιους οργανισμούς θα λάβουν </a:t>
                      </a:r>
                      <a:r>
                        <a:rPr lang="en-US" sz="1000" baseline="0" dirty="0" smtClean="0"/>
                        <a:t>email. </a:t>
                      </a:r>
                      <a:endParaRPr lang="el-GR" sz="1000" dirty="0"/>
                    </a:p>
                  </a:txBody>
                  <a:tcPr/>
                </a:tc>
                <a:tc>
                  <a:txBody>
                    <a:bodyPr/>
                    <a:lstStyle/>
                    <a:p>
                      <a:r>
                        <a:rPr lang="el-GR" sz="1000" dirty="0" smtClean="0"/>
                        <a:t>Αυξανόμενη δημοτικότητα. Π.χ. η διαφήμιση στο </a:t>
                      </a:r>
                      <a:r>
                        <a:rPr lang="en-US" sz="1000" dirty="0" err="1" smtClean="0"/>
                        <a:t>facebook</a:t>
                      </a:r>
                      <a:r>
                        <a:rPr lang="en-US" sz="1000" dirty="0" smtClean="0"/>
                        <a:t> </a:t>
                      </a:r>
                      <a:r>
                        <a:rPr lang="el-GR" sz="1000" dirty="0" smtClean="0"/>
                        <a:t>στοχεύει</a:t>
                      </a:r>
                      <a:r>
                        <a:rPr lang="el-GR" sz="1000" baseline="0" dirty="0" smtClean="0"/>
                        <a:t> πολύ συγκεκριμένα με κριτήρια όπως η ηλικία, το φύλο, η οικογενειακή κατάσταση, η εκπαίδευση, η τοποθεσία κ.α. (ατομικό προφίλ). Οι διαφημιστές μπορούν να επιλέξουν να πληρώνουν για κάθε 1.000 εμφανίσεις ή για κάθε κλικ. </a:t>
                      </a:r>
                      <a:r>
                        <a:rPr lang="el-GR" sz="1000" b="1" baseline="0" dirty="0" smtClean="0"/>
                        <a:t>Η αποτελεσματικότητα της διαφήμισης </a:t>
                      </a:r>
                      <a:r>
                        <a:rPr lang="el-GR" sz="1000" baseline="0" dirty="0" smtClean="0"/>
                        <a:t>μετριέται με την αναλογία των κλικ ανά αριθμό εμφανίσεων. Εδώ υπάρχει το χαρακτηριστικό της </a:t>
                      </a:r>
                      <a:r>
                        <a:rPr lang="el-GR" sz="1000" baseline="0" dirty="0" err="1" smtClean="0"/>
                        <a:t>συνδημιουργίας</a:t>
                      </a:r>
                      <a:r>
                        <a:rPr lang="el-GR" sz="1000" baseline="0" dirty="0" smtClean="0"/>
                        <a:t>.</a:t>
                      </a:r>
                      <a:endParaRPr lang="el-GR" sz="1000" dirty="0"/>
                    </a:p>
                  </a:txBody>
                  <a:tcPr/>
                </a:tc>
                <a:tc>
                  <a:txBody>
                    <a:bodyPr/>
                    <a:lstStyle/>
                    <a:p>
                      <a:r>
                        <a:rPr lang="el-GR" sz="1000" dirty="0" smtClean="0"/>
                        <a:t>Αποτελεί</a:t>
                      </a:r>
                      <a:r>
                        <a:rPr lang="el-GR" sz="1000" baseline="0" dirty="0" smtClean="0"/>
                        <a:t> την διαδικτυακή εκδοχή του μάρκετινγκ από «στόμα σε στόμα». Περιλαμβάνει τη δημιουργία ιστοσελίδας, βίντεο, </a:t>
                      </a:r>
                      <a:r>
                        <a:rPr lang="en-US" sz="1000" baseline="0" dirty="0" smtClean="0"/>
                        <a:t>email,</a:t>
                      </a:r>
                      <a:r>
                        <a:rPr lang="el-GR" sz="1000" baseline="0" dirty="0" smtClean="0"/>
                        <a:t> που είναι τόσο μεταδοτικές ώστε οι πελάτες θέλουν να τις προωθήσουν στους φίλους τους. Το εν λόγω μάρκετινγκ μπορεί να </a:t>
                      </a:r>
                      <a:r>
                        <a:rPr lang="el-GR" sz="1000" b="1" baseline="0" dirty="0" smtClean="0"/>
                        <a:t>παραχθεί</a:t>
                      </a:r>
                      <a:r>
                        <a:rPr lang="el-GR" sz="1000" baseline="0" dirty="0" smtClean="0"/>
                        <a:t> </a:t>
                      </a:r>
                      <a:r>
                        <a:rPr lang="el-GR" sz="1000" b="1" baseline="0" dirty="0" smtClean="0"/>
                        <a:t>φθηνά</a:t>
                      </a:r>
                      <a:r>
                        <a:rPr lang="el-GR" sz="1000" baseline="0" dirty="0" smtClean="0"/>
                        <a:t> και είναι </a:t>
                      </a:r>
                      <a:r>
                        <a:rPr lang="el-GR" sz="1000" b="1" baseline="0" dirty="0" smtClean="0"/>
                        <a:t>αποτελεσματικό</a:t>
                      </a:r>
                      <a:r>
                        <a:rPr lang="el-GR" sz="1000" baseline="0" dirty="0" smtClean="0"/>
                        <a:t> γιατί μεταφέρεται από φίλο σε φίλο.</a:t>
                      </a:r>
                      <a:endParaRPr lang="el-GR" sz="1000" dirty="0"/>
                    </a:p>
                  </a:txBody>
                  <a:tcPr/>
                </a:tc>
                <a:tc>
                  <a:txBody>
                    <a:bodyPr/>
                    <a:lstStyle/>
                    <a:p>
                      <a:r>
                        <a:rPr lang="el-GR" sz="1000" u="none" dirty="0" smtClean="0"/>
                        <a:t>Δημιουργία και προώθησης της επικοινωνίας μάρκετινγκ μέσω</a:t>
                      </a:r>
                      <a:r>
                        <a:rPr lang="el-GR" sz="1000" u="none" baseline="0" dirty="0" smtClean="0"/>
                        <a:t> φορητών συσκευών</a:t>
                      </a:r>
                      <a:r>
                        <a:rPr lang="en-US" sz="1000" u="none" baseline="0" dirty="0" smtClean="0"/>
                        <a:t> , smartphones, tablets, </a:t>
                      </a:r>
                      <a:r>
                        <a:rPr lang="el-GR" sz="1000" u="none" baseline="0" dirty="0" smtClean="0"/>
                        <a:t>ηλεκτρονικοί αναγνώστες και συσκευές για παιχνίδια. Εδώ εντάσσονται και οι εφαρμογές για τα </a:t>
                      </a:r>
                      <a:r>
                        <a:rPr lang="en-US" sz="1000" u="none" baseline="0" dirty="0" smtClean="0"/>
                        <a:t>smartphones.  </a:t>
                      </a:r>
                      <a:r>
                        <a:rPr lang="el-GR" sz="1000" u="none" baseline="0" dirty="0" smtClean="0"/>
                        <a:t>Πρόκειται για </a:t>
                      </a:r>
                      <a:r>
                        <a:rPr lang="el-GR" sz="1000" b="1" u="none" baseline="0" dirty="0" smtClean="0"/>
                        <a:t>οικονομικό</a:t>
                      </a:r>
                      <a:r>
                        <a:rPr lang="el-GR" sz="1000" u="none" baseline="0" dirty="0" smtClean="0"/>
                        <a:t> μάρκετινγκ (κόστος ανά μήνυμα: 0,15-0,25€). Γίνεται  </a:t>
                      </a:r>
                      <a:r>
                        <a:rPr lang="el-GR" sz="1000" b="1" u="none" baseline="0" dirty="0" err="1" smtClean="0"/>
                        <a:t>στοχευμένα</a:t>
                      </a:r>
                      <a:r>
                        <a:rPr lang="el-GR" sz="1000" b="1" u="none" baseline="0" dirty="0" smtClean="0"/>
                        <a:t> και </a:t>
                      </a:r>
                      <a:r>
                        <a:rPr lang="el-GR" sz="1000" b="1" u="none" baseline="0" dirty="0" err="1" smtClean="0"/>
                        <a:t>διαδραστικά</a:t>
                      </a:r>
                      <a:r>
                        <a:rPr lang="el-GR" sz="1000" u="none" baseline="0" dirty="0" smtClean="0"/>
                        <a:t>, είναι </a:t>
                      </a:r>
                      <a:r>
                        <a:rPr lang="el-GR" sz="1000" b="1" u="none" baseline="0" dirty="0" smtClean="0"/>
                        <a:t>ευέλικτό</a:t>
                      </a:r>
                      <a:r>
                        <a:rPr lang="el-GR" sz="1000" u="none" baseline="0" dirty="0" smtClean="0"/>
                        <a:t> ως προς το χρόνο, μέσω αυτού αναπτύσσεται το </a:t>
                      </a:r>
                      <a:r>
                        <a:rPr lang="el-GR" sz="1000" b="1" u="none" baseline="0" dirty="0" smtClean="0"/>
                        <a:t>μάρκετινγκ εγγύτητας</a:t>
                      </a:r>
                      <a:r>
                        <a:rPr lang="el-GR" sz="1000" u="none" baseline="0" dirty="0" smtClean="0"/>
                        <a:t>. Είναι </a:t>
                      </a:r>
                      <a:r>
                        <a:rPr lang="el-GR" sz="1000" b="1" u="none" baseline="0" dirty="0" smtClean="0"/>
                        <a:t>μετρήσιμο και άμεσο</a:t>
                      </a:r>
                      <a:r>
                        <a:rPr lang="el-GR" sz="1000" u="none" baseline="0" dirty="0" smtClean="0"/>
                        <a:t>.</a:t>
                      </a:r>
                      <a:endParaRPr lang="el-GR" sz="1000" u="none" dirty="0"/>
                    </a:p>
                  </a:txBody>
                  <a:tcPr/>
                </a:tc>
                <a:tc>
                  <a:txBody>
                    <a:bodyPr/>
                    <a:lstStyle/>
                    <a:p>
                      <a:r>
                        <a:rPr lang="el-GR" sz="1000" dirty="0" smtClean="0"/>
                        <a:t>Μέσω της ψηφιακής τηλεόρασης οι τηλεθεατές μπορούν πατώντας το «κόκκινο κουμπί» να δουν πληροφορίες</a:t>
                      </a:r>
                      <a:r>
                        <a:rPr lang="el-GR" sz="1000" baseline="0" dirty="0" smtClean="0"/>
                        <a:t> για ένα διαφημιζόμενο προϊόν. </a:t>
                      </a:r>
                      <a:r>
                        <a:rPr lang="el-GR" sz="1000" b="1" baseline="0" dirty="0" smtClean="0"/>
                        <a:t>Η αποτελεσματικότητα της είναι μετρήσιμη</a:t>
                      </a:r>
                      <a:r>
                        <a:rPr lang="el-GR" sz="1000" baseline="0" dirty="0" smtClean="0"/>
                        <a:t>, επιτρέπεται η </a:t>
                      </a:r>
                      <a:r>
                        <a:rPr lang="el-GR" sz="1000" b="1" baseline="0" dirty="0" smtClean="0"/>
                        <a:t>στόχευση εξειδικευμένου κοινού</a:t>
                      </a:r>
                      <a:r>
                        <a:rPr lang="el-GR" sz="1000" baseline="0" dirty="0" smtClean="0"/>
                        <a:t>, </a:t>
                      </a:r>
                      <a:r>
                        <a:rPr lang="el-GR" sz="1000" b="1" baseline="0" dirty="0" smtClean="0"/>
                        <a:t>διευκολύνει την παροχή περισσότερων πληροφοριών </a:t>
                      </a:r>
                      <a:r>
                        <a:rPr lang="el-GR" sz="1000" baseline="0" dirty="0" smtClean="0"/>
                        <a:t>από τα υπόλοιπα είδη διαφήμισης.</a:t>
                      </a:r>
                      <a:endParaRPr lang="el-GR" sz="10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625252"/>
            <a:ext cx="8229600" cy="5256584"/>
          </a:xfrm>
        </p:spPr>
        <p:txBody>
          <a:bodyPr>
            <a:normAutofit fontScale="85000" lnSpcReduction="20000"/>
          </a:bodyPr>
          <a:lstStyle/>
          <a:p>
            <a:pPr>
              <a:lnSpc>
                <a:spcPct val="90000"/>
              </a:lnSpc>
              <a:buNone/>
            </a:pPr>
            <a:r>
              <a:rPr lang="el-GR" sz="2800" b="1" dirty="0" smtClean="0"/>
              <a:t>Ταχεία Παγκοσμιοποίηση</a:t>
            </a:r>
          </a:p>
          <a:p>
            <a:pPr>
              <a:lnSpc>
                <a:spcPct val="90000"/>
              </a:lnSpc>
              <a:buFont typeface="Wingdings" panose="05000000000000000000" pitchFamily="2" charset="2"/>
              <a:buChar char="q"/>
            </a:pPr>
            <a:r>
              <a:rPr lang="el-GR" sz="2200" dirty="0" smtClean="0"/>
              <a:t>Σε ένα κόσμο που γίνεται ολοένα μικρότερος , πολλά στελέχη του μάρκετινγκ συνδέονται τώρα παγκόσμια με τους πελάτες τους και με τους συνεργάτες τους στο μάρκετινγκ.</a:t>
            </a:r>
          </a:p>
          <a:p>
            <a:pPr lvl="1">
              <a:lnSpc>
                <a:spcPct val="90000"/>
              </a:lnSpc>
            </a:pPr>
            <a:r>
              <a:rPr lang="el-GR" sz="2200" b="1" dirty="0" smtClean="0"/>
              <a:t>Σήμερα κάθε εταιρεία , μεγάλη ή μικρή , επηρεάζεται από τον παγκόσμιο ανταγωνισμό</a:t>
            </a:r>
            <a:r>
              <a:rPr lang="el-GR" sz="2200" dirty="0" smtClean="0"/>
              <a:t>.</a:t>
            </a:r>
          </a:p>
          <a:p>
            <a:pPr lvl="2">
              <a:lnSpc>
                <a:spcPct val="90000"/>
              </a:lnSpc>
              <a:buFont typeface="Wingdings" pitchFamily="2" charset="2"/>
              <a:buChar char="ü"/>
            </a:pPr>
            <a:r>
              <a:rPr lang="el-GR" sz="2200" dirty="0" smtClean="0"/>
              <a:t>Ένας ανθοπώλης της γειτονιάς αγοράζει τα λουλούδια του από τα φυτώρια του Μεξικού, και μια εταιρεία κατασκευής ηλεκτρονικών στις ΗΠΑ ανταγωνίζεται στις εγχώριες αγορές με γιγάντιες Κορεάτικες εταιρίες.</a:t>
            </a:r>
          </a:p>
          <a:p>
            <a:pPr lvl="2">
              <a:lnSpc>
                <a:spcPct val="90000"/>
              </a:lnSpc>
              <a:buFontTx/>
              <a:buChar char="-"/>
            </a:pPr>
            <a:r>
              <a:rPr lang="el-GR" sz="2200" dirty="0" smtClean="0"/>
              <a:t>Οι Αμερικανικές εταιρείες αμφισβητούνται μέσα στο σπίτι τους από το αποδοτικό μάρκετινγκ Ευρωπαϊκών και Ασιατικών πολυεθνικών. Εταιρείες όπως η</a:t>
            </a:r>
            <a:r>
              <a:rPr lang="en-US" sz="2200" dirty="0" smtClean="0"/>
              <a:t> Toyota, Nestle, Samsung </a:t>
            </a:r>
            <a:r>
              <a:rPr lang="el-GR" sz="2200" dirty="0" smtClean="0"/>
              <a:t>υπερακοντίζουν τους Αμερικανούς ανταγωνιστές τους στις Αμερικανικές αγορές.</a:t>
            </a:r>
            <a:r>
              <a:rPr lang="en-US" sz="2200" dirty="0" smtClean="0"/>
              <a:t> </a:t>
            </a:r>
            <a:endParaRPr lang="el-GR" sz="2200" dirty="0" smtClean="0"/>
          </a:p>
          <a:p>
            <a:pPr lvl="2">
              <a:lnSpc>
                <a:spcPct val="90000"/>
              </a:lnSpc>
              <a:buFontTx/>
              <a:buChar char="-"/>
            </a:pPr>
            <a:r>
              <a:rPr lang="el-GR" sz="2200" dirty="0" smtClean="0"/>
              <a:t>Αλλά και οι εταιρείες των ΗΠΑ σε ένα μεγάλο φάσμα βιομηχανιών έχουν αναπτύξει πραγματικά παγκόσμιες λειτουργίες, κατασκευάζοντας και πουλώντας προϊόντα σε όλο τον κόσμο. Η αμερικανική εταιρεία </a:t>
            </a:r>
            <a:r>
              <a:rPr lang="en-US" sz="2200" dirty="0" smtClean="0"/>
              <a:t>Mc Donald’s </a:t>
            </a:r>
            <a:r>
              <a:rPr lang="el-GR" sz="2200" dirty="0" smtClean="0"/>
              <a:t>εξυπηρετεί σήμερα 52 εκ. πελάτες ημερησίως σε 31.600 εστιατόρια σε όλον τον κόσμο, το 65% των εσόδων της προέρχεται από πελάτες εκτός των ΗΠΑ.</a:t>
            </a:r>
          </a:p>
          <a:p>
            <a:pPr>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57200" y="913284"/>
            <a:ext cx="8229600" cy="4191852"/>
          </a:xfrm>
        </p:spPr>
        <p:txBody>
          <a:bodyPr>
            <a:normAutofit/>
          </a:bodyPr>
          <a:lstStyle/>
          <a:p>
            <a:pPr>
              <a:buNone/>
            </a:pPr>
            <a:r>
              <a:rPr lang="el-GR" sz="2600" b="1" dirty="0" smtClean="0"/>
              <a:t>Ταχεία Παγκοσμιοποίηση</a:t>
            </a:r>
          </a:p>
          <a:p>
            <a:pPr lvl="1">
              <a:lnSpc>
                <a:spcPct val="80000"/>
              </a:lnSpc>
            </a:pPr>
            <a:r>
              <a:rPr lang="el-GR" sz="2000" b="1" dirty="0" smtClean="0"/>
              <a:t>Σήμερα οι εταιρείες προσπαθούν να πουλήσουν περισσότερα από τα εγχωρίως παραγόμενα προϊόντα τους στις διεθνείς αγορές αλλά και αγοράζουν προμήθειες και εξαρτήματα από το εξωτερικό. </a:t>
            </a:r>
          </a:p>
          <a:p>
            <a:pPr lvl="1">
              <a:lnSpc>
                <a:spcPct val="80000"/>
              </a:lnSpc>
              <a:buFontTx/>
              <a:buChar char="-"/>
            </a:pPr>
            <a:r>
              <a:rPr lang="el-GR" sz="2000" dirty="0" smtClean="0"/>
              <a:t>Οι διευθυντές σε χώρες όλου του κόσμου εξετάζουν πλέον παγκοσμίως το βιομηχανικό τους κλάδο, τους ανταγωνιστές τους και τις ευκαιρίες που παρουσιάζονται. Αυτοί θα πρέπει να προβληματίζονται σχετικά με:</a:t>
            </a:r>
          </a:p>
          <a:p>
            <a:pPr lvl="2">
              <a:lnSpc>
                <a:spcPct val="80000"/>
              </a:lnSpc>
              <a:buFont typeface="Wingdings" pitchFamily="2" charset="2"/>
              <a:buChar char="Ø"/>
            </a:pPr>
            <a:r>
              <a:rPr lang="el-GR" sz="2000" dirty="0" smtClean="0"/>
              <a:t>Τι είναι το παγκόσμιο μάρκετινγκ</a:t>
            </a:r>
            <a:r>
              <a:rPr lang="en-US" sz="2000" dirty="0" smtClean="0"/>
              <a:t>; </a:t>
            </a:r>
            <a:endParaRPr lang="el-GR" sz="2000" dirty="0" smtClean="0"/>
          </a:p>
          <a:p>
            <a:pPr lvl="2">
              <a:lnSpc>
                <a:spcPct val="80000"/>
              </a:lnSpc>
              <a:buFont typeface="Wingdings" pitchFamily="2" charset="2"/>
              <a:buChar char="Ø"/>
            </a:pPr>
            <a:r>
              <a:rPr lang="el-GR" sz="2000" dirty="0" smtClean="0"/>
              <a:t>Ποιο τρόπο επηρεάζουν την επιχείρησή μας οι ανταγωνιστές και οι δυνάμεις παγκοσμίως</a:t>
            </a:r>
            <a:r>
              <a:rPr lang="en-US" sz="2000" dirty="0" smtClean="0"/>
              <a:t>; </a:t>
            </a:r>
            <a:endParaRPr lang="el-GR" sz="2000" dirty="0" smtClean="0"/>
          </a:p>
          <a:p>
            <a:pPr lvl="2">
              <a:lnSpc>
                <a:spcPct val="80000"/>
              </a:lnSpc>
              <a:buFont typeface="Wingdings" pitchFamily="2" charset="2"/>
              <a:buChar char="Ø"/>
            </a:pPr>
            <a:r>
              <a:rPr lang="el-GR" sz="2000" dirty="0" smtClean="0"/>
              <a:t>Το εύρος των δραστηριοτήτων που θα πρέπει να αναπτύξουμε «παγκοσμίως»</a:t>
            </a:r>
            <a:r>
              <a:rPr lang="en-US" sz="2000" dirty="0" smtClean="0"/>
              <a:t>;</a:t>
            </a:r>
            <a:endParaRPr lang="el-GR" sz="20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179512" y="1333500"/>
            <a:ext cx="6408712" cy="3771636"/>
          </a:xfrm>
        </p:spPr>
        <p:txBody>
          <a:bodyPr>
            <a:normAutofit/>
          </a:bodyPr>
          <a:lstStyle/>
          <a:p>
            <a:pPr>
              <a:lnSpc>
                <a:spcPct val="80000"/>
              </a:lnSpc>
              <a:buNone/>
            </a:pPr>
            <a:r>
              <a:rPr lang="el-GR" sz="2600" b="1" dirty="0" smtClean="0"/>
              <a:t>Επίκληση Ηθικής και Κοινωνικής Ευθύνης</a:t>
            </a:r>
          </a:p>
          <a:p>
            <a:pPr>
              <a:lnSpc>
                <a:spcPct val="80000"/>
              </a:lnSpc>
            </a:pPr>
            <a:r>
              <a:rPr lang="el-GR" sz="2200" dirty="0" smtClean="0"/>
              <a:t>Η εταιρική και κοινωνική ευθύνη έχουν γίνει καυτά θέματα για σχεδόν κάθε επιχείρηση, λίγες εταιρείες είναι σε θέση να αγνοήσουν το ανανεωμένο και πολύ απαιτητικό κίνημα προστασίας του περιβάλλοντος. </a:t>
            </a:r>
          </a:p>
          <a:p>
            <a:pPr lvl="1">
              <a:lnSpc>
                <a:spcPct val="80000"/>
              </a:lnSpc>
            </a:pPr>
            <a:r>
              <a:rPr lang="el-GR" sz="2200" dirty="0" smtClean="0"/>
              <a:t>Θεωρούν τις κοινωνικά  υπεύθυνα δράσεις ως μια ευκαιρία να τα πάνε καλά κάνοντας το σωστό. Αναζητούν τρόπους αποκόμισης κερδών εξυπηρετώντας τα μακροπρόθεσμα συμφέροντά των πελατών και των κοινοτήτων τους.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5" name="4 - Εικόνα" descr="patagonia.jpg"/>
          <p:cNvPicPr>
            <a:picLocks noChangeAspect="1"/>
          </p:cNvPicPr>
          <p:nvPr/>
        </p:nvPicPr>
        <p:blipFill>
          <a:blip r:embed="rId2" cstate="print"/>
          <a:stretch>
            <a:fillRect/>
          </a:stretch>
        </p:blipFill>
        <p:spPr>
          <a:xfrm>
            <a:off x="6444208" y="1273324"/>
            <a:ext cx="2339752" cy="207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841276"/>
            <a:ext cx="8229600" cy="5040560"/>
          </a:xfrm>
        </p:spPr>
        <p:txBody>
          <a:bodyPr>
            <a:normAutofit lnSpcReduction="10000"/>
          </a:bodyPr>
          <a:lstStyle/>
          <a:p>
            <a:pPr>
              <a:buNone/>
            </a:pPr>
            <a:r>
              <a:rPr lang="el-GR" sz="2800" b="1" dirty="0" smtClean="0"/>
              <a:t>Επίκληση Ηθικής και Κοινωνικής Ευθύνης</a:t>
            </a:r>
          </a:p>
          <a:p>
            <a:pPr>
              <a:lnSpc>
                <a:spcPct val="90000"/>
              </a:lnSpc>
            </a:pPr>
            <a:r>
              <a:rPr lang="el-GR" sz="2000" dirty="0" smtClean="0"/>
              <a:t>Μερικές εταιρείες ασκούν τον «καπιταλισμό με μέριμνα» , βάζοντας τον εαυτό τους στην άκρη, σκέπτονται το κοινωνικό σύνολο και αναπτύσσουν υπευθυνότητα.</a:t>
            </a:r>
          </a:p>
          <a:p>
            <a:pPr lvl="1">
              <a:lnSpc>
                <a:spcPct val="90000"/>
              </a:lnSpc>
            </a:pPr>
            <a:r>
              <a:rPr lang="el-GR" sz="2000" dirty="0" smtClean="0"/>
              <a:t>Παράδειγμα της εταιρείας </a:t>
            </a:r>
            <a:r>
              <a:rPr lang="en-US" sz="2000" dirty="0" smtClean="0"/>
              <a:t>“Patagonia” </a:t>
            </a:r>
            <a:r>
              <a:rPr lang="el-GR" sz="2000" dirty="0" smtClean="0"/>
              <a:t>που όσον αφορά την ευθύνη της προστασίας του περιβάλλοντος , τα στελέχη του εξωτερικού μηχανισμού μάρκετινγκ της </a:t>
            </a:r>
            <a:r>
              <a:rPr lang="en-US" sz="2000" dirty="0" smtClean="0"/>
              <a:t>“Patagonia” </a:t>
            </a:r>
            <a:r>
              <a:rPr lang="el-GR" sz="2000" dirty="0" smtClean="0"/>
              <a:t>«δεσμεύονται μέχρι το κόκκαλο». </a:t>
            </a:r>
          </a:p>
          <a:p>
            <a:pPr lvl="2">
              <a:lnSpc>
                <a:spcPct val="90000"/>
              </a:lnSpc>
            </a:pPr>
            <a:r>
              <a:rPr lang="el-GR" sz="2000" dirty="0" smtClean="0"/>
              <a:t>«Εμείς που εργαζόμαστε εδώ μοιραζόμαστε  μια ισχυρή δέσμευση της προστασίας της άγριας φύσης» αναφέρει η ιστοσελίδα της εταιρείας.</a:t>
            </a:r>
          </a:p>
          <a:p>
            <a:pPr lvl="2">
              <a:lnSpc>
                <a:spcPct val="90000"/>
              </a:lnSpc>
            </a:pPr>
            <a:r>
              <a:rPr lang="el-GR" sz="2000" dirty="0" smtClean="0"/>
              <a:t>«Πιστεύουμε στο </a:t>
            </a:r>
            <a:r>
              <a:rPr lang="el-GR" sz="2000" dirty="0" err="1" smtClean="0"/>
              <a:t>επιχειρείν</a:t>
            </a:r>
            <a:r>
              <a:rPr lang="el-GR" sz="2000" dirty="0" smtClean="0"/>
              <a:t> που εμπνέει λύσεις για την αντιμετώπιση της περιβαλλοντικής κρίσης»</a:t>
            </a:r>
          </a:p>
          <a:p>
            <a:pPr lvl="1">
              <a:lnSpc>
                <a:spcPct val="90000"/>
              </a:lnSpc>
            </a:pPr>
            <a:r>
              <a:rPr lang="el-GR" sz="2000" dirty="0" smtClean="0"/>
              <a:t>Η </a:t>
            </a:r>
            <a:r>
              <a:rPr lang="en-US" sz="2000" dirty="0" smtClean="0"/>
              <a:t>“Patagonia”</a:t>
            </a:r>
            <a:r>
              <a:rPr lang="el-GR" sz="2000" dirty="0" smtClean="0"/>
              <a:t>κάνει πράξη αυτά τα λόγια , κάθε χρόνο εγγυάται τη διάθεση 1% των πωλήσεων της ή του 10% των κερδών της στην προστασία του περιβάλλοντος.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395536" y="1129308"/>
            <a:ext cx="8064896" cy="2918369"/>
          </a:xfrm>
        </p:spPr>
        <p:txBody>
          <a:bodyPr>
            <a:noAutofit/>
          </a:bodyPr>
          <a:lstStyle/>
          <a:p>
            <a:pPr algn="l"/>
            <a:r>
              <a:rPr lang="el-GR" sz="2800" dirty="0" smtClean="0"/>
              <a:t>Λογιστικής και Χρηματοοικονομικής</a:t>
            </a:r>
          </a:p>
          <a:p>
            <a:pPr algn="l"/>
            <a:r>
              <a:rPr lang="el-GR" altLang="zh-CN" sz="2800" b="1" dirty="0" smtClean="0">
                <a:cs typeface="Segoe UI" pitchFamily="18" charset="0"/>
              </a:rPr>
              <a:t>Αρχές </a:t>
            </a:r>
            <a:r>
              <a:rPr lang="el-GR" altLang="zh-CN" sz="2800" b="1" dirty="0" smtClean="0">
                <a:cs typeface="Segoe UI" pitchFamily="18" charset="0"/>
              </a:rPr>
              <a:t>Μάρκετινγκ</a:t>
            </a:r>
            <a:endParaRPr lang="el-GR" altLang="zh-CN" sz="2800" b="1" dirty="0" smtClean="0">
              <a:cs typeface="Segoe UI" pitchFamily="18" charset="0"/>
            </a:endParaRPr>
          </a:p>
          <a:p>
            <a:pPr algn="l"/>
            <a:r>
              <a:rPr lang="el-GR" sz="2800" b="1" dirty="0" smtClean="0"/>
              <a:t>Ενότητα</a:t>
            </a:r>
            <a:r>
              <a:rPr lang="en-US" sz="2800" b="1" dirty="0" smtClean="0"/>
              <a:t> </a:t>
            </a:r>
            <a:r>
              <a:rPr lang="el-GR" sz="2800" b="1" dirty="0" smtClean="0"/>
              <a:t>8: </a:t>
            </a:r>
            <a:r>
              <a:rPr lang="el-GR" altLang="zh-CN" sz="2800" b="1" dirty="0" smtClean="0">
                <a:cs typeface="Segoe UI" pitchFamily="18" charset="0"/>
              </a:rPr>
              <a:t>Δημιουργία και Δέσμευση Αξίας Πελατών</a:t>
            </a:r>
          </a:p>
          <a:p>
            <a:pPr algn="l"/>
            <a:r>
              <a:rPr lang="el-GR" altLang="zh-CN" sz="2800" b="1" dirty="0" smtClean="0">
                <a:cs typeface="Segoe UI" pitchFamily="18" charset="0"/>
              </a:rPr>
              <a:t>Υποενότητα 7: </a:t>
            </a:r>
            <a:r>
              <a:rPr lang="el-GR" sz="2800" dirty="0" smtClean="0"/>
              <a:t>Το Μεταβαλλόμενο τοπίο του μάρκετινγκ</a:t>
            </a:r>
            <a:endParaRPr lang="en-US" sz="2800" dirty="0" smtClean="0"/>
          </a:p>
          <a:p>
            <a:pPr algn="l">
              <a:lnSpc>
                <a:spcPts val="2400"/>
              </a:lnSpc>
              <a:tabLst/>
            </a:pPr>
            <a:r>
              <a:rPr lang="el-GR" altLang="zh-CN" sz="2800" dirty="0" smtClean="0">
                <a:cs typeface="Segoe UI" pitchFamily="18" charset="0"/>
              </a:rPr>
              <a:t>Τριάρχη </a:t>
            </a:r>
            <a:r>
              <a:rPr lang="el-GR" altLang="zh-CN" sz="2800" dirty="0" smtClean="0">
                <a:cs typeface="Segoe UI" pitchFamily="18" charset="0"/>
              </a:rPr>
              <a:t>Ειρήνη</a:t>
            </a:r>
            <a:endParaRPr lang="el-GR" sz="2400" dirty="0" smtClean="0">
              <a:solidFill>
                <a:schemeClr val="tx2">
                  <a:lumMod val="50000"/>
                </a:schemeClr>
              </a:solidFill>
            </a:endParaRPr>
          </a:p>
          <a:p>
            <a:pPr algn="l">
              <a:lnSpc>
                <a:spcPts val="2600"/>
              </a:lnSpc>
            </a:pPr>
            <a:r>
              <a:rPr lang="el-GR" sz="2400" dirty="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57200" y="1057300"/>
            <a:ext cx="8229600" cy="4047836"/>
          </a:xfrm>
        </p:spPr>
        <p:txBody>
          <a:bodyPr>
            <a:normAutofit fontScale="62500" lnSpcReduction="20000"/>
          </a:bodyPr>
          <a:lstStyle/>
          <a:p>
            <a:pPr>
              <a:buNone/>
            </a:pPr>
            <a:r>
              <a:rPr lang="el-GR" sz="3500" b="1" dirty="0" smtClean="0"/>
              <a:t>Μη Κερδοσκοπικό Μάρκετινγκ</a:t>
            </a:r>
          </a:p>
          <a:p>
            <a:r>
              <a:rPr lang="el-GR" dirty="0" smtClean="0"/>
              <a:t>Οι περισσότεροι μη κερδοσκοπικοί οργανισμοί όπως κολέγια, νοσοκομεία, μουσεία, ζωολογικοί κήποι, συμφωνικές ορχήστρες, εκκλησίες,  καταφύγια αστέγων, στρατός σωτηρίας, το παγκόσμιο ταμείο για τη φύση </a:t>
            </a:r>
            <a:r>
              <a:rPr lang="en-US" dirty="0" smtClean="0"/>
              <a:t>(WWF) </a:t>
            </a:r>
            <a:r>
              <a:rPr lang="el-GR" dirty="0" smtClean="0"/>
              <a:t>δραστηριοποιούνται στον τομέα των υπηρεσιών. Όπως και οι επιχειρήσεις χρειάζονται πόρους για να επιβιώσουν και να πετύχουν τους στόχους τους.</a:t>
            </a:r>
            <a:endParaRPr lang="en-US" dirty="0" smtClean="0"/>
          </a:p>
          <a:p>
            <a:r>
              <a:rPr lang="el-GR" dirty="0" smtClean="0"/>
              <a:t> Το μάρκετινγκ αποτελεί μέρος της στρατηγικής τους καθώς πλέον αντιμετωπίζουν σκληρό ανταγωνισμό στην προσπάθειά τους για εξασφάλιση οικονομικής στήριξης και μελών. Ιδίως πολλοί μακρόβιοι μη-κερδοσκοπικοί οργανισμοί έχουν χάσει μέλη και σήμερα επιδιώκουν μέσω του σύγχρονου μάρκετινγκ να προσελκύσουν νέα μέλη και δωρητές.</a:t>
            </a:r>
          </a:p>
          <a:p>
            <a:r>
              <a:rPr lang="el-GR" dirty="0" smtClean="0"/>
              <a:t>Το υγιές μάρκετινγκ μπορεί να τις βοηθήσει να προσελκύσουν μέλη και οικονομική υποστήριξη.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0" y="1057300"/>
            <a:ext cx="8229600" cy="3987660"/>
          </a:xfrm>
        </p:spPr>
        <p:txBody>
          <a:bodyPr>
            <a:normAutofit fontScale="70000" lnSpcReduction="20000"/>
          </a:bodyPr>
          <a:lstStyle/>
          <a:p>
            <a:pPr>
              <a:buNone/>
            </a:pPr>
            <a:r>
              <a:rPr lang="el-GR" sz="3400" b="1" dirty="0" smtClean="0"/>
              <a:t>Παράδειγμα Μη-Κερδοσκοπικού Μάρκετινγκ </a:t>
            </a:r>
          </a:p>
          <a:p>
            <a:r>
              <a:rPr lang="el-GR" dirty="0" smtClean="0"/>
              <a:t>Η</a:t>
            </a:r>
            <a:r>
              <a:rPr lang="el-GR" b="1" dirty="0" smtClean="0"/>
              <a:t> </a:t>
            </a:r>
            <a:r>
              <a:rPr lang="el-GR" dirty="0" smtClean="0"/>
              <a:t>Ζωολογική εταιρεία του </a:t>
            </a:r>
            <a:r>
              <a:rPr lang="en-US" dirty="0" smtClean="0"/>
              <a:t>San Francisco</a:t>
            </a:r>
            <a:r>
              <a:rPr lang="el-GR" dirty="0" smtClean="0"/>
              <a:t> πουλάει με επιθετικό τρόπο τα θεάματα του ζωολογικού κήπου σε εκείνο το τμήμα των πελατών που θεωρείται πιο σημαντικό γι αυτήν και το οποίο είναι τα παιδιά όλων των ηλικιών.</a:t>
            </a:r>
            <a:r>
              <a:rPr lang="en-US" dirty="0" smtClean="0"/>
              <a:t> </a:t>
            </a:r>
            <a:endParaRPr lang="el-GR" dirty="0" smtClean="0"/>
          </a:p>
          <a:p>
            <a:r>
              <a:rPr lang="el-GR" dirty="0" smtClean="0"/>
              <a:t>Το </a:t>
            </a:r>
            <a:r>
              <a:rPr lang="el-GR" b="1" dirty="0" smtClean="0"/>
              <a:t>καλά σχεδιασμένο προϊόν </a:t>
            </a:r>
            <a:r>
              <a:rPr lang="el-GR" dirty="0" smtClean="0"/>
              <a:t>της είναι ο εκτεταμένος Παιδικός Ζωολογικός Κήπος  ο οποίος ενθαρρύνει την επαφή γονέα-παιδιού καθώς και τις συζητήσεις συμβίωσης των ζώων, παρέχει επαφές με ζώα όλων των ειδών. Τα παιδιά μπορούν να περιποιούνται τα ζώα εκτροφής ή να μαζεύουν αυγά στην Οικογενειακή Φάρμα, να παρατηρούν με μικροσκόπια στο Ζωολογικό Κήπο Εντόμων, να μπουσουλάνε μέσα σε παιδικού μεγέθους φωλιές ζώων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pic>
        <p:nvPicPr>
          <p:cNvPr id="5" name="4 - Εικόνα" descr="ΖΩΟΛΟΓΙΚΟΣ.jpg"/>
          <p:cNvPicPr>
            <a:picLocks noChangeAspect="1"/>
          </p:cNvPicPr>
          <p:nvPr/>
        </p:nvPicPr>
        <p:blipFill>
          <a:blip r:embed="rId2" cstate="print"/>
          <a:stretch>
            <a:fillRect/>
          </a:stretch>
        </p:blipFill>
        <p:spPr>
          <a:xfrm>
            <a:off x="7703840" y="3865612"/>
            <a:ext cx="1440160" cy="1584511"/>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57200" y="913284"/>
            <a:ext cx="8229600" cy="5040560"/>
          </a:xfrm>
        </p:spPr>
        <p:txBody>
          <a:bodyPr>
            <a:normAutofit fontScale="70000" lnSpcReduction="20000"/>
          </a:bodyPr>
          <a:lstStyle/>
          <a:p>
            <a:pPr>
              <a:buNone/>
            </a:pPr>
            <a:r>
              <a:rPr lang="el-GR" sz="3400" b="1" dirty="0" smtClean="0"/>
              <a:t>Παράδειγμα Μη-Κερδοσκοπικού Μάρκετινγκ</a:t>
            </a:r>
          </a:p>
          <a:p>
            <a:pPr>
              <a:lnSpc>
                <a:spcPct val="95000"/>
              </a:lnSpc>
            </a:pPr>
            <a:r>
              <a:rPr lang="el-GR" sz="2900" dirty="0" smtClean="0"/>
              <a:t>Προκειμένου να γίνει γνωστός, να προσελκύσει επισκέπτες και να συγκεντρώσει κεφάλαια, ο ζωολογικός κήπος </a:t>
            </a:r>
            <a:r>
              <a:rPr lang="el-GR" sz="2900" b="1" dirty="0" smtClean="0"/>
              <a:t>χρηματοδοτεί καινοτόμες διαφημίσεις</a:t>
            </a:r>
            <a:r>
              <a:rPr lang="el-GR" sz="2900" dirty="0" smtClean="0"/>
              <a:t>, </a:t>
            </a:r>
            <a:r>
              <a:rPr lang="el-GR" sz="2900" b="1" dirty="0" smtClean="0"/>
              <a:t>μια ιστοσελίδα με πληροφορίες</a:t>
            </a:r>
            <a:r>
              <a:rPr lang="el-GR" sz="2900" dirty="0" smtClean="0"/>
              <a:t> και </a:t>
            </a:r>
            <a:r>
              <a:rPr lang="el-GR" sz="2900" b="1" dirty="0" smtClean="0"/>
              <a:t>συναρπαστικές οικογενειακές εκδηλώσεις</a:t>
            </a:r>
            <a:r>
              <a:rPr lang="el-GR" sz="2900" dirty="0" smtClean="0"/>
              <a:t>, όπως η ετήσια Γιορτή του Παιδικού Ζωολογικού Κήπου.</a:t>
            </a:r>
          </a:p>
          <a:p>
            <a:pPr lvl="2">
              <a:lnSpc>
                <a:spcPct val="95000"/>
              </a:lnSpc>
              <a:buNone/>
            </a:pPr>
            <a:r>
              <a:rPr lang="el-GR" sz="2900" dirty="0" smtClean="0"/>
              <a:t>   Φέρτε τα παιδιά σας, τους γονείς, τους παππούδες και τους φίλους σας να συμμετέχουν στη πιο δημοφιλή ετήσια οικογενειακή γιορτή συγκέντρωσης κεφαλαίων στη Γιορτή του Παιδικού Ζωολογικού Κήπου στο Ζωολογικό Κήπο του Σαν Φραντσίσκο.</a:t>
            </a:r>
          </a:p>
          <a:p>
            <a:pPr lvl="2">
              <a:lnSpc>
                <a:spcPct val="95000"/>
              </a:lnSpc>
              <a:buNone/>
            </a:pPr>
            <a:r>
              <a:rPr lang="el-GR" sz="2900" dirty="0" smtClean="0"/>
              <a:t>«Βάψτε το πρόσωπό σας , απολαύστε τις συναντήσεις με τα ζώα, φάτε νόστιμα κεράσματα ….»</a:t>
            </a:r>
          </a:p>
          <a:p>
            <a:pPr lvl="1">
              <a:lnSpc>
                <a:spcPct val="95000"/>
              </a:lnSpc>
              <a:buNone/>
            </a:pPr>
            <a:r>
              <a:rPr lang="el-GR" sz="2900" dirty="0" smtClean="0"/>
              <a:t>      Η εκδήλωση αποφέρει 50.000,00$ /χρόνο που χρησιμοποιούνται για τη συντήρηση του Ζωολογικού Κήπου καθώς και για επιμορφωτικά προγράμματα.</a:t>
            </a:r>
          </a:p>
          <a:p>
            <a:pPr>
              <a:buNone/>
            </a:pPr>
            <a:r>
              <a:rPr lang="el-GR" dirty="0" smtClean="0"/>
              <a:t> </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pic>
        <p:nvPicPr>
          <p:cNvPr id="5" name="4 - Εικόνα" descr="zoo.png"/>
          <p:cNvPicPr>
            <a:picLocks noChangeAspect="1"/>
          </p:cNvPicPr>
          <p:nvPr/>
        </p:nvPicPr>
        <p:blipFill>
          <a:blip r:embed="rId2" cstate="print"/>
          <a:stretch>
            <a:fillRect/>
          </a:stretch>
        </p:blipFill>
        <p:spPr>
          <a:xfrm>
            <a:off x="0" y="2785492"/>
            <a:ext cx="1451541" cy="158417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Ορθογώνιο 43"/>
          <p:cNvSpPr/>
          <p:nvPr/>
        </p:nvSpPr>
        <p:spPr>
          <a:xfrm>
            <a:off x="359229" y="481236"/>
            <a:ext cx="8784771" cy="4838095"/>
          </a:xfrm>
          <a:prstGeom prst="rect">
            <a:avLst/>
          </a:prstGeom>
          <a:solidFill>
            <a:srgbClr val="E9FF99"/>
          </a:solidFill>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4" name="Στρογγυλεμένο ορθογώνιο 3"/>
          <p:cNvSpPr/>
          <p:nvPr/>
        </p:nvSpPr>
        <p:spPr>
          <a:xfrm>
            <a:off x="332011" y="507997"/>
            <a:ext cx="1491343" cy="1245809"/>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500" dirty="0" smtClean="0"/>
              <a:t>Κατανόηση της αγοράς και των αναγκών και επιθυμιών των πελατών</a:t>
            </a:r>
            <a:endParaRPr lang="el-GR" sz="1500" dirty="0"/>
          </a:p>
        </p:txBody>
      </p:sp>
      <p:sp>
        <p:nvSpPr>
          <p:cNvPr id="5" name="Στρογγυλεμένο ορθογώνιο 4"/>
          <p:cNvSpPr/>
          <p:nvPr/>
        </p:nvSpPr>
        <p:spPr>
          <a:xfrm>
            <a:off x="2046512" y="532190"/>
            <a:ext cx="1436915" cy="1245809"/>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500" dirty="0" smtClean="0"/>
              <a:t>Σχεδιασμός μιας </a:t>
            </a:r>
            <a:r>
              <a:rPr lang="el-GR" sz="1500" dirty="0" err="1" smtClean="0"/>
              <a:t>πελατο</a:t>
            </a:r>
            <a:r>
              <a:rPr lang="el-GR" sz="1500" dirty="0" smtClean="0"/>
              <a:t>-κεντρικής στρατηγικής μάρκετινγκ</a:t>
            </a:r>
            <a:endParaRPr lang="el-GR" sz="1500" dirty="0"/>
          </a:p>
        </p:txBody>
      </p:sp>
      <p:sp>
        <p:nvSpPr>
          <p:cNvPr id="6" name="Στρογγυλεμένο ορθογώνιο 5"/>
          <p:cNvSpPr/>
          <p:nvPr/>
        </p:nvSpPr>
        <p:spPr>
          <a:xfrm>
            <a:off x="3706586" y="532189"/>
            <a:ext cx="1562101" cy="1245809"/>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300" dirty="0" smtClean="0"/>
              <a:t>Εκπόνηση ολοκληρωμένου προγράμματος μάρκετινγκ που παρέχει εξαιρετική αξία</a:t>
            </a:r>
            <a:endParaRPr lang="el-GR" sz="1300" dirty="0"/>
          </a:p>
        </p:txBody>
      </p:sp>
      <p:sp>
        <p:nvSpPr>
          <p:cNvPr id="7" name="Στρογγυλεμένο ορθογώνιο 6"/>
          <p:cNvSpPr/>
          <p:nvPr/>
        </p:nvSpPr>
        <p:spPr>
          <a:xfrm>
            <a:off x="5491845" y="532189"/>
            <a:ext cx="1562101" cy="1245808"/>
          </a:xfrm>
          <a:prstGeom prst="roundRect">
            <a:avLst>
              <a:gd name="adj" fmla="val 16016"/>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300" dirty="0" smtClean="0"/>
              <a:t>Ανάπτυξη αποδοτικών σχέσεων και δημιουργία ικανοποίησης για τους πελάτες </a:t>
            </a:r>
            <a:endParaRPr lang="el-GR" sz="1300" dirty="0"/>
          </a:p>
        </p:txBody>
      </p:sp>
      <p:sp>
        <p:nvSpPr>
          <p:cNvPr id="8" name="Στρογγυλεμένο ορθογώνιο 7"/>
          <p:cNvSpPr/>
          <p:nvPr/>
        </p:nvSpPr>
        <p:spPr>
          <a:xfrm>
            <a:off x="7277105" y="532189"/>
            <a:ext cx="1687383" cy="1245809"/>
          </a:xfrm>
          <a:prstGeom prst="roundRect">
            <a:avLst/>
          </a:prstGeom>
          <a:solidFill>
            <a:srgbClr val="CCFF66"/>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300" dirty="0" smtClean="0"/>
              <a:t>Δέσμευση αξίας από τους πελάτες προς αποκόμιση κερδών &amp; προς δημιουργία «κεφαλαίου» πελατών </a:t>
            </a:r>
            <a:endParaRPr lang="el-GR" sz="1300" dirty="0"/>
          </a:p>
        </p:txBody>
      </p:sp>
      <p:sp>
        <p:nvSpPr>
          <p:cNvPr id="9" name="Στρογγυλεμένο ορθογώνιο 8"/>
          <p:cNvSpPr/>
          <p:nvPr/>
        </p:nvSpPr>
        <p:spPr>
          <a:xfrm>
            <a:off x="315681" y="1953380"/>
            <a:ext cx="1592023" cy="768048"/>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600" dirty="0" smtClean="0"/>
              <a:t>Έρευνα πελατών και αγοράς</a:t>
            </a:r>
            <a:endParaRPr lang="el-GR" sz="1600" dirty="0"/>
          </a:p>
        </p:txBody>
      </p:sp>
      <p:sp>
        <p:nvSpPr>
          <p:cNvPr id="10" name="Στρογγυλεμένο ορθογώνιο 9"/>
          <p:cNvSpPr/>
          <p:nvPr/>
        </p:nvSpPr>
        <p:spPr>
          <a:xfrm>
            <a:off x="332011" y="2972399"/>
            <a:ext cx="1575693" cy="1245809"/>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600" dirty="0" smtClean="0"/>
              <a:t>Διαχείριση Πληροφοριών Μάρκετινγκ και Δεδομένων πελατών</a:t>
            </a:r>
            <a:endParaRPr lang="el-GR" sz="1600" dirty="0"/>
          </a:p>
        </p:txBody>
      </p:sp>
      <p:sp>
        <p:nvSpPr>
          <p:cNvPr id="11" name="Στρογγυλεμένο ορθογώνιο 10"/>
          <p:cNvSpPr/>
          <p:nvPr/>
        </p:nvSpPr>
        <p:spPr>
          <a:xfrm>
            <a:off x="2046513" y="1953380"/>
            <a:ext cx="1491343" cy="1034143"/>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Επιλογή πελατών προς εξυπηρέτηση, </a:t>
            </a:r>
            <a:r>
              <a:rPr lang="el-GR" sz="1200" dirty="0" err="1" smtClean="0"/>
              <a:t>τμηματοποίηση</a:t>
            </a:r>
            <a:r>
              <a:rPr lang="el-GR" sz="1200" dirty="0" smtClean="0"/>
              <a:t> και στόχευση αγοράς </a:t>
            </a:r>
            <a:endParaRPr lang="el-GR" sz="1200" dirty="0"/>
          </a:p>
        </p:txBody>
      </p:sp>
      <p:sp>
        <p:nvSpPr>
          <p:cNvPr id="12" name="Στρογγυλεμένο ορθογώνιο 11"/>
          <p:cNvSpPr/>
          <p:nvPr/>
        </p:nvSpPr>
        <p:spPr>
          <a:xfrm>
            <a:off x="2046513" y="3162905"/>
            <a:ext cx="1491343" cy="1143002"/>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400" dirty="0" smtClean="0"/>
              <a:t>Λήψη απόφασης για την πρόταση αξίας, διαφοροποίηση και τοποθέτηση</a:t>
            </a:r>
            <a:endParaRPr lang="el-GR" sz="1400" dirty="0"/>
          </a:p>
        </p:txBody>
      </p:sp>
      <p:sp>
        <p:nvSpPr>
          <p:cNvPr id="13" name="Στρογγυλεμένο ορθογώνιο 12"/>
          <p:cNvSpPr/>
          <p:nvPr/>
        </p:nvSpPr>
        <p:spPr>
          <a:xfrm>
            <a:off x="3777343" y="1953381"/>
            <a:ext cx="1491343" cy="1034144"/>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Σχεδιασμός προϊόντων και υπηρεσιών: Ανάπτυξη ισχυρών μαρκών</a:t>
            </a:r>
            <a:endParaRPr lang="el-GR" sz="1200" dirty="0"/>
          </a:p>
        </p:txBody>
      </p:sp>
      <p:sp>
        <p:nvSpPr>
          <p:cNvPr id="14" name="Στρογγυλεμένο ορθογώνιο 13"/>
          <p:cNvSpPr/>
          <p:nvPr/>
        </p:nvSpPr>
        <p:spPr>
          <a:xfrm>
            <a:off x="3777343" y="3117545"/>
            <a:ext cx="1491343" cy="647096"/>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Τιμολόγηση: δημιουργία πραγματικής αξίας</a:t>
            </a:r>
            <a:endParaRPr lang="el-GR" sz="1200" dirty="0"/>
          </a:p>
        </p:txBody>
      </p:sp>
      <p:sp>
        <p:nvSpPr>
          <p:cNvPr id="15" name="Στρογγυλεμένο ορθογώνιο 14"/>
          <p:cNvSpPr/>
          <p:nvPr/>
        </p:nvSpPr>
        <p:spPr>
          <a:xfrm>
            <a:off x="3769178" y="3849300"/>
            <a:ext cx="1491343" cy="619866"/>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Διανομή αλυσίδων προσφοράς και ζήτησης</a:t>
            </a:r>
            <a:endParaRPr lang="el-GR" sz="1200" dirty="0"/>
          </a:p>
        </p:txBody>
      </p:sp>
      <p:sp>
        <p:nvSpPr>
          <p:cNvPr id="16" name="Στρογγυλεμένο ορθογώνιο 15"/>
          <p:cNvSpPr/>
          <p:nvPr/>
        </p:nvSpPr>
        <p:spPr>
          <a:xfrm>
            <a:off x="3769178" y="4553824"/>
            <a:ext cx="1491343" cy="586628"/>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Προβολή: επικοινωνία της πρότασης αξίας</a:t>
            </a:r>
            <a:endParaRPr lang="el-GR" sz="1200" dirty="0"/>
          </a:p>
        </p:txBody>
      </p:sp>
      <p:sp>
        <p:nvSpPr>
          <p:cNvPr id="17" name="Στρογγυλεμένο ορθογώνιο 16"/>
          <p:cNvSpPr/>
          <p:nvPr/>
        </p:nvSpPr>
        <p:spPr>
          <a:xfrm>
            <a:off x="5491845" y="1953381"/>
            <a:ext cx="1491343" cy="1245809"/>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Διαχείριση σχέσεων με πελάτες ανάπτυξη ισχυρών σχέσεων με επιλεγμένους πελάτες</a:t>
            </a:r>
            <a:endParaRPr lang="el-GR" sz="1200" dirty="0"/>
          </a:p>
        </p:txBody>
      </p:sp>
      <p:sp>
        <p:nvSpPr>
          <p:cNvPr id="18" name="Στρογγυλεμένο ορθογώνιο 17"/>
          <p:cNvSpPr/>
          <p:nvPr/>
        </p:nvSpPr>
        <p:spPr>
          <a:xfrm>
            <a:off x="5491845" y="3374572"/>
            <a:ext cx="1491343" cy="1390953"/>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Διαχείριση σχέσεων με συνεργάτες ανάπτυξη ισχυρών σχέσεων με συνεργάτες του μάρκετινγκ</a:t>
            </a:r>
            <a:endParaRPr lang="el-GR" sz="1200" dirty="0"/>
          </a:p>
        </p:txBody>
      </p:sp>
      <p:sp>
        <p:nvSpPr>
          <p:cNvPr id="19" name="Στρογγυλεμένο ορθογώνιο 18"/>
          <p:cNvSpPr/>
          <p:nvPr/>
        </p:nvSpPr>
        <p:spPr>
          <a:xfrm>
            <a:off x="7277105" y="1953379"/>
            <a:ext cx="1687383" cy="768048"/>
          </a:xfrm>
          <a:prstGeom prst="roundRect">
            <a:avLst/>
          </a:prstGeom>
          <a:solidFill>
            <a:srgbClr val="CCFF66"/>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600" dirty="0" smtClean="0"/>
              <a:t>Δημιουργία ικανοποιημένων, πιστών πελατών</a:t>
            </a:r>
            <a:endParaRPr lang="el-GR" sz="1600" dirty="0"/>
          </a:p>
        </p:txBody>
      </p:sp>
      <p:sp>
        <p:nvSpPr>
          <p:cNvPr id="20" name="Στρογγυλεμένο ορθογώνιο 19"/>
          <p:cNvSpPr/>
          <p:nvPr/>
        </p:nvSpPr>
        <p:spPr>
          <a:xfrm>
            <a:off x="7277105" y="2896809"/>
            <a:ext cx="1687383" cy="768048"/>
          </a:xfrm>
          <a:prstGeom prst="roundRect">
            <a:avLst/>
          </a:prstGeom>
          <a:solidFill>
            <a:srgbClr val="CCFF66"/>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dirty="0" smtClean="0"/>
              <a:t>Δέσμευση της εφ’ όρου ζωής αξίας πελατών</a:t>
            </a:r>
            <a:endParaRPr lang="el-GR" dirty="0"/>
          </a:p>
        </p:txBody>
      </p:sp>
      <p:sp>
        <p:nvSpPr>
          <p:cNvPr id="21" name="Στρογγυλεμένο ορθογώνιο 20"/>
          <p:cNvSpPr/>
          <p:nvPr/>
        </p:nvSpPr>
        <p:spPr>
          <a:xfrm>
            <a:off x="7277104" y="3834184"/>
            <a:ext cx="1687384" cy="768048"/>
          </a:xfrm>
          <a:prstGeom prst="roundRect">
            <a:avLst/>
          </a:prstGeom>
          <a:solidFill>
            <a:srgbClr val="CCFF66"/>
          </a:solidFill>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500" dirty="0" smtClean="0"/>
              <a:t>Αύξηση Μεριδίου στην αγορά και μεριδίου πελατών</a:t>
            </a:r>
            <a:endParaRPr lang="el-GR" sz="1500" dirty="0"/>
          </a:p>
        </p:txBody>
      </p:sp>
      <p:sp>
        <p:nvSpPr>
          <p:cNvPr id="22" name="Βέλος προς τα κάτω 21"/>
          <p:cNvSpPr/>
          <p:nvPr/>
        </p:nvSpPr>
        <p:spPr>
          <a:xfrm>
            <a:off x="968829" y="1777997"/>
            <a:ext cx="261257" cy="17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3" name="Βέλος προς τα κάτω 22"/>
          <p:cNvSpPr/>
          <p:nvPr/>
        </p:nvSpPr>
        <p:spPr>
          <a:xfrm>
            <a:off x="2642506" y="1787067"/>
            <a:ext cx="261257" cy="17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4" name="Βέλος προς τα κάτω 23"/>
          <p:cNvSpPr/>
          <p:nvPr/>
        </p:nvSpPr>
        <p:spPr>
          <a:xfrm>
            <a:off x="4411436" y="1773457"/>
            <a:ext cx="261257" cy="17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5" name="Βέλος προς τα κάτω 24"/>
          <p:cNvSpPr/>
          <p:nvPr/>
        </p:nvSpPr>
        <p:spPr>
          <a:xfrm>
            <a:off x="6147710" y="1800667"/>
            <a:ext cx="261257" cy="17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6" name="Βέλος προς τα κάτω 25"/>
          <p:cNvSpPr/>
          <p:nvPr/>
        </p:nvSpPr>
        <p:spPr>
          <a:xfrm>
            <a:off x="7957462" y="1797634"/>
            <a:ext cx="261257" cy="1753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7" name="Δεξιό βέλος 26"/>
          <p:cNvSpPr/>
          <p:nvPr/>
        </p:nvSpPr>
        <p:spPr>
          <a:xfrm>
            <a:off x="1823354" y="1155093"/>
            <a:ext cx="223159" cy="223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8" name="Δεξιό βέλος 27"/>
          <p:cNvSpPr/>
          <p:nvPr/>
        </p:nvSpPr>
        <p:spPr>
          <a:xfrm>
            <a:off x="3483427" y="1155093"/>
            <a:ext cx="223159" cy="223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29" name="Δεξιό βέλος 28"/>
          <p:cNvSpPr/>
          <p:nvPr/>
        </p:nvSpPr>
        <p:spPr>
          <a:xfrm>
            <a:off x="5268686" y="1155093"/>
            <a:ext cx="223159" cy="223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30" name="Δεξιό βέλος 29"/>
          <p:cNvSpPr/>
          <p:nvPr/>
        </p:nvSpPr>
        <p:spPr>
          <a:xfrm>
            <a:off x="7053946" y="1155093"/>
            <a:ext cx="223159" cy="223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31" name="Στρογγυλεμένο ορθογώνιο 30"/>
          <p:cNvSpPr/>
          <p:nvPr/>
        </p:nvSpPr>
        <p:spPr>
          <a:xfrm>
            <a:off x="794658" y="5346092"/>
            <a:ext cx="2223401" cy="323547"/>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Αξιοποίηση της τεχνολογίας μάρκετινγκ</a:t>
            </a:r>
            <a:endParaRPr lang="el-GR" sz="1200" dirty="0"/>
          </a:p>
        </p:txBody>
      </p:sp>
      <p:sp>
        <p:nvSpPr>
          <p:cNvPr id="32" name="Στρογγυλεμένο ορθογώνιο 31"/>
          <p:cNvSpPr/>
          <p:nvPr/>
        </p:nvSpPr>
        <p:spPr>
          <a:xfrm>
            <a:off x="3037114" y="5352117"/>
            <a:ext cx="2147204" cy="323547"/>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Διαχείριση παγκόσμιων αγορών</a:t>
            </a:r>
            <a:endParaRPr lang="el-GR" sz="1200" dirty="0"/>
          </a:p>
        </p:txBody>
      </p:sp>
      <p:sp>
        <p:nvSpPr>
          <p:cNvPr id="33" name="Στρογγυλεμένο ορθογώνιο 32"/>
          <p:cNvSpPr/>
          <p:nvPr/>
        </p:nvSpPr>
        <p:spPr>
          <a:xfrm>
            <a:off x="5184319" y="5352117"/>
            <a:ext cx="2675167" cy="323547"/>
          </a:xfrm>
          <a:prstGeom prst="roundRect">
            <a:avLst/>
          </a:prstGeom>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dirty="0" smtClean="0"/>
              <a:t>Διασφάλιση ηθικής και κοινωνικής ευθύνης</a:t>
            </a:r>
            <a:endParaRPr lang="el-GR" sz="1200" dirty="0"/>
          </a:p>
        </p:txBody>
      </p:sp>
      <p:cxnSp>
        <p:nvCxnSpPr>
          <p:cNvPr id="37" name="Ευθεία γραμμή σύνδεσης 36"/>
          <p:cNvCxnSpPr/>
          <p:nvPr/>
        </p:nvCxnSpPr>
        <p:spPr>
          <a:xfrm>
            <a:off x="7165525" y="411238"/>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38" name="Ευθεία γραμμή σύνδεσης 37"/>
          <p:cNvCxnSpPr/>
          <p:nvPr/>
        </p:nvCxnSpPr>
        <p:spPr>
          <a:xfrm>
            <a:off x="7162807" y="1527019"/>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39" name="Ευθεία γραμμή σύνδεσης 38"/>
          <p:cNvCxnSpPr/>
          <p:nvPr/>
        </p:nvCxnSpPr>
        <p:spPr>
          <a:xfrm>
            <a:off x="7162807" y="2116664"/>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40" name="Ευθεία γραμμή σύνδεσης 39"/>
          <p:cNvCxnSpPr/>
          <p:nvPr/>
        </p:nvCxnSpPr>
        <p:spPr>
          <a:xfrm>
            <a:off x="7162807" y="2721427"/>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41" name="Ευθεία γραμμή σύνδεσης 40"/>
          <p:cNvCxnSpPr/>
          <p:nvPr/>
        </p:nvCxnSpPr>
        <p:spPr>
          <a:xfrm>
            <a:off x="7162807" y="3335255"/>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42" name="Ευθεία γραμμή σύνδεσης 41"/>
          <p:cNvCxnSpPr/>
          <p:nvPr/>
        </p:nvCxnSpPr>
        <p:spPr>
          <a:xfrm>
            <a:off x="7157377" y="3949070"/>
            <a:ext cx="0" cy="520095"/>
          </a:xfrm>
          <a:prstGeom prst="line">
            <a:avLst/>
          </a:prstGeom>
          <a:ln/>
        </p:spPr>
        <p:style>
          <a:lnRef idx="3">
            <a:schemeClr val="dk1"/>
          </a:lnRef>
          <a:fillRef idx="0">
            <a:schemeClr val="dk1"/>
          </a:fillRef>
          <a:effectRef idx="2">
            <a:schemeClr val="dk1"/>
          </a:effectRef>
          <a:fontRef idx="minor">
            <a:schemeClr val="tx1"/>
          </a:fontRef>
        </p:style>
      </p:cxnSp>
      <p:cxnSp>
        <p:nvCxnSpPr>
          <p:cNvPr id="43" name="Ευθεία γραμμή σύνδεσης 42"/>
          <p:cNvCxnSpPr/>
          <p:nvPr/>
        </p:nvCxnSpPr>
        <p:spPr>
          <a:xfrm>
            <a:off x="7162807" y="4553823"/>
            <a:ext cx="0" cy="520095"/>
          </a:xfrm>
          <a:prstGeom prst="line">
            <a:avLst/>
          </a:prstGeom>
          <a:ln/>
        </p:spPr>
        <p:style>
          <a:lnRef idx="3">
            <a:schemeClr val="dk1"/>
          </a:lnRef>
          <a:fillRef idx="0">
            <a:schemeClr val="dk1"/>
          </a:fillRef>
          <a:effectRef idx="2">
            <a:schemeClr val="dk1"/>
          </a:effectRef>
          <a:fontRef idx="minor">
            <a:schemeClr val="tx1"/>
          </a:fontRef>
        </p:style>
      </p:cxnSp>
      <p:sp>
        <p:nvSpPr>
          <p:cNvPr id="45" name="Βέλος λυγισμένο προς τα επάνω 44"/>
          <p:cNvSpPr/>
          <p:nvPr/>
        </p:nvSpPr>
        <p:spPr>
          <a:xfrm>
            <a:off x="7859486" y="5249333"/>
            <a:ext cx="908961" cy="2902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46" name="Βέλος λυγισμένο προς τα επάνω 45"/>
          <p:cNvSpPr/>
          <p:nvPr/>
        </p:nvSpPr>
        <p:spPr>
          <a:xfrm>
            <a:off x="291188" y="5279537"/>
            <a:ext cx="503469" cy="290287"/>
          </a:xfrm>
          <a:prstGeom prst="bentUpArrow">
            <a:avLst/>
          </a:prstGeom>
          <a:scene3d>
            <a:camera prst="orthographicFront">
              <a:rot lat="0" lon="11999976"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l-GR"/>
          </a:p>
        </p:txBody>
      </p:sp>
      <p:sp>
        <p:nvSpPr>
          <p:cNvPr id="47" name="Στρογγυλεμένο ορθογώνιο 46"/>
          <p:cNvSpPr/>
          <p:nvPr/>
        </p:nvSpPr>
        <p:spPr>
          <a:xfrm>
            <a:off x="323528" y="265212"/>
            <a:ext cx="6120680" cy="131524"/>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r>
              <a:rPr lang="el-GR" sz="1500" b="1" dirty="0" smtClean="0"/>
              <a:t>Δημιουργία αξίας για τους πελάτες και ανάπτυξη πελατειακών σχέσεων</a:t>
            </a:r>
            <a:endParaRPr lang="el-GR" sz="1500" b="1" dirty="0"/>
          </a:p>
        </p:txBody>
      </p:sp>
      <p:sp>
        <p:nvSpPr>
          <p:cNvPr id="48" name="Στρογγυλεμένο ορθογώνιο 47"/>
          <p:cNvSpPr/>
          <p:nvPr/>
        </p:nvSpPr>
        <p:spPr>
          <a:xfrm>
            <a:off x="7020272" y="193204"/>
            <a:ext cx="1983695" cy="302382"/>
          </a:xfrm>
          <a:prstGeom prst="roundRect">
            <a:avLst/>
          </a:prstGeom>
          <a:ln>
            <a:noFill/>
          </a:ln>
        </p:spPr>
        <p:style>
          <a:lnRef idx="2">
            <a:schemeClr val="accent6"/>
          </a:lnRef>
          <a:fillRef idx="1">
            <a:schemeClr val="lt1"/>
          </a:fillRef>
          <a:effectRef idx="0">
            <a:schemeClr val="accent6"/>
          </a:effectRef>
          <a:fontRef idx="minor">
            <a:schemeClr val="dk1"/>
          </a:fontRef>
        </p:style>
        <p:txBody>
          <a:bodyPr lIns="71323" tIns="35662" rIns="71323" bIns="35662" rtlCol="0" anchor="ctr"/>
          <a:lstStyle/>
          <a:p>
            <a:pPr algn="ctr"/>
            <a:r>
              <a:rPr lang="el-GR" sz="1200" b="1" dirty="0" smtClean="0"/>
              <a:t>Σε αντάλλαγμα δέσμευση αξίας από τους πελάτες</a:t>
            </a:r>
            <a:endParaRPr lang="el-GR" sz="1200" b="1" dirty="0"/>
          </a:p>
        </p:txBody>
      </p:sp>
    </p:spTree>
    <p:extLst>
      <p:ext uri="{BB962C8B-B14F-4D97-AF65-F5344CB8AC3E}">
        <p14:creationId xmlns="" xmlns:p14="http://schemas.microsoft.com/office/powerpoint/2010/main" val="4598927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985292"/>
            <a:ext cx="8229600" cy="4392488"/>
          </a:xfrm>
        </p:spPr>
        <p:txBody>
          <a:bodyPr>
            <a:normAutofit fontScale="85000" lnSpcReduction="20000"/>
          </a:bodyPr>
          <a:lstStyle/>
          <a:p>
            <a:pPr>
              <a:buNone/>
            </a:pPr>
            <a:r>
              <a:rPr lang="el-GR" sz="3100" b="1" dirty="0" smtClean="0"/>
              <a:t>Το  διευρυμένο Μοντέλο της Διαδικασίας του Μάρκετινγκ</a:t>
            </a:r>
          </a:p>
          <a:p>
            <a:r>
              <a:rPr lang="el-GR" sz="2400" dirty="0" smtClean="0"/>
              <a:t>Τα </a:t>
            </a:r>
            <a:r>
              <a:rPr lang="el-GR" sz="2400" b="1" dirty="0" smtClean="0"/>
              <a:t>4 πρώτα στάδια </a:t>
            </a:r>
            <a:r>
              <a:rPr lang="el-GR" sz="2400" dirty="0" smtClean="0"/>
              <a:t>της διαδικασίας μάρκετινγκ εστιάζουν στη δημιουργία αξίας για τους πελάτες με αντάλλαγμα τη δέσμευση αξίας από αυτούς.</a:t>
            </a:r>
          </a:p>
          <a:p>
            <a:pPr lvl="1"/>
            <a:r>
              <a:rPr lang="el-GR" sz="2400" dirty="0" smtClean="0"/>
              <a:t>Η εταιρεία αποκτά καταρχήν μία πλήρη αίσθηση της αγοράς </a:t>
            </a:r>
            <a:r>
              <a:rPr lang="el-GR" sz="2400" b="1" dirty="0" smtClean="0"/>
              <a:t>ερευνώντας τις ανάγκες των πελατών </a:t>
            </a:r>
            <a:r>
              <a:rPr lang="el-GR" sz="2400" dirty="0" smtClean="0"/>
              <a:t>και διαχειριζόμενη τις πληροφορίες μάρκετινγκ.</a:t>
            </a:r>
          </a:p>
          <a:p>
            <a:pPr lvl="1"/>
            <a:r>
              <a:rPr lang="el-GR" sz="2400" dirty="0" smtClean="0"/>
              <a:t>Στη συνέχεια </a:t>
            </a:r>
            <a:r>
              <a:rPr lang="el-GR" sz="2400" b="1" dirty="0" smtClean="0"/>
              <a:t>σχεδιάζει μία </a:t>
            </a:r>
            <a:r>
              <a:rPr lang="el-GR" sz="2400" b="1" dirty="0" err="1" smtClean="0"/>
              <a:t>πελατο</a:t>
            </a:r>
            <a:r>
              <a:rPr lang="el-GR" sz="2400" b="1" dirty="0" smtClean="0"/>
              <a:t>-κεντρική στρατηγική μάρκετινγκ </a:t>
            </a:r>
            <a:r>
              <a:rPr lang="el-GR" sz="2400" dirty="0" smtClean="0"/>
              <a:t>με βάση τις απαντήσεις στα 2 ερωτήματα:</a:t>
            </a:r>
          </a:p>
          <a:p>
            <a:pPr marL="1371600" lvl="2" indent="-457200">
              <a:buFont typeface="+mj-lt"/>
              <a:buAutoNum type="arabicPeriod"/>
            </a:pPr>
            <a:r>
              <a:rPr lang="el-GR" dirty="0" smtClean="0"/>
              <a:t>Τι είδους πελάτες εξυπηρετούμε</a:t>
            </a:r>
            <a:r>
              <a:rPr lang="en-US" dirty="0" smtClean="0"/>
              <a:t>; (</a:t>
            </a:r>
            <a:r>
              <a:rPr lang="el-GR" dirty="0" smtClean="0"/>
              <a:t>τμηματοποίηση και στόχευση της αγοράς). </a:t>
            </a:r>
          </a:p>
          <a:p>
            <a:pPr marL="1371600" lvl="2" indent="-457200">
              <a:buFont typeface="+mj-lt"/>
              <a:buAutoNum type="arabicPeriod"/>
            </a:pPr>
            <a:r>
              <a:rPr lang="el-GR" dirty="0" smtClean="0"/>
              <a:t>Πως μπορούμε να εξυπηρετήσουμε με τον καλύτερο τρόπο στοχευόμενους πελάτες</a:t>
            </a:r>
            <a:r>
              <a:rPr lang="en-US" dirty="0" smtClean="0"/>
              <a:t>; </a:t>
            </a:r>
            <a:r>
              <a:rPr lang="el-GR" dirty="0" smtClean="0"/>
              <a:t>(διαφοροποίηση και τοποθέτηση στην αγορά).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1057300"/>
            <a:ext cx="8229600" cy="4657700"/>
          </a:xfrm>
        </p:spPr>
        <p:txBody>
          <a:bodyPr>
            <a:normAutofit lnSpcReduction="10000"/>
          </a:bodyPr>
          <a:lstStyle/>
          <a:p>
            <a:pPr>
              <a:buNone/>
            </a:pPr>
            <a:r>
              <a:rPr lang="el-GR" sz="2800" b="1" dirty="0" smtClean="0"/>
              <a:t>Το  διευρυμένο Μοντέλο της Διαδικασίας του Μάρκετινγκ</a:t>
            </a:r>
          </a:p>
          <a:p>
            <a:pPr lvl="1">
              <a:lnSpc>
                <a:spcPct val="90000"/>
              </a:lnSpc>
            </a:pPr>
            <a:r>
              <a:rPr lang="el-GR" sz="2000" dirty="0" smtClean="0"/>
              <a:t>Με βάση τη στρατηγική μάρκετινγκ που αποφασίστηκε η εταιρεία </a:t>
            </a:r>
            <a:r>
              <a:rPr lang="el-GR" sz="2000" b="1" dirty="0" smtClean="0"/>
              <a:t>εκπονεί ένα ολοκληρωμένο πρόγραμμα μάρκετινγκ</a:t>
            </a:r>
            <a:r>
              <a:rPr lang="el-GR" sz="2000" dirty="0" smtClean="0"/>
              <a:t> ( τα 4 </a:t>
            </a:r>
            <a:r>
              <a:rPr lang="en-US" sz="2000" dirty="0" smtClean="0"/>
              <a:t>P</a:t>
            </a:r>
            <a:r>
              <a:rPr lang="el-GR" sz="2000" dirty="0" smtClean="0"/>
              <a:t>΄</a:t>
            </a:r>
            <a:r>
              <a:rPr lang="en-US" sz="2000" dirty="0" smtClean="0"/>
              <a:t>s </a:t>
            </a:r>
            <a:r>
              <a:rPr lang="el-GR" sz="2000" dirty="0" smtClean="0"/>
              <a:t>του μίγματος μάρκετινγκ) και μεταμορφώνει τη στρατηγική μάρκετινγκ σε </a:t>
            </a:r>
            <a:r>
              <a:rPr lang="el-GR" sz="2000" b="1" dirty="0" smtClean="0"/>
              <a:t>πραγματική αξία</a:t>
            </a:r>
            <a:r>
              <a:rPr lang="el-GR" sz="2000" dirty="0" smtClean="0"/>
              <a:t> για τους πελάτες</a:t>
            </a:r>
          </a:p>
          <a:p>
            <a:pPr lvl="1">
              <a:lnSpc>
                <a:spcPct val="90000"/>
              </a:lnSpc>
            </a:pPr>
            <a:r>
              <a:rPr lang="el-GR" sz="2000" dirty="0" smtClean="0"/>
              <a:t>Το πιο σημαντικό στάδιο της διαδικασίας τους μάρκετινγκ είναι </a:t>
            </a:r>
            <a:r>
              <a:rPr lang="el-GR" sz="2000" b="1" dirty="0" smtClean="0"/>
              <a:t>η ανάπτυξη, με βάση την προσφερόμενη αξία, κερδοφόρων σχέσεων</a:t>
            </a:r>
            <a:r>
              <a:rPr lang="el-GR" sz="2000" dirty="0" smtClean="0"/>
              <a:t> με τους στοχευόμενους πελάτες.</a:t>
            </a:r>
          </a:p>
          <a:p>
            <a:pPr lvl="1">
              <a:lnSpc>
                <a:spcPct val="90000"/>
              </a:lnSpc>
            </a:pPr>
            <a:r>
              <a:rPr lang="el-GR" sz="2000" dirty="0" smtClean="0"/>
              <a:t>Στο τελευταίο στάδιο της διαδικασίας η εταιρεία πλέον απολαμβάνει τους καρπούς των προσπαθειών της </a:t>
            </a:r>
            <a:r>
              <a:rPr lang="el-GR" sz="2000" b="1" dirty="0" smtClean="0"/>
              <a:t>για δημιουργία ισχυρών σχέσεων με τους πελάτες και δεσμεύει αξία από αυτούς.</a:t>
            </a:r>
          </a:p>
          <a:p>
            <a:pPr lvl="1">
              <a:lnSpc>
                <a:spcPct val="90000"/>
              </a:lnSpc>
            </a:pPr>
            <a:r>
              <a:rPr lang="el-GR" sz="2000" dirty="0" smtClean="0"/>
              <a:t>Οι εταιρείες καθώς το τοπίο του μάρκετινγκ μεταβάλλεται λαμβάνουν υπόψη τους </a:t>
            </a:r>
            <a:r>
              <a:rPr lang="el-GR" sz="2000" b="1" dirty="0" smtClean="0"/>
              <a:t>τρεις πρόσθετους παράγοντες στην ανάπτυξη σχέσεων με πελάτες και συνεργάτες</a:t>
            </a:r>
            <a:r>
              <a:rPr lang="el-GR" sz="2000" dirty="0" smtClean="0"/>
              <a:t>.</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Ανακεφαλαίωση - Ερωτήματα</a:t>
            </a:r>
          </a:p>
          <a:p>
            <a:r>
              <a:rPr lang="el-GR" dirty="0" smtClean="0"/>
              <a:t>Προσδιορίστε την έννοια του μάρκετινγκ και περιγράψτε τα στάδια της διαδικασίας του μάρκετινγκ.</a:t>
            </a:r>
          </a:p>
          <a:p>
            <a:r>
              <a:rPr lang="el-GR" dirty="0" smtClean="0"/>
              <a:t>Ποιες είναι οι βασικές εξελίξεις που μεταβάλλουν το τοπίο του μάρκετινγκ</a:t>
            </a:r>
            <a:r>
              <a:rPr lang="en-US" dirty="0" smtClean="0"/>
              <a:t>;</a:t>
            </a:r>
          </a:p>
          <a:p>
            <a:r>
              <a:rPr lang="el-GR" dirty="0" smtClean="0"/>
              <a:t>Ποιες είναι οι μορφές του ψηφιακού μάρκετινγκ</a:t>
            </a:r>
            <a:r>
              <a:rPr lang="en-US" dirty="0" smtClean="0"/>
              <a:t>;</a:t>
            </a:r>
          </a:p>
          <a:p>
            <a:r>
              <a:rPr lang="el-GR" dirty="0" smtClean="0"/>
              <a:t>Οι μη κερδοσκοπικοί οργανισμοί ακολουθούν τις πρακτικές του σύγχρονου μάρκετινγκ</a:t>
            </a:r>
            <a:r>
              <a:rPr lang="en-US" dirty="0" smtClean="0"/>
              <a:t>; </a:t>
            </a:r>
            <a:endParaRPr lang="el-GR"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err="1" smtClean="0"/>
              <a:t>Perreault</a:t>
            </a:r>
            <a:r>
              <a:rPr lang="en-GB" sz="1400" dirty="0" smtClean="0"/>
              <a:t> </a:t>
            </a:r>
            <a:r>
              <a:rPr lang="en-GB" sz="1400" dirty="0" err="1" smtClean="0"/>
              <a:t>W.D.Jr.,Cannon</a:t>
            </a:r>
            <a:r>
              <a:rPr lang="en-GB" sz="1400" dirty="0" smtClean="0"/>
              <a:t> J.P., McCarthy J.E.,(2012) "</a:t>
            </a:r>
            <a:r>
              <a:rPr lang="el-GR" sz="1400" dirty="0" smtClean="0"/>
              <a:t>Βασικές Αρχές Μάρκετινγκ, Μία στρατηγική Προσέγγιση", </a:t>
            </a:r>
            <a:r>
              <a:rPr lang="en-GB" sz="1400" dirty="0" smtClean="0"/>
              <a:t>Broken Hill Publishers LTD</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Philip </a:t>
            </a:r>
            <a:r>
              <a:rPr lang="en-US" sz="1400" dirty="0" err="1" smtClean="0"/>
              <a:t>Kotler</a:t>
            </a:r>
            <a:r>
              <a:rPr lang="en-US" sz="1400" dirty="0" smtClean="0"/>
              <a:t>, ‘Marketing” </a:t>
            </a:r>
            <a:r>
              <a:rPr lang="el-GR" sz="1400" dirty="0" smtClean="0"/>
              <a:t> </a:t>
            </a:r>
            <a:r>
              <a:rPr lang="en-US" sz="1400" dirty="0" smtClean="0"/>
              <a:t>in Chicago Humanities Festival (2012)</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l-GR" sz="1400" dirty="0" err="1" smtClean="0"/>
              <a:t>Armstrong</a:t>
            </a:r>
            <a:r>
              <a:rPr lang="el-GR" sz="1400" dirty="0" smtClean="0"/>
              <a:t> </a:t>
            </a:r>
            <a:r>
              <a:rPr lang="el-GR" sz="1400" dirty="0" err="1" smtClean="0"/>
              <a:t>G.,Kotler</a:t>
            </a:r>
            <a:r>
              <a:rPr lang="el-GR" sz="1400" dirty="0" smtClean="0"/>
              <a:t> </a:t>
            </a:r>
            <a:r>
              <a:rPr lang="el-GR" sz="1400" dirty="0" err="1" smtClean="0"/>
              <a:t>Ph</a:t>
            </a:r>
            <a:r>
              <a:rPr lang="el-GR" sz="1400" dirty="0" smtClean="0"/>
              <a:t>., (2009), Εισαγωγή στο Μάρκετινγκ, Εκδόσεις Επίκεντρο</a:t>
            </a:r>
            <a:endParaRPr lang="es-E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Copyright  2011, Pearson Education Inc., Publishing as Prentice-Hall</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t>Galbraith J.R. (2005),Designing the Customer-Centric Organization</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err="1" smtClean="0"/>
              <a:t>Fahy</a:t>
            </a:r>
            <a:r>
              <a:rPr lang="en-US" sz="1400" dirty="0" smtClean="0"/>
              <a:t> J., Jobber D., (2014) </a:t>
            </a:r>
            <a:r>
              <a:rPr lang="el-GR" sz="1400" dirty="0" smtClean="0"/>
              <a:t>,«Αρχές Μάρκετινγκ», Εκδόσεις Κριτική</a:t>
            </a: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www.quickmba.com/strategy/matrix/bcg</a:t>
            </a: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4"/>
              </a:rPr>
              <a:t>http://www.slideshare.net/vigneshpushparaj/business-portfolio-matrixg</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i="1"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US" sz="1400" dirty="0" smtClean="0">
                <a:hlinkClick r:id="rId3"/>
              </a:rPr>
              <a:t>http://www.strategicmanagementinsight.com/swot-analyses/walt-disney-swot-analysis.html</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r>
              <a:rPr lang="en-GB" sz="1400" dirty="0" smtClean="0">
                <a:hlinkClick r:id="rId4"/>
              </a:rPr>
              <a:t>www.marsdd.com/mars-library</a:t>
            </a:r>
            <a:endParaRPr lang="en-GB"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l-GR"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Τριάρχη Ε. (2015) Αρχές Μάρκετινγκ. ΤΕΙ Ηπείρου. Διαθέσιμο από:</a:t>
            </a:r>
          </a:p>
          <a:p>
            <a:pPr algn="just"/>
            <a:r>
              <a:rPr lang="en-US" sz="2400" dirty="0" smtClean="0">
                <a:solidFill>
                  <a:schemeClr val="bg1">
                    <a:lumMod val="50000"/>
                  </a:schemeClr>
                </a:solidFill>
                <a:hlinkClick r:id="rId5"/>
              </a:rPr>
              <a:t>http://oc-web.ioa.teiep.gr/OpenClass/courses/LOGO125</a:t>
            </a:r>
            <a:r>
              <a:rPr lang="en-US" sz="2400" dirty="0" smtClean="0">
                <a:solidFill>
                  <a:schemeClr val="bg1">
                    <a:lumMod val="50000"/>
                  </a:schemeClr>
                </a:solidFill>
                <a:hlinkClick r:id="rId5"/>
              </a:rPr>
              <a:t>/</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Βαφειάδης Νικόλαος</a:t>
            </a:r>
            <a:endParaRPr lang="el-GR" sz="2900" b="1" dirty="0"/>
          </a:p>
          <a:p>
            <a:pPr algn="r"/>
            <a:r>
              <a:rPr lang="el-GR" sz="290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600" dirty="0" smtClean="0"/>
              <a:t>Το μεταβαλλόμενο τοπίο του Μάρκετινγκ χαρακτηρίζεται από τους εξής 4 παράγοντες: </a:t>
            </a:r>
          </a:p>
          <a:p>
            <a:pPr marL="457200" indent="-457200">
              <a:lnSpc>
                <a:spcPct val="80000"/>
              </a:lnSpc>
              <a:buFont typeface="+mj-lt"/>
              <a:buAutoNum type="arabicPeriod"/>
            </a:pPr>
            <a:r>
              <a:rPr lang="el-GR" sz="2600" dirty="0" smtClean="0"/>
              <a:t>την ψηφιακή εποχή,</a:t>
            </a:r>
          </a:p>
          <a:p>
            <a:pPr marL="457200" indent="-457200">
              <a:lnSpc>
                <a:spcPct val="80000"/>
              </a:lnSpc>
              <a:buFont typeface="+mj-lt"/>
              <a:buAutoNum type="arabicPeriod"/>
            </a:pPr>
            <a:r>
              <a:rPr lang="el-GR" sz="2600" dirty="0" smtClean="0"/>
              <a:t>Την ταχεία παγκοσμιοποίηση,</a:t>
            </a:r>
          </a:p>
          <a:p>
            <a:pPr marL="457200" indent="-457200">
              <a:lnSpc>
                <a:spcPct val="80000"/>
              </a:lnSpc>
              <a:buFont typeface="+mj-lt"/>
              <a:buAutoNum type="arabicPeriod"/>
            </a:pPr>
            <a:r>
              <a:rPr lang="el-GR" sz="2600" dirty="0" smtClean="0"/>
              <a:t>Την επίκληση ηθικής και κοινωνικής ευθύνης</a:t>
            </a:r>
          </a:p>
          <a:p>
            <a:pPr marL="457200" indent="-457200">
              <a:lnSpc>
                <a:spcPct val="80000"/>
              </a:lnSpc>
              <a:buFont typeface="+mj-lt"/>
              <a:buAutoNum type="arabicPeriod"/>
            </a:pPr>
            <a:r>
              <a:rPr lang="el-GR" sz="2600" dirty="0" smtClean="0"/>
              <a:t>Την ανάπτυξη του Μη Κερδοσκοπικού Μάρκετινγκ</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
        <p:nvSpPr>
          <p:cNvPr id="5" name="Rectangle 2"/>
          <p:cNvSpPr txBox="1">
            <a:spLocks noChangeArrowheads="1"/>
          </p:cNvSpPr>
          <p:nvPr/>
        </p:nvSpPr>
        <p:spPr>
          <a:xfrm>
            <a:off x="251520" y="1273325"/>
            <a:ext cx="8208913" cy="57606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effectLst/>
                <a:uLnTx/>
                <a:uFillTx/>
                <a:latin typeface="+mj-lt"/>
                <a:ea typeface="+mj-ea"/>
                <a:cs typeface="+mj-cs"/>
              </a:rPr>
              <a:t>Τέσσερις βασικές εξελίξεις στο τοπίο του μάρκετινγκ</a:t>
            </a:r>
            <a:endParaRPr kumimoji="0" lang="en-US" sz="2800" b="1" i="0" u="none" strike="noStrike" kern="1200" cap="none" spc="0" normalizeH="0" baseline="0" noProof="0" dirty="0" smtClean="0">
              <a:ln>
                <a:noFill/>
              </a:ln>
              <a:effectLst/>
              <a:uLnTx/>
              <a:uFillTx/>
              <a:latin typeface="+mj-lt"/>
              <a:ea typeface="+mj-ea"/>
              <a:cs typeface="+mj-cs"/>
            </a:endParaRPr>
          </a:p>
        </p:txBody>
      </p:sp>
      <p:sp>
        <p:nvSpPr>
          <p:cNvPr id="6" name="Rectangle 3"/>
          <p:cNvSpPr txBox="1">
            <a:spLocks noChangeArrowheads="1"/>
          </p:cNvSpPr>
          <p:nvPr/>
        </p:nvSpPr>
        <p:spPr>
          <a:xfrm>
            <a:off x="323528" y="1993404"/>
            <a:ext cx="4031673" cy="3066806"/>
          </a:xfrm>
          <a:prstGeom prst="rect">
            <a:avLst/>
          </a:prstGeom>
        </p:spPr>
        <p:txBody>
          <a:bodyPr vert="horz" lIns="91440" tIns="45720" rIns="91440" bIns="45720" rtlCol="0">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Η Ψηφιακή εποχή</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Η Ταχεία παγκοσμιοποίηση</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Η Επίκληση Ηθικής και Κοινωνικής Ευθύνης</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l-GR" sz="3200" b="0" i="0" u="none" strike="noStrike" kern="1200" cap="none" spc="0" normalizeH="0" baseline="0" noProof="0" dirty="0" smtClean="0">
                <a:ln>
                  <a:noFill/>
                </a:ln>
                <a:solidFill>
                  <a:schemeClr val="tx1"/>
                </a:solidFill>
                <a:effectLst/>
                <a:uLnTx/>
                <a:uFillTx/>
                <a:latin typeface="+mn-lt"/>
                <a:ea typeface="+mn-ea"/>
                <a:cs typeface="+mn-cs"/>
              </a:rPr>
              <a:t>Η ανάπτυξη του Μη-Κερδοσκοπικού Μάρκετινγκ.</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7" descr="photo01_12.jpg"/>
          <p:cNvPicPr>
            <a:picLocks noChangeAspect="1"/>
          </p:cNvPicPr>
          <p:nvPr/>
        </p:nvPicPr>
        <p:blipFill>
          <a:blip r:embed="rId2" cstate="print"/>
          <a:srcRect l="16051" t="15279" b="8333"/>
          <a:stretch>
            <a:fillRect/>
          </a:stretch>
        </p:blipFill>
        <p:spPr bwMode="auto">
          <a:xfrm>
            <a:off x="4932040" y="1921396"/>
            <a:ext cx="3879851" cy="258946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21196"/>
            <a:ext cx="8229600" cy="952500"/>
          </a:xfrm>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0" y="1057300"/>
            <a:ext cx="7956376" cy="4896544"/>
          </a:xfrm>
        </p:spPr>
        <p:txBody>
          <a:bodyPr>
            <a:normAutofit/>
          </a:bodyPr>
          <a:lstStyle/>
          <a:p>
            <a:pPr>
              <a:lnSpc>
                <a:spcPct val="80000"/>
              </a:lnSpc>
              <a:buNone/>
            </a:pPr>
            <a:r>
              <a:rPr lang="el-GR" b="1" dirty="0" smtClean="0"/>
              <a:t>Η Ψηφιακή Εποχή</a:t>
            </a:r>
          </a:p>
          <a:p>
            <a:pPr>
              <a:lnSpc>
                <a:spcPct val="80000"/>
              </a:lnSpc>
              <a:buFont typeface="Wingdings" panose="05000000000000000000" pitchFamily="2" charset="2"/>
              <a:buChar char="q"/>
            </a:pPr>
            <a:r>
              <a:rPr lang="el-GR" sz="2400" dirty="0" smtClean="0"/>
              <a:t>Η </a:t>
            </a:r>
            <a:r>
              <a:rPr lang="el-GR" sz="2400" b="1" dirty="0" smtClean="0"/>
              <a:t>τεχνολογική έκρηξη </a:t>
            </a:r>
            <a:r>
              <a:rPr lang="el-GR" sz="2400" dirty="0" smtClean="0"/>
              <a:t>προσέφερε:</a:t>
            </a:r>
          </a:p>
          <a:p>
            <a:pPr lvl="1">
              <a:lnSpc>
                <a:spcPct val="80000"/>
              </a:lnSpc>
            </a:pPr>
            <a:r>
              <a:rPr lang="el-GR" sz="2000" dirty="0" smtClean="0"/>
              <a:t>συναρπαστικούς  </a:t>
            </a:r>
            <a:r>
              <a:rPr lang="el-GR" sz="2000" b="1" dirty="0" smtClean="0"/>
              <a:t>νέους τρόπους εξεύρεσης πελατών </a:t>
            </a:r>
            <a:r>
              <a:rPr lang="el-GR" sz="2000" dirty="0" smtClean="0"/>
              <a:t>και </a:t>
            </a:r>
            <a:r>
              <a:rPr lang="el-GR" sz="2000" b="1" dirty="0" smtClean="0"/>
              <a:t>δημιουργίας προϊόντων και υπηρεσιών </a:t>
            </a:r>
            <a:r>
              <a:rPr lang="el-GR" sz="2000" dirty="0" smtClean="0"/>
              <a:t>προσαρμοσμένων στις ανάγκες του εκάστοτε πελάτη. </a:t>
            </a:r>
          </a:p>
          <a:p>
            <a:pPr lvl="1">
              <a:lnSpc>
                <a:spcPct val="80000"/>
              </a:lnSpc>
            </a:pPr>
            <a:r>
              <a:rPr lang="el-GR" sz="2000" dirty="0" smtClean="0"/>
              <a:t>αποτελεσματική </a:t>
            </a:r>
            <a:r>
              <a:rPr lang="el-GR" sz="2000" b="1" dirty="0" smtClean="0"/>
              <a:t>διανομή</a:t>
            </a:r>
            <a:r>
              <a:rPr lang="el-GR" sz="2000" dirty="0" smtClean="0"/>
              <a:t> των προϊόντων</a:t>
            </a:r>
          </a:p>
          <a:p>
            <a:pPr lvl="1">
              <a:lnSpc>
                <a:spcPct val="80000"/>
              </a:lnSpc>
            </a:pPr>
            <a:r>
              <a:rPr lang="el-GR" sz="2000" b="1" dirty="0" smtClean="0"/>
              <a:t>επικοινωνία</a:t>
            </a:r>
            <a:r>
              <a:rPr lang="el-GR" sz="2000" dirty="0" smtClean="0"/>
              <a:t> με μεγάλες ομάδες πελατών ή πρόσωπο με πρόσωπο με τον εκάστοτε πελάτη </a:t>
            </a:r>
          </a:p>
          <a:p>
            <a:pPr lvl="1">
              <a:lnSpc>
                <a:spcPct val="80000"/>
              </a:lnSpc>
            </a:pPr>
            <a:r>
              <a:rPr lang="el-GR" sz="2000" b="1" dirty="0" smtClean="0"/>
              <a:t>Αναλυτικές βάσεις δεδομένων πελατών </a:t>
            </a:r>
            <a:r>
              <a:rPr lang="el-GR" sz="2000" dirty="0" smtClean="0"/>
              <a:t>από τις οποίες οι υπεύθυνοι μάρκετινγκ λαμβάνουν τα απαραίτητα στοιχεία για το σχεδιασμό των κατάλληλων προσφορών προς εξατομικευμένους πελάτες.</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pic>
        <p:nvPicPr>
          <p:cNvPr id="5" name="4 - Εικόνα" descr="digital%20world_600_400_-1520156871.jpg"/>
          <p:cNvPicPr>
            <a:picLocks noChangeAspect="1"/>
          </p:cNvPicPr>
          <p:nvPr/>
        </p:nvPicPr>
        <p:blipFill>
          <a:blip r:embed="rId2" cstate="print"/>
          <a:stretch>
            <a:fillRect/>
          </a:stretch>
        </p:blipFill>
        <p:spPr>
          <a:xfrm>
            <a:off x="6516216" y="841276"/>
            <a:ext cx="2450538" cy="12318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rot lat="0" lon="900000" rev="0"/>
            </a:camera>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0" y="985292"/>
            <a:ext cx="7884368" cy="4729708"/>
          </a:xfrm>
        </p:spPr>
        <p:txBody>
          <a:bodyPr>
            <a:normAutofit fontScale="92500"/>
          </a:bodyPr>
          <a:lstStyle/>
          <a:p>
            <a:pPr>
              <a:buNone/>
            </a:pPr>
            <a:r>
              <a:rPr lang="el-GR" b="1" dirty="0" smtClean="0"/>
              <a:t>Η Ψηφιακή Εποχή</a:t>
            </a:r>
          </a:p>
          <a:p>
            <a:pPr lvl="1"/>
            <a:r>
              <a:rPr lang="el-GR" sz="2000" dirty="0" smtClean="0"/>
              <a:t>Έφερε ένα νέο κύμα </a:t>
            </a:r>
            <a:r>
              <a:rPr lang="el-GR" sz="2000" b="1" dirty="0" smtClean="0"/>
              <a:t>επικοινωνιακών και διαφημιστικών εργαλείων  για τους </a:t>
            </a:r>
            <a:r>
              <a:rPr lang="el-GR" sz="2000" b="1" dirty="0" err="1" smtClean="0"/>
              <a:t>μαρκετίστες</a:t>
            </a:r>
            <a:r>
              <a:rPr lang="el-GR" sz="2000" b="1" dirty="0" smtClean="0"/>
              <a:t> </a:t>
            </a:r>
            <a:r>
              <a:rPr lang="el-GR" sz="2000" dirty="0" smtClean="0"/>
              <a:t>που τα</a:t>
            </a:r>
            <a:r>
              <a:rPr lang="el-GR" sz="2000" b="1" dirty="0" smtClean="0"/>
              <a:t> </a:t>
            </a:r>
            <a:r>
              <a:rPr lang="el-GR" sz="2000" dirty="0" smtClean="0"/>
              <a:t>χρησιμοποιούν για να στοχεύουν σε επιλεγμένους πελάτες με προσεκτικά σχεδιασμένα μηνύματα</a:t>
            </a:r>
            <a:r>
              <a:rPr lang="el-GR" sz="2000" b="1" dirty="0" smtClean="0"/>
              <a:t>  </a:t>
            </a:r>
            <a:r>
              <a:rPr lang="el-GR" sz="2000" dirty="0" smtClean="0"/>
              <a:t>(π.χ. </a:t>
            </a:r>
            <a:r>
              <a:rPr lang="en-US" sz="2000" dirty="0" smtClean="0"/>
              <a:t>Smart phones, tablets ,</a:t>
            </a:r>
            <a:r>
              <a:rPr lang="el-GR" sz="2000" dirty="0" smtClean="0"/>
              <a:t> </a:t>
            </a:r>
            <a:r>
              <a:rPr lang="en-US" sz="2000" dirty="0" smtClean="0"/>
              <a:t>iPods, </a:t>
            </a:r>
            <a:r>
              <a:rPr lang="el-GR" sz="2000" dirty="0" smtClean="0"/>
              <a:t>ιστοσελίδες, διαδραστική τηλεόραση, βίντεο-κιόσκια σε αεροδρόμια και εμπορικά κέντρα).  </a:t>
            </a:r>
            <a:endParaRPr lang="en-US" sz="2000" dirty="0" smtClean="0"/>
          </a:p>
          <a:p>
            <a:pPr lvl="1"/>
            <a:r>
              <a:rPr lang="en-US" sz="2000" dirty="0" smtClean="0"/>
              <a:t>To </a:t>
            </a:r>
            <a:r>
              <a:rPr lang="el-GR" sz="2000" b="1" dirty="0" smtClean="0"/>
              <a:t>Διαδίκτυο</a:t>
            </a:r>
            <a:r>
              <a:rPr lang="el-GR" sz="2000" dirty="0" smtClean="0"/>
              <a:t> όπου συνδέει τους πάντες με τα πάντα</a:t>
            </a:r>
            <a:r>
              <a:rPr lang="en-US" sz="2000" dirty="0" smtClean="0"/>
              <a:t>. </a:t>
            </a:r>
            <a:r>
              <a:rPr lang="el-GR" sz="2000" dirty="0" smtClean="0"/>
              <a:t>Ιδίως με την έλευση του </a:t>
            </a:r>
            <a:r>
              <a:rPr lang="en-US" sz="2000" dirty="0" smtClean="0"/>
              <a:t>web 2.0 </a:t>
            </a:r>
            <a:r>
              <a:rPr lang="el-GR" sz="2000" dirty="0" smtClean="0"/>
              <a:t>οικοδομήθηκε το κατάλληλο περιβάλλον για το </a:t>
            </a:r>
            <a:r>
              <a:rPr lang="el-GR" sz="2000" b="1" dirty="0" smtClean="0"/>
              <a:t>ψηφιακό μάρκετινγκ</a:t>
            </a:r>
            <a:r>
              <a:rPr lang="en-US" sz="2000" b="1" dirty="0" smtClean="0"/>
              <a:t> </a:t>
            </a:r>
            <a:r>
              <a:rPr lang="el-GR" sz="2000" dirty="0" smtClean="0"/>
              <a:t>που αποτελεί την ταχύτερα αναπτυσσόμενη μορφή μάρκετινγκ</a:t>
            </a:r>
          </a:p>
          <a:p>
            <a:pPr>
              <a:buFont typeface="Wingdings" panose="05000000000000000000" pitchFamily="2" charset="2"/>
              <a:buChar char="q"/>
            </a:pPr>
            <a:r>
              <a:rPr lang="el-GR" sz="2200" dirty="0" smtClean="0"/>
              <a:t>Από τις παρουσιάσεις εικονικής πραγματικότητας, όπου δοκιμάζονται νέα προϊόντα, μέχρι τα </a:t>
            </a:r>
            <a:r>
              <a:rPr lang="en-US" sz="2200" dirty="0" smtClean="0"/>
              <a:t>Online </a:t>
            </a:r>
            <a:r>
              <a:rPr lang="el-GR" sz="2200" dirty="0" smtClean="0"/>
              <a:t>εικονικά καταστήματα που τα πουλάνε, η τεχνολογική έκρηξη επηρεάζει κάθε πλευρά του μάρκετινγκ</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pic>
        <p:nvPicPr>
          <p:cNvPr id="5" name="5 - Εικόνα" descr="why-e-commerce.jpg"/>
          <p:cNvPicPr>
            <a:picLocks noChangeAspect="1"/>
          </p:cNvPicPr>
          <p:nvPr/>
        </p:nvPicPr>
        <p:blipFill>
          <a:blip r:embed="rId2" cstate="print"/>
          <a:stretch>
            <a:fillRect/>
          </a:stretch>
        </p:blipFill>
        <p:spPr>
          <a:xfrm>
            <a:off x="7530613" y="3577580"/>
            <a:ext cx="1613387" cy="1368151"/>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3400" dirty="0" smtClean="0"/>
              <a:t>Το Μεταβαλλόμενο τοπίο του μάρκετινγκ</a:t>
            </a:r>
            <a:endParaRPr lang="en-US" sz="3400" dirty="0"/>
          </a:p>
        </p:txBody>
      </p:sp>
      <p:sp>
        <p:nvSpPr>
          <p:cNvPr id="3" name="2 - Θέση περιεχομένου"/>
          <p:cNvSpPr>
            <a:spLocks noGrp="1"/>
          </p:cNvSpPr>
          <p:nvPr>
            <p:ph idx="1"/>
          </p:nvPr>
        </p:nvSpPr>
        <p:spPr>
          <a:xfrm>
            <a:off x="467544" y="1057300"/>
            <a:ext cx="8229600" cy="587896"/>
          </a:xfrm>
        </p:spPr>
        <p:txBody>
          <a:bodyPr/>
          <a:lstStyle/>
          <a:p>
            <a:pPr>
              <a:buNone/>
            </a:pPr>
            <a:r>
              <a:rPr lang="el-GR" b="1" dirty="0" smtClean="0"/>
              <a:t>Παγκόσμια χρήση διαδικτύου </a:t>
            </a:r>
            <a:r>
              <a:rPr lang="el-GR" dirty="0" smtClean="0"/>
              <a:t>(1/2)</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
        <p:nvSpPr>
          <p:cNvPr id="5" name="Θέση κειμένου 16"/>
          <p:cNvSpPr txBox="1">
            <a:spLocks/>
          </p:cNvSpPr>
          <p:nvPr/>
        </p:nvSpPr>
        <p:spPr>
          <a:xfrm>
            <a:off x="395537" y="1705372"/>
            <a:ext cx="3312368" cy="3816424"/>
          </a:xfrm>
          <a:prstGeom prst="rect">
            <a:avLst/>
          </a:prstGeom>
        </p:spPr>
        <p:txBody>
          <a:bodyPr>
            <a:normAutofit fontScale="92500" lnSpcReduction="10000"/>
          </a:bodyPr>
          <a:lstStyle/>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αριθμός των ανθρώπων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που διαθέτουν κάποιου είδους πρόσβαση στο διαδίκτυο αυξάνεται ταχύτατα ιδίως στον ανεπτυγμένο κόσμο.</a:t>
            </a: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ποσότητα του χρόνου που δαπανάται στο διαδίκτυο</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αυξάνεται και αυτή.</a:t>
            </a:r>
          </a:p>
        </p:txBody>
      </p:sp>
      <p:pic>
        <p:nvPicPr>
          <p:cNvPr id="6" name="Θέση περιεχομένου 2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23928" y="1705372"/>
            <a:ext cx="5112568" cy="3544713"/>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2511</TotalTime>
  <Words>2992</Words>
  <Application>Microsoft Office PowerPoint</Application>
  <PresentationFormat>Προβολή στην οθόνη (16:10)</PresentationFormat>
  <Paragraphs>263</Paragraphs>
  <Slides>34</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Αρχές Μάρκετινγκ</vt:lpstr>
      <vt:lpstr>Διαφάνεια 2</vt:lpstr>
      <vt:lpstr>Άδειες Χρήσης</vt:lpstr>
      <vt:lpstr>Χρηματοδότηση</vt:lpstr>
      <vt:lpstr>Σκοποί  ενότητας</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Το Μεταβαλλόμενο τοπίο του μάρκετινγκ</vt:lpstr>
      <vt:lpstr>Διαφάνεια 23</vt:lpstr>
      <vt:lpstr>Το Μεταβαλλόμενο τοπίο του μάρκετινγκ</vt:lpstr>
      <vt:lpstr>Το Μεταβαλλόμενο τοπίο του μάρκετινγκ</vt:lpstr>
      <vt:lpstr>Το Μεταβαλλόμενο τοπίο του μάρκετινγκ</vt:lpstr>
      <vt:lpstr>Βιβλιογραφία</vt:lpstr>
      <vt:lpstr>Βιβλιογραφία</vt:lpstr>
      <vt:lpstr>Σημείωμα Αναφοράς</vt:lpstr>
      <vt:lpstr>Σημείωμα Αδειοδότησης</vt:lpstr>
      <vt:lpstr>Διαφάνεια 31</vt:lpstr>
      <vt:lpstr>Διαφάνεια 32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360</cp:revision>
  <dcterms:created xsi:type="dcterms:W3CDTF">2012-09-06T09:03:05Z</dcterms:created>
  <dcterms:modified xsi:type="dcterms:W3CDTF">2015-11-05T19:45:18Z</dcterms:modified>
</cp:coreProperties>
</file>