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1"/>
  </p:notesMasterIdLst>
  <p:handoutMasterIdLst>
    <p:handoutMasterId r:id="rId62"/>
  </p:handoutMasterIdLst>
  <p:sldIdLst>
    <p:sldId id="257" r:id="rId4"/>
    <p:sldId id="258" r:id="rId5"/>
    <p:sldId id="511" r:id="rId6"/>
    <p:sldId id="512" r:id="rId7"/>
    <p:sldId id="259" r:id="rId8"/>
    <p:sldId id="320" r:id="rId9"/>
    <p:sldId id="261" r:id="rId10"/>
    <p:sldId id="262" r:id="rId11"/>
    <p:sldId id="444" r:id="rId12"/>
    <p:sldId id="467" r:id="rId13"/>
    <p:sldId id="468" r:id="rId14"/>
    <p:sldId id="469" r:id="rId15"/>
    <p:sldId id="470" r:id="rId16"/>
    <p:sldId id="471" r:id="rId17"/>
    <p:sldId id="472" r:id="rId18"/>
    <p:sldId id="473" r:id="rId19"/>
    <p:sldId id="474" r:id="rId20"/>
    <p:sldId id="475" r:id="rId21"/>
    <p:sldId id="476" r:id="rId22"/>
    <p:sldId id="477" r:id="rId23"/>
    <p:sldId id="478" r:id="rId24"/>
    <p:sldId id="479" r:id="rId25"/>
    <p:sldId id="480" r:id="rId26"/>
    <p:sldId id="482" r:id="rId27"/>
    <p:sldId id="483" r:id="rId28"/>
    <p:sldId id="485" r:id="rId29"/>
    <p:sldId id="486" r:id="rId30"/>
    <p:sldId id="487" r:id="rId31"/>
    <p:sldId id="488" r:id="rId32"/>
    <p:sldId id="489" r:id="rId33"/>
    <p:sldId id="490" r:id="rId34"/>
    <p:sldId id="491" r:id="rId35"/>
    <p:sldId id="492" r:id="rId36"/>
    <p:sldId id="493" r:id="rId37"/>
    <p:sldId id="494" r:id="rId38"/>
    <p:sldId id="496" r:id="rId39"/>
    <p:sldId id="497" r:id="rId40"/>
    <p:sldId id="498" r:id="rId41"/>
    <p:sldId id="499" r:id="rId42"/>
    <p:sldId id="500" r:id="rId43"/>
    <p:sldId id="501" r:id="rId44"/>
    <p:sldId id="502" r:id="rId45"/>
    <p:sldId id="503" r:id="rId46"/>
    <p:sldId id="504" r:id="rId47"/>
    <p:sldId id="505" r:id="rId48"/>
    <p:sldId id="506" r:id="rId49"/>
    <p:sldId id="507" r:id="rId50"/>
    <p:sldId id="508" r:id="rId51"/>
    <p:sldId id="509" r:id="rId52"/>
    <p:sldId id="510" r:id="rId53"/>
    <p:sldId id="513" r:id="rId54"/>
    <p:sldId id="514" r:id="rId55"/>
    <p:sldId id="515" r:id="rId56"/>
    <p:sldId id="516" r:id="rId57"/>
    <p:sldId id="277" r:id="rId58"/>
    <p:sldId id="291" r:id="rId59"/>
    <p:sldId id="279" r:id="rId6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8FA1FE5-79AE-49CA-90C5-9CDA4F265610}" type="slidenum">
              <a:rPr lang="en-GB" altLang="el-GR" smtClean="0">
                <a:ea typeface="Lucida Sans Unicode" pitchFamily="34" charset="0"/>
              </a:rPr>
              <a:pPr/>
              <a:t>31</a:t>
            </a:fld>
            <a:endParaRPr lang="en-GB" altLang="el-GR" smtClean="0">
              <a:ea typeface="Lucida Sans Unicode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1738" cy="4097338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FDD489-4FA0-4C82-B0CF-AFA5124819DC}" type="slidenum">
              <a:rPr lang="en-GB" altLang="el-GR" smtClean="0">
                <a:ea typeface="Lucida Sans Unicode" pitchFamily="34" charset="0"/>
              </a:rPr>
              <a:pPr/>
              <a:t>32</a:t>
            </a:fld>
            <a:endParaRPr lang="en-GB" altLang="el-GR" smtClean="0">
              <a:ea typeface="Lucida Sans Unicode" pitchFamily="34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1738" cy="4097338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187355F-0A11-4F7A-9BB5-D875385E0B55}" type="slidenum">
              <a:rPr lang="en-GB" altLang="el-GR" smtClean="0">
                <a:ea typeface="Lucida Sans Unicode" pitchFamily="34" charset="0"/>
              </a:rPr>
              <a:pPr/>
              <a:t>33</a:t>
            </a:fld>
            <a:endParaRPr lang="en-GB" altLang="el-GR" smtClean="0">
              <a:ea typeface="Lucida Sans Unicode" pitchFamily="34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1738" cy="4097338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2E8CF9F-440A-40C8-8E31-5224FC54BEE8}" type="slidenum">
              <a:rPr lang="en-GB" altLang="el-GR" smtClean="0">
                <a:ea typeface="Lucida Sans Unicode" pitchFamily="34" charset="0"/>
              </a:rPr>
              <a:pPr/>
              <a:t>34</a:t>
            </a:fld>
            <a:endParaRPr lang="en-GB" altLang="el-GR" smtClean="0">
              <a:ea typeface="Lucida Sans Unicode" pitchFamily="34" charset="0"/>
            </a:endParaRP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1738" cy="4097338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95110C3-5219-4F4B-94F8-9F4EEE69183E}" type="slidenum">
              <a:rPr lang="en-GB" altLang="el-GR" smtClean="0">
                <a:ea typeface="Lucida Sans Unicode" pitchFamily="34" charset="0"/>
              </a:rPr>
              <a:pPr/>
              <a:t>39</a:t>
            </a:fld>
            <a:endParaRPr lang="en-GB" altLang="el-GR" smtClean="0">
              <a:ea typeface="Lucida Sans Unicode" pitchFamily="34" charset="0"/>
            </a:endParaRPr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1738" cy="4097338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AC38605-DC94-4A00-87BB-2E6146FFB98E}" type="slidenum">
              <a:rPr lang="en-GB" altLang="el-GR" smtClean="0">
                <a:ea typeface="Lucida Sans Unicode" pitchFamily="34" charset="0"/>
              </a:rPr>
              <a:pPr/>
              <a:t>50</a:t>
            </a:fld>
            <a:endParaRPr lang="en-GB" altLang="el-GR" smtClean="0">
              <a:ea typeface="Lucida Sans Unicode" pitchFamily="34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1738" cy="4097338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51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31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2C29B-C2CE-4DEA-BBAD-6BEC6E0AE616}" type="slidenum">
              <a:rPr lang="el-GR" smtClean="0">
                <a:latin typeface="Times New Roman" pitchFamily="18" charset="0"/>
              </a:rPr>
              <a:pPr/>
              <a:t>54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56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2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585F994-43CC-4B39-B057-498A6E2763B6}" type="slidenum">
              <a:rPr lang="en-GB" altLang="el-GR" smtClean="0">
                <a:ea typeface="Lucida Sans Unicode" pitchFamily="34" charset="0"/>
              </a:rPr>
              <a:pPr/>
              <a:t>10</a:t>
            </a:fld>
            <a:endParaRPr lang="en-GB" altLang="el-GR" smtClean="0">
              <a:ea typeface="Lucida Sans Unicode" pitchFamily="34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1738" cy="4097338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D00CC50-9C63-4E24-A1ED-CF4B5188C8A8}" type="slidenum">
              <a:rPr lang="en-GB" altLang="el-GR" smtClean="0">
                <a:ea typeface="Lucida Sans Unicode" pitchFamily="34" charset="0"/>
              </a:rPr>
              <a:pPr/>
              <a:t>11</a:t>
            </a:fld>
            <a:endParaRPr lang="en-GB" altLang="el-GR" smtClean="0">
              <a:ea typeface="Lucida Sans Unicode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1738" cy="4097338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189B14-19E4-46A1-A46C-72ECE5E91226}" type="slidenum">
              <a:rPr lang="en-GB" altLang="el-GR" smtClean="0">
                <a:ea typeface="Lucida Sans Unicode" pitchFamily="34" charset="0"/>
              </a:rPr>
              <a:pPr/>
              <a:t>18</a:t>
            </a:fld>
            <a:endParaRPr lang="en-GB" altLang="el-GR" smtClean="0">
              <a:ea typeface="Lucida Sans Unicode" pitchFamily="34" charset="0"/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1738" cy="4097338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6FBEF6C-9925-41B8-9B47-988FE11E9F91}" type="slidenum">
              <a:rPr lang="en-GB" altLang="el-GR" smtClean="0">
                <a:ea typeface="Lucida Sans Unicode" pitchFamily="34" charset="0"/>
              </a:rPr>
              <a:pPr/>
              <a:t>23</a:t>
            </a:fld>
            <a:endParaRPr lang="en-GB" altLang="el-GR" smtClean="0">
              <a:ea typeface="Lucida Sans Unicode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0888" cy="34178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1738" cy="4097338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4533654-491C-4E48-AEC9-3EE12F5A43C9}" type="slidenum">
              <a:rPr lang="en-GB" altLang="el-GR" smtClean="0">
                <a:ea typeface="Lucida Sans Unicode" pitchFamily="34" charset="0"/>
              </a:rPr>
              <a:pPr/>
              <a:t>29</a:t>
            </a:fld>
            <a:endParaRPr lang="en-GB" altLang="el-GR" smtClean="0">
              <a:ea typeface="Lucida Sans Unicode" pitchFamily="34" charset="0"/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1738" cy="4097338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Ι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Ι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Ι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8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2"/>
            <a:ext cx="2214640" cy="12377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8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33" y="157425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33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8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8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8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12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8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Ι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8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4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2"/>
            <a:ext cx="2214640" cy="12377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4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31" y="157425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31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4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4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4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Ι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6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4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4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Χρυσούλα Ζαχαροπούλου ΣΤΑΤΙΣΤΙΚΗ Τόμος Ι</a:t>
            </a: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DDA73-9F95-4BAB-83F2-2C68BDFC67C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Ι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Ι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Ι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Ι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10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Ι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Ι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Χρυσούλα Ζαχαροπούλου ΣΤΑΤΙΣΤΙΚΗ Τόμος Ι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67" y="6559388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61" y="6559384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7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____________Microsoft_Office_Word_97_-_20031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___________________Microsoft_Office_Excel_97-2003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3.doc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4.doc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5.doc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class.teiep.gr/courses/LOGO100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latin typeface="+mn-lt"/>
              </a:rPr>
              <a:t>Στατιστική και λογισμικά στις επιστήμες συμπεριφοράς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Ενότητα </a:t>
            </a:r>
            <a:r>
              <a:rPr lang="el-GR" sz="2800" dirty="0" smtClean="0">
                <a:solidFill>
                  <a:schemeClr val="tx1"/>
                </a:solidFill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Περιγραφική Στατιστική ΙΙ</a:t>
            </a:r>
            <a:endParaRPr lang="el-GR" sz="2800" b="1" dirty="0" smtClean="0">
              <a:solidFill>
                <a:schemeClr val="tx1"/>
              </a:solidFill>
              <a:latin typeface="+mn-lt"/>
            </a:endParaRPr>
          </a:p>
          <a:p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Γεράσιμος Μελετίου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8" y="5827942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7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>
            <a:normAutofit/>
          </a:bodyPr>
          <a:lstStyle/>
          <a:p>
            <a:pPr eaLnBrk="1" hangingPunct="1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sz="3200" b="1" smtClean="0">
                <a:solidFill>
                  <a:srgbClr val="000000"/>
                </a:solidFill>
              </a:rPr>
              <a:t/>
            </a:r>
            <a:br>
              <a:rPr lang="en-GB" altLang="el-GR" sz="3200" b="1" smtClean="0">
                <a:solidFill>
                  <a:srgbClr val="000000"/>
                </a:solidFill>
              </a:rPr>
            </a:br>
            <a:endParaRPr lang="en-GB" altLang="el-GR" sz="3200" b="1" smtClean="0">
              <a:solidFill>
                <a:srgbClr val="000000"/>
              </a:solidFill>
            </a:endParaRPr>
          </a:p>
        </p:txBody>
      </p:sp>
      <p:graphicFrame>
        <p:nvGraphicFramePr>
          <p:cNvPr id="5123" name="Object 29"/>
          <p:cNvGraphicFramePr>
            <a:graphicFrameLocks noChangeAspect="1"/>
          </p:cNvGraphicFramePr>
          <p:nvPr>
            <p:ph idx="1"/>
          </p:nvPr>
        </p:nvGraphicFramePr>
        <p:xfrm>
          <a:off x="571502" y="2591717"/>
          <a:ext cx="7858125" cy="4149651"/>
        </p:xfrm>
        <a:graphic>
          <a:graphicData uri="http://schemas.openxmlformats.org/presentationml/2006/ole">
            <p:oleObj spid="_x0000_s230402" name="Document" r:id="rId4" imgW="4822668" imgH="3134273" progId="Word.Document.8">
              <p:embed/>
            </p:oleObj>
          </a:graphicData>
        </a:graphic>
      </p:graphicFrame>
      <p:sp>
        <p:nvSpPr>
          <p:cNvPr id="1028" name="Rectangle 27"/>
          <p:cNvSpPr>
            <a:spLocks noChangeArrowheads="1"/>
          </p:cNvSpPr>
          <p:nvPr/>
        </p:nvSpPr>
        <p:spPr bwMode="auto">
          <a:xfrm>
            <a:off x="533400" y="533400"/>
            <a:ext cx="8359080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3200" b="1" u="sng" dirty="0">
                <a:latin typeface="Calibri" pitchFamily="34" charset="0"/>
                <a:cs typeface="Arial" charset="0"/>
              </a:rPr>
              <a:t>π</a:t>
            </a:r>
            <a:r>
              <a:rPr lang="en-GB" sz="3200" b="1" u="sng" dirty="0" err="1">
                <a:latin typeface="Calibri" pitchFamily="34" charset="0"/>
                <a:cs typeface="Arial" charset="0"/>
              </a:rPr>
              <a:t>αράδειγμα</a:t>
            </a:r>
            <a:r>
              <a:rPr lang="en-GB" sz="3200" b="1" u="sng" dirty="0">
                <a:latin typeface="Calibri" pitchFamily="34" charset="0"/>
                <a:cs typeface="Arial" charset="0"/>
              </a:rPr>
              <a:t> </a:t>
            </a:r>
            <a:r>
              <a:rPr lang="el-GR" sz="3200" b="1" u="sng" dirty="0">
                <a:latin typeface="Calibri" pitchFamily="34" charset="0"/>
                <a:cs typeface="Arial" charset="0"/>
              </a:rPr>
              <a:t>1 </a:t>
            </a:r>
            <a:r>
              <a:rPr lang="en-GB" sz="3200" b="1" u="sng" dirty="0"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Δίνεται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η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κατανομή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συχνοτήτων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του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αριθμού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των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παιδιών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που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γέννησαν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653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γυναίκες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οι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οποίες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παντρεύτηκαν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μετά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τα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30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τους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χρόνια</a:t>
            </a:r>
            <a:endParaRPr lang="en-GB" sz="32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8458200" cy="1371600"/>
          </a:xfrm>
        </p:spPr>
        <p:txBody>
          <a:bodyPr lIns="90000" tIns="46800" rIns="90000" bIns="46800">
            <a:normAutofit/>
          </a:bodyPr>
          <a:lstStyle/>
          <a:p>
            <a:pPr eaLnBrk="1" hangingPunct="1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sz="3200" b="1" dirty="0" err="1" smtClean="0">
                <a:solidFill>
                  <a:srgbClr val="000000"/>
                </a:solidFill>
              </a:rPr>
              <a:t>Το</a:t>
            </a:r>
            <a:r>
              <a:rPr lang="en-GB" altLang="el-GR" sz="3200" b="1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1" dirty="0" err="1" smtClean="0">
                <a:solidFill>
                  <a:srgbClr val="000000"/>
                </a:solidFill>
              </a:rPr>
              <a:t>ραβδόγραμμα</a:t>
            </a:r>
            <a:r>
              <a:rPr lang="en-GB" altLang="el-GR" sz="3200" b="1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1" dirty="0" err="1" smtClean="0">
                <a:solidFill>
                  <a:srgbClr val="000000"/>
                </a:solidFill>
              </a:rPr>
              <a:t>της</a:t>
            </a:r>
            <a:r>
              <a:rPr lang="en-GB" altLang="el-GR" sz="3200" b="1" dirty="0" smtClean="0">
                <a:solidFill>
                  <a:srgbClr val="000000"/>
                </a:solidFill>
              </a:rPr>
              <a:t> </a:t>
            </a:r>
            <a:r>
              <a:rPr lang="en-GB" altLang="el-GR" sz="3200" b="1" dirty="0" err="1" smtClean="0">
                <a:solidFill>
                  <a:srgbClr val="000000"/>
                </a:solidFill>
              </a:rPr>
              <a:t>κατανομής</a:t>
            </a:r>
            <a:r>
              <a:rPr lang="en-GB" altLang="el-GR" sz="3200" b="1" dirty="0" smtClean="0">
                <a:solidFill>
                  <a:srgbClr val="000000"/>
                </a:solidFill>
              </a:rPr>
              <a:t> (</a:t>
            </a:r>
            <a:r>
              <a:rPr lang="el-GR" altLang="el-GR" sz="3200" i="1" dirty="0" smtClean="0">
                <a:solidFill>
                  <a:srgbClr val="000000"/>
                </a:solidFill>
              </a:rPr>
              <a:t>με το </a:t>
            </a:r>
            <a:r>
              <a:rPr lang="en-US" altLang="el-GR" sz="3200" i="1" dirty="0" smtClean="0">
                <a:solidFill>
                  <a:srgbClr val="000000"/>
                </a:solidFill>
              </a:rPr>
              <a:t>excel</a:t>
            </a:r>
            <a:r>
              <a:rPr lang="en-US" altLang="el-GR" sz="3200" b="1" dirty="0" smtClean="0">
                <a:solidFill>
                  <a:srgbClr val="000000"/>
                </a:solidFill>
              </a:rPr>
              <a:t>)</a:t>
            </a:r>
            <a:endParaRPr lang="en-GB" altLang="el-GR" sz="3200" b="1" dirty="0" smtClean="0">
              <a:solidFill>
                <a:srgbClr val="000000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23850" indent="-323850">
              <a:spcBef>
                <a:spcPts val="1000"/>
              </a:spcBef>
              <a:buClr>
                <a:srgbClr val="000000"/>
              </a:buClr>
              <a:buFont typeface="Arial" charset="0"/>
              <a:buNone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altLang="el-GR" sz="4000" b="1">
                <a:solidFill>
                  <a:srgbClr val="000000"/>
                </a:solidFill>
              </a:rPr>
              <a:t>  </a:t>
            </a:r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152400" y="1988840"/>
          <a:ext cx="8001000" cy="4869160"/>
        </p:xfrm>
        <a:graphic>
          <a:graphicData uri="http://schemas.openxmlformats.org/presentationml/2006/ole">
            <p:oleObj spid="_x0000_s231426" name="Chart" r:id="rId4" imgW="3143100" imgH="2743390" progId="Excel.Sheet.8">
              <p:embed followColorScheme="full"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808"/>
            <a:ext cx="8229600" cy="121500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l-GR" sz="4000" b="1" dirty="0" err="1" smtClean="0">
                <a:solidFill>
                  <a:srgbClr val="000000"/>
                </a:solidFill>
              </a:rPr>
              <a:t>Το</a:t>
            </a:r>
            <a:r>
              <a:rPr lang="en-GB" altLang="el-GR" sz="4000" b="1" dirty="0" smtClean="0">
                <a:solidFill>
                  <a:srgbClr val="000000"/>
                </a:solidFill>
              </a:rPr>
              <a:t> </a:t>
            </a:r>
            <a:r>
              <a:rPr lang="en-GB" altLang="el-GR" sz="4000" b="1" dirty="0" err="1" smtClean="0">
                <a:solidFill>
                  <a:srgbClr val="000000"/>
                </a:solidFill>
              </a:rPr>
              <a:t>ραβδόγραμμα</a:t>
            </a:r>
            <a:r>
              <a:rPr lang="en-GB" altLang="el-GR" sz="4000" b="1" dirty="0" smtClean="0">
                <a:solidFill>
                  <a:srgbClr val="000000"/>
                </a:solidFill>
              </a:rPr>
              <a:t> </a:t>
            </a:r>
            <a:r>
              <a:rPr lang="en-GB" altLang="el-GR" sz="4000" b="1" dirty="0" err="1" smtClean="0">
                <a:solidFill>
                  <a:srgbClr val="000000"/>
                </a:solidFill>
              </a:rPr>
              <a:t>της</a:t>
            </a:r>
            <a:r>
              <a:rPr lang="en-GB" altLang="el-GR" sz="4000" b="1" dirty="0" smtClean="0">
                <a:solidFill>
                  <a:srgbClr val="000000"/>
                </a:solidFill>
              </a:rPr>
              <a:t> </a:t>
            </a:r>
            <a:r>
              <a:rPr lang="en-GB" altLang="el-GR" sz="4000" b="1" dirty="0" err="1" smtClean="0">
                <a:solidFill>
                  <a:srgbClr val="000000"/>
                </a:solidFill>
              </a:rPr>
              <a:t>κατανομής</a:t>
            </a:r>
            <a:r>
              <a:rPr lang="el-GR" altLang="el-GR" sz="4000" b="1" dirty="0" smtClean="0">
                <a:solidFill>
                  <a:srgbClr val="000000"/>
                </a:solidFill>
              </a:rPr>
              <a:t/>
            </a:r>
            <a:br>
              <a:rPr lang="el-GR" altLang="el-GR" sz="4000" b="1" dirty="0" smtClean="0">
                <a:solidFill>
                  <a:srgbClr val="000000"/>
                </a:solidFill>
              </a:rPr>
            </a:br>
            <a:r>
              <a:rPr lang="en-GB" altLang="el-GR" sz="4000" b="1" dirty="0" smtClean="0">
                <a:solidFill>
                  <a:srgbClr val="000000"/>
                </a:solidFill>
              </a:rPr>
              <a:t> (</a:t>
            </a:r>
            <a:r>
              <a:rPr lang="el-GR" altLang="el-GR" sz="4000" i="1" dirty="0" smtClean="0">
                <a:solidFill>
                  <a:srgbClr val="000000"/>
                </a:solidFill>
              </a:rPr>
              <a:t>με το </a:t>
            </a:r>
            <a:r>
              <a:rPr lang="en-US" altLang="el-GR" sz="4000" i="1" dirty="0" smtClean="0">
                <a:solidFill>
                  <a:srgbClr val="000000"/>
                </a:solidFill>
              </a:rPr>
              <a:t>SPSS</a:t>
            </a:r>
            <a:r>
              <a:rPr lang="en-US" altLang="el-GR" sz="4000" b="1" dirty="0" smtClean="0">
                <a:solidFill>
                  <a:srgbClr val="000000"/>
                </a:solidFill>
              </a:rPr>
              <a:t>)</a:t>
            </a:r>
            <a:endParaRPr lang="el-GR" altLang="el-GR" sz="4000" b="1" dirty="0" smtClean="0">
              <a:solidFill>
                <a:srgbClr val="000000"/>
              </a:solidFill>
            </a:endParaRPr>
          </a:p>
        </p:txBody>
      </p:sp>
      <p:pic>
        <p:nvPicPr>
          <p:cNvPr id="7171" name="Picture 4" descr="2-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836737"/>
            <a:ext cx="7215188" cy="5021263"/>
          </a:xfrm>
          <a:noFill/>
        </p:spPr>
      </p:pic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4000" dirty="0" smtClean="0"/>
              <a:t>Το</a:t>
            </a:r>
            <a:r>
              <a:rPr lang="el-GR" altLang="el-GR" sz="4000" b="1" dirty="0" smtClean="0"/>
              <a:t> </a:t>
            </a:r>
            <a:r>
              <a:rPr lang="el-GR" altLang="el-GR" sz="4000" b="1" dirty="0" err="1" smtClean="0"/>
              <a:t>ραβδόγραμμα</a:t>
            </a:r>
            <a:r>
              <a:rPr lang="el-GR" altLang="el-GR" sz="4000" b="1" dirty="0" smtClean="0"/>
              <a:t> σχετικών συχνοτήτων</a:t>
            </a:r>
          </a:p>
        </p:txBody>
      </p:sp>
      <p:pic>
        <p:nvPicPr>
          <p:cNvPr id="8195" name="Picture 4" descr="2-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857375"/>
            <a:ext cx="7275512" cy="5000625"/>
          </a:xfrm>
          <a:noFill/>
        </p:spPr>
      </p:pic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29600" cy="135413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l-GR" altLang="el-GR" sz="3200" u="sng" dirty="0" smtClean="0"/>
              <a:t>παράδειγμα 2</a:t>
            </a:r>
            <a:r>
              <a:rPr lang="el-GR" altLang="el-GR" sz="3200" b="0" dirty="0" smtClean="0">
                <a:solidFill>
                  <a:srgbClr val="FF0000"/>
                </a:solidFill>
              </a:rPr>
              <a:t> </a:t>
            </a:r>
            <a:br>
              <a:rPr lang="el-GR" altLang="el-GR" sz="3200" b="0" dirty="0" smtClean="0">
                <a:solidFill>
                  <a:srgbClr val="FF0000"/>
                </a:solidFill>
              </a:rPr>
            </a:br>
            <a:r>
              <a:rPr lang="el-GR" altLang="el-GR" sz="3200" b="0" dirty="0" smtClean="0"/>
              <a:t>Η βαθμολογία στο μάθημα Στατιστική ΙΙ. Τμήμα ΟΕ του ΑΠΘ, Ιούνιος 2006</a:t>
            </a:r>
          </a:p>
        </p:txBody>
      </p:sp>
      <p:pic>
        <p:nvPicPr>
          <p:cNvPr id="9219" name="Picture 3" descr="2-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132856"/>
            <a:ext cx="7345362" cy="4680520"/>
          </a:xfrm>
          <a:noFill/>
        </p:spPr>
      </p:pic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720"/>
            <a:ext cx="8820150" cy="56499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l-GR" dirty="0" smtClean="0"/>
              <a:t> </a:t>
            </a:r>
            <a:r>
              <a:rPr lang="el-GR" altLang="el-GR" dirty="0" smtClean="0"/>
              <a:t>  </a:t>
            </a:r>
            <a:r>
              <a:rPr lang="el-GR" altLang="el-GR" b="1" u="sng" dirty="0" smtClean="0"/>
              <a:t>1.</a:t>
            </a:r>
            <a:r>
              <a:rPr lang="en-US" altLang="el-GR" dirty="0" smtClean="0"/>
              <a:t> </a:t>
            </a:r>
            <a:r>
              <a:rPr lang="el-GR" altLang="el-GR" dirty="0" smtClean="0"/>
              <a:t>  Γενικά, η κατανομή της βαθμολογίας</a:t>
            </a:r>
            <a:r>
              <a:rPr lang="en-US" altLang="el-GR" dirty="0" smtClean="0"/>
              <a:t> </a:t>
            </a:r>
            <a:r>
              <a:rPr lang="el-GR" altLang="el-GR" dirty="0" smtClean="0"/>
              <a:t>θεωρείται </a:t>
            </a:r>
            <a:r>
              <a:rPr lang="el-GR" altLang="el-GR" i="1" dirty="0" smtClean="0"/>
              <a:t>εντάξει</a:t>
            </a:r>
            <a:r>
              <a:rPr lang="el-GR" altLang="el-GR" dirty="0" smtClean="0"/>
              <a:t> όταν είναι συμμετρική. Δεξιά λοξότητα είναι ένδειξη ότι τα θέματα ήταν δύσκολα ενώ η αριστερή λοξότητα ότι τα θέματα ήταν πολύ εύκολα.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b="1" dirty="0" smtClean="0">
                <a:solidFill>
                  <a:srgbClr val="00FF00"/>
                </a:solidFill>
              </a:rPr>
              <a:t>   </a:t>
            </a:r>
            <a:r>
              <a:rPr lang="el-GR" altLang="el-GR" b="1" u="sng" dirty="0" smtClean="0"/>
              <a:t>2.</a:t>
            </a:r>
            <a:r>
              <a:rPr lang="el-GR" altLang="el-GR" b="1" dirty="0" smtClean="0"/>
              <a:t>  </a:t>
            </a:r>
            <a:r>
              <a:rPr lang="el-GR" altLang="el-GR" dirty="0" smtClean="0"/>
              <a:t>Το προηγούμενο γράφημα  αντανακλά την τάση του διδάσκοντα να “σπρώχνει” το </a:t>
            </a:r>
            <a:r>
              <a:rPr lang="el-GR" altLang="el-GR" dirty="0" err="1" smtClean="0"/>
              <a:t>αντιδημοφιλές</a:t>
            </a:r>
            <a:r>
              <a:rPr lang="el-GR" altLang="el-GR" dirty="0" smtClean="0"/>
              <a:t> 4 προς το 3 ή στο 5! (</a:t>
            </a:r>
            <a:r>
              <a:rPr lang="el-GR" altLang="el-GR" i="1" dirty="0" smtClean="0"/>
              <a:t>τα θέματα ήταν δύσκολα;)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714375"/>
            <a:ext cx="8858250" cy="54117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b="1" dirty="0" smtClean="0"/>
              <a:t>   Η αθροιστική συχνότητα </a:t>
            </a:r>
            <a:r>
              <a:rPr lang="el-GR" altLang="el-GR" dirty="0" smtClean="0"/>
              <a:t>που αντιστοιχεί στην τιμή        συμβολίζεται με       και  είναι το πλήθος των παρατηρήσεων που έχουν τιμή μέχρι και</a:t>
            </a:r>
          </a:p>
          <a:p>
            <a:pPr eaLnBrk="1" hangingPunct="1"/>
            <a:r>
              <a:rPr lang="el-GR" altLang="el-GR" dirty="0" smtClean="0"/>
              <a:t>Ισχύει </a:t>
            </a:r>
            <a:r>
              <a:rPr lang="en-US" altLang="el-GR" dirty="0" smtClean="0"/>
              <a:t> </a:t>
            </a:r>
            <a:r>
              <a:rPr lang="el-GR" altLang="el-GR" dirty="0" smtClean="0"/>
              <a:t>(</a:t>
            </a:r>
            <a:r>
              <a:rPr lang="el-GR" altLang="el-GR" i="1" dirty="0" smtClean="0"/>
              <a:t>με αρχική συνθήκη</a:t>
            </a:r>
            <a:r>
              <a:rPr lang="en-US" altLang="el-GR" dirty="0" smtClean="0"/>
              <a:t>               </a:t>
            </a:r>
            <a:r>
              <a:rPr lang="el-GR" altLang="el-GR" dirty="0" smtClean="0"/>
              <a:t>) </a:t>
            </a:r>
            <a:r>
              <a:rPr lang="en-US" altLang="el-GR" dirty="0" smtClean="0"/>
              <a:t>    </a:t>
            </a:r>
            <a:r>
              <a:rPr lang="el-GR" altLang="el-GR" dirty="0" smtClean="0"/>
              <a:t> </a:t>
            </a:r>
            <a:endParaRPr lang="en-US" altLang="el-GR" dirty="0" smtClean="0"/>
          </a:p>
          <a:p>
            <a:pPr eaLnBrk="1" hangingPunct="1"/>
            <a:endParaRPr lang="en-US" altLang="el-GR" dirty="0" smtClean="0"/>
          </a:p>
          <a:p>
            <a:pPr eaLnBrk="1" hangingPunct="1"/>
            <a:endParaRPr lang="el-GR" altLang="el-GR" dirty="0" smtClean="0"/>
          </a:p>
        </p:txBody>
      </p:sp>
      <p:graphicFrame>
        <p:nvGraphicFramePr>
          <p:cNvPr id="11267" name="Object 14"/>
          <p:cNvGraphicFramePr>
            <a:graphicFrameLocks noChangeAspect="1"/>
          </p:cNvGraphicFramePr>
          <p:nvPr>
            <p:ph sz="half" idx="4294967295"/>
          </p:nvPr>
        </p:nvGraphicFramePr>
        <p:xfrm>
          <a:off x="5429250" y="2286000"/>
          <a:ext cx="1079500" cy="608013"/>
        </p:xfrm>
        <a:graphic>
          <a:graphicData uri="http://schemas.openxmlformats.org/presentationml/2006/ole">
            <p:oleObj spid="_x0000_s232450" name="Equation" r:id="rId3" imgW="406224" imgH="228501" progId="Equation.3">
              <p:embed/>
            </p:oleObj>
          </a:graphicData>
        </a:graphic>
      </p:graphicFrame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11269" name="Object 4"/>
          <p:cNvGraphicFramePr>
            <a:graphicFrameLocks noChangeAspect="1"/>
          </p:cNvGraphicFramePr>
          <p:nvPr/>
        </p:nvGraphicFramePr>
        <p:xfrm>
          <a:off x="1571625" y="1214439"/>
          <a:ext cx="571500" cy="571500"/>
        </p:xfrm>
        <a:graphic>
          <a:graphicData uri="http://schemas.openxmlformats.org/presentationml/2006/ole">
            <p:oleObj spid="_x0000_s232451" r:id="rId4" imgW="152268" imgH="203024" progId="">
              <p:embed/>
            </p:oleObj>
          </a:graphicData>
        </a:graphic>
      </p:graphicFrame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11271" name="Object 6"/>
          <p:cNvGraphicFramePr>
            <a:graphicFrameLocks noChangeAspect="1"/>
          </p:cNvGraphicFramePr>
          <p:nvPr/>
        </p:nvGraphicFramePr>
        <p:xfrm>
          <a:off x="1785938" y="3000376"/>
          <a:ext cx="3816350" cy="2168525"/>
        </p:xfrm>
        <a:graphic>
          <a:graphicData uri="http://schemas.openxmlformats.org/presentationml/2006/ole">
            <p:oleObj spid="_x0000_s232452" r:id="rId5" imgW="1358900" imgH="685800" progId="">
              <p:embed/>
            </p:oleObj>
          </a:graphicData>
        </a:graphic>
      </p:graphicFrame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11273" name="Object 8"/>
          <p:cNvGraphicFramePr>
            <a:graphicFrameLocks noChangeAspect="1"/>
          </p:cNvGraphicFramePr>
          <p:nvPr/>
        </p:nvGraphicFramePr>
        <p:xfrm>
          <a:off x="5072065" y="1214439"/>
          <a:ext cx="344487" cy="522287"/>
        </p:xfrm>
        <a:graphic>
          <a:graphicData uri="http://schemas.openxmlformats.org/presentationml/2006/ole">
            <p:oleObj spid="_x0000_s232453" r:id="rId6" imgW="139639" imgH="203112" progId="">
              <p:embed/>
            </p:oleObj>
          </a:graphicData>
        </a:graphic>
      </p:graphicFrame>
      <p:graphicFrame>
        <p:nvGraphicFramePr>
          <p:cNvPr id="11274" name="Rectangle 10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32454" name="Equation" r:id="rId7" imgW="0" imgH="0" progId="Equation.3">
              <p:embed/>
            </p:oleObj>
          </a:graphicData>
        </a:graphic>
      </p:graphicFrame>
      <p:graphicFrame>
        <p:nvGraphicFramePr>
          <p:cNvPr id="11275" name="Object 4"/>
          <p:cNvGraphicFramePr>
            <a:graphicFrameLocks noChangeAspect="1"/>
          </p:cNvGraphicFramePr>
          <p:nvPr/>
        </p:nvGraphicFramePr>
        <p:xfrm>
          <a:off x="8429625" y="1714501"/>
          <a:ext cx="571500" cy="571500"/>
        </p:xfrm>
        <a:graphic>
          <a:graphicData uri="http://schemas.openxmlformats.org/presentationml/2006/ole">
            <p:oleObj spid="_x0000_s232455" r:id="rId8" imgW="152268" imgH="203024" progId="">
              <p:embed/>
            </p:oleObj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>
          <a:xfrm>
            <a:off x="251522" y="476674"/>
            <a:ext cx="5184775" cy="6492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l-GR" sz="3200" b="1" i="1" dirty="0" smtClean="0"/>
              <a:t>….</a:t>
            </a:r>
            <a:r>
              <a:rPr lang="el-GR" altLang="el-GR" sz="3200" b="1" i="1" dirty="0" smtClean="0"/>
              <a:t>συνέχεια το παράδειγμα 1</a:t>
            </a:r>
          </a:p>
        </p:txBody>
      </p:sp>
      <p:graphicFrame>
        <p:nvGraphicFramePr>
          <p:cNvPr id="12291" name="Object 6"/>
          <p:cNvGraphicFramePr>
            <a:graphicFrameLocks noChangeAspect="1"/>
          </p:cNvGraphicFramePr>
          <p:nvPr>
            <p:ph idx="1"/>
          </p:nvPr>
        </p:nvGraphicFramePr>
        <p:xfrm>
          <a:off x="467544" y="1412777"/>
          <a:ext cx="8136904" cy="5321400"/>
        </p:xfrm>
        <a:graphic>
          <a:graphicData uri="http://schemas.openxmlformats.org/presentationml/2006/ole">
            <p:oleObj spid="_x0000_s233474" name="Διαφάνεια" r:id="rId3" imgW="3468499" imgH="2601453" progId="PowerPoint.Slide.8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6288" y="675977"/>
            <a:ext cx="8458200" cy="1312863"/>
          </a:xfrm>
        </p:spPr>
        <p:txBody>
          <a:bodyPr lIns="90000" tIns="46800" rIns="90000" bIns="46800">
            <a:noAutofit/>
          </a:bodyPr>
          <a:lstStyle/>
          <a:p>
            <a:pPr algn="l" eaLnBrk="1" hangingPunct="1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sz="3200" b="0" dirty="0" smtClean="0">
                <a:solidFill>
                  <a:srgbClr val="000000"/>
                </a:solidFill>
                <a:latin typeface="+mn-lt"/>
              </a:rPr>
              <a:t>Η </a:t>
            </a:r>
            <a:r>
              <a:rPr lang="en-GB" altLang="el-GR" sz="3200" b="0" dirty="0" err="1" smtClean="0">
                <a:solidFill>
                  <a:srgbClr val="000000"/>
                </a:solidFill>
                <a:latin typeface="+mn-lt"/>
              </a:rPr>
              <a:t>κατανομή</a:t>
            </a:r>
            <a:r>
              <a:rPr lang="en-GB" altLang="el-GR" sz="32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l-GR" sz="3200" b="0" dirty="0" err="1" smtClean="0">
                <a:solidFill>
                  <a:srgbClr val="000000"/>
                </a:solidFill>
                <a:latin typeface="+mn-lt"/>
              </a:rPr>
              <a:t>συχνοτήτων</a:t>
            </a:r>
            <a:r>
              <a:rPr lang="en-GB" altLang="el-GR" sz="3200" b="0" dirty="0" smtClean="0">
                <a:solidFill>
                  <a:srgbClr val="000000"/>
                </a:solidFill>
                <a:latin typeface="+mn-lt"/>
              </a:rPr>
              <a:t> η </a:t>
            </a:r>
            <a:r>
              <a:rPr lang="en-GB" altLang="el-GR" sz="3200" b="0" dirty="0" err="1" smtClean="0">
                <a:solidFill>
                  <a:srgbClr val="000000"/>
                </a:solidFill>
                <a:latin typeface="+mn-lt"/>
              </a:rPr>
              <a:t>ποσοστιαία</a:t>
            </a:r>
            <a:r>
              <a:rPr lang="en-GB" altLang="el-GR" sz="32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l-GR" sz="3200" b="0" dirty="0" err="1" smtClean="0">
                <a:solidFill>
                  <a:srgbClr val="000000"/>
                </a:solidFill>
                <a:latin typeface="+mn-lt"/>
              </a:rPr>
              <a:t>κατανομή</a:t>
            </a:r>
            <a:r>
              <a:rPr lang="en-GB" altLang="el-GR" sz="3200" b="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GB" altLang="el-GR" sz="3200" b="0" dirty="0" smtClean="0">
                <a:solidFill>
                  <a:srgbClr val="000000"/>
                </a:solidFill>
                <a:latin typeface="+mn-lt"/>
              </a:rPr>
            </a:br>
            <a:r>
              <a:rPr lang="en-GB" altLang="el-GR" sz="3200" b="0" dirty="0" smtClean="0">
                <a:solidFill>
                  <a:srgbClr val="000000"/>
                </a:solidFill>
                <a:latin typeface="+mn-lt"/>
              </a:rPr>
              <a:t>η </a:t>
            </a:r>
            <a:r>
              <a:rPr lang="en-GB" altLang="el-GR" sz="3200" b="0" dirty="0" err="1" smtClean="0">
                <a:solidFill>
                  <a:srgbClr val="000000"/>
                </a:solidFill>
                <a:latin typeface="+mn-lt"/>
              </a:rPr>
              <a:t>αθροιστική</a:t>
            </a:r>
            <a:r>
              <a:rPr lang="en-GB" altLang="el-GR" sz="32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l-GR" sz="3200" b="0" dirty="0" err="1" smtClean="0">
                <a:solidFill>
                  <a:srgbClr val="000000"/>
                </a:solidFill>
                <a:latin typeface="+mn-lt"/>
              </a:rPr>
              <a:t>ποσοστιαία</a:t>
            </a:r>
            <a:r>
              <a:rPr lang="en-GB" altLang="el-GR" sz="32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l-GR" sz="3200" b="0" dirty="0" err="1" smtClean="0">
                <a:solidFill>
                  <a:srgbClr val="000000"/>
                </a:solidFill>
                <a:latin typeface="+mn-lt"/>
              </a:rPr>
              <a:t>κατανομή</a:t>
            </a:r>
            <a:r>
              <a:rPr lang="en-GB" altLang="el-GR" sz="3200" b="0" dirty="0" smtClean="0">
                <a:solidFill>
                  <a:srgbClr val="000000"/>
                </a:solidFill>
                <a:latin typeface="+mn-lt"/>
              </a:rPr>
              <a:t>                                               </a:t>
            </a:r>
            <a:r>
              <a:rPr lang="el-GR" altLang="el-GR" sz="3200" b="0" dirty="0" smtClean="0">
                <a:solidFill>
                  <a:srgbClr val="000000"/>
                </a:solidFill>
                <a:latin typeface="+mn-lt"/>
              </a:rPr>
              <a:t>                         </a:t>
            </a:r>
            <a:r>
              <a:rPr lang="en-GB" altLang="el-GR" sz="3200" b="0" i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GB" altLang="el-GR" sz="3200" b="0" i="1" dirty="0" err="1" smtClean="0">
                <a:solidFill>
                  <a:srgbClr val="000000"/>
                </a:solidFill>
                <a:latin typeface="+mn-lt"/>
              </a:rPr>
              <a:t>εκτύπωση</a:t>
            </a:r>
            <a:r>
              <a:rPr lang="en-GB" altLang="el-GR" sz="3200" b="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l-GR" sz="3200" b="0" i="1" dirty="0" err="1" smtClean="0">
                <a:solidFill>
                  <a:srgbClr val="000000"/>
                </a:solidFill>
                <a:latin typeface="+mn-lt"/>
              </a:rPr>
              <a:t>από</a:t>
            </a:r>
            <a:r>
              <a:rPr lang="en-GB" altLang="el-GR" sz="3200" b="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l-GR" sz="3200" b="0" i="1" dirty="0" err="1" smtClean="0">
                <a:solidFill>
                  <a:srgbClr val="000000"/>
                </a:solidFill>
                <a:latin typeface="+mn-lt"/>
              </a:rPr>
              <a:t>το</a:t>
            </a:r>
            <a:r>
              <a:rPr lang="en-GB" altLang="el-GR" sz="3200" b="0" i="1" dirty="0" smtClean="0">
                <a:solidFill>
                  <a:srgbClr val="000000"/>
                </a:solidFill>
                <a:latin typeface="+mn-lt"/>
              </a:rPr>
              <a:t> SPSS)</a:t>
            </a:r>
            <a:r>
              <a:rPr lang="ar-SA" altLang="el-GR" sz="3200" b="0" i="1" dirty="0" smtClean="0">
                <a:solidFill>
                  <a:srgbClr val="000000"/>
                </a:solidFill>
                <a:latin typeface="+mn-lt"/>
                <a:cs typeface="Arial" charset="0"/>
              </a:rPr>
              <a:t>‏</a:t>
            </a:r>
            <a:endParaRPr lang="en-GB" altLang="el-GR" sz="3200" b="0" i="1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0" y="2024955"/>
            <a:ext cx="9144000" cy="48604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l-GR" b="1" dirty="0" smtClean="0"/>
              <a:t> 2. </a:t>
            </a:r>
            <a:r>
              <a:rPr lang="el-GR" b="1" u="sng" dirty="0" smtClean="0"/>
              <a:t>Πολλές Διαφορετικές Τιμές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l-GR" dirty="0" smtClean="0"/>
              <a:t>  </a:t>
            </a:r>
            <a:r>
              <a:rPr lang="el-GR" dirty="0" smtClean="0">
                <a:cs typeface="Arial" charset="0"/>
              </a:rPr>
              <a:t>▪ </a:t>
            </a:r>
            <a:r>
              <a:rPr lang="el-GR" dirty="0" smtClean="0"/>
              <a:t>Ομαδοποίηση σε μια κατανομή   συχνοτήτων με κ τάξεις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l-GR" dirty="0" smtClean="0">
                <a:cs typeface="Arial" charset="0"/>
              </a:rPr>
              <a:t>  ▪ Κατανομές αθροιστικών (και αφαιρετικών) συχνοτήτων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l-GR" dirty="0" smtClean="0">
                <a:cs typeface="Arial" charset="0"/>
              </a:rPr>
              <a:t>  ▪ Γραφικές παραστάσεις: Ιστόγραμμα και πολυγωνική γραμμή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l-GR" dirty="0" smtClean="0">
                <a:cs typeface="Arial" charset="0"/>
              </a:rPr>
              <a:t> ▪ Περιληπτικά μέτρα θέσης και διασποράς</a:t>
            </a:r>
            <a:endParaRPr lang="el-GR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1"/>
            <a:ext cx="7776864" cy="324281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  <a:latin typeface="+mn-lt"/>
              </a:rPr>
              <a:t>Τμήμα </a:t>
            </a:r>
            <a:r>
              <a:rPr lang="el-GR" sz="2800" dirty="0" err="1" smtClean="0">
                <a:solidFill>
                  <a:schemeClr val="tx1"/>
                </a:solidFill>
                <a:latin typeface="+mn-lt"/>
              </a:rPr>
              <a:t>Λογοθεραπείας</a:t>
            </a:r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l-GR" b="1" dirty="0" smtClean="0">
                <a:solidFill>
                  <a:schemeClr val="tx1"/>
                </a:solidFill>
                <a:latin typeface="+mn-lt"/>
              </a:rPr>
              <a:t>Στατιστική και λογισμικά στις επιστήμες συμπεριφοράς </a:t>
            </a:r>
          </a:p>
          <a:p>
            <a:pPr algn="l"/>
            <a:r>
              <a:rPr lang="el-GR" sz="2800" b="1" dirty="0" smtClean="0">
                <a:solidFill>
                  <a:schemeClr val="tx1"/>
                </a:solidFill>
                <a:latin typeface="+mn-lt"/>
              </a:rPr>
              <a:t>Ενότητα 3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Περιγραφική Στατιστική ΙΙ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Γεράσιμος Μελετίου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8" y="5827942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7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8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8"/>
            <a:ext cx="2214640" cy="12377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4"/>
            <a:ext cx="8229600" cy="1214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4900" b="1" dirty="0" smtClean="0"/>
              <a:t>Η Ομαδοποίηση</a:t>
            </a:r>
            <a:br>
              <a:rPr lang="el-GR" sz="4900" b="1" dirty="0" smtClean="0"/>
            </a:br>
            <a:r>
              <a:rPr lang="el-GR" sz="3200" dirty="0" smtClean="0">
                <a:solidFill>
                  <a:srgbClr val="F60012"/>
                </a:solidFill>
              </a:rPr>
              <a:t/>
            </a:r>
            <a:br>
              <a:rPr lang="el-GR" sz="3200" dirty="0" smtClean="0">
                <a:solidFill>
                  <a:srgbClr val="F60012"/>
                </a:solidFill>
              </a:rPr>
            </a:br>
            <a:r>
              <a:rPr lang="el-GR" sz="3600" b="0" dirty="0" smtClean="0"/>
              <a:t>Για να ομαδοποιήσουμε  δεδομένα σε κ τάξεις επιλέγουμε: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14625"/>
            <a:ext cx="8229600" cy="341153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dirty="0" smtClean="0"/>
              <a:t>1. Το πλήθος κ των τάξεων </a:t>
            </a:r>
          </a:p>
          <a:p>
            <a:pPr eaLnBrk="1" hangingPunct="1">
              <a:buFontTx/>
              <a:buNone/>
            </a:pPr>
            <a:r>
              <a:rPr lang="el-GR" altLang="el-GR" dirty="0" smtClean="0"/>
              <a:t>2. Τα όρια των τάξεων </a:t>
            </a:r>
          </a:p>
          <a:p>
            <a:pPr eaLnBrk="1" hangingPunct="1">
              <a:buFontTx/>
              <a:buNone/>
            </a:pPr>
            <a:r>
              <a:rPr lang="el-GR" altLang="el-GR" dirty="0" smtClean="0"/>
              <a:t>3.Την αρχική τιμή ή </a:t>
            </a:r>
            <a:r>
              <a:rPr lang="el-GR" altLang="el-GR" u="sng" dirty="0" err="1" smtClean="0"/>
              <a:t>αγκυρα</a:t>
            </a:r>
            <a:r>
              <a:rPr lang="el-GR" altLang="el-GR" dirty="0" smtClean="0"/>
              <a:t> 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Δυο διαφορετικοί ερευνητές μπορεί να επιλέξουν διαφορετικά αυτά τα τρία στοιχεία</a:t>
            </a:r>
          </a:p>
          <a:p>
            <a:pPr eaLnBrk="1" hangingPunct="1"/>
            <a:r>
              <a:rPr lang="el-GR" altLang="el-GR" dirty="0" smtClean="0"/>
              <a:t>Η εικόνα της κατανομής μπορεί να αλλάξει σημαντικά από αυτές τις επιλογές</a:t>
            </a:r>
          </a:p>
          <a:p>
            <a:pPr eaLnBrk="1" hangingPunct="1">
              <a:buFont typeface="Arial" charset="0"/>
              <a:buNone/>
            </a:pPr>
            <a:r>
              <a:rPr lang="el-GR" altLang="el-GR" dirty="0" smtClean="0"/>
              <a:t>    </a:t>
            </a:r>
            <a:r>
              <a:rPr lang="el-GR" altLang="el-GR" b="1" u="sng" dirty="0" smtClean="0"/>
              <a:t>πρόταση</a:t>
            </a:r>
            <a:r>
              <a:rPr lang="el-GR" altLang="el-GR" b="1" dirty="0" smtClean="0"/>
              <a:t>: </a:t>
            </a:r>
            <a:r>
              <a:rPr lang="el-GR" altLang="el-GR" dirty="0" smtClean="0"/>
              <a:t>Να δοκιμάζονται εναλλακτικές ομαδοποιήσεις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2656"/>
            <a:ext cx="8229600" cy="1214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4900" b="1" dirty="0" smtClean="0"/>
              <a:t>Η Ομαδοποίηση</a:t>
            </a:r>
            <a:r>
              <a:rPr lang="el-GR" sz="3200" dirty="0" smtClean="0">
                <a:solidFill>
                  <a:srgbClr val="F60012"/>
                </a:solidFill>
              </a:rPr>
              <a:t/>
            </a:r>
            <a:br>
              <a:rPr lang="el-GR" sz="3200" dirty="0" smtClean="0">
                <a:solidFill>
                  <a:srgbClr val="F60012"/>
                </a:solidFill>
              </a:rPr>
            </a:br>
            <a:endParaRPr lang="el-GR" sz="36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dirty="0" smtClean="0"/>
              <a:t>Το ιστόγραμμα και η πολυγωνική γραμμή</a:t>
            </a:r>
          </a:p>
          <a:p>
            <a:pPr eaLnBrk="1" hangingPunct="1">
              <a:buFont typeface="Arial" charset="0"/>
              <a:buNone/>
            </a:pPr>
            <a:r>
              <a:rPr lang="el-GR" altLang="el-GR" dirty="0" smtClean="0"/>
              <a:t> θα μας δώσουν μια εικόνα για τα εξής</a:t>
            </a:r>
            <a:r>
              <a:rPr lang="en-GB" altLang="el-GR" sz="4000" dirty="0" smtClean="0"/>
              <a:t> </a:t>
            </a:r>
            <a:r>
              <a:rPr lang="en-GB" altLang="el-GR" sz="4000" b="1" dirty="0" smtClean="0"/>
              <a:t>:</a:t>
            </a:r>
            <a:endParaRPr lang="el-GR" altLang="el-GR" b="1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2656"/>
            <a:ext cx="8229600" cy="1214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4900" b="1" dirty="0" smtClean="0"/>
              <a:t>Η Ομαδοποίηση</a:t>
            </a:r>
            <a:r>
              <a:rPr lang="el-GR" sz="3200" dirty="0" smtClean="0">
                <a:solidFill>
                  <a:srgbClr val="F60012"/>
                </a:solidFill>
              </a:rPr>
              <a:t/>
            </a:r>
            <a:br>
              <a:rPr lang="el-GR" sz="3200" dirty="0" smtClean="0">
                <a:solidFill>
                  <a:srgbClr val="F60012"/>
                </a:solidFill>
              </a:rPr>
            </a:br>
            <a:endParaRPr lang="el-GR" sz="36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95536" y="1340768"/>
            <a:ext cx="8424936" cy="4682779"/>
          </a:xfrm>
        </p:spPr>
        <p:txBody>
          <a:bodyPr lIns="0" tIns="0" rIns="0" bIns="0" anchor="ctr"/>
          <a:lstStyle/>
          <a:p>
            <a:pPr marL="0" indent="0" eaLnBrk="1" hangingPunct="1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b="1" dirty="0" smtClean="0"/>
              <a:t>α. </a:t>
            </a:r>
            <a:r>
              <a:rPr lang="en-GB" altLang="el-GR" dirty="0" err="1" smtClean="0"/>
              <a:t>Αν</a:t>
            </a:r>
            <a:r>
              <a:rPr lang="en-GB" altLang="el-GR" dirty="0" smtClean="0"/>
              <a:t> η </a:t>
            </a:r>
            <a:r>
              <a:rPr lang="en-GB" altLang="el-GR" dirty="0" err="1" smtClean="0"/>
              <a:t>κατανομή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είναι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συμμετρική</a:t>
            </a:r>
            <a:r>
              <a:rPr lang="en-GB" altLang="el-GR" dirty="0" smtClean="0"/>
              <a:t> ή  </a:t>
            </a:r>
            <a:r>
              <a:rPr lang="en-GB" altLang="el-GR" dirty="0" err="1" smtClean="0"/>
              <a:t>λοξή</a:t>
            </a:r>
            <a:endParaRPr lang="en-GB" altLang="el-GR" dirty="0" smtClean="0"/>
          </a:p>
          <a:p>
            <a:pPr marL="0" indent="0" eaLnBrk="1" hangingPunct="1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b="1" dirty="0" smtClean="0"/>
              <a:t>β. </a:t>
            </a:r>
            <a:r>
              <a:rPr lang="en-GB" altLang="el-GR" dirty="0" err="1" smtClean="0"/>
              <a:t>Αν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έχει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μια</a:t>
            </a:r>
            <a:r>
              <a:rPr lang="en-GB" altLang="el-GR" dirty="0" smtClean="0"/>
              <a:t> ή </a:t>
            </a:r>
            <a:r>
              <a:rPr lang="en-GB" altLang="el-GR" dirty="0" err="1" smtClean="0"/>
              <a:t>περισσότερες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κορυφές</a:t>
            </a:r>
            <a:endParaRPr lang="en-GB" altLang="el-GR" dirty="0" smtClean="0"/>
          </a:p>
          <a:p>
            <a:pPr marL="0" indent="0" eaLnBrk="1" hangingPunct="1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b="1" dirty="0" smtClean="0"/>
              <a:t>γ. </a:t>
            </a:r>
            <a:r>
              <a:rPr lang="en-GB" altLang="el-GR" dirty="0" err="1" smtClean="0"/>
              <a:t>Αν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έχει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ακραία</a:t>
            </a:r>
            <a:r>
              <a:rPr lang="en-GB" altLang="el-GR" dirty="0" smtClean="0"/>
              <a:t> </a:t>
            </a:r>
            <a:r>
              <a:rPr lang="en-GB" altLang="el-GR" dirty="0" err="1" smtClean="0"/>
              <a:t>σημεία</a:t>
            </a:r>
            <a:r>
              <a:rPr lang="el-GR" altLang="el-GR" dirty="0" smtClean="0"/>
              <a:t> </a:t>
            </a:r>
          </a:p>
          <a:p>
            <a:pPr marL="0" indent="0" eaLnBrk="1" hangingPunct="1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 dirty="0" smtClean="0"/>
              <a:t> </a:t>
            </a:r>
            <a:endParaRPr lang="en-US" altLang="el-GR" u="sng" dirty="0" smtClean="0"/>
          </a:p>
          <a:p>
            <a:pPr marL="0" indent="0" eaLnBrk="1" hangingPunct="1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 dirty="0" smtClean="0"/>
              <a:t>Την εικόνα θα συμπληρώσουν το </a:t>
            </a:r>
            <a:r>
              <a:rPr lang="el-GR" altLang="el-GR" b="1" dirty="0" err="1" smtClean="0"/>
              <a:t>φυλλογράφημα</a:t>
            </a:r>
            <a:r>
              <a:rPr lang="el-GR" altLang="el-GR" dirty="0" smtClean="0"/>
              <a:t> και το </a:t>
            </a:r>
            <a:r>
              <a:rPr lang="el-GR" altLang="el-GR" b="1" dirty="0" err="1" smtClean="0"/>
              <a:t>θηκόγραμμα</a:t>
            </a:r>
            <a:r>
              <a:rPr lang="el-GR" altLang="el-GR" dirty="0" smtClean="0"/>
              <a:t> </a:t>
            </a:r>
            <a:endParaRPr lang="en-GB" altLang="el-GR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2656"/>
            <a:ext cx="8229600" cy="1214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4900" b="1" dirty="0" smtClean="0"/>
              <a:t>Η Ομαδοποίηση</a:t>
            </a:r>
            <a:r>
              <a:rPr lang="el-GR" sz="3200" dirty="0" smtClean="0">
                <a:solidFill>
                  <a:srgbClr val="F60012"/>
                </a:solidFill>
              </a:rPr>
              <a:t/>
            </a:r>
            <a:br>
              <a:rPr lang="el-GR" sz="3200" dirty="0" smtClean="0">
                <a:solidFill>
                  <a:srgbClr val="F60012"/>
                </a:solidFill>
              </a:rPr>
            </a:br>
            <a:endParaRPr lang="el-GR" sz="3600" b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64704"/>
            <a:ext cx="8497888" cy="922337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el-GR" sz="3200" b="0" dirty="0" smtClean="0"/>
              <a:t/>
            </a:r>
            <a:br>
              <a:rPr lang="el-GR" sz="3200" b="0" dirty="0" smtClean="0"/>
            </a:br>
            <a:r>
              <a:rPr lang="el-GR" altLang="el-GR" sz="3200" dirty="0" smtClean="0"/>
              <a:t> α. Συμμετρία</a:t>
            </a:r>
            <a:r>
              <a:rPr lang="en-US" altLang="el-GR" sz="3200" dirty="0" smtClean="0"/>
              <a:t>: </a:t>
            </a:r>
            <a:r>
              <a:rPr lang="el-GR" sz="3200" u="sng" dirty="0" smtClean="0"/>
              <a:t>παράδειγμα</a:t>
            </a:r>
            <a:r>
              <a:rPr lang="el-GR" sz="3200" b="0" u="sng" dirty="0" smtClean="0"/>
              <a:t> </a:t>
            </a:r>
            <a:r>
              <a:rPr lang="el-GR" sz="3200" b="0" dirty="0" smtClean="0"/>
              <a:t/>
            </a:r>
            <a:br>
              <a:rPr lang="el-GR" sz="3200" b="0" dirty="0" smtClean="0"/>
            </a:br>
            <a:r>
              <a:rPr lang="el-GR" sz="3200" b="0" dirty="0" smtClean="0"/>
              <a:t>Το σωματικό λίπος 252 αντρών</a:t>
            </a:r>
            <a:r>
              <a:rPr lang="en-GB" sz="3200" b="0" dirty="0" smtClean="0"/>
              <a:t/>
            </a:r>
            <a:br>
              <a:rPr lang="en-GB" sz="3200" b="0" dirty="0" smtClean="0"/>
            </a:br>
            <a:endParaRPr lang="el-GR" sz="3200" b="0" dirty="0" smtClean="0"/>
          </a:p>
        </p:txBody>
      </p:sp>
      <p:pic>
        <p:nvPicPr>
          <p:cNvPr id="20483" name="Picture 5" descr="2-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7" y="1882477"/>
            <a:ext cx="9001125" cy="4714875"/>
          </a:xfrm>
          <a:noFill/>
        </p:spPr>
      </p:pic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12747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l-GR" altLang="el-GR" sz="3600" b="0" dirty="0" smtClean="0"/>
              <a:t>Σημειώνουμε μαζί και μια συμμετρική καμπύλη: η κατανομή δε φαίνεται να απέχει σημαντικά </a:t>
            </a:r>
            <a:r>
              <a:rPr lang="el-GR" altLang="el-GR" sz="3600" b="0" dirty="0" err="1" smtClean="0"/>
              <a:t>απο</a:t>
            </a:r>
            <a:r>
              <a:rPr lang="el-GR" altLang="el-GR" sz="3600" b="0" dirty="0" smtClean="0"/>
              <a:t> </a:t>
            </a:r>
            <a:r>
              <a:rPr lang="el-GR" altLang="el-GR" sz="3600" dirty="0" smtClean="0"/>
              <a:t>τη συμμετρία</a:t>
            </a:r>
            <a:r>
              <a:rPr lang="el-GR" altLang="el-GR" sz="2800" dirty="0" smtClean="0"/>
              <a:t>.</a:t>
            </a:r>
            <a:endParaRPr lang="el-GR" altLang="el-GR" sz="2800" b="1" dirty="0" smtClean="0"/>
          </a:p>
        </p:txBody>
      </p:sp>
      <p:pic>
        <p:nvPicPr>
          <p:cNvPr id="21507" name="Picture 4" descr="2-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7" y="2133425"/>
            <a:ext cx="8353425" cy="4679951"/>
          </a:xfrm>
          <a:noFill/>
        </p:spPr>
      </p:pic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1"/>
            <a:ext cx="4038600" cy="4525963"/>
          </a:xfrm>
        </p:spPr>
        <p:txBody>
          <a:bodyPr/>
          <a:lstStyle/>
          <a:p>
            <a:pPr eaLnBrk="1" hangingPunct="1"/>
            <a:endParaRPr lang="el-GR" altLang="el-GR" sz="2800" smtClean="0"/>
          </a:p>
          <a:p>
            <a:pPr eaLnBrk="1" hangingPunct="1"/>
            <a:endParaRPr lang="el-GR" altLang="el-GR" sz="2800" smtClean="0"/>
          </a:p>
          <a:p>
            <a:pPr eaLnBrk="1" hangingPunct="1"/>
            <a:endParaRPr lang="el-GR" altLang="el-GR" sz="2800" smtClean="0"/>
          </a:p>
        </p:txBody>
      </p:sp>
      <p:graphicFrame>
        <p:nvGraphicFramePr>
          <p:cNvPr id="23555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611560" y="1052736"/>
          <a:ext cx="7464425" cy="5599113"/>
        </p:xfrm>
        <a:graphic>
          <a:graphicData uri="http://schemas.openxmlformats.org/presentationml/2006/ole">
            <p:oleObj spid="_x0000_s234498" name="Διαφάνεια" r:id="rId3" imgW="3081470" imgH="2312003" progId="PowerPoint.Slide.8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395536" y="764704"/>
            <a:ext cx="2256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3200" b="1" dirty="0" err="1" smtClean="0"/>
              <a:t>β.Λοξότητα</a:t>
            </a:r>
            <a:r>
              <a:rPr lang="en-US" altLang="el-GR" sz="3200" b="1" dirty="0" smtClean="0"/>
              <a:t>: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2" y="773832"/>
            <a:ext cx="5267325" cy="1143000"/>
          </a:xfrm>
        </p:spPr>
        <p:txBody>
          <a:bodyPr/>
          <a:lstStyle/>
          <a:p>
            <a:pPr algn="l" eaLnBrk="1" hangingPunct="1"/>
            <a:r>
              <a:rPr lang="el-GR" altLang="el-GR" sz="3200" b="1" u="sng" dirty="0" smtClean="0"/>
              <a:t>παράδειγμα</a:t>
            </a:r>
            <a:r>
              <a:rPr lang="el-GR" altLang="el-GR" sz="3200" b="1" dirty="0" smtClean="0"/>
              <a:t/>
            </a:r>
            <a:br>
              <a:rPr lang="el-GR" altLang="el-GR" sz="3200" b="1" dirty="0" smtClean="0"/>
            </a:br>
            <a:r>
              <a:rPr lang="el-GR" altLang="el-GR" sz="3200" b="1" dirty="0" smtClean="0"/>
              <a:t>Θετική ή δεξιά λοξότητα</a:t>
            </a:r>
          </a:p>
        </p:txBody>
      </p:sp>
      <p:pic>
        <p:nvPicPr>
          <p:cNvPr id="24579" name="Picture 4" descr="2-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7" y="1857375"/>
            <a:ext cx="8715375" cy="4643439"/>
          </a:xfrm>
          <a:noFill/>
        </p:spPr>
      </p:pic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578850" cy="4525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l-GR" b="1" dirty="0" smtClean="0">
                <a:solidFill>
                  <a:srgbClr val="660066"/>
                </a:solidFill>
              </a:rPr>
              <a:t> </a:t>
            </a:r>
            <a:r>
              <a:rPr lang="el-GR" dirty="0" smtClean="0"/>
              <a:t>Η</a:t>
            </a:r>
            <a:r>
              <a:rPr lang="en-GB" dirty="0" smtClean="0"/>
              <a:t> </a:t>
            </a:r>
            <a:r>
              <a:rPr lang="en-GB" dirty="0" err="1" smtClean="0"/>
              <a:t>συμμετρία</a:t>
            </a:r>
            <a:r>
              <a:rPr lang="en-GB" dirty="0" smtClean="0"/>
              <a:t> </a:t>
            </a:r>
            <a:r>
              <a:rPr lang="en-GB" dirty="0" err="1" smtClean="0"/>
              <a:t>της</a:t>
            </a:r>
            <a:r>
              <a:rPr lang="en-GB" dirty="0" smtClean="0"/>
              <a:t> </a:t>
            </a:r>
            <a:r>
              <a:rPr lang="en-GB" dirty="0" err="1" smtClean="0"/>
              <a:t>κατανομής</a:t>
            </a:r>
            <a:r>
              <a:rPr lang="en-GB" dirty="0" smtClean="0"/>
              <a:t> </a:t>
            </a:r>
            <a:r>
              <a:rPr lang="en-GB" dirty="0" err="1" smtClean="0"/>
              <a:t>είναι</a:t>
            </a:r>
            <a:r>
              <a:rPr lang="en-GB" dirty="0" smtClean="0"/>
              <a:t> </a:t>
            </a:r>
            <a:r>
              <a:rPr lang="en-GB" dirty="0" err="1" smtClean="0"/>
              <a:t>επιθυμητή</a:t>
            </a:r>
            <a:r>
              <a:rPr lang="el-GR" dirty="0" smtClean="0"/>
              <a:t> </a:t>
            </a:r>
            <a:r>
              <a:rPr lang="en-GB" dirty="0" err="1" smtClean="0"/>
              <a:t>σε</a:t>
            </a:r>
            <a:r>
              <a:rPr lang="en-GB" dirty="0" smtClean="0"/>
              <a:t> </a:t>
            </a:r>
            <a:r>
              <a:rPr lang="el-GR" dirty="0" smtClean="0"/>
              <a:t> π</a:t>
            </a:r>
            <a:r>
              <a:rPr lang="en-GB" dirty="0" err="1" smtClean="0"/>
              <a:t>ολλές</a:t>
            </a:r>
            <a:r>
              <a:rPr lang="en-GB" dirty="0" smtClean="0"/>
              <a:t> </a:t>
            </a:r>
            <a:r>
              <a:rPr lang="en-GB" dirty="0" err="1" smtClean="0"/>
              <a:t>περιπτώσεις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 Για να την επιτύχουμε εφαρμόζουμε στα δεδομένα κάποιον μετασχηματισμό</a:t>
            </a:r>
            <a:r>
              <a:rPr lang="en-GB" dirty="0" smtClean="0"/>
              <a:t> </a:t>
            </a:r>
            <a:endParaRPr lang="el-GR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214313" y="1660973"/>
            <a:ext cx="8786812" cy="277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3200" b="1" dirty="0" smtClean="0">
                <a:latin typeface="Calibri" pitchFamily="34" charset="0"/>
                <a:cs typeface="Arial" charset="0"/>
              </a:rPr>
              <a:t>Αν </a:t>
            </a:r>
            <a:r>
              <a:rPr lang="el-GR" sz="3200" b="1" dirty="0">
                <a:latin typeface="Calibri" pitchFamily="34" charset="0"/>
                <a:cs typeface="Arial" charset="0"/>
              </a:rPr>
              <a:t>τα	δεδομένα</a:t>
            </a:r>
            <a:r>
              <a:rPr lang="en-GB" sz="3200" b="1" dirty="0">
                <a:latin typeface="Calibri" pitchFamily="34" charset="0"/>
                <a:cs typeface="Arial" charset="0"/>
              </a:rPr>
              <a:t> 	 </a:t>
            </a:r>
            <a:r>
              <a:rPr lang="el-GR" sz="3200" b="1" dirty="0">
                <a:latin typeface="Calibri" pitchFamily="34" charset="0"/>
                <a:cs typeface="Arial" charset="0"/>
              </a:rPr>
              <a:t>έχουν</a:t>
            </a:r>
            <a:r>
              <a:rPr lang="en-GB" sz="3200" b="1" dirty="0">
                <a:latin typeface="Calibri" pitchFamily="34" charset="0"/>
                <a:cs typeface="Arial" charset="0"/>
              </a:rPr>
              <a:t> </a:t>
            </a:r>
            <a:r>
              <a:rPr lang="el-GR" sz="3200" b="1" dirty="0">
                <a:latin typeface="Calibri" pitchFamily="34" charset="0"/>
                <a:cs typeface="Arial" charset="0"/>
              </a:rPr>
              <a:t>	</a:t>
            </a:r>
            <a:r>
              <a:rPr lang="en-GB" sz="3200" b="1" dirty="0" err="1">
                <a:latin typeface="Calibri" pitchFamily="34" charset="0"/>
                <a:cs typeface="Arial" charset="0"/>
              </a:rPr>
              <a:t>δεξιά</a:t>
            </a:r>
            <a:r>
              <a:rPr lang="en-GB" sz="3200" b="1" dirty="0">
                <a:latin typeface="Calibri" pitchFamily="34" charset="0"/>
                <a:cs typeface="Arial" charset="0"/>
              </a:rPr>
              <a:t> </a:t>
            </a:r>
            <a:r>
              <a:rPr lang="en-GB" sz="3200" b="1" dirty="0" err="1">
                <a:latin typeface="Calibri" pitchFamily="34" charset="0"/>
                <a:cs typeface="Arial" charset="0"/>
              </a:rPr>
              <a:t>λοξότητα</a:t>
            </a:r>
            <a:r>
              <a:rPr lang="el-GR" sz="3200" b="1" dirty="0">
                <a:latin typeface="Calibri" pitchFamily="34" charset="0"/>
                <a:cs typeface="Arial" charset="0"/>
              </a:rPr>
              <a:t>,</a:t>
            </a:r>
            <a:r>
              <a:rPr lang="en-GB" sz="3200" b="1" dirty="0">
                <a:latin typeface="Calibri" pitchFamily="34" charset="0"/>
                <a:cs typeface="Arial" charset="0"/>
              </a:rPr>
              <a:t> 	</a:t>
            </a:r>
            <a:r>
              <a:rPr lang="en-GB" sz="3200" b="1" dirty="0" err="1">
                <a:latin typeface="Calibri" pitchFamily="34" charset="0"/>
                <a:cs typeface="Arial" charset="0"/>
              </a:rPr>
              <a:t>δοκιμάζουμε</a:t>
            </a:r>
            <a:r>
              <a:rPr lang="en-GB" sz="3200" b="1" dirty="0">
                <a:latin typeface="Calibri" pitchFamily="34" charset="0"/>
                <a:cs typeface="Arial" charset="0"/>
              </a:rPr>
              <a:t> </a:t>
            </a:r>
            <a:r>
              <a:rPr lang="en-GB" sz="3200" b="1" dirty="0" err="1">
                <a:latin typeface="Calibri" pitchFamily="34" charset="0"/>
                <a:cs typeface="Arial" charset="0"/>
              </a:rPr>
              <a:t>έναν</a:t>
            </a:r>
            <a:r>
              <a:rPr lang="en-GB" sz="3200" b="1" dirty="0">
                <a:latin typeface="Calibri" pitchFamily="34" charset="0"/>
                <a:cs typeface="Arial" charset="0"/>
              </a:rPr>
              <a:t> </a:t>
            </a:r>
            <a:r>
              <a:rPr lang="en-GB" sz="3200" b="1" dirty="0" err="1">
                <a:latin typeface="Calibri" pitchFamily="34" charset="0"/>
                <a:cs typeface="Arial" charset="0"/>
              </a:rPr>
              <a:t>από</a:t>
            </a:r>
            <a:r>
              <a:rPr lang="en-GB" sz="3200" b="1" dirty="0">
                <a:latin typeface="Calibri" pitchFamily="34" charset="0"/>
                <a:cs typeface="Arial" charset="0"/>
              </a:rPr>
              <a:t> </a:t>
            </a:r>
            <a:r>
              <a:rPr lang="el-GR" sz="3200" b="1" dirty="0">
                <a:latin typeface="Calibri" pitchFamily="34" charset="0"/>
                <a:cs typeface="Arial" charset="0"/>
              </a:rPr>
              <a:t> </a:t>
            </a:r>
            <a:r>
              <a:rPr lang="en-GB" sz="3200" b="1" dirty="0" err="1">
                <a:latin typeface="Calibri" pitchFamily="34" charset="0"/>
                <a:cs typeface="Arial" charset="0"/>
              </a:rPr>
              <a:t>τους</a:t>
            </a:r>
            <a:r>
              <a:rPr lang="en-GB" sz="3200" b="1" dirty="0">
                <a:latin typeface="Calibri" pitchFamily="34" charset="0"/>
                <a:cs typeface="Arial" charset="0"/>
              </a:rPr>
              <a:t> </a:t>
            </a:r>
            <a:r>
              <a:rPr lang="en-GB" sz="3200" b="1" dirty="0" err="1">
                <a:latin typeface="Calibri" pitchFamily="34" charset="0"/>
                <a:cs typeface="Arial" charset="0"/>
              </a:rPr>
              <a:t>μετασχηματισμούς</a:t>
            </a:r>
            <a:r>
              <a:rPr lang="en-GB" sz="3200" dirty="0">
                <a:latin typeface="Calibri" pitchFamily="34" charset="0"/>
                <a:cs typeface="Arial" charset="0"/>
              </a:rPr>
              <a:t>:</a:t>
            </a:r>
          </a:p>
          <a:p>
            <a:pPr>
              <a:spcBef>
                <a:spcPts val="2250"/>
              </a:spcBef>
              <a:buClr>
                <a:srgbClr val="FFFF00"/>
              </a:buClr>
              <a:buSzPct val="7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600" dirty="0">
              <a:cs typeface="Arial" charset="0"/>
            </a:endParaRPr>
          </a:p>
          <a:p>
            <a:pPr>
              <a:spcBef>
                <a:spcPts val="2250"/>
              </a:spcBef>
              <a:buClr>
                <a:srgbClr val="FFFF00"/>
              </a:buClr>
              <a:buSzPct val="7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600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619672" y="3140968"/>
          <a:ext cx="914400" cy="609600"/>
        </p:xfrm>
        <a:graphic>
          <a:graphicData uri="http://schemas.openxmlformats.org/presentationml/2006/ole">
            <p:oleObj spid="_x0000_s235522" name="Εξίσωση" r:id="rId4" imgW="393480" imgH="203040" progId="Equation.3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347864" y="3140968"/>
          <a:ext cx="685800" cy="609600"/>
        </p:xfrm>
        <a:graphic>
          <a:graphicData uri="http://schemas.openxmlformats.org/presentationml/2006/ole">
            <p:oleObj spid="_x0000_s235523" name="Equation" r:id="rId5" imgW="291664" imgH="215577" progId="Equation.3">
              <p:embed/>
            </p:oleObj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4788024" y="3140968"/>
          <a:ext cx="762000" cy="609600"/>
        </p:xfrm>
        <a:graphic>
          <a:graphicData uri="http://schemas.openxmlformats.org/presentationml/2006/ole">
            <p:oleObj spid="_x0000_s235524" r:id="rId6" imgW="291664" imgH="215577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285751"/>
            <a:ext cx="8572500" cy="2286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l-GR" sz="3200" b="1" dirty="0" smtClean="0"/>
              <a:t>        </a:t>
            </a:r>
            <a:br>
              <a:rPr lang="el-GR" sz="3200" b="1" dirty="0" smtClean="0"/>
            </a:br>
            <a:r>
              <a:rPr lang="el-GR" sz="3200" b="1" dirty="0" smtClean="0"/>
              <a:t>       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	</a:t>
            </a: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 smtClean="0"/>
              <a:t>        </a:t>
            </a:r>
            <a:r>
              <a:rPr lang="en-US" sz="3200" b="1" u="sng" dirty="0" smtClean="0">
                <a:solidFill>
                  <a:srgbClr val="00FF00"/>
                </a:solidFill>
              </a:rPr>
              <a:t/>
            </a:r>
            <a:br>
              <a:rPr lang="en-US" sz="3200" b="1" u="sng" dirty="0" smtClean="0">
                <a:solidFill>
                  <a:srgbClr val="00FF00"/>
                </a:solidFill>
              </a:rPr>
            </a:br>
            <a:r>
              <a:rPr lang="el-GR" sz="3200" b="1" u="sng" dirty="0" smtClean="0">
                <a:solidFill>
                  <a:srgbClr val="00FF00"/>
                </a:solidFill>
              </a:rPr>
              <a:t/>
            </a:r>
            <a:br>
              <a:rPr lang="el-GR" sz="3200" b="1" u="sng" dirty="0" smtClean="0">
                <a:solidFill>
                  <a:srgbClr val="00FF00"/>
                </a:solidFill>
              </a:rPr>
            </a:br>
            <a:r>
              <a:rPr lang="el-GR" sz="3200" b="1" dirty="0" smtClean="0"/>
              <a:t>Αν τα δεδομένα</a:t>
            </a:r>
            <a:r>
              <a:rPr lang="en-GB" sz="3200" b="1" dirty="0" smtClean="0"/>
              <a:t>  </a:t>
            </a:r>
            <a:r>
              <a:rPr lang="el-GR" sz="3200" b="1" dirty="0" smtClean="0"/>
              <a:t>έχουν</a:t>
            </a:r>
            <a:r>
              <a:rPr lang="en-GB" sz="3200" b="1" dirty="0" smtClean="0"/>
              <a:t> </a:t>
            </a:r>
            <a:r>
              <a:rPr lang="el-GR" sz="3200" b="1" dirty="0" smtClean="0"/>
              <a:t>αριστερή λ</a:t>
            </a:r>
            <a:r>
              <a:rPr lang="en-GB" sz="3200" b="1" dirty="0" err="1" smtClean="0"/>
              <a:t>οξότητα</a:t>
            </a:r>
            <a:r>
              <a:rPr lang="el-GR" sz="3200" b="1" dirty="0" smtClean="0"/>
              <a:t>,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δοκιμάζουμε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έναν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από</a:t>
            </a:r>
            <a:r>
              <a:rPr lang="el-GR" sz="3200" b="1" dirty="0" smtClean="0"/>
              <a:t> </a:t>
            </a:r>
            <a:r>
              <a:rPr lang="en-GB" sz="3200" b="1" dirty="0" err="1" smtClean="0"/>
              <a:t>τους</a:t>
            </a:r>
            <a:r>
              <a:rPr lang="el-GR" sz="3200" b="1" dirty="0" smtClean="0"/>
              <a:t> </a:t>
            </a:r>
            <a:r>
              <a:rPr lang="en-GB" sz="3200" b="1" dirty="0" err="1" smtClean="0"/>
              <a:t>μετασχηματισμούς</a:t>
            </a:r>
            <a:r>
              <a:rPr lang="el-GR" sz="3200" dirty="0" smtClean="0"/>
              <a:t>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l-GR" sz="32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" y="2643190"/>
            <a:ext cx="8316913" cy="1146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2800" b="1" smtClean="0"/>
              <a:t>        	 </a:t>
            </a:r>
            <a:endParaRPr lang="el-GR" altLang="el-GR" sz="2800" smtClean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357313" y="3071814"/>
          <a:ext cx="857250" cy="460375"/>
        </p:xfrm>
        <a:graphic>
          <a:graphicData uri="http://schemas.openxmlformats.org/presentationml/2006/ole">
            <p:oleObj spid="_x0000_s236546" name="Equation" r:id="rId3" imgW="329914" imgH="177646" progId="Equation.3">
              <p:embed/>
            </p:oleObj>
          </a:graphicData>
        </a:graphic>
      </p:graphicFrame>
      <p:graphicFrame>
        <p:nvGraphicFramePr>
          <p:cNvPr id="27653" name="Object 7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000502" y="3000377"/>
          <a:ext cx="803275" cy="428625"/>
        </p:xfrm>
        <a:graphic>
          <a:graphicData uri="http://schemas.openxmlformats.org/presentationml/2006/ole">
            <p:oleObj spid="_x0000_s236547" name="Equation" r:id="rId4" imgW="380835" imgH="203112" progId="Equation.3">
              <p:embed/>
            </p:oleObj>
          </a:graphicData>
        </a:graphic>
      </p:graphicFrame>
      <p:graphicFrame>
        <p:nvGraphicFramePr>
          <p:cNvPr id="27654" name="Object 10"/>
          <p:cNvGraphicFramePr>
            <a:graphicFrameLocks noChangeAspect="1"/>
          </p:cNvGraphicFramePr>
          <p:nvPr/>
        </p:nvGraphicFramePr>
        <p:xfrm>
          <a:off x="2714625" y="3000375"/>
          <a:ext cx="814388" cy="476251"/>
        </p:xfrm>
        <a:graphic>
          <a:graphicData uri="http://schemas.openxmlformats.org/presentationml/2006/ole">
            <p:oleObj spid="_x0000_s236548" name="Equation" r:id="rId5" imgW="380835" imgH="203112" progId="Equation.3">
              <p:embed/>
            </p:oleObj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39552" y="620688"/>
            <a:ext cx="8181975" cy="1395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3200" b="1" u="sng" dirty="0">
                <a:latin typeface="Calibri" pitchFamily="34" charset="0"/>
                <a:cs typeface="Arial" charset="0"/>
              </a:rPr>
              <a:t>π</a:t>
            </a:r>
            <a:r>
              <a:rPr lang="en-GB" sz="3200" b="1" u="sng" dirty="0" err="1">
                <a:latin typeface="Calibri" pitchFamily="34" charset="0"/>
                <a:cs typeface="Arial" charset="0"/>
              </a:rPr>
              <a:t>αράδειγμα</a:t>
            </a:r>
            <a:r>
              <a:rPr lang="en-GB" sz="3200" b="1" u="sng" dirty="0">
                <a:latin typeface="Calibri" pitchFamily="34" charset="0"/>
                <a:cs typeface="Arial" charset="0"/>
              </a:rPr>
              <a:t>  </a:t>
            </a:r>
            <a:r>
              <a:rPr lang="en-GB" sz="3200" dirty="0" err="1">
                <a:latin typeface="Calibri" pitchFamily="34" charset="0"/>
                <a:cs typeface="Arial" charset="0"/>
              </a:rPr>
              <a:t>Το</a:t>
            </a:r>
            <a:r>
              <a:rPr lang="en-GB" sz="3200" dirty="0"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latin typeface="Calibri" pitchFamily="34" charset="0"/>
                <a:cs typeface="Arial" charset="0"/>
              </a:rPr>
              <a:t>οικογενειακό</a:t>
            </a:r>
            <a:r>
              <a:rPr lang="en-GB" sz="3200" dirty="0"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latin typeface="Calibri" pitchFamily="34" charset="0"/>
                <a:cs typeface="Arial" charset="0"/>
              </a:rPr>
              <a:t>εισόδημα</a:t>
            </a:r>
            <a:r>
              <a:rPr lang="en-GB" sz="3200" dirty="0">
                <a:latin typeface="Calibri" pitchFamily="34" charset="0"/>
                <a:cs typeface="Arial" charset="0"/>
              </a:rPr>
              <a:t> (</a:t>
            </a:r>
            <a:r>
              <a:rPr lang="en-GB" sz="3200" dirty="0" err="1">
                <a:latin typeface="Calibri" pitchFamily="34" charset="0"/>
                <a:cs typeface="Arial" charset="0"/>
              </a:rPr>
              <a:t>σε</a:t>
            </a:r>
            <a:r>
              <a:rPr lang="en-GB" sz="3200" dirty="0"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latin typeface="Calibri" pitchFamily="34" charset="0"/>
                <a:cs typeface="Arial" charset="0"/>
              </a:rPr>
              <a:t>χιλ.δολ</a:t>
            </a:r>
            <a:r>
              <a:rPr lang="en-GB" sz="3200" dirty="0">
                <a:latin typeface="Calibri" pitchFamily="34" charset="0"/>
                <a:cs typeface="Arial" charset="0"/>
              </a:rPr>
              <a:t>.) 850 </a:t>
            </a:r>
            <a:r>
              <a:rPr lang="en-GB" sz="3200" dirty="0" err="1">
                <a:latin typeface="Calibri" pitchFamily="34" charset="0"/>
                <a:cs typeface="Arial" charset="0"/>
              </a:rPr>
              <a:t>ατόμων</a:t>
            </a:r>
            <a:r>
              <a:rPr lang="en-GB" sz="3200" dirty="0"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latin typeface="Calibri" pitchFamily="34" charset="0"/>
                <a:cs typeface="Arial" charset="0"/>
              </a:rPr>
              <a:t>που</a:t>
            </a:r>
            <a:r>
              <a:rPr lang="en-GB" sz="3200" dirty="0"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latin typeface="Calibri" pitchFamily="34" charset="0"/>
                <a:cs typeface="Arial" charset="0"/>
              </a:rPr>
              <a:t>έκαναν</a:t>
            </a:r>
            <a:r>
              <a:rPr lang="en-GB" sz="3200" dirty="0"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latin typeface="Calibri" pitchFamily="34" charset="0"/>
                <a:cs typeface="Arial" charset="0"/>
              </a:rPr>
              <a:t>αίτηση</a:t>
            </a:r>
            <a:r>
              <a:rPr lang="en-GB" sz="3200" dirty="0"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latin typeface="Calibri" pitchFamily="34" charset="0"/>
                <a:cs typeface="Arial" charset="0"/>
              </a:rPr>
              <a:t>δανείου</a:t>
            </a:r>
            <a:r>
              <a:rPr lang="en-GB" sz="3200" dirty="0"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latin typeface="Calibri" pitchFamily="34" charset="0"/>
                <a:cs typeface="Arial" charset="0"/>
              </a:rPr>
              <a:t>από</a:t>
            </a:r>
            <a:r>
              <a:rPr lang="en-GB" sz="3200" dirty="0"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latin typeface="Calibri" pitchFamily="34" charset="0"/>
                <a:cs typeface="Arial" charset="0"/>
              </a:rPr>
              <a:t>μεγάλη</a:t>
            </a:r>
            <a:r>
              <a:rPr lang="en-GB" sz="3200" dirty="0"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latin typeface="Calibri" pitchFamily="34" charset="0"/>
                <a:cs typeface="Arial" charset="0"/>
              </a:rPr>
              <a:t>τράπεζα</a:t>
            </a:r>
            <a:endParaRPr lang="en-GB" sz="3200" dirty="0">
              <a:latin typeface="Calibri" pitchFamily="34" charset="0"/>
              <a:cs typeface="Arial" charset="0"/>
            </a:endParaRPr>
          </a:p>
        </p:txBody>
      </p:sp>
      <p:pic>
        <p:nvPicPr>
          <p:cNvPr id="28675" name="Picture 4" descr="2-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5" y="2276872"/>
            <a:ext cx="7920037" cy="424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116013" y="303214"/>
            <a:ext cx="7848600" cy="190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Ο </a:t>
            </a:r>
            <a:r>
              <a:rPr lang="en-GB" sz="4000" b="1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λογάριθμος</a:t>
            </a: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των</a:t>
            </a: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τιμών</a:t>
            </a: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του</a:t>
            </a: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οικογενειακού</a:t>
            </a:r>
            <a:r>
              <a:rPr lang="en-GB" sz="40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εισοδήματος</a:t>
            </a:r>
            <a:r>
              <a:rPr lang="en-GB" sz="4000" b="1" dirty="0">
                <a:solidFill>
                  <a:srgbClr val="000000"/>
                </a:solidFill>
                <a:latin typeface="Calibri" pitchFamily="34" charset="0"/>
              </a:rPr>
              <a:t>  </a:t>
            </a:r>
          </a:p>
        </p:txBody>
      </p:sp>
      <p:pic>
        <p:nvPicPr>
          <p:cNvPr id="29699" name="Picture 4" descr="2-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16114"/>
            <a:ext cx="82804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430212" y="763736"/>
            <a:ext cx="8713788" cy="1081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Η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τρίτη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ρίζα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των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τιμών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του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οικογενειακού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εισοδήματος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(</a:t>
            </a:r>
            <a:r>
              <a:rPr lang="el-GR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επιφέρει συμμετρία!)</a:t>
            </a:r>
            <a:endParaRPr lang="en-GB" sz="32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0723" name="Picture 4" descr="2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915691"/>
            <a:ext cx="78486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84213" y="-3429000"/>
            <a:ext cx="7956550" cy="11322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>
                <a:solidFill>
                  <a:srgbClr val="000000"/>
                </a:solidFill>
              </a:rPr>
              <a:t/>
            </a:r>
            <a:br>
              <a:rPr lang="en-GB" sz="3200" dirty="0">
                <a:solidFill>
                  <a:srgbClr val="000000"/>
                </a:solidFill>
              </a:rPr>
            </a:br>
            <a:r>
              <a:rPr lang="en-GB" sz="3200" dirty="0">
                <a:solidFill>
                  <a:srgbClr val="000000"/>
                </a:solidFill>
              </a:rPr>
              <a:t/>
            </a:r>
            <a:br>
              <a:rPr lang="en-GB" sz="3200" dirty="0">
                <a:solidFill>
                  <a:srgbClr val="000000"/>
                </a:solidFill>
              </a:rPr>
            </a:br>
            <a:r>
              <a:rPr lang="en-GB" sz="3200" dirty="0">
                <a:solidFill>
                  <a:srgbClr val="000000"/>
                </a:solidFill>
              </a:rPr>
              <a:t/>
            </a:r>
            <a:br>
              <a:rPr lang="en-GB" sz="3200" dirty="0">
                <a:solidFill>
                  <a:srgbClr val="000000"/>
                </a:solidFill>
              </a:rPr>
            </a:br>
            <a:endParaRPr lang="en-GB" sz="3200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όλα </a:t>
            </a:r>
            <a:r>
              <a:rPr lang="el-GR" sz="32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σχεδόν τα δεδομένα εισοδήματος έχουν κ</a:t>
            </a:r>
            <a:r>
              <a:rPr lang="en-GB" sz="3200" b="1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ατανομή</a:t>
            </a:r>
            <a:r>
              <a:rPr lang="en-GB" sz="32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με</a:t>
            </a:r>
            <a:r>
              <a:rPr lang="en-GB" sz="32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δεξιά</a:t>
            </a:r>
            <a:r>
              <a:rPr lang="en-GB" sz="32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l-GR" sz="32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(ή θετική) </a:t>
            </a:r>
            <a:r>
              <a:rPr lang="en-GB" sz="3200" b="1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λοξότητα</a:t>
            </a:r>
            <a:r>
              <a:rPr lang="en-GB" sz="32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!</a:t>
            </a:r>
            <a:r>
              <a:rPr lang="el-GR" sz="32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b="1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GB" sz="3200" b="1" dirty="0">
                <a:solidFill>
                  <a:srgbClr val="000000"/>
                </a:solidFill>
                <a:cs typeface="Arial" charset="0"/>
              </a:rPr>
            </a:br>
            <a:r>
              <a:rPr lang="en-GB" sz="3200" b="1" dirty="0">
                <a:solidFill>
                  <a:srgbClr val="000000"/>
                </a:solidFill>
              </a:rPr>
              <a:t/>
            </a:r>
            <a:br>
              <a:rPr lang="en-GB" sz="3200" b="1" dirty="0">
                <a:solidFill>
                  <a:srgbClr val="000000"/>
                </a:solidFill>
              </a:rPr>
            </a:br>
            <a:r>
              <a:rPr lang="en-GB" sz="3200" b="1" dirty="0">
                <a:solidFill>
                  <a:srgbClr val="000000"/>
                </a:solidFill>
              </a:rPr>
              <a:t/>
            </a:r>
            <a:br>
              <a:rPr lang="en-GB" sz="3200" b="1" dirty="0">
                <a:solidFill>
                  <a:srgbClr val="000000"/>
                </a:solidFill>
              </a:rPr>
            </a:br>
            <a:r>
              <a:rPr lang="en-GB" sz="3200" b="1" dirty="0">
                <a:solidFill>
                  <a:srgbClr val="000000"/>
                </a:solidFill>
              </a:rPr>
              <a:t/>
            </a:r>
            <a:br>
              <a:rPr lang="en-GB" sz="3200" b="1" dirty="0">
                <a:solidFill>
                  <a:srgbClr val="000000"/>
                </a:solidFill>
              </a:rPr>
            </a:br>
            <a:endParaRPr lang="en-GB" sz="3200" b="1" dirty="0">
              <a:solidFill>
                <a:srgbClr val="00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Ορθογώνιο"/>
          <p:cNvSpPr>
            <a:spLocks noChangeArrowheads="1"/>
          </p:cNvSpPr>
          <p:nvPr/>
        </p:nvSpPr>
        <p:spPr bwMode="auto">
          <a:xfrm>
            <a:off x="251520" y="1556792"/>
            <a:ext cx="74295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200" b="1" dirty="0"/>
              <a:t>γ.</a:t>
            </a:r>
            <a:r>
              <a:rPr lang="el-GR" altLang="el-GR" sz="3200" b="1" dirty="0">
                <a:solidFill>
                  <a:srgbClr val="00FF00"/>
                </a:solidFill>
              </a:rPr>
              <a:t> </a:t>
            </a:r>
            <a:r>
              <a:rPr lang="el-GR" altLang="el-GR" sz="3200" b="1" dirty="0">
                <a:latin typeface="Calibri" pitchFamily="34" charset="0"/>
              </a:rPr>
              <a:t>Δύο ή περισσότερες κορυφές;</a:t>
            </a:r>
          </a:p>
          <a:p>
            <a:endParaRPr lang="el-GR" altLang="el-GR" sz="3200" b="1" dirty="0">
              <a:latin typeface="Calibri" pitchFamily="34" charset="0"/>
            </a:endParaRPr>
          </a:p>
          <a:p>
            <a:r>
              <a:rPr lang="el-GR" altLang="el-GR" sz="3200" dirty="0">
                <a:latin typeface="Calibri" pitchFamily="34" charset="0"/>
              </a:rPr>
              <a:t>    	-</a:t>
            </a:r>
            <a:r>
              <a:rPr lang="el-GR" altLang="el-GR" sz="3200" dirty="0" err="1">
                <a:latin typeface="Calibri" pitchFamily="34" charset="0"/>
              </a:rPr>
              <a:t>Ισως</a:t>
            </a:r>
            <a:r>
              <a:rPr lang="el-GR" altLang="el-GR" sz="3200" dirty="0">
                <a:latin typeface="Calibri" pitchFamily="34" charset="0"/>
              </a:rPr>
              <a:t>  </a:t>
            </a:r>
            <a:r>
              <a:rPr lang="en-GB" altLang="el-GR" sz="3200" dirty="0" err="1">
                <a:solidFill>
                  <a:srgbClr val="000000"/>
                </a:solidFill>
                <a:latin typeface="Calibri" pitchFamily="34" charset="0"/>
              </a:rPr>
              <a:t>τα</a:t>
            </a:r>
            <a:r>
              <a:rPr lang="en-GB" altLang="el-GR" sz="3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altLang="el-GR" sz="3200" dirty="0" err="1">
                <a:solidFill>
                  <a:srgbClr val="000000"/>
                </a:solidFill>
                <a:latin typeface="Calibri" pitchFamily="34" charset="0"/>
              </a:rPr>
              <a:t>δεδομένα</a:t>
            </a:r>
            <a:r>
              <a:rPr lang="en-GB" altLang="el-GR" sz="3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altLang="el-GR" sz="3200" dirty="0" err="1">
                <a:solidFill>
                  <a:srgbClr val="000000"/>
                </a:solidFill>
                <a:latin typeface="Calibri" pitchFamily="34" charset="0"/>
              </a:rPr>
              <a:t>προέρχονται</a:t>
            </a:r>
            <a:r>
              <a:rPr lang="en-GB" altLang="el-GR" sz="3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altLang="el-GR" sz="3200" dirty="0" err="1">
                <a:solidFill>
                  <a:srgbClr val="000000"/>
                </a:solidFill>
                <a:latin typeface="Calibri" pitchFamily="34" charset="0"/>
              </a:rPr>
              <a:t>απο</a:t>
            </a:r>
            <a:r>
              <a:rPr lang="en-GB" altLang="el-GR" sz="3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sz="3200" dirty="0">
                <a:solidFill>
                  <a:srgbClr val="000000"/>
                </a:solidFill>
                <a:latin typeface="Calibri" pitchFamily="34" charset="0"/>
              </a:rPr>
              <a:t> 	</a:t>
            </a:r>
            <a:r>
              <a:rPr lang="en-GB" altLang="el-GR" sz="3200" dirty="0" err="1">
                <a:solidFill>
                  <a:srgbClr val="000000"/>
                </a:solidFill>
                <a:latin typeface="Calibri" pitchFamily="34" charset="0"/>
              </a:rPr>
              <a:t>δύο</a:t>
            </a:r>
            <a:r>
              <a:rPr lang="en-GB" altLang="el-GR" sz="3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sz="3200" dirty="0">
                <a:solidFill>
                  <a:srgbClr val="000000"/>
                </a:solidFill>
                <a:latin typeface="Calibri" pitchFamily="34" charset="0"/>
              </a:rPr>
              <a:t>ή περισσότερους </a:t>
            </a:r>
            <a:r>
              <a:rPr lang="en-GB" altLang="el-GR" sz="3200" dirty="0" err="1">
                <a:solidFill>
                  <a:srgbClr val="000000"/>
                </a:solidFill>
                <a:latin typeface="Calibri" pitchFamily="34" charset="0"/>
              </a:rPr>
              <a:t>πληθυσμούς</a:t>
            </a:r>
            <a:endParaRPr lang="el-GR" altLang="el-GR" sz="3200" dirty="0">
              <a:latin typeface="Calibri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2248"/>
            <a:ext cx="8229600" cy="14986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l-GR" sz="3200" b="1" u="sng" dirty="0" smtClean="0"/>
              <a:t>παράδειγμα</a:t>
            </a:r>
            <a:r>
              <a:rPr lang="el-GR" sz="3200" b="1" dirty="0" smtClean="0">
                <a:solidFill>
                  <a:srgbClr val="FF0000"/>
                </a:solidFill>
              </a:rPr>
              <a:t/>
            </a:r>
            <a:br>
              <a:rPr lang="el-GR" sz="3200" b="1" dirty="0" smtClean="0">
                <a:solidFill>
                  <a:srgbClr val="FF0000"/>
                </a:solidFill>
              </a:rPr>
            </a:br>
            <a:r>
              <a:rPr lang="el-GR" sz="3200" b="0" dirty="0" smtClean="0"/>
              <a:t>Η</a:t>
            </a:r>
            <a:r>
              <a:rPr lang="el-GR" sz="3200" b="0" dirty="0" smtClean="0">
                <a:solidFill>
                  <a:srgbClr val="FF0000"/>
                </a:solidFill>
              </a:rPr>
              <a:t> </a:t>
            </a:r>
            <a:r>
              <a:rPr lang="el-GR" sz="3200" b="0" dirty="0" smtClean="0"/>
              <a:t>περίμετρος του στήθους σε τυχαίο δείγμα 507 αθλουμένων. </a:t>
            </a:r>
          </a:p>
        </p:txBody>
      </p:sp>
      <p:pic>
        <p:nvPicPr>
          <p:cNvPr id="34819" name="Picture 4" descr="2-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2058988"/>
            <a:ext cx="6840537" cy="4799012"/>
          </a:xfrm>
          <a:noFill/>
        </p:spPr>
      </p:pic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1368152"/>
          </a:xfrm>
        </p:spPr>
        <p:txBody>
          <a:bodyPr>
            <a:noAutofit/>
          </a:bodyPr>
          <a:lstStyle/>
          <a:p>
            <a:pPr algn="l" eaLnBrk="1" hangingPunct="1"/>
            <a:r>
              <a:rPr lang="el-GR" altLang="el-GR" sz="3200" b="0" dirty="0" smtClean="0"/>
              <a:t>Το ιστόγραμμα της περιμέτρου του στήθους χωριστά για τους άνδρες και τις γυναίκες του δείγματος</a:t>
            </a:r>
          </a:p>
        </p:txBody>
      </p:sp>
      <p:pic>
        <p:nvPicPr>
          <p:cNvPr id="35843" name="Picture 4" descr="2-3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2276872"/>
            <a:ext cx="8208912" cy="4293096"/>
          </a:xfrm>
          <a:noFill/>
        </p:spPr>
      </p:pic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altLang="el-GR" b="1" dirty="0" smtClean="0"/>
              <a:t>   </a:t>
            </a:r>
            <a:r>
              <a:rPr lang="el-GR" altLang="el-GR" b="1" u="sng" dirty="0" smtClean="0"/>
              <a:t>συμπέρασμα</a:t>
            </a:r>
            <a:r>
              <a:rPr lang="el-GR" altLang="el-GR" b="1" dirty="0" smtClean="0"/>
              <a:t>: </a:t>
            </a:r>
            <a:r>
              <a:rPr lang="el-GR" altLang="el-GR" dirty="0" smtClean="0"/>
              <a:t>οι δύο κορυφές οφείλονται στο </a:t>
            </a:r>
            <a:r>
              <a:rPr lang="el-GR" altLang="el-GR" dirty="0" err="1" smtClean="0"/>
              <a:t>οτι</a:t>
            </a:r>
            <a:r>
              <a:rPr lang="el-GR" altLang="el-GR" dirty="0" smtClean="0"/>
              <a:t> η κατανομή του στήθους είναι διαφορετική στα δύο φύλα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3265"/>
            <a:ext cx="6388100" cy="454025"/>
          </a:xfrm>
        </p:spPr>
        <p:txBody>
          <a:bodyPr lIns="90000" tIns="46800" rIns="90000" bIns="4680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 smtClean="0">
                <a:solidFill>
                  <a:srgbClr val="000000"/>
                </a:solidFill>
              </a:rPr>
              <a:t> </a:t>
            </a:r>
            <a:endParaRPr lang="en-GB" sz="3600" b="1" smtClean="0">
              <a:solidFill>
                <a:srgbClr val="00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95302" y="1638300"/>
            <a:ext cx="8175625" cy="4387851"/>
          </a:xfrm>
        </p:spPr>
        <p:txBody>
          <a:bodyPr lIns="90000" tIns="46800" rIns="90000" bIns="46800"/>
          <a:lstStyle/>
          <a:p>
            <a:pPr eaLnBrk="1" hangingPunct="1">
              <a:buClr>
                <a:srgbClr val="000000"/>
              </a:buClr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altLang="el-GR" b="1" smtClean="0">
                <a:solidFill>
                  <a:srgbClr val="000000"/>
                </a:solidFill>
              </a:rPr>
              <a:t>   </a:t>
            </a:r>
          </a:p>
          <a:p>
            <a:pPr eaLnBrk="1" hangingPunct="1">
              <a:buClr>
                <a:srgbClr val="000000"/>
              </a:buClr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altLang="el-GR" b="1" smtClean="0">
                <a:solidFill>
                  <a:srgbClr val="000000"/>
                </a:solidFill>
              </a:rPr>
              <a:t>   </a:t>
            </a:r>
            <a:r>
              <a:rPr lang="en-GB" altLang="el-GR" b="1" smtClean="0">
                <a:solidFill>
                  <a:srgbClr val="000000"/>
                </a:solidFill>
              </a:rPr>
              <a:t>Η εικόνα που δίνει ένα ιστόγραμμα  μπορεί να  μεταβληθεί αν αλλάξει το πλήθος των τάξεων ή/και η άγκυρα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539752" y="1066800"/>
            <a:ext cx="3960813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☼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προσοχή!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rgbClr val="FF0000"/>
                </a:solidFill>
              </a:rPr>
              <a:t> </a:t>
            </a:r>
            <a:r>
              <a:rPr lang="el-GR" sz="3600" b="1" u="sng" dirty="0" smtClean="0"/>
              <a:t>παράδειγμα</a:t>
            </a:r>
            <a:r>
              <a:rPr lang="el-GR" sz="3600" b="1" dirty="0" smtClean="0">
                <a:solidFill>
                  <a:srgbClr val="FF0000"/>
                </a:solidFill>
              </a:rPr>
              <a:t/>
            </a:r>
            <a:br>
              <a:rPr lang="el-GR" sz="3600" b="1" dirty="0" smtClean="0">
                <a:solidFill>
                  <a:srgbClr val="FF0000"/>
                </a:solidFill>
              </a:rPr>
            </a:br>
            <a:r>
              <a:rPr lang="el-GR" sz="3600" b="1" dirty="0" smtClean="0">
                <a:solidFill>
                  <a:srgbClr val="FF0000"/>
                </a:solidFill>
              </a:rPr>
              <a:t> </a:t>
            </a:r>
            <a:r>
              <a:rPr lang="el-GR" sz="3600" b="0" dirty="0" smtClean="0"/>
              <a:t>Το βάρος γεννήσεως 60 βρεφών. Πρώτη ομαδοποίηση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>
            <p:ph idx="1"/>
          </p:nvPr>
        </p:nvGraphicFramePr>
        <p:xfrm>
          <a:off x="323528" y="1988840"/>
          <a:ext cx="8429625" cy="4869160"/>
        </p:xfrm>
        <a:graphic>
          <a:graphicData uri="http://schemas.openxmlformats.org/presentationml/2006/ole">
            <p:oleObj spid="_x0000_s237570" name="Document" r:id="rId3" imgW="4828787" imgH="2740418" progId="Word.Document.8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2-2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2" y="836712"/>
            <a:ext cx="8929688" cy="5671939"/>
          </a:xfrm>
          <a:noFill/>
        </p:spPr>
      </p:pic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501062" cy="127476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l-GR" sz="3200" b="1" u="sng" dirty="0" smtClean="0"/>
              <a:t>παράδειγμα </a:t>
            </a:r>
            <a:r>
              <a:rPr lang="el-GR" sz="3200" u="sng" dirty="0" smtClean="0"/>
              <a:t>(</a:t>
            </a:r>
            <a:r>
              <a:rPr lang="el-GR" sz="3200" i="1" u="sng" dirty="0" smtClean="0"/>
              <a:t>συνέχεια</a:t>
            </a:r>
            <a:r>
              <a:rPr lang="el-GR" sz="3200" u="sng" dirty="0" smtClean="0"/>
              <a:t>)  </a:t>
            </a: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0" dirty="0" smtClean="0"/>
              <a:t>Το βάρος γεννήσεως 60 βρεφών. Δεύτερη ομαδοποίηση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>
            <p:ph idx="1"/>
          </p:nvPr>
        </p:nvGraphicFramePr>
        <p:xfrm>
          <a:off x="323528" y="2138363"/>
          <a:ext cx="8280400" cy="4719637"/>
        </p:xfrm>
        <a:graphic>
          <a:graphicData uri="http://schemas.openxmlformats.org/presentationml/2006/ole">
            <p:oleObj spid="_x0000_s238594" name="Document" r:id="rId3" imgW="4828787" imgH="2753019" progId="Word.Document.8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2-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57189"/>
            <a:ext cx="8267700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l-GR" sz="3200" b="1" u="sng" dirty="0" smtClean="0"/>
              <a:t>παράδειγμα </a:t>
            </a:r>
            <a:r>
              <a:rPr lang="el-GR" sz="3200" u="sng" dirty="0" smtClean="0"/>
              <a:t>(</a:t>
            </a:r>
            <a:r>
              <a:rPr lang="el-GR" sz="3200" i="1" u="sng" dirty="0" smtClean="0"/>
              <a:t>συνέχεια</a:t>
            </a:r>
            <a:r>
              <a:rPr lang="el-GR" sz="3200" u="sng" dirty="0" smtClean="0"/>
              <a:t>)  </a:t>
            </a: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0" dirty="0" smtClean="0"/>
              <a:t>Το βάρος γεννήσεως 60 βρεφών. Τρίτη ομαδοποίηση</a:t>
            </a:r>
            <a:endParaRPr lang="el-GR" sz="3200" b="0" dirty="0" smtClean="0">
              <a:solidFill>
                <a:srgbClr val="3333CC"/>
              </a:solidFill>
            </a:endParaRP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>
            <p:ph idx="1"/>
          </p:nvPr>
        </p:nvGraphicFramePr>
        <p:xfrm>
          <a:off x="142875" y="2492895"/>
          <a:ext cx="8605589" cy="4219055"/>
        </p:xfrm>
        <a:graphic>
          <a:graphicData uri="http://schemas.openxmlformats.org/presentationml/2006/ole">
            <p:oleObj spid="_x0000_s239618" name="Document" r:id="rId3" imgW="4828787" imgH="2537011" progId="Word.Document.8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2-2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975" y="1142132"/>
            <a:ext cx="8799513" cy="5383212"/>
          </a:xfrm>
          <a:noFill/>
        </p:spPr>
      </p:pic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2" y="1268760"/>
            <a:ext cx="8713788" cy="10080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l-GR" sz="2400" u="sng" dirty="0" smtClean="0"/>
              <a:t/>
            </a:r>
            <a:br>
              <a:rPr lang="el-GR" sz="2400" u="sng" dirty="0" smtClean="0"/>
            </a:br>
            <a:r>
              <a:rPr lang="el-GR" sz="3600" u="sng" dirty="0" smtClean="0"/>
              <a:t>παράδειγμα 2</a:t>
            </a:r>
            <a:r>
              <a:rPr lang="el-GR" sz="3600" b="0" dirty="0" smtClean="0">
                <a:solidFill>
                  <a:srgbClr val="FF0000"/>
                </a:solidFill>
              </a:rPr>
              <a:t/>
            </a:r>
            <a:br>
              <a:rPr lang="el-GR" sz="3600" b="0" dirty="0" smtClean="0">
                <a:solidFill>
                  <a:srgbClr val="FF0000"/>
                </a:solidFill>
              </a:rPr>
            </a:br>
            <a:r>
              <a:rPr lang="el-GR" sz="3600" b="0" dirty="0" smtClean="0"/>
              <a:t>Τα ακόλουθα δύο ιστογράμματα αποτελούν γραφική παράσταση του ίδιου συνόλου δεδομένων </a:t>
            </a:r>
            <a:r>
              <a:rPr lang="en-US" sz="3600" b="0" dirty="0" smtClean="0"/>
              <a:t>(</a:t>
            </a:r>
            <a:r>
              <a:rPr lang="el-GR" sz="3600" b="0" dirty="0" smtClean="0"/>
              <a:t>SPSS και S-</a:t>
            </a:r>
            <a:r>
              <a:rPr lang="el-GR" sz="3600" b="0" dirty="0" err="1" smtClean="0"/>
              <a:t>plus</a:t>
            </a:r>
            <a:r>
              <a:rPr lang="el-GR" sz="3600" b="0" dirty="0" smtClean="0"/>
              <a:t>, αντίστοιχα, </a:t>
            </a:r>
            <a:r>
              <a:rPr lang="en-US" sz="3600" b="0" i="1" dirty="0" smtClean="0"/>
              <a:t>by default</a:t>
            </a:r>
            <a:r>
              <a:rPr lang="el-GR" sz="3600" b="0" dirty="0" smtClean="0"/>
              <a:t>)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l-GR" sz="2400" dirty="0" smtClean="0"/>
          </a:p>
        </p:txBody>
      </p:sp>
      <p:pic>
        <p:nvPicPr>
          <p:cNvPr id="45059" name="Picture 3" descr="2-16-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" y="2928934"/>
            <a:ext cx="9186863" cy="3884442"/>
          </a:xfrm>
          <a:noFill/>
        </p:spPr>
      </p:pic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3106738" cy="1143000"/>
          </a:xfrm>
        </p:spPr>
        <p:txBody>
          <a:bodyPr/>
          <a:lstStyle/>
          <a:p>
            <a:pPr eaLnBrk="1" hangingPunct="1"/>
            <a:r>
              <a:rPr lang="el-GR" altLang="el-GR" sz="3200" b="1" dirty="0" smtClean="0"/>
              <a:t>και ομοίως....</a:t>
            </a:r>
          </a:p>
        </p:txBody>
      </p:sp>
      <p:pic>
        <p:nvPicPr>
          <p:cNvPr id="46083" name="Picture 3" descr="2-18-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14500"/>
            <a:ext cx="9144000" cy="3443288"/>
          </a:xfrm>
          <a:noFill/>
        </p:spPr>
      </p:pic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476672"/>
            <a:ext cx="5410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l-GR" b="1" dirty="0" err="1" smtClean="0"/>
              <a:t>Το</a:t>
            </a:r>
            <a:r>
              <a:rPr lang="en-GB" altLang="el-GR" b="1" dirty="0" smtClean="0"/>
              <a:t> </a:t>
            </a:r>
            <a:r>
              <a:rPr lang="en-GB" altLang="el-GR" b="1" dirty="0" err="1" smtClean="0"/>
              <a:t>φυλλογράφημα</a:t>
            </a:r>
            <a:endParaRPr lang="el-GR" altLang="el-GR" b="1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Ομαδοποιεί τα δεδομένα όπως το ιστόγραμμα</a:t>
            </a:r>
          </a:p>
          <a:p>
            <a:pPr eaLnBrk="1" hangingPunct="1"/>
            <a:r>
              <a:rPr lang="el-GR" altLang="el-GR" dirty="0" smtClean="0"/>
              <a:t>Διατηρεί τις αρχικές τιμές (ή σχεδόν)</a:t>
            </a:r>
          </a:p>
          <a:p>
            <a:pPr eaLnBrk="1" hangingPunct="1"/>
            <a:r>
              <a:rPr lang="el-GR" altLang="el-GR" dirty="0" smtClean="0"/>
              <a:t>Δίνει εικόνα για συμμετρία ή λοξότητα, κορυφές, ακραία σημεία</a:t>
            </a:r>
          </a:p>
          <a:p>
            <a:pPr eaLnBrk="1" hangingPunct="1"/>
            <a:r>
              <a:rPr lang="el-GR" altLang="el-GR" dirty="0" smtClean="0"/>
              <a:t>Γενικά χρησιμοποιείται για μικρά σύνολα δεδομένων</a:t>
            </a:r>
            <a:endParaRPr lang="en-US" altLang="el-GR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32440" cy="1557339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b="1" dirty="0" smtClean="0">
                <a:cs typeface="Arial" charset="0"/>
              </a:rPr>
              <a:t>Πώς κάνουμε το </a:t>
            </a:r>
            <a:r>
              <a:rPr lang="el-GR" altLang="el-GR" b="1" dirty="0" err="1" smtClean="0">
                <a:cs typeface="Arial" charset="0"/>
              </a:rPr>
              <a:t>φυλλογράφημα</a:t>
            </a:r>
            <a:endParaRPr lang="el-GR" altLang="el-GR" b="1" dirty="0" smtClean="0">
              <a:cs typeface="Arial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23852" y="1341437"/>
            <a:ext cx="9217025" cy="5516563"/>
          </a:xfrm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</a:pPr>
            <a:r>
              <a:rPr lang="el-GR" altLang="el-GR" b="1" dirty="0" smtClean="0">
                <a:cs typeface="Arial" charset="0"/>
              </a:rPr>
              <a:t>Δύο στήλες</a:t>
            </a:r>
            <a:endParaRPr lang="en-US" altLang="el-GR" b="1" dirty="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l-GR" altLang="el-GR" sz="3200" dirty="0" smtClean="0">
                <a:cs typeface="Arial" charset="0"/>
              </a:rPr>
              <a:t>Αριστερή στήλη: Οι μίσχοι</a:t>
            </a:r>
            <a:endParaRPr lang="en-US" altLang="el-GR" sz="3200" dirty="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l-GR" altLang="el-GR" sz="3200" dirty="0" smtClean="0">
                <a:cs typeface="Arial" charset="0"/>
              </a:rPr>
              <a:t>Δεξιά στήλη:  Τα φύλλα</a:t>
            </a:r>
            <a:endParaRPr lang="en-US" altLang="el-GR" sz="32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l-GR" altLang="el-GR" b="1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altLang="el-GR" b="1" dirty="0" smtClean="0">
                <a:cs typeface="Arial" charset="0"/>
              </a:rPr>
              <a:t>Κάθε γραμμή αποτελείται από: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b="1" dirty="0" smtClean="0">
                <a:cs typeface="Arial" charset="0"/>
              </a:rPr>
              <a:t>      </a:t>
            </a:r>
            <a:r>
              <a:rPr lang="el-GR" altLang="el-GR" b="1" u="sng" dirty="0" smtClean="0">
                <a:cs typeface="Arial" charset="0"/>
              </a:rPr>
              <a:t>μίσχο</a:t>
            </a:r>
            <a:r>
              <a:rPr lang="el-GR" altLang="el-GR" b="1" dirty="0" smtClean="0">
                <a:cs typeface="Arial" charset="0"/>
              </a:rPr>
              <a:t>: </a:t>
            </a:r>
            <a:r>
              <a:rPr lang="el-GR" altLang="el-GR" dirty="0" smtClean="0">
                <a:cs typeface="Arial" charset="0"/>
              </a:rPr>
              <a:t>τα ψηφία που είναι κοινά σε  ένα  		    	  σύνολο  παρατηρήσεων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b="1" dirty="0" smtClean="0">
                <a:cs typeface="Arial" charset="0"/>
              </a:rPr>
              <a:t>   </a:t>
            </a:r>
            <a:r>
              <a:rPr lang="el-GR" altLang="el-GR" b="1" dirty="0" smtClean="0">
                <a:solidFill>
                  <a:srgbClr val="FF0000"/>
                </a:solidFill>
                <a:cs typeface="Arial" charset="0"/>
              </a:rPr>
              <a:t>+</a:t>
            </a:r>
            <a:r>
              <a:rPr lang="el-GR" altLang="el-GR" b="1" dirty="0" smtClean="0">
                <a:cs typeface="Arial" charset="0"/>
              </a:rPr>
              <a:t> </a:t>
            </a:r>
            <a:r>
              <a:rPr lang="el-GR" altLang="el-GR" b="1" u="sng" dirty="0" smtClean="0">
                <a:cs typeface="Arial" charset="0"/>
              </a:rPr>
              <a:t>φύλλο</a:t>
            </a:r>
            <a:r>
              <a:rPr lang="el-GR" altLang="el-GR" b="1" dirty="0" smtClean="0">
                <a:cs typeface="Arial" charset="0"/>
              </a:rPr>
              <a:t>: </a:t>
            </a:r>
            <a:r>
              <a:rPr lang="el-GR" altLang="el-GR" dirty="0" smtClean="0">
                <a:cs typeface="Arial" charset="0"/>
              </a:rPr>
              <a:t>το τελευταίο ψηφίο αυτών  		   		των  παρατηρήσεων, σε αύξουσα σειρά</a:t>
            </a:r>
            <a:endParaRPr lang="en-US" altLang="el-GR" dirty="0" smtClean="0">
              <a:cs typeface="Arial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Σκοποί  ενότητας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3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Επεξεργασία-ανάλυση κατανομών συχνοτήτων και γραφικών παραστάσεων  για Μετρικά δεδομένα.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Κατασκευή </a:t>
            </a:r>
            <a:r>
              <a:rPr lang="el-GR" sz="3200" dirty="0" err="1" smtClean="0"/>
              <a:t>Φυλλογραφήματος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620415"/>
            <a:ext cx="7959725" cy="13684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Clr>
                <a:srgbClr val="000000"/>
              </a:buClr>
              <a:defRPr/>
            </a:pPr>
            <a:r>
              <a:rPr lang="el-GR" sz="3200" b="1" u="sng" dirty="0" smtClean="0"/>
              <a:t>παράδειγμα</a:t>
            </a:r>
            <a:r>
              <a:rPr lang="el-GR" sz="3200" b="1" dirty="0" smtClean="0">
                <a:solidFill>
                  <a:srgbClr val="000000"/>
                </a:solidFill>
              </a:rPr>
              <a:t/>
            </a:r>
            <a:br>
              <a:rPr lang="el-GR" sz="3200" b="1" dirty="0" smtClean="0">
                <a:solidFill>
                  <a:srgbClr val="000000"/>
                </a:solidFill>
              </a:rPr>
            </a:br>
            <a:r>
              <a:rPr lang="el-GR" sz="3200" b="0" dirty="0" smtClean="0">
                <a:solidFill>
                  <a:srgbClr val="000000"/>
                </a:solidFill>
              </a:rPr>
              <a:t>Στα δεδομένα αυτά, η πρώτη παρατήρηση είναι το 61 και η τελευταία το 151)</a:t>
            </a:r>
            <a:r>
              <a:rPr lang="el-GR" sz="3200" b="0" u="sng" dirty="0" smtClean="0">
                <a:solidFill>
                  <a:srgbClr val="000000"/>
                </a:solidFill>
              </a:rPr>
              <a:t> </a:t>
            </a:r>
            <a:r>
              <a:rPr lang="el-GR" sz="3200" b="0" dirty="0" smtClean="0">
                <a:solidFill>
                  <a:srgbClr val="000000"/>
                </a:solidFill>
              </a:rPr>
              <a:t> </a:t>
            </a:r>
            <a:endParaRPr lang="en-GB" sz="3200" b="0" dirty="0" smtClean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99592" y="2211387"/>
            <a:ext cx="6935961" cy="4646613"/>
            <a:chOff x="1104" y="1152"/>
            <a:chExt cx="3598" cy="2927"/>
          </a:xfrm>
          <a:noFill/>
        </p:grpSpPr>
        <p:sp>
          <p:nvSpPr>
            <p:cNvPr id="49158" name="Rectangle 4"/>
            <p:cNvSpPr>
              <a:spLocks noChangeArrowheads="1"/>
            </p:cNvSpPr>
            <p:nvPr/>
          </p:nvSpPr>
          <p:spPr bwMode="auto">
            <a:xfrm>
              <a:off x="1183" y="1783"/>
              <a:ext cx="694" cy="2297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pPr algn="just"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b="1">
                  <a:solidFill>
                    <a:srgbClr val="000000"/>
                  </a:solidFill>
                  <a:cs typeface="Times New Roman" pitchFamily="18" charset="0"/>
                </a:rPr>
                <a:t>6</a:t>
              </a:r>
            </a:p>
            <a:p>
              <a:pPr algn="just" eaLnBrk="0" hangingPunct="0"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b="1">
                  <a:solidFill>
                    <a:srgbClr val="000000"/>
                  </a:solidFill>
                  <a:cs typeface="Times New Roman" pitchFamily="18" charset="0"/>
                </a:rPr>
                <a:t>7</a:t>
              </a:r>
            </a:p>
            <a:p>
              <a:pPr algn="just" eaLnBrk="0" hangingPunct="0"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b="1">
                  <a:solidFill>
                    <a:srgbClr val="000000"/>
                  </a:solidFill>
                  <a:cs typeface="Times New Roman" pitchFamily="18" charset="0"/>
                </a:rPr>
                <a:t>8</a:t>
              </a:r>
            </a:p>
            <a:p>
              <a:pPr algn="just" eaLnBrk="0" hangingPunct="0"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b="1">
                  <a:solidFill>
                    <a:srgbClr val="000000"/>
                  </a:solidFill>
                  <a:cs typeface="Times New Roman" pitchFamily="18" charset="0"/>
                </a:rPr>
                <a:t>9</a:t>
              </a:r>
            </a:p>
            <a:p>
              <a:pPr algn="just" eaLnBrk="0" hangingPunct="0"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b="1">
                  <a:solidFill>
                    <a:srgbClr val="000000"/>
                  </a:solidFill>
                  <a:cs typeface="Times New Roman" pitchFamily="18" charset="0"/>
                </a:rPr>
                <a:t>10</a:t>
              </a:r>
            </a:p>
            <a:p>
              <a:pPr algn="just" eaLnBrk="0" hangingPunct="0"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b="1">
                  <a:solidFill>
                    <a:srgbClr val="000000"/>
                  </a:solidFill>
                  <a:cs typeface="Times New Roman" pitchFamily="18" charset="0"/>
                </a:rPr>
                <a:t>11</a:t>
              </a:r>
            </a:p>
            <a:p>
              <a:pPr algn="just" eaLnBrk="0" hangingPunct="0"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b="1">
                  <a:solidFill>
                    <a:srgbClr val="000000"/>
                  </a:solidFill>
                  <a:cs typeface="Times New Roman" pitchFamily="18" charset="0"/>
                </a:rPr>
                <a:t>12</a:t>
              </a:r>
            </a:p>
            <a:p>
              <a:pPr algn="just" eaLnBrk="0" hangingPunct="0"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b="1">
                  <a:solidFill>
                    <a:srgbClr val="000000"/>
                  </a:solidFill>
                  <a:cs typeface="Times New Roman" pitchFamily="18" charset="0"/>
                </a:rPr>
                <a:t>13</a:t>
              </a:r>
            </a:p>
            <a:p>
              <a:pPr algn="just" eaLnBrk="0" hangingPunct="0"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b="1">
                  <a:solidFill>
                    <a:srgbClr val="000000"/>
                  </a:solidFill>
                  <a:cs typeface="Times New Roman" pitchFamily="18" charset="0"/>
                </a:rPr>
                <a:t>14</a:t>
              </a:r>
            </a:p>
            <a:p>
              <a:pPr algn="just" eaLnBrk="0" hangingPunct="0"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b="1">
                  <a:solidFill>
                    <a:srgbClr val="000000"/>
                  </a:solidFill>
                  <a:cs typeface="Times New Roman" pitchFamily="18" charset="0"/>
                </a:rPr>
                <a:t>15</a:t>
              </a:r>
            </a:p>
            <a:p>
              <a:pPr algn="just" eaLnBrk="0" hangingPunct="0"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altLang="el-GR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9159" name="Rectangle 5"/>
            <p:cNvSpPr>
              <a:spLocks noChangeArrowheads="1"/>
            </p:cNvSpPr>
            <p:nvPr/>
          </p:nvSpPr>
          <p:spPr bwMode="auto">
            <a:xfrm>
              <a:off x="1877" y="1783"/>
              <a:ext cx="2591" cy="2297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pPr algn="just"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b="1" dirty="0">
                  <a:solidFill>
                    <a:srgbClr val="000000"/>
                  </a:solidFill>
                  <a:cs typeface="Times New Roman" pitchFamily="18" charset="0"/>
                </a:rPr>
                <a:t>1</a:t>
              </a:r>
            </a:p>
            <a:p>
              <a:pPr algn="just" eaLnBrk="0" hangingPunct="0"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b="1" dirty="0">
                  <a:solidFill>
                    <a:srgbClr val="000000"/>
                  </a:solidFill>
                  <a:cs typeface="Times New Roman" pitchFamily="18" charset="0"/>
                </a:rPr>
                <a:t>2 5 7 9</a:t>
              </a:r>
            </a:p>
            <a:p>
              <a:pPr algn="just" eaLnBrk="0" hangingPunct="0"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b="1" dirty="0">
                  <a:solidFill>
                    <a:srgbClr val="000000"/>
                  </a:solidFill>
                  <a:cs typeface="Times New Roman" pitchFamily="18" charset="0"/>
                </a:rPr>
                <a:t>0 0 1 1 2 3 4 4 5 5 5 6 8 9</a:t>
              </a:r>
            </a:p>
            <a:p>
              <a:pPr algn="just" eaLnBrk="0" hangingPunct="0"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b="1" dirty="0">
                  <a:solidFill>
                    <a:srgbClr val="000000"/>
                  </a:solidFill>
                  <a:cs typeface="Times New Roman" pitchFamily="18" charset="0"/>
                </a:rPr>
                <a:t>0 0 1 2 3 4 6 6 7 8 8</a:t>
              </a:r>
            </a:p>
            <a:p>
              <a:pPr algn="just" eaLnBrk="0" hangingPunct="0"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b="1" dirty="0">
                  <a:solidFill>
                    <a:srgbClr val="000000"/>
                  </a:solidFill>
                  <a:cs typeface="Times New Roman" pitchFamily="18" charset="0"/>
                </a:rPr>
                <a:t>0 0 1 1 2 2 2 3 4 5 6 7 7 8 9 9 9</a:t>
              </a:r>
            </a:p>
            <a:p>
              <a:pPr algn="just" eaLnBrk="0" hangingPunct="0"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b="1" dirty="0">
                  <a:solidFill>
                    <a:srgbClr val="000000"/>
                  </a:solidFill>
                  <a:cs typeface="Times New Roman" pitchFamily="18" charset="0"/>
                </a:rPr>
                <a:t>0 0 1 2 3 3 4 5 5 5 6 7 8 9</a:t>
              </a:r>
            </a:p>
            <a:p>
              <a:pPr algn="just" eaLnBrk="0" hangingPunct="0"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b="1" dirty="0">
                  <a:solidFill>
                    <a:srgbClr val="000000"/>
                  </a:solidFill>
                  <a:cs typeface="Times New Roman" pitchFamily="18" charset="0"/>
                </a:rPr>
                <a:t>0 1 1 1 2 3 4 5 5 6 7 9</a:t>
              </a:r>
            </a:p>
            <a:p>
              <a:pPr algn="just" eaLnBrk="0" hangingPunct="0"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b="1" dirty="0">
                  <a:solidFill>
                    <a:srgbClr val="000000"/>
                  </a:solidFill>
                  <a:cs typeface="Times New Roman" pitchFamily="18" charset="0"/>
                </a:rPr>
                <a:t>0 2 6</a:t>
              </a:r>
            </a:p>
            <a:p>
              <a:pPr algn="just" eaLnBrk="0" hangingPunct="0"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b="1" dirty="0">
                  <a:solidFill>
                    <a:srgbClr val="000000"/>
                  </a:solidFill>
                  <a:cs typeface="Times New Roman" pitchFamily="18" charset="0"/>
                </a:rPr>
                <a:t>2 6</a:t>
              </a:r>
            </a:p>
            <a:p>
              <a:pPr algn="just" eaLnBrk="0" hangingPunct="0"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el-GR" b="1" dirty="0">
                  <a:solidFill>
                    <a:srgbClr val="000000"/>
                  </a:solidFill>
                  <a:cs typeface="Times New Roman" pitchFamily="18" charset="0"/>
                </a:rPr>
                <a:t>1</a:t>
              </a:r>
            </a:p>
            <a:p>
              <a:pPr algn="just" eaLnBrk="0" hangingPunct="0"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altLang="el-GR" b="1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1104" y="1152"/>
              <a:ext cx="850" cy="629"/>
              <a:chOff x="1104" y="1152"/>
              <a:chExt cx="850" cy="629"/>
            </a:xfrm>
            <a:grpFill/>
          </p:grpSpPr>
          <p:sp>
            <p:nvSpPr>
              <p:cNvPr id="49164" name="Rectangle 7"/>
              <p:cNvSpPr>
                <a:spLocks noChangeArrowheads="1"/>
              </p:cNvSpPr>
              <p:nvPr/>
            </p:nvSpPr>
            <p:spPr bwMode="auto">
              <a:xfrm>
                <a:off x="1183" y="1152"/>
                <a:ext cx="694" cy="63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90000" tIns="46800" rIns="90000" bIns="46800"/>
              <a:lstStyle/>
              <a:p>
                <a:pPr algn="just">
                  <a:buClr>
                    <a:srgbClr val="000000"/>
                  </a:buClr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altLang="el-GR" sz="2000" b="1">
                    <a:solidFill>
                      <a:srgbClr val="000000"/>
                    </a:solidFill>
                    <a:cs typeface="Arial" charset="0"/>
                  </a:rPr>
                  <a:t>Μίσχο</a:t>
                </a:r>
                <a:r>
                  <a:rPr lang="el-GR" altLang="el-GR" sz="2000" b="1">
                    <a:solidFill>
                      <a:srgbClr val="000000"/>
                    </a:solidFill>
                    <a:cs typeface="Arial" charset="0"/>
                  </a:rPr>
                  <a:t>ς</a:t>
                </a:r>
                <a:endParaRPr lang="en-GB" altLang="el-GR" sz="2000" b="1">
                  <a:solidFill>
                    <a:srgbClr val="000000"/>
                  </a:solidFill>
                  <a:cs typeface="Arial" charset="0"/>
                </a:endParaRPr>
              </a:p>
              <a:p>
                <a:pPr algn="just" eaLnBrk="0" hangingPunct="0">
                  <a:buClr>
                    <a:srgbClr val="000000"/>
                  </a:buClr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 altLang="el-GR" b="1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9165" name="Rectangle 8"/>
              <p:cNvSpPr>
                <a:spLocks noChangeArrowheads="1"/>
              </p:cNvSpPr>
              <p:nvPr/>
            </p:nvSpPr>
            <p:spPr bwMode="auto">
              <a:xfrm>
                <a:off x="1104" y="1152"/>
                <a:ext cx="851" cy="63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l-GR" altLang="el-GR"/>
              </a:p>
            </p:txBody>
          </p:sp>
        </p:grp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1955" y="1152"/>
              <a:ext cx="2747" cy="629"/>
              <a:chOff x="1955" y="1152"/>
              <a:chExt cx="2747" cy="629"/>
            </a:xfrm>
            <a:grpFill/>
          </p:grpSpPr>
          <p:sp>
            <p:nvSpPr>
              <p:cNvPr id="49162" name="Rectangle 10"/>
              <p:cNvSpPr>
                <a:spLocks noChangeArrowheads="1"/>
              </p:cNvSpPr>
              <p:nvPr/>
            </p:nvSpPr>
            <p:spPr bwMode="auto">
              <a:xfrm>
                <a:off x="2034" y="1152"/>
                <a:ext cx="2591" cy="63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90000" tIns="46800" rIns="90000" bIns="46800"/>
              <a:lstStyle/>
              <a:p>
                <a:pPr algn="just">
                  <a:buClr>
                    <a:srgbClr val="000000"/>
                  </a:buClr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altLang="el-GR" sz="2000" b="1">
                    <a:solidFill>
                      <a:srgbClr val="000000"/>
                    </a:solidFill>
                    <a:cs typeface="Arial" charset="0"/>
                  </a:rPr>
                  <a:t>Φύλλ</a:t>
                </a:r>
                <a:r>
                  <a:rPr lang="el-GR" altLang="el-GR" sz="2000" b="1">
                    <a:solidFill>
                      <a:srgbClr val="000000"/>
                    </a:solidFill>
                    <a:cs typeface="Arial" charset="0"/>
                  </a:rPr>
                  <a:t>ο</a:t>
                </a:r>
                <a:endParaRPr lang="en-GB" altLang="el-GR" sz="2000" b="1">
                  <a:solidFill>
                    <a:srgbClr val="000000"/>
                  </a:solidFill>
                  <a:cs typeface="Arial" charset="0"/>
                </a:endParaRPr>
              </a:p>
              <a:p>
                <a:pPr algn="just" eaLnBrk="0" hangingPunct="0">
                  <a:buClr>
                    <a:srgbClr val="000000"/>
                  </a:buClr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 altLang="el-GR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9163" name="Rectangle 11"/>
              <p:cNvSpPr>
                <a:spLocks noChangeArrowheads="1"/>
              </p:cNvSpPr>
              <p:nvPr/>
            </p:nvSpPr>
            <p:spPr bwMode="auto">
              <a:xfrm>
                <a:off x="1955" y="1152"/>
                <a:ext cx="2748" cy="63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l-GR" altLang="el-GR"/>
              </a:p>
            </p:txBody>
          </p:sp>
        </p:grpSp>
      </p:grpSp>
      <p:sp>
        <p:nvSpPr>
          <p:cNvPr id="14" name="1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51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b="1" smtClean="0">
                <a:solidFill>
                  <a:schemeClr val="bg1"/>
                </a:solidFill>
              </a:rPr>
              <a:t>Ενότητα 3, </a:t>
            </a:r>
            <a:r>
              <a:rPr lang="el-GR" sz="1200" b="1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Γεράσιμος Μελετίου.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Στατιστική και λογισμικά στις επιστήμες της συμπεριφοράς.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Ιωάννινα, 2015. </a:t>
            </a:r>
            <a:endParaRPr lang="el-GR" sz="2400" smtClean="0">
              <a:solidFill>
                <a:srgbClr val="7F7F7F"/>
              </a:solidFill>
              <a:latin typeface="Calibri" pitchFamily="34" charset="0"/>
            </a:endParaRPr>
          </a:p>
          <a:p>
            <a:pPr algn="just"/>
            <a:r>
              <a:rPr lang="el-GR" sz="2400" smtClean="0">
                <a:solidFill>
                  <a:srgbClr val="7F7F7F"/>
                </a:solidFill>
                <a:latin typeface="Calibri" pitchFamily="34" charset="0"/>
              </a:rPr>
              <a:t>Διαθέσιμο </a:t>
            </a:r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http://eclass.teiep.gr/courses/LOGO100/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Τίτλος 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1325" cy="1208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b="1" dirty="0" smtClean="0"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17538" y="1412875"/>
            <a:ext cx="7766050" cy="409257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4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</a:t>
            </a:r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r>
              <a:rPr lang="el-GR" sz="1200" b="1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90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0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6" y="5661250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</a:t>
            </a:r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r>
              <a:rPr lang="el-GR" sz="1200" b="1" dirty="0" smtClean="0">
                <a:solidFill>
                  <a:schemeClr val="bg1"/>
                </a:solidFill>
              </a:rPr>
              <a:t>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11188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1"/>
            <a:ext cx="755650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2" y="1300164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Ζαχαροπούλου, Χ. (2009) Στατιστική Μέθοδοι - εφαρμογές (τόμος 1 και 2) 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Τσάντας, Ν., Χρ.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Μωυσιάδης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Ν.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Μπαγιάτης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και Θ.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Χατζηπαντελής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(1999) Ανάλυση δεδομένων με τη βοήθεια στατιστικών πακέτων : SPSS 7.5, Excel 97, S-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Plus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3.3. Θεσσαλονίκη: Εκδόσεις Ζήτη. </a:t>
            </a:r>
          </a:p>
          <a:p>
            <a:pPr marL="447675" indent="-447675" algn="just" eaLnBrk="0" hangingPunct="0">
              <a:lnSpc>
                <a:spcPts val="2065"/>
              </a:lnSpc>
              <a:buClr>
                <a:srgbClr val="000000"/>
              </a:buClr>
              <a:buSzPts val="1200"/>
              <a:defRPr/>
            </a:pPr>
            <a:endParaRPr lang="el-GR" sz="1400" dirty="0" smtClean="0"/>
          </a:p>
          <a:p>
            <a:pPr marL="447675" indent="-447675" algn="just" eaLnBrk="0" hangingPunct="0">
              <a:lnSpc>
                <a:spcPts val="2065"/>
              </a:lnSpc>
              <a:buClr>
                <a:srgbClr val="000000"/>
              </a:buClr>
              <a:buSzPts val="1200"/>
              <a:defRPr/>
            </a:pPr>
            <a:r>
              <a:rPr lang="el-GR" sz="1400" dirty="0" smtClean="0"/>
              <a:t> M.R. </a:t>
            </a:r>
            <a:r>
              <a:rPr lang="el-GR" sz="1400" dirty="0" err="1" smtClean="0"/>
              <a:t>Spiegel</a:t>
            </a:r>
            <a:r>
              <a:rPr lang="el-GR" sz="1400" dirty="0" smtClean="0"/>
              <a:t>: Πιθανότητες και Στατιστική (</a:t>
            </a:r>
            <a:r>
              <a:rPr lang="el-GR" sz="1400" dirty="0" err="1" smtClean="0"/>
              <a:t>Schaum’s</a:t>
            </a:r>
            <a:r>
              <a:rPr lang="el-GR" sz="1400" dirty="0" smtClean="0"/>
              <a:t> </a:t>
            </a:r>
            <a:r>
              <a:rPr lang="el-GR" sz="1400" dirty="0" err="1" smtClean="0"/>
              <a:t>Outline</a:t>
            </a:r>
            <a:r>
              <a:rPr lang="el-GR" sz="1400" dirty="0" smtClean="0"/>
              <a:t> </a:t>
            </a:r>
            <a:r>
              <a:rPr lang="el-GR" sz="1400" dirty="0" err="1" smtClean="0"/>
              <a:t>Series</a:t>
            </a:r>
            <a:r>
              <a:rPr lang="el-GR" sz="1400" dirty="0" smtClean="0"/>
              <a:t>), ελληνική μετάφραση Αθήνα, ΕΣΠΙ 1977 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Τέλος Ενότητας</a:t>
            </a:r>
            <a:endParaRPr lang="el-GR" dirty="0">
              <a:latin typeface="+mn-lt"/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1" y="5827937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Περιεχόμενα  ενότητας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3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Μετρικά δεδομένα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err="1" smtClean="0"/>
              <a:t>Ραβδόγραμμα</a:t>
            </a:r>
            <a:r>
              <a:rPr lang="el-GR" sz="3200" dirty="0" smtClean="0"/>
              <a:t> σχετικών συχνοτήτων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err="1" smtClean="0"/>
              <a:t>Ραβδόγραμμα</a:t>
            </a:r>
            <a:r>
              <a:rPr lang="el-GR" sz="3200" dirty="0" smtClean="0"/>
              <a:t> της κατανομής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Η αθροιστική συχνότητα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Ομαδοποίηση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err="1" smtClean="0"/>
              <a:t>Φυλλογράφημα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latin typeface="+mn-lt"/>
              </a:rPr>
              <a:t>Χρήση Διατάξεων</a:t>
            </a:r>
            <a:endParaRPr lang="el-GR" sz="44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+mn-lt"/>
              </a:rPr>
              <a:t>Στατιστική και λογισμικά στις επιστήμες συμπεριφοράς </a:t>
            </a:r>
            <a:endParaRPr lang="el-GR" dirty="0">
              <a:latin typeface="+mn-lt"/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Περιγραφική Στατιστική ΙΙ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>
                <a:ea typeface="Lucida Sans Unicode" pitchFamily="34" charset="0"/>
                <a:cs typeface="Lucida Sans Unicode" pitchFamily="34" charset="0"/>
              </a:rPr>
              <a:t>Μετρικά δεδομένα: οι τιμές είναι αριθμοί</a:t>
            </a:r>
            <a:endParaRPr lang="el-GR" altLang="el-GR" dirty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855365"/>
            <a:ext cx="8229600" cy="4525963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l-GR" dirty="0" smtClean="0"/>
              <a:t>   </a:t>
            </a:r>
            <a:r>
              <a:rPr lang="el-GR" b="1" dirty="0" smtClean="0"/>
              <a:t> 1. </a:t>
            </a:r>
            <a:r>
              <a:rPr lang="el-GR" dirty="0" smtClean="0"/>
              <a:t>Λίγες, επαναλαμβανόμενες τιμές</a:t>
            </a:r>
            <a:br>
              <a:rPr lang="el-GR" dirty="0" smtClean="0"/>
            </a:br>
            <a:r>
              <a:rPr lang="el-GR" sz="2800" dirty="0" smtClean="0"/>
              <a:t> </a:t>
            </a:r>
            <a:r>
              <a:rPr lang="el-GR" sz="2800" dirty="0" err="1" smtClean="0"/>
              <a:t>▪Κατανομές</a:t>
            </a:r>
            <a:r>
              <a:rPr lang="el-GR" sz="2800" dirty="0" smtClean="0"/>
              <a:t> συχνοτήτων</a:t>
            </a:r>
            <a:br>
              <a:rPr lang="el-GR" sz="2800" dirty="0" smtClean="0"/>
            </a:br>
            <a:r>
              <a:rPr lang="el-GR" sz="2800" dirty="0" smtClean="0"/>
              <a:t> ▪ Κατανομές αθροιστικών (και αφαιρετικών) συχνοτήτων</a:t>
            </a:r>
            <a:br>
              <a:rPr lang="el-GR" sz="2800" dirty="0" smtClean="0"/>
            </a:br>
            <a:r>
              <a:rPr lang="el-GR" sz="2800" dirty="0" smtClean="0"/>
              <a:t> ▪ Γραφική παράσταση: </a:t>
            </a:r>
            <a:r>
              <a:rPr lang="el-GR" sz="2800" dirty="0" err="1" smtClean="0"/>
              <a:t>Ραβδόγραμμα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 ▪ Περιληπτικά μέτρα θέσης και διασποράς (όπως και στα δεδομένα ομαδοποιημένα σε κ τάξεις-θα τα δούμε στη συνέχεια) </a:t>
            </a:r>
            <a:r>
              <a:rPr lang="el-GR" b="1" dirty="0" smtClean="0"/>
              <a:t>				</a:t>
            </a:r>
            <a:endParaRPr lang="el-GR" dirty="0" smtClean="0"/>
          </a:p>
          <a:p>
            <a:pPr eaLnBrk="1" hangingPunct="1">
              <a:buNone/>
            </a:pPr>
            <a:endParaRPr lang="el-GR" altLang="el-GR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2110</Words>
  <Application>Microsoft Office PowerPoint</Application>
  <PresentationFormat>Προβολή στην οθόνη (4:3)</PresentationFormat>
  <Paragraphs>309</Paragraphs>
  <Slides>57</Slides>
  <Notes>19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6</vt:i4>
      </vt:variant>
      <vt:variant>
        <vt:lpstr>Τίτλοι διαφανειών</vt:lpstr>
      </vt:variant>
      <vt:variant>
        <vt:i4>57</vt:i4>
      </vt:variant>
    </vt:vector>
  </HeadingPairs>
  <TitlesOfParts>
    <vt:vector size="66" baseType="lpstr">
      <vt:lpstr>Θέμα του Office</vt:lpstr>
      <vt:lpstr>1_Θέμα του Office</vt:lpstr>
      <vt:lpstr>2_Θέμα του Office</vt:lpstr>
      <vt:lpstr>Document</vt:lpstr>
      <vt:lpstr>Chart</vt:lpstr>
      <vt:lpstr>Equation</vt:lpstr>
      <vt:lpstr>Διαφάνεια</vt:lpstr>
      <vt:lpstr>Εξίσωση</vt:lpstr>
      <vt:lpstr>Microsoft Equation 3.0</vt:lpstr>
      <vt:lpstr>Στατιστική και λογισμικά στις επιστήμες συμπεριφοράς 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Χρήση Διατάξεων</vt:lpstr>
      <vt:lpstr>Στατιστική και λογισμικά στις επιστήμες συμπεριφοράς </vt:lpstr>
      <vt:lpstr>Μετρικά δεδομένα: οι τιμές είναι αριθμοί</vt:lpstr>
      <vt:lpstr> </vt:lpstr>
      <vt:lpstr>Το ραβδόγραμμα της κατανομής (με το excel)</vt:lpstr>
      <vt:lpstr>Το ραβδόγραμμα της κατανομής  (με το SPSS)</vt:lpstr>
      <vt:lpstr>Το ραβδόγραμμα σχετικών συχνοτήτων</vt:lpstr>
      <vt:lpstr>παράδειγμα 2  Η βαθμολογία στο μάθημα Στατιστική ΙΙ. Τμήμα ΟΕ του ΑΠΘ, Ιούνιος 2006</vt:lpstr>
      <vt:lpstr>Διαφάνεια 15</vt:lpstr>
      <vt:lpstr>Διαφάνεια 16</vt:lpstr>
      <vt:lpstr>….συνέχεια το παράδειγμα 1</vt:lpstr>
      <vt:lpstr>Η κατανομή συχνοτήτων η ποσοστιαία κατανομή η αθροιστική ποσοστιαία κατανομή                                                                        ( εκτύπωση από το SPSS)‏</vt:lpstr>
      <vt:lpstr>Διαφάνεια 19</vt:lpstr>
      <vt:lpstr>  Η Ομαδοποίηση  Για να ομαδοποιήσουμε  δεδομένα σε κ τάξεις επιλέγουμε:</vt:lpstr>
      <vt:lpstr>  Η Ομαδοποίηση </vt:lpstr>
      <vt:lpstr>  Η Ομαδοποίηση </vt:lpstr>
      <vt:lpstr>  Η Ομαδοποίηση </vt:lpstr>
      <vt:lpstr>  α. Συμμετρία: παράδειγμα  Το σωματικό λίπος 252 αντρών </vt:lpstr>
      <vt:lpstr>Σημειώνουμε μαζί και μια συμμετρική καμπύλη: η κατανομή δε φαίνεται να απέχει σημαντικά απο τη συμμετρία.</vt:lpstr>
      <vt:lpstr>Διαφάνεια 26</vt:lpstr>
      <vt:lpstr>παράδειγμα Θετική ή δεξιά λοξότητα</vt:lpstr>
      <vt:lpstr>Διαφάνεια 28</vt:lpstr>
      <vt:lpstr>Διαφάνεια 29</vt:lpstr>
      <vt:lpstr>                              Αν τα δεδομένα  έχουν αριστερή λοξότητα, δοκιμάζουμε έναν από τους μετασχηματισμούς   </vt:lpstr>
      <vt:lpstr>Διαφάνεια 31</vt:lpstr>
      <vt:lpstr>Διαφάνεια 32</vt:lpstr>
      <vt:lpstr>Διαφάνεια 33</vt:lpstr>
      <vt:lpstr>Διαφάνεια 34</vt:lpstr>
      <vt:lpstr>Διαφάνεια 35</vt:lpstr>
      <vt:lpstr>παράδειγμα Η περίμετρος του στήθους σε τυχαίο δείγμα 507 αθλουμένων. </vt:lpstr>
      <vt:lpstr>Το ιστόγραμμα της περιμέτρου του στήθους χωριστά για τους άνδρες και τις γυναίκες του δείγματος</vt:lpstr>
      <vt:lpstr>Διαφάνεια 38</vt:lpstr>
      <vt:lpstr> </vt:lpstr>
      <vt:lpstr> παράδειγμα  Το βάρος γεννήσεως 60 βρεφών. Πρώτη ομαδοποίηση</vt:lpstr>
      <vt:lpstr>Διαφάνεια 41</vt:lpstr>
      <vt:lpstr>παράδειγμα (συνέχεια)   Το βάρος γεννήσεως 60 βρεφών. Δεύτερη ομαδοποίηση</vt:lpstr>
      <vt:lpstr>Διαφάνεια 43</vt:lpstr>
      <vt:lpstr>παράδειγμα (συνέχεια)   Το βάρος γεννήσεως 60 βρεφών. Τρίτη ομαδοποίηση</vt:lpstr>
      <vt:lpstr>Διαφάνεια 45</vt:lpstr>
      <vt:lpstr> παράδειγμα 2 Τα ακόλουθα δύο ιστογράμματα αποτελούν γραφική παράσταση του ίδιου συνόλου δεδομένων (SPSS και S-plus, αντίστοιχα, by default)  </vt:lpstr>
      <vt:lpstr>και ομοίως....</vt:lpstr>
      <vt:lpstr>Το φυλλογράφημα</vt:lpstr>
      <vt:lpstr>Πώς κάνουμε το φυλλογράφημα</vt:lpstr>
      <vt:lpstr>παράδειγμα Στα δεδομένα αυτά, η πρώτη παρατήρηση είναι το 61 και η τελευταία το 151)  </vt:lpstr>
      <vt:lpstr>Διαφάνεια 51</vt:lpstr>
      <vt:lpstr>Σημείωμα Αναφοράς</vt:lpstr>
      <vt:lpstr>Σημείωμα Αδειοδότησης</vt:lpstr>
      <vt:lpstr>Διατήρηση Σημειωμάτων</vt:lpstr>
      <vt:lpstr>Διαφάνεια 55</vt:lpstr>
      <vt:lpstr>Διαφάνεια 56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User</cp:lastModifiedBy>
  <cp:revision>135</cp:revision>
  <dcterms:created xsi:type="dcterms:W3CDTF">2015-04-14T16:45:01Z</dcterms:created>
  <dcterms:modified xsi:type="dcterms:W3CDTF">2015-11-09T13:40:31Z</dcterms:modified>
</cp:coreProperties>
</file>