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9" r:id="rId3"/>
    <p:sldId id="257" r:id="rId4"/>
    <p:sldId id="259" r:id="rId5"/>
    <p:sldId id="261" r:id="rId6"/>
    <p:sldId id="262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2" r:id="rId17"/>
    <p:sldId id="340" r:id="rId18"/>
    <p:sldId id="341" r:id="rId19"/>
    <p:sldId id="359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3" r:id="rId30"/>
    <p:sldId id="358" r:id="rId31"/>
    <p:sldId id="290" r:id="rId32"/>
    <p:sldId id="357" r:id="rId33"/>
    <p:sldId id="360" r:id="rId34"/>
    <p:sldId id="292" r:id="rId35"/>
    <p:sldId id="293" r:id="rId36"/>
    <p:sldId id="294" r:id="rId37"/>
    <p:sldId id="295" r:id="rId38"/>
    <p:sldId id="280" r:id="rId39"/>
  </p:sldIdLst>
  <p:sldSz cx="9144000" cy="5715000" type="screen16x10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5326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1876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smtClean="0">
                <a:solidFill>
                  <a:schemeClr val="bg1"/>
                </a:solidFill>
              </a:rPr>
              <a:t>Εφαρμογές πραγματικού χρόνου </a:t>
            </a:r>
            <a:r>
              <a:rPr lang="el-GR" sz="900" baseline="0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2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smtClean="0">
                <a:solidFill>
                  <a:schemeClr val="bg1"/>
                </a:solidFill>
              </a:rPr>
              <a:t>Εφαρμογές πραγματικού χρόνου </a:t>
            </a:r>
            <a:r>
              <a:rPr lang="el-GR" sz="900" baseline="0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Η/Υ στη </a:t>
            </a:r>
            <a:r>
              <a:rPr lang="el-GR" dirty="0" err="1" smtClean="0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5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Εφαρμογές πραγματικού χρόνου </a:t>
            </a:r>
            <a:r>
              <a:rPr lang="el-GR" sz="2800" b="1" dirty="0" err="1" smtClean="0"/>
              <a:t>λογοθεραπείας</a:t>
            </a:r>
            <a:endParaRPr lang="el-GR" sz="2800" dirty="0" smtClean="0"/>
          </a:p>
          <a:p>
            <a:r>
              <a:rPr lang="el-GR" sz="2800" dirty="0" smtClean="0"/>
              <a:t>Ευγενία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Pitch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Multispeech</a:t>
            </a:r>
            <a:r>
              <a:rPr lang="el-GR" dirty="0"/>
              <a:t> (λογισμικό) και το CSL (υλικό και λογισμικό)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94" y="1852206"/>
            <a:ext cx="6212811" cy="201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1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Energy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Multispeech</a:t>
            </a:r>
            <a:r>
              <a:rPr lang="el-GR" dirty="0"/>
              <a:t> (λογισμικό) και το CSL (υλικό και λογισμικό) </a:t>
            </a:r>
            <a:r>
              <a:rPr lang="el-GR" dirty="0" smtClean="0"/>
              <a:t>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93404"/>
            <a:ext cx="6402831" cy="177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5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 Enhancement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el-GR" dirty="0" smtClean="0"/>
              <a:t>M</a:t>
            </a:r>
            <a:r>
              <a:rPr lang="el-GR" altLang="el-GR" dirty="0" err="1" smtClean="0"/>
              <a:t>πορεί</a:t>
            </a:r>
            <a:r>
              <a:rPr lang="el-GR" altLang="el-GR" dirty="0" smtClean="0"/>
              <a:t> </a:t>
            </a:r>
            <a:r>
              <a:rPr lang="el-GR" altLang="el-GR" dirty="0"/>
              <a:t>να πραγματοποιηθεί επεξεργασία σήματος</a:t>
            </a:r>
          </a:p>
          <a:p>
            <a:pPr>
              <a:lnSpc>
                <a:spcPct val="160000"/>
              </a:lnSpc>
            </a:pPr>
            <a:r>
              <a:rPr lang="el-GR" altLang="el-GR" dirty="0"/>
              <a:t>Αφού φορτώσουμε το αρχείο, όπου έχουμε αποθηκεύσει την φωνή, μπορούμε να κάνουμε την όποια επεξεργασία επιθυμούμε, μέχρι και καθαρισμό του θορύβου. </a:t>
            </a:r>
          </a:p>
          <a:p>
            <a:pPr>
              <a:lnSpc>
                <a:spcPct val="160000"/>
              </a:lnSpc>
            </a:pPr>
            <a:r>
              <a:rPr lang="en-US" altLang="el-GR" dirty="0" smtClean="0"/>
              <a:t>X</a:t>
            </a:r>
            <a:r>
              <a:rPr lang="el-GR" altLang="el-GR" dirty="0" err="1" smtClean="0"/>
              <a:t>ρησιμοποιείται</a:t>
            </a:r>
            <a:r>
              <a:rPr lang="el-GR" altLang="el-GR" dirty="0" smtClean="0"/>
              <a:t> </a:t>
            </a:r>
            <a:r>
              <a:rPr lang="el-GR" altLang="el-GR" dirty="0"/>
              <a:t>και από την αστυνομία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60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Σπεκτρόγραμμα</a:t>
            </a:r>
            <a:r>
              <a:rPr lang="el-GR" dirty="0" smtClean="0"/>
              <a:t> πραγματικού χρόνου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time spectrogram</a:t>
            </a:r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17209"/>
            <a:ext cx="3942725" cy="315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25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err="1"/>
              <a:t>VisiPicth</a:t>
            </a:r>
            <a:r>
              <a:rPr lang="el-GR" altLang="el-GR" dirty="0"/>
              <a:t> και </a:t>
            </a:r>
            <a:r>
              <a:rPr lang="en-US" altLang="el-GR" dirty="0" err="1"/>
              <a:t>SonaMatch</a:t>
            </a:r>
            <a:r>
              <a:rPr lang="en-US" altLang="el-GR" dirty="0"/>
              <a:t> </a:t>
            </a:r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260" y="988217"/>
            <a:ext cx="4104456" cy="328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34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err="1"/>
              <a:t>VisiPicth</a:t>
            </a:r>
            <a:r>
              <a:rPr lang="el-GR" altLang="el-GR" dirty="0"/>
              <a:t> και </a:t>
            </a:r>
            <a:r>
              <a:rPr lang="en-US" altLang="el-GR" dirty="0" err="1"/>
              <a:t>SonaMatch</a:t>
            </a:r>
            <a:r>
              <a:rPr lang="en-US" altLang="el-GR" dirty="0"/>
              <a:t> </a:t>
            </a:r>
            <a:r>
              <a:rPr lang="en-US" altLang="el-GR" dirty="0" smtClean="0"/>
              <a:t>(2)</a:t>
            </a:r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961" y="1008809"/>
            <a:ext cx="4119054" cy="321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2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Εικόνα </a:t>
            </a:r>
            <a:r>
              <a:rPr lang="en-US" dirty="0" err="1" smtClean="0"/>
              <a:t>Nasometer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Nasometer</a:t>
            </a:r>
            <a:endParaRPr lang="en-US" dirty="0"/>
          </a:p>
        </p:txBody>
      </p:sp>
      <p:pic>
        <p:nvPicPr>
          <p:cNvPr id="6" name="Picture 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1" b="15451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10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Nasometer</a:t>
            </a:r>
            <a:r>
              <a:rPr lang="en-US" dirty="0" smtClean="0"/>
              <a:t> </a:t>
            </a:r>
            <a:r>
              <a:rPr lang="el-GR" dirty="0" smtClean="0"/>
              <a:t>(2)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l-GR" altLang="el-GR" dirty="0"/>
              <a:t>διάγνωση, αλλά και τη θεραπεία σε προβλήματα ένρινης ομιλίας</a:t>
            </a:r>
          </a:p>
          <a:p>
            <a:pPr>
              <a:lnSpc>
                <a:spcPct val="120000"/>
              </a:lnSpc>
            </a:pPr>
            <a:r>
              <a:rPr lang="el-GR" altLang="el-GR" dirty="0"/>
              <a:t>κάσκα, που χωρίζει την στοματική από την ρινική κοιλότητα με ένα πιάτο που λειτουργεί σα διάφραγμα </a:t>
            </a:r>
          </a:p>
          <a:p>
            <a:pPr>
              <a:lnSpc>
                <a:spcPct val="120000"/>
              </a:lnSpc>
            </a:pPr>
            <a:r>
              <a:rPr lang="el-GR" altLang="el-GR" dirty="0"/>
              <a:t>δύο μικρόφωνα συλλέγουν την ακουστική ενέργεια κατά τη διάρκεια της ομιλίας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85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Nasometer</a:t>
            </a:r>
            <a:r>
              <a:rPr lang="en-US" smtClean="0"/>
              <a:t> </a:t>
            </a:r>
            <a:r>
              <a:rPr lang="el-GR" smtClean="0"/>
              <a:t>(3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altLang="el-GR" dirty="0" err="1"/>
              <a:t>Cleft</a:t>
            </a:r>
            <a:r>
              <a:rPr lang="el-GR" altLang="el-GR" dirty="0"/>
              <a:t> </a:t>
            </a:r>
            <a:r>
              <a:rPr lang="el-GR" altLang="el-GR" dirty="0" err="1"/>
              <a:t>Palate</a:t>
            </a:r>
            <a:r>
              <a:rPr lang="el-GR" altLang="el-GR" dirty="0"/>
              <a:t> (</a:t>
            </a:r>
            <a:r>
              <a:rPr lang="el-GR" altLang="el-GR" dirty="0" err="1"/>
              <a:t>Υπερωιοσχιστία</a:t>
            </a:r>
            <a:r>
              <a:rPr lang="el-GR" altLang="el-GR" dirty="0"/>
              <a:t>)</a:t>
            </a:r>
            <a:endParaRPr lang="en-GB" altLang="el-GR" dirty="0"/>
          </a:p>
          <a:p>
            <a:pPr>
              <a:defRPr/>
            </a:pPr>
            <a:r>
              <a:rPr lang="en-GB" altLang="el-GR" dirty="0"/>
              <a:t>Motor Speech Disorders </a:t>
            </a:r>
            <a:r>
              <a:rPr lang="en-US" altLang="el-GR" dirty="0"/>
              <a:t>(</a:t>
            </a:r>
            <a:r>
              <a:rPr lang="el-GR" altLang="el-GR" dirty="0"/>
              <a:t>Κινητικές</a:t>
            </a:r>
            <a:r>
              <a:rPr lang="en-GB" altLang="el-GR" dirty="0"/>
              <a:t> </a:t>
            </a:r>
            <a:r>
              <a:rPr lang="el-GR" altLang="el-GR" dirty="0"/>
              <a:t>Διαταραχές</a:t>
            </a:r>
            <a:r>
              <a:rPr lang="en-GB" altLang="el-GR" dirty="0"/>
              <a:t> </a:t>
            </a:r>
            <a:r>
              <a:rPr lang="el-GR" altLang="el-GR" dirty="0"/>
              <a:t>Λόγου)</a:t>
            </a:r>
          </a:p>
          <a:p>
            <a:pPr>
              <a:defRPr/>
            </a:pPr>
            <a:r>
              <a:rPr lang="el-GR" altLang="el-GR" dirty="0" err="1"/>
              <a:t>Hearing</a:t>
            </a:r>
            <a:r>
              <a:rPr lang="el-GR" altLang="el-GR" dirty="0"/>
              <a:t> </a:t>
            </a:r>
            <a:r>
              <a:rPr lang="el-GR" altLang="el-GR" dirty="0" err="1"/>
              <a:t>Impaired</a:t>
            </a:r>
            <a:r>
              <a:rPr lang="el-GR" altLang="el-GR" dirty="0"/>
              <a:t> (Κουφούς)</a:t>
            </a:r>
          </a:p>
          <a:p>
            <a:pPr>
              <a:defRPr/>
            </a:pPr>
            <a:r>
              <a:rPr lang="el-GR" altLang="el-GR" dirty="0" err="1"/>
              <a:t>Palatal</a:t>
            </a:r>
            <a:r>
              <a:rPr lang="el-GR" altLang="el-GR" dirty="0"/>
              <a:t> </a:t>
            </a:r>
            <a:r>
              <a:rPr lang="el-GR" altLang="el-GR" dirty="0" err="1"/>
              <a:t>Prosthetic</a:t>
            </a:r>
            <a:r>
              <a:rPr lang="el-GR" altLang="el-GR" dirty="0"/>
              <a:t> </a:t>
            </a:r>
            <a:r>
              <a:rPr lang="el-GR" altLang="el-GR" dirty="0" err="1"/>
              <a:t>Fitting</a:t>
            </a:r>
            <a:r>
              <a:rPr lang="el-GR" altLang="el-GR" dirty="0"/>
              <a:t> (Υπερώια προσθετική συναρμολόγηση) </a:t>
            </a:r>
          </a:p>
          <a:p>
            <a:pPr>
              <a:defRPr/>
            </a:pPr>
            <a:r>
              <a:rPr lang="el-GR" altLang="el-GR" dirty="0" err="1"/>
              <a:t>Functional</a:t>
            </a:r>
            <a:r>
              <a:rPr lang="el-GR" altLang="el-GR" dirty="0"/>
              <a:t> </a:t>
            </a:r>
            <a:r>
              <a:rPr lang="el-GR" altLang="el-GR" dirty="0" err="1"/>
              <a:t>Nasality</a:t>
            </a:r>
            <a:r>
              <a:rPr lang="el-GR" altLang="el-GR" dirty="0"/>
              <a:t> </a:t>
            </a:r>
            <a:r>
              <a:rPr lang="el-GR" altLang="el-GR" dirty="0" err="1"/>
              <a:t>Problems</a:t>
            </a:r>
            <a:r>
              <a:rPr lang="el-GR" altLang="el-GR" dirty="0"/>
              <a:t> (Λειτουργικά προβλήματα </a:t>
            </a:r>
            <a:r>
              <a:rPr lang="el-GR" altLang="el-GR" dirty="0" err="1"/>
              <a:t>Nasality</a:t>
            </a:r>
            <a:r>
              <a:rPr lang="el-GR" altLang="el-GR" dirty="0"/>
              <a:t>)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756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smtClean="0"/>
              <a:t>Παιχνίδια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412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5:</a:t>
            </a:r>
            <a:r>
              <a:rPr lang="en-US" sz="2800" dirty="0" smtClean="0"/>
              <a:t> </a:t>
            </a:r>
            <a:r>
              <a:rPr lang="el-GR" sz="2800" dirty="0" smtClean="0"/>
              <a:t>Εφαρμογές πραγματικού χρόνου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 Ευγενία, </a:t>
            </a:r>
            <a:r>
              <a:rPr lang="el-GR" sz="2400" i="1" dirty="0">
                <a:solidFill>
                  <a:schemeClr val="tx2">
                    <a:lumMod val="50000"/>
                  </a:schemeClr>
                </a:solidFill>
              </a:rPr>
              <a:t>Επίκουρη Καθηγήτρια 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Παιχνίδια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Τα </a:t>
            </a:r>
            <a:r>
              <a:rPr lang="el-GR" altLang="el-GR" dirty="0"/>
              <a:t>πιο δημοφιλή εργαλεία θεραπείας</a:t>
            </a:r>
          </a:p>
          <a:p>
            <a:pPr>
              <a:lnSpc>
                <a:spcPct val="110000"/>
              </a:lnSpc>
            </a:pPr>
            <a:r>
              <a:rPr lang="el-GR" altLang="el-GR" dirty="0" smtClean="0"/>
              <a:t>Δίνουν </a:t>
            </a:r>
            <a:r>
              <a:rPr lang="el-GR" altLang="el-GR" dirty="0"/>
              <a:t>στο χρήστη κινούμενα γραφικά ως ανταπόκριση σε παραμέτρους της φωνής (</a:t>
            </a:r>
            <a:r>
              <a:rPr lang="en-US" altLang="el-GR" dirty="0"/>
              <a:t>voicing, loudness, </a:t>
            </a:r>
            <a:r>
              <a:rPr lang="en-US" altLang="el-GR" dirty="0" smtClean="0"/>
              <a:t>pitch</a:t>
            </a:r>
            <a:r>
              <a:rPr lang="el-GR" altLang="el-GR" dirty="0" smtClean="0"/>
              <a:t>)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05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Παράδειγμα παιχνιδιού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Παιχνίδια (2)</a:t>
            </a:r>
            <a:endParaRPr lang="en-US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861" y="1147435"/>
            <a:ext cx="3995253" cy="299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98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Παράδειγμα παιχνιδιού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Παιχνίδια (3)</a:t>
            </a:r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856" y="1020913"/>
            <a:ext cx="4164384" cy="312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71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Παράδειγμα παιχνιδιού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Παιχνίδια (4)</a:t>
            </a:r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09939"/>
            <a:ext cx="4177506" cy="313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86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Παράδειγμα παιχνιδιού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Παιχνίδια (5)</a:t>
            </a:r>
            <a:endParaRPr lang="en-US" dirty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057300"/>
            <a:ext cx="4214017" cy="31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15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Παράδειγμα παιχνιδιού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Παιχνίδια (6)</a:t>
            </a:r>
            <a:endParaRPr lang="en-US" dirty="0"/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756" y="1028335"/>
            <a:ext cx="4154488" cy="311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69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Άλλες κατασκευαστικές εταιρίες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err="1"/>
              <a:t>SpeechViewer</a:t>
            </a:r>
            <a:r>
              <a:rPr lang="el-GR" altLang="el-GR" dirty="0"/>
              <a:t>, IBM </a:t>
            </a:r>
          </a:p>
          <a:p>
            <a:r>
              <a:rPr lang="el-GR" altLang="el-GR" dirty="0"/>
              <a:t> </a:t>
            </a:r>
            <a:r>
              <a:rPr lang="el-GR" altLang="el-GR" dirty="0" err="1"/>
              <a:t>SpeechPrism</a:t>
            </a:r>
            <a:r>
              <a:rPr lang="el-GR" altLang="el-GR" dirty="0"/>
              <a:t>, </a:t>
            </a:r>
            <a:r>
              <a:rPr lang="el-GR" altLang="el-GR" dirty="0" err="1"/>
              <a:t>Bungalows</a:t>
            </a:r>
            <a:r>
              <a:rPr lang="el-GR" altLang="el-GR" dirty="0"/>
              <a:t> Software </a:t>
            </a:r>
          </a:p>
          <a:p>
            <a:r>
              <a:rPr lang="el-GR" altLang="el-GR" dirty="0" err="1"/>
              <a:t>Articulation</a:t>
            </a:r>
            <a:r>
              <a:rPr lang="el-GR" altLang="el-GR" dirty="0"/>
              <a:t> and </a:t>
            </a:r>
            <a:r>
              <a:rPr lang="el-GR" altLang="el-GR" dirty="0" err="1"/>
              <a:t>Spoken</a:t>
            </a:r>
            <a:r>
              <a:rPr lang="el-GR" altLang="el-GR" dirty="0"/>
              <a:t> Word </a:t>
            </a:r>
            <a:r>
              <a:rPr lang="el-GR" altLang="el-GR" dirty="0" err="1"/>
              <a:t>Retrieval</a:t>
            </a:r>
            <a:r>
              <a:rPr lang="el-GR" altLang="el-GR" dirty="0"/>
              <a:t>, </a:t>
            </a:r>
            <a:r>
              <a:rPr lang="el-GR" altLang="el-GR" dirty="0" err="1"/>
              <a:t>Bungalows</a:t>
            </a:r>
            <a:r>
              <a:rPr lang="el-GR" altLang="el-GR" dirty="0"/>
              <a:t> Software </a:t>
            </a:r>
          </a:p>
          <a:p>
            <a:r>
              <a:rPr lang="el-GR" altLang="el-GR" dirty="0"/>
              <a:t>το </a:t>
            </a:r>
            <a:r>
              <a:rPr lang="el-GR" altLang="el-GR" dirty="0" err="1"/>
              <a:t>Vowel</a:t>
            </a:r>
            <a:r>
              <a:rPr lang="el-GR" altLang="el-GR" dirty="0"/>
              <a:t> </a:t>
            </a:r>
            <a:r>
              <a:rPr lang="el-GR" altLang="el-GR" dirty="0" err="1"/>
              <a:t>Production</a:t>
            </a:r>
            <a:r>
              <a:rPr lang="el-GR" altLang="el-GR" dirty="0"/>
              <a:t>, </a:t>
            </a:r>
            <a:r>
              <a:rPr lang="el-GR" altLang="el-GR" dirty="0" err="1"/>
              <a:t>Bungalows</a:t>
            </a:r>
            <a:r>
              <a:rPr lang="el-GR" altLang="el-GR" dirty="0"/>
              <a:t> Software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971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Η τεχνολογία φωνής μελλοντικά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 smtClean="0"/>
              <a:t>Να </a:t>
            </a:r>
            <a:r>
              <a:rPr lang="el-GR" altLang="el-GR" dirty="0"/>
              <a:t>προσαρμοστεί η Ελληνική Γλώσσα σε τέτοια προγράμματα (να επιτυγχάνεται π.χ. άριστη αναγνώριση του φωνήεντος που προφέρθηκε και να αναγράφεται στην οθόνη)</a:t>
            </a:r>
          </a:p>
          <a:p>
            <a:r>
              <a:rPr lang="el-GR" altLang="el-GR" dirty="0" smtClean="0"/>
              <a:t>Να </a:t>
            </a:r>
            <a:r>
              <a:rPr lang="el-GR" altLang="el-GR" dirty="0"/>
              <a:t>αναπτυχθούν εφαρμογές για τις ανάγκες της </a:t>
            </a:r>
            <a:r>
              <a:rPr lang="el-GR" altLang="el-GR" dirty="0" err="1"/>
              <a:t>Λογοπαθολογίας</a:t>
            </a:r>
            <a:r>
              <a:rPr lang="el-GR" altLang="el-GR" dirty="0"/>
              <a:t> προσαρμοσμένες στη Γλώσσα μας που θα εμπεριέχουν και Τεχνολογία Φωνής.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668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τεχνολογία φωνής </a:t>
            </a:r>
            <a:r>
              <a:rPr lang="el-GR" dirty="0" smtClean="0"/>
              <a:t>μελλοντικά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Έτσι θα επιτυγχάνεται η αυτόματη αξιολόγηση από το σύστημα για διάγνωση και </a:t>
            </a:r>
            <a:r>
              <a:rPr lang="el-GR" altLang="el-GR" dirty="0" smtClean="0"/>
              <a:t>θεραπεία</a:t>
            </a:r>
            <a:endParaRPr lang="el-GR" altLang="el-GR" dirty="0"/>
          </a:p>
          <a:p>
            <a:r>
              <a:rPr lang="el-GR" altLang="el-GR" dirty="0" smtClean="0"/>
              <a:t>Να </a:t>
            </a:r>
            <a:r>
              <a:rPr lang="el-GR" altLang="el-GR" dirty="0"/>
              <a:t>απευθύνονται σε συγκεκριμένες ηλικίες ανάλογα με τα ενδιαφέροντα της κάθε ηλικίας, ακόμα και του κάθε φύλου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57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τεχνολογία φωνής μελλοντικά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7" b="17177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63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περαιτέρω μελέτη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en-US" dirty="0" err="1"/>
              <a:t>Abou-Elsaad</a:t>
            </a:r>
            <a:r>
              <a:rPr lang="en-US" dirty="0"/>
              <a:t>, T., </a:t>
            </a:r>
            <a:r>
              <a:rPr lang="en-US" dirty="0" err="1"/>
              <a:t>Quriba</a:t>
            </a:r>
            <a:r>
              <a:rPr lang="en-US" dirty="0"/>
              <a:t>, A., Baz, H., &amp; </a:t>
            </a:r>
            <a:r>
              <a:rPr lang="en-US" dirty="0" err="1"/>
              <a:t>Elkassaby</a:t>
            </a:r>
            <a:r>
              <a:rPr lang="en-US" dirty="0"/>
              <a:t>, R. (2013). Standardization of </a:t>
            </a:r>
            <a:r>
              <a:rPr lang="en-US" dirty="0" err="1"/>
              <a:t>nasometry</a:t>
            </a:r>
            <a:r>
              <a:rPr lang="en-US" dirty="0"/>
              <a:t> for normal Egyptian Arabic speakers. </a:t>
            </a:r>
            <a:r>
              <a:rPr lang="en-US" i="1" dirty="0"/>
              <a:t>Folia </a:t>
            </a:r>
            <a:r>
              <a:rPr lang="en-US" i="1" dirty="0" err="1"/>
              <a:t>Phoniatrica</a:t>
            </a:r>
            <a:r>
              <a:rPr lang="en-US" i="1" dirty="0"/>
              <a:t> et </a:t>
            </a:r>
            <a:r>
              <a:rPr lang="en-US" i="1" dirty="0" err="1"/>
              <a:t>Logopaedica</a:t>
            </a:r>
            <a:r>
              <a:rPr lang="en-US" dirty="0"/>
              <a:t>, 64(6), 271-277. </a:t>
            </a:r>
            <a:endParaRPr lang="el-GR" dirty="0"/>
          </a:p>
          <a:p>
            <a:pPr>
              <a:defRPr/>
            </a:pPr>
            <a:r>
              <a:rPr lang="en-US" dirty="0" err="1"/>
              <a:t>Dehqan</a:t>
            </a:r>
            <a:r>
              <a:rPr lang="en-US" dirty="0"/>
              <a:t>, A., Ansari, H., &amp; </a:t>
            </a:r>
            <a:r>
              <a:rPr lang="en-US" dirty="0" err="1"/>
              <a:t>Bakhtiar</a:t>
            </a:r>
            <a:r>
              <a:rPr lang="en-US" dirty="0"/>
              <a:t>, M. (2010). Objective voice analysis of Iranian speakers with normal voices. </a:t>
            </a:r>
            <a:r>
              <a:rPr lang="en-US" i="1" dirty="0"/>
              <a:t>Journal of Voice</a:t>
            </a:r>
            <a:r>
              <a:rPr lang="en-US" dirty="0"/>
              <a:t>, 24(2), 161-167. </a:t>
            </a:r>
            <a:endParaRPr lang="el-GR" dirty="0"/>
          </a:p>
          <a:p>
            <a:pPr>
              <a:defRPr/>
            </a:pPr>
            <a:r>
              <a:rPr lang="en-US" dirty="0" err="1"/>
              <a:t>Dollaghan</a:t>
            </a:r>
            <a:r>
              <a:rPr lang="en-US" dirty="0"/>
              <a:t>, C. A. (2007). T</a:t>
            </a:r>
            <a:r>
              <a:rPr lang="en-US" i="1" dirty="0"/>
              <a:t>he handbook for evidence-based practice in communications disorders.</a:t>
            </a:r>
            <a:r>
              <a:rPr lang="en-US" dirty="0"/>
              <a:t> Baltimore, MD: Paul H. Brookes.</a:t>
            </a:r>
            <a:endParaRPr lang="el-GR" dirty="0"/>
          </a:p>
          <a:p>
            <a:pPr>
              <a:defRPr/>
            </a:pPr>
            <a:r>
              <a:rPr lang="en-US" dirty="0" err="1"/>
              <a:t>Karakoc</a:t>
            </a:r>
            <a:r>
              <a:rPr lang="en-US" dirty="0"/>
              <a:t>, O., </a:t>
            </a:r>
            <a:r>
              <a:rPr lang="en-US" dirty="0" err="1"/>
              <a:t>Akcam</a:t>
            </a:r>
            <a:r>
              <a:rPr lang="en-US" dirty="0"/>
              <a:t>, T., </a:t>
            </a:r>
            <a:r>
              <a:rPr lang="en-US" dirty="0" err="1"/>
              <a:t>Birkent</a:t>
            </a:r>
            <a:r>
              <a:rPr lang="en-US" dirty="0"/>
              <a:t>, H., </a:t>
            </a:r>
            <a:r>
              <a:rPr lang="en-US" dirty="0" err="1"/>
              <a:t>Arslan</a:t>
            </a:r>
            <a:r>
              <a:rPr lang="en-US" dirty="0"/>
              <a:t>, H. H., &amp; </a:t>
            </a:r>
            <a:r>
              <a:rPr lang="en-US" dirty="0" err="1"/>
              <a:t>Gerek</a:t>
            </a:r>
            <a:r>
              <a:rPr lang="en-US" dirty="0"/>
              <a:t>, M. (2013). </a:t>
            </a:r>
            <a:r>
              <a:rPr lang="en-US" dirty="0" err="1"/>
              <a:t>Nasalance</a:t>
            </a:r>
            <a:r>
              <a:rPr lang="en-US" dirty="0"/>
              <a:t> scores for normal-speaking Turkish population. </a:t>
            </a:r>
            <a:r>
              <a:rPr lang="en-US" i="1" dirty="0"/>
              <a:t>Journal of craniofacial surgery</a:t>
            </a:r>
            <a:r>
              <a:rPr lang="en-US" dirty="0"/>
              <a:t>, 24(2), 520-522.</a:t>
            </a:r>
            <a:endParaRPr lang="el-GR" dirty="0"/>
          </a:p>
          <a:p>
            <a:pPr>
              <a:defRPr/>
            </a:pPr>
            <a:r>
              <a:rPr lang="en-US" dirty="0"/>
              <a:t>Kay </a:t>
            </a:r>
            <a:r>
              <a:rPr lang="en-US" dirty="0" err="1"/>
              <a:t>Elemetrics</a:t>
            </a:r>
            <a:r>
              <a:rPr lang="en-US" dirty="0"/>
              <a:t>, C. (2003). </a:t>
            </a:r>
            <a:r>
              <a:rPr lang="en-US" i="1" dirty="0" err="1"/>
              <a:t>Nasometer</a:t>
            </a:r>
            <a:r>
              <a:rPr lang="en-US" i="1" dirty="0"/>
              <a:t> Ii Model 6400. Installation, Operations, and Maintenance Manual.</a:t>
            </a:r>
            <a:r>
              <a:rPr lang="en-US" dirty="0"/>
              <a:t> Lincoln. Park, NJ: Kay </a:t>
            </a:r>
            <a:r>
              <a:rPr lang="en-US" dirty="0" err="1"/>
              <a:t>Elemetrics</a:t>
            </a:r>
            <a:r>
              <a:rPr lang="en-US" dirty="0"/>
              <a:t>. </a:t>
            </a:r>
            <a:endParaRPr lang="el-GR" dirty="0"/>
          </a:p>
          <a:p>
            <a:pPr>
              <a:defRPr/>
            </a:pPr>
            <a:r>
              <a:rPr lang="en-US" dirty="0" err="1"/>
              <a:t>Mefferd</a:t>
            </a:r>
            <a:r>
              <a:rPr lang="en-US" dirty="0"/>
              <a:t>, A. S., &amp; Green, J. R. (2010). Articulatory-to-acoustic relations in response to speaking rate and loudness manipulations. </a:t>
            </a:r>
            <a:r>
              <a:rPr lang="en-US" i="1" dirty="0"/>
              <a:t>Journal of Speech, Language, and Hearing Research</a:t>
            </a:r>
            <a:r>
              <a:rPr lang="en-US" dirty="0"/>
              <a:t>, 53(5), 1206-1219.</a:t>
            </a:r>
            <a:endParaRPr lang="el-GR" dirty="0"/>
          </a:p>
          <a:p>
            <a:pPr>
              <a:defRPr/>
            </a:pPr>
            <a:r>
              <a:rPr lang="en-US" dirty="0" err="1"/>
              <a:t>Okalidou</a:t>
            </a:r>
            <a:r>
              <a:rPr lang="en-US" dirty="0"/>
              <a:t>, A., </a:t>
            </a:r>
            <a:r>
              <a:rPr lang="en-US" dirty="0" err="1"/>
              <a:t>Karathanasi</a:t>
            </a:r>
            <a:r>
              <a:rPr lang="en-US" dirty="0"/>
              <a:t>, A., &amp; </a:t>
            </a:r>
            <a:r>
              <a:rPr lang="en-US" dirty="0" err="1"/>
              <a:t>Grigoraki</a:t>
            </a:r>
            <a:r>
              <a:rPr lang="en-US" dirty="0"/>
              <a:t>, E. (2011). </a:t>
            </a:r>
            <a:r>
              <a:rPr lang="en-US" dirty="0" err="1"/>
              <a:t>Nasalance</a:t>
            </a:r>
            <a:r>
              <a:rPr lang="en-US" dirty="0"/>
              <a:t> norms in Greek adults. </a:t>
            </a:r>
            <a:r>
              <a:rPr lang="en-US" i="1" dirty="0"/>
              <a:t>Clinical linguistics &amp; phonetics</a:t>
            </a:r>
            <a:r>
              <a:rPr lang="en-US" dirty="0"/>
              <a:t>, 25(8), 671-688.</a:t>
            </a:r>
            <a:endParaRPr 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9129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Picket, J. </a:t>
            </a:r>
            <a:r>
              <a:rPr lang="en-US" sz="1400" dirty="0"/>
              <a:t>M</a:t>
            </a:r>
            <a:r>
              <a:rPr lang="en-US" sz="1400" dirty="0" smtClean="0"/>
              <a:t>. (1998) </a:t>
            </a:r>
            <a:r>
              <a:rPr lang="en-US" sz="1400" dirty="0"/>
              <a:t>The Acoustics of Speech Communication: Fundamentals, Speech Perception Theory, and </a:t>
            </a:r>
            <a:r>
              <a:rPr lang="en-US" sz="1400" dirty="0" smtClean="0"/>
              <a:t>Technology, Pearson.</a:t>
            </a:r>
          </a:p>
          <a:p>
            <a:pPr marL="0" indent="0">
              <a:buNone/>
            </a:pPr>
            <a:r>
              <a:rPr lang="en-US" sz="1400" dirty="0" err="1" smtClean="0"/>
              <a:t>Mullennix</a:t>
            </a:r>
            <a:r>
              <a:rPr lang="en-US" sz="1400" dirty="0" smtClean="0"/>
              <a:t>, J. </a:t>
            </a:r>
            <a:r>
              <a:rPr lang="en-US" sz="1400" dirty="0"/>
              <a:t>W.</a:t>
            </a:r>
            <a:r>
              <a:rPr lang="en-US" sz="1400" dirty="0" smtClean="0"/>
              <a:t> and Stern S. </a:t>
            </a:r>
            <a:r>
              <a:rPr lang="en-US" sz="1400" dirty="0"/>
              <a:t>E</a:t>
            </a:r>
            <a:r>
              <a:rPr lang="en-US" sz="1400" dirty="0" smtClean="0"/>
              <a:t>. (2010) Computer </a:t>
            </a:r>
            <a:r>
              <a:rPr lang="en-US" sz="1400" dirty="0"/>
              <a:t>Synthesized Speech Technologies Tools for aiding </a:t>
            </a:r>
            <a:r>
              <a:rPr lang="en-US" sz="1400" dirty="0" smtClean="0"/>
              <a:t>impairment, </a:t>
            </a:r>
            <a:r>
              <a:rPr lang="en-US" sz="1400" dirty="0"/>
              <a:t>IGI </a:t>
            </a:r>
            <a:r>
              <a:rPr lang="en-US" sz="1400" dirty="0" err="1"/>
              <a:t>GLobal</a:t>
            </a:r>
            <a:r>
              <a:rPr lang="en-US" sz="1400" dirty="0"/>
              <a:t> Publishing Inc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n-US" sz="1400" dirty="0"/>
              <a:t>Huang, D. Z. (1998). Voice Lab in Clinical Practice. Tiger, USA.</a:t>
            </a:r>
          </a:p>
          <a:p>
            <a:pPr marL="0" indent="0">
              <a:buNone/>
            </a:pPr>
            <a:r>
              <a:rPr lang="en-US" sz="1400" dirty="0"/>
              <a:t>Huang, D. Z. (1998). Real Analysis User's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Training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</a:t>
            </a:r>
            <a:r>
              <a:rPr lang="en-US" sz="1400" dirty="0" err="1"/>
              <a:t>Phonetogram</a:t>
            </a:r>
            <a:r>
              <a:rPr lang="en-US" sz="1400" dirty="0"/>
              <a:t>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Pitch </a:t>
            </a:r>
            <a:r>
              <a:rPr lang="en-US" sz="1400" dirty="0" err="1"/>
              <a:t>MasterUser’s</a:t>
            </a:r>
            <a:r>
              <a:rPr lang="en-US" sz="1400" dirty="0"/>
              <a:t>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Therapy User’s Manual. Tiger, USA.</a:t>
            </a:r>
          </a:p>
          <a:p>
            <a:pPr marL="0" indent="0">
              <a:buNone/>
            </a:pPr>
            <a:r>
              <a:rPr lang="en-US" sz="1400" dirty="0" smtClean="0"/>
              <a:t> 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Tiger (1998). </a:t>
            </a:r>
            <a:r>
              <a:rPr lang="en-US" sz="1400" dirty="0" err="1"/>
              <a:t>Electroglottograph</a:t>
            </a:r>
            <a:r>
              <a:rPr lang="en-US" sz="1400" dirty="0"/>
              <a:t> User’s Manual,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(2004). Instruction manual </a:t>
            </a:r>
            <a:r>
              <a:rPr lang="en-US" sz="1400" dirty="0" err="1"/>
              <a:t>Visi</a:t>
            </a:r>
            <a:r>
              <a:rPr lang="en-US" sz="1400" dirty="0"/>
              <a:t>-Pitch IV, Model 3950, </a:t>
            </a:r>
            <a:r>
              <a:rPr lang="en-US" sz="1400" dirty="0" err="1"/>
              <a:t>Sona</a:t>
            </a:r>
            <a:r>
              <a:rPr lang="en-US" sz="1400" dirty="0"/>
              <a:t>-Speech II, Model 3650. Kay </a:t>
            </a:r>
            <a:r>
              <a:rPr lang="en-US" sz="1400" dirty="0" err="1"/>
              <a:t>Elemetrics</a:t>
            </a:r>
            <a:r>
              <a:rPr lang="en-US" sz="1400" dirty="0"/>
              <a:t> Corp.,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(2002). Software Instruction Manual Multi-Speech Model 3700, CSL Models 4100, 4300B, and 4400, Version 2.5, Kay </a:t>
            </a:r>
            <a:r>
              <a:rPr lang="en-US" sz="1400" dirty="0" err="1"/>
              <a:t>Elemetrics</a:t>
            </a:r>
            <a:r>
              <a:rPr lang="en-US" sz="1400" dirty="0"/>
              <a:t> Corp., USA</a:t>
            </a:r>
            <a:r>
              <a:rPr lang="en-US" sz="1400" dirty="0" smtClean="0"/>
              <a:t>. 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92511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n-US" sz="900" smtClean="0">
                <a:solidFill>
                  <a:schemeClr val="bg1"/>
                </a:solidFill>
              </a:rPr>
              <a:t>5</a:t>
            </a:r>
            <a:r>
              <a:rPr lang="el-GR" sz="90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6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5,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5,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/>
              <a:t>Παρουσίαση και μελέτη λογισμικών που μπορούν κατά την κλινική </a:t>
            </a:r>
            <a:r>
              <a:rPr lang="el-GR" dirty="0" err="1"/>
              <a:t>λογοθεραπευτική</a:t>
            </a:r>
            <a:r>
              <a:rPr lang="el-GR" dirty="0"/>
              <a:t> πράξη να παρέχουν ανατροφοδότηση (οπτική, ακουστική, απτική) στο </a:t>
            </a:r>
            <a:r>
              <a:rPr lang="el-GR" dirty="0" err="1"/>
              <a:t>θεραπευόμενο</a:t>
            </a:r>
            <a:r>
              <a:rPr lang="el-GR" dirty="0"/>
              <a:t> ανάλογα με την απόδοσή του σε πραγματικό χρόνο, δηλαδή άμεσα, εκείνη τη χρονική στιγμή.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/>
              <a:t>Παραδείγματα εφαρμογών της </a:t>
            </a:r>
            <a:r>
              <a:rPr lang="en-US" dirty="0"/>
              <a:t>Kay </a:t>
            </a:r>
            <a:r>
              <a:rPr lang="en-US" dirty="0" smtClean="0"/>
              <a:t>Metrics</a:t>
            </a:r>
            <a:endParaRPr lang="el-GR" dirty="0" smtClean="0"/>
          </a:p>
          <a:p>
            <a:pPr>
              <a:lnSpc>
                <a:spcPct val="110000"/>
              </a:lnSpc>
            </a:pPr>
            <a:r>
              <a:rPr lang="el-GR" dirty="0" smtClean="0"/>
              <a:t>Παιχνίδια</a:t>
            </a:r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l-GR" dirty="0"/>
              <a:t>Παραδείγματα εφαρμογών της </a:t>
            </a:r>
            <a:r>
              <a:rPr lang="en-US" dirty="0"/>
              <a:t>Kay Metrics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51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Κυματομορφή</a:t>
            </a:r>
            <a:endParaRPr lang="en-US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Multispeech</a:t>
            </a:r>
            <a:r>
              <a:rPr lang="el-GR" dirty="0"/>
              <a:t> (λογισμικό) και το CSL (υλικό και λογισμικό) </a:t>
            </a:r>
            <a:endParaRPr lang="en-US" dirty="0"/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93404"/>
            <a:ext cx="6562809" cy="15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Σπεκτρογράφημα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Multispeech</a:t>
            </a:r>
            <a:r>
              <a:rPr lang="el-GR" dirty="0"/>
              <a:t> (λογισμικό) και το CSL (υλικό και λογισμικό) </a:t>
            </a:r>
            <a:r>
              <a:rPr lang="el-GR" dirty="0" smtClean="0"/>
              <a:t>(2)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20" y="1733095"/>
            <a:ext cx="6889360" cy="224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6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1449</TotalTime>
  <Words>1335</Words>
  <Application>Microsoft Office PowerPoint</Application>
  <PresentationFormat>Προβολή στην οθόνη (16:10)</PresentationFormat>
  <Paragraphs>174</Paragraphs>
  <Slides>38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1" baseType="lpstr">
      <vt:lpstr>Arial</vt:lpstr>
      <vt:lpstr>Calibri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Παραδείγματα εφαρμογών της Kay Metrics</vt:lpstr>
      <vt:lpstr>Multispeech (λογισμικό) και το CSL (υλικό και λογισμικό) </vt:lpstr>
      <vt:lpstr>Multispeech (λογισμικό) και το CSL (υλικό και λογισμικό) (2)</vt:lpstr>
      <vt:lpstr>Multispeech (λογισμικό) και το CSL (υλικό και λογισμικό) (3)</vt:lpstr>
      <vt:lpstr>Multispeech (λογισμικό) και το CSL (υλικό και λογισμικό) (4)</vt:lpstr>
      <vt:lpstr>Signal Enhancement</vt:lpstr>
      <vt:lpstr>Real time spectrogram</vt:lpstr>
      <vt:lpstr>VisiPicth και SonaMatch </vt:lpstr>
      <vt:lpstr>VisiPicth και SonaMatch (2)</vt:lpstr>
      <vt:lpstr>Nasometer</vt:lpstr>
      <vt:lpstr>Nasometer (2)</vt:lpstr>
      <vt:lpstr>Nasometer (3)</vt:lpstr>
      <vt:lpstr>Παιχνίδια</vt:lpstr>
      <vt:lpstr>Παιχνίδια</vt:lpstr>
      <vt:lpstr>Παιχνίδια (2)</vt:lpstr>
      <vt:lpstr>Παιχνίδια (3)</vt:lpstr>
      <vt:lpstr>Παιχνίδια (4)</vt:lpstr>
      <vt:lpstr>Παιχνίδια (5)</vt:lpstr>
      <vt:lpstr>Παιχνίδια (6)</vt:lpstr>
      <vt:lpstr>Άλλες κατασκευαστικές εταιρίες</vt:lpstr>
      <vt:lpstr> Η τεχνολογία φωνής μελλοντικά</vt:lpstr>
      <vt:lpstr>Η τεχνολογία φωνής μελλοντικά (2)</vt:lpstr>
      <vt:lpstr>Η τεχνολογία φωνής μελλοντικά (3)</vt:lpstr>
      <vt:lpstr>Για περαιτέρω μελέτη</vt:lpstr>
      <vt:lpstr>Βιβλιογραφία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411</cp:revision>
  <dcterms:created xsi:type="dcterms:W3CDTF">2012-09-06T09:03:05Z</dcterms:created>
  <dcterms:modified xsi:type="dcterms:W3CDTF">2015-09-29T12:29:52Z</dcterms:modified>
</cp:coreProperties>
</file>