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6" r:id="rId2"/>
    <p:sldId id="289" r:id="rId3"/>
    <p:sldId id="257" r:id="rId4"/>
    <p:sldId id="259" r:id="rId5"/>
    <p:sldId id="261" r:id="rId6"/>
    <p:sldId id="262" r:id="rId7"/>
    <p:sldId id="331" r:id="rId8"/>
    <p:sldId id="332" r:id="rId9"/>
    <p:sldId id="333" r:id="rId10"/>
    <p:sldId id="334" r:id="rId11"/>
    <p:sldId id="335" r:id="rId12"/>
    <p:sldId id="336" r:id="rId13"/>
    <p:sldId id="337" r:id="rId14"/>
    <p:sldId id="338" r:id="rId15"/>
    <p:sldId id="339" r:id="rId16"/>
    <p:sldId id="342" r:id="rId17"/>
    <p:sldId id="340" r:id="rId18"/>
    <p:sldId id="341" r:id="rId19"/>
    <p:sldId id="359" r:id="rId20"/>
    <p:sldId id="343" r:id="rId21"/>
    <p:sldId id="344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3" r:id="rId30"/>
    <p:sldId id="358" r:id="rId31"/>
    <p:sldId id="290" r:id="rId32"/>
    <p:sldId id="357" r:id="rId33"/>
    <p:sldId id="360" r:id="rId34"/>
    <p:sldId id="292" r:id="rId35"/>
    <p:sldId id="293" r:id="rId36"/>
    <p:sldId id="294" r:id="rId37"/>
    <p:sldId id="295" r:id="rId38"/>
    <p:sldId id="280" r:id="rId39"/>
  </p:sldIdLst>
  <p:sldSz cx="9144000" cy="5715000" type="screen16x10"/>
  <p:notesSz cx="6858000" cy="9144000"/>
  <p:custDataLst>
    <p:tags r:id="rId4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5" d="100"/>
          <a:sy n="85" d="100"/>
        </p:scale>
        <p:origin x="-3150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29/09/2015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29/9/2015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25326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18760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smtClean="0">
                <a:solidFill>
                  <a:schemeClr val="bg1"/>
                </a:solidFill>
              </a:rPr>
              <a:t>Εφαρμογές πραγματικού χρόνου </a:t>
            </a:r>
            <a:r>
              <a:rPr lang="el-GR" sz="900" baseline="0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2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>
                <a:solidFill>
                  <a:srgbClr val="C00000"/>
                </a:solidFill>
              </a:defRPr>
            </a:lvl1pPr>
          </a:lstStyle>
          <a:p>
            <a:pPr lvl="0"/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baseline="0" dirty="0" smtClean="0">
                <a:solidFill>
                  <a:schemeClr val="bg1"/>
                </a:solidFill>
              </a:rPr>
              <a:t>Εφαρμογές Η/Υ στη </a:t>
            </a:r>
            <a:r>
              <a:rPr lang="el-GR" sz="900" b="1" baseline="0" dirty="0" err="1" smtClean="0">
                <a:solidFill>
                  <a:schemeClr val="bg1"/>
                </a:solidFill>
              </a:rPr>
              <a:t>Λογοπαθολογία</a:t>
            </a:r>
            <a:r>
              <a:rPr lang="el-GR" sz="900" b="1" dirty="0" smtClean="0">
                <a:solidFill>
                  <a:schemeClr val="bg1"/>
                </a:solidFill>
              </a:rPr>
              <a:t> -</a:t>
            </a:r>
            <a:r>
              <a:rPr lang="el-GR" sz="900" b="1" baseline="0" dirty="0" smtClean="0">
                <a:solidFill>
                  <a:schemeClr val="bg1"/>
                </a:solidFill>
              </a:rPr>
              <a:t> </a:t>
            </a:r>
            <a:r>
              <a:rPr lang="el-GR" sz="900" baseline="0" dirty="0" smtClean="0">
                <a:solidFill>
                  <a:schemeClr val="bg1"/>
                </a:solidFill>
              </a:rPr>
              <a:t>Εφαρμογές πραγματικού χρόνου </a:t>
            </a:r>
            <a:r>
              <a:rPr lang="el-GR" sz="900" baseline="0" dirty="0" err="1" smtClean="0">
                <a:solidFill>
                  <a:schemeClr val="bg1"/>
                </a:solidFill>
              </a:rPr>
              <a:t>λογοθεραπείας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ΛΟΓΟΘΕΡΑΠΕΙΑΣ</a:t>
            </a:r>
            <a:r>
              <a:rPr lang="el-GR" sz="900" dirty="0" smtClean="0">
                <a:solidFill>
                  <a:schemeClr val="bg1"/>
                </a:solidFill>
              </a:rPr>
              <a:t>,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7640" y="0"/>
            <a:ext cx="364880" cy="317287"/>
          </a:xfrm>
          <a:prstGeom prst="rect">
            <a:avLst/>
          </a:prstGeom>
        </p:spPr>
      </p:pic>
      <p:sp>
        <p:nvSpPr>
          <p:cNvPr id="10" name="Τίτλος 1"/>
          <p:cNvSpPr txBox="1">
            <a:spLocks/>
          </p:cNvSpPr>
          <p:nvPr userDrawn="1"/>
        </p:nvSpPr>
        <p:spPr>
          <a:xfrm>
            <a:off x="-8764" y="248816"/>
            <a:ext cx="9161529" cy="952500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  <a:effectLst>
            <a:outerShdw blurRad="152400" dist="317500" dir="5400000" sx="90000" sy="-19000" rotWithShape="0">
              <a:srgbClr val="FF0000">
                <a:alpha val="15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LOGO123/" TargetMode="External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Εφαρμογές Η/Υ στη </a:t>
            </a:r>
            <a:r>
              <a:rPr lang="el-GR" dirty="0" err="1" smtClean="0"/>
              <a:t>Λογοπαθολογία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5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Εφαρμογές πραγματικού χρόνου </a:t>
            </a:r>
            <a:r>
              <a:rPr lang="el-GR" sz="2800" b="1" dirty="0" err="1" smtClean="0"/>
              <a:t>λογοθεραπείας</a:t>
            </a:r>
            <a:endParaRPr lang="el-GR" sz="2800" dirty="0" smtClean="0"/>
          </a:p>
          <a:p>
            <a:r>
              <a:rPr lang="el-GR" sz="2800" dirty="0" smtClean="0"/>
              <a:t>Ευγενία </a:t>
            </a:r>
            <a:r>
              <a:rPr lang="el-GR" sz="2800" dirty="0" err="1" smtClean="0"/>
              <a:t>Τόκη</a:t>
            </a:r>
            <a:endParaRPr lang="el-GR" sz="2800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Multispeech</a:t>
            </a:r>
            <a:r>
              <a:rPr lang="el-GR" dirty="0"/>
              <a:t> (λογισμικό) και το CSL (υλικό και λογισμικό)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594" y="1852206"/>
            <a:ext cx="6212811" cy="2010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Energy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Multispeech</a:t>
            </a:r>
            <a:r>
              <a:rPr lang="el-GR" dirty="0"/>
              <a:t> (λογισμικό) και το CSL (υλικό και λογισμικό) </a:t>
            </a:r>
            <a:r>
              <a:rPr lang="el-GR" dirty="0" smtClean="0"/>
              <a:t>(</a:t>
            </a:r>
            <a:r>
              <a:rPr lang="en-US" dirty="0" smtClean="0"/>
              <a:t>4</a:t>
            </a:r>
            <a:r>
              <a:rPr lang="el-GR" dirty="0" smtClean="0"/>
              <a:t>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993404"/>
            <a:ext cx="6402831" cy="17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95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Enhancement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en-US" altLang="el-GR" dirty="0" smtClean="0"/>
              <a:t>M</a:t>
            </a:r>
            <a:r>
              <a:rPr lang="el-GR" altLang="el-GR" dirty="0" err="1" smtClean="0"/>
              <a:t>πορεί</a:t>
            </a:r>
            <a:r>
              <a:rPr lang="el-GR" altLang="el-GR" dirty="0" smtClean="0"/>
              <a:t> </a:t>
            </a:r>
            <a:r>
              <a:rPr lang="el-GR" altLang="el-GR" dirty="0"/>
              <a:t>να πραγματοποιηθεί επεξεργασία σήματος</a:t>
            </a:r>
          </a:p>
          <a:p>
            <a:pPr>
              <a:lnSpc>
                <a:spcPct val="160000"/>
              </a:lnSpc>
            </a:pPr>
            <a:r>
              <a:rPr lang="el-GR" altLang="el-GR" dirty="0"/>
              <a:t>Αφού φορτώσουμε το αρχείο, όπου έχουμε αποθηκεύσει την φωνή, μπορούμε να κάνουμε την όποια επεξεργασία επιθυμούμε, μέχρι και καθαρισμό του θορύβου. </a:t>
            </a:r>
          </a:p>
          <a:p>
            <a:pPr>
              <a:lnSpc>
                <a:spcPct val="160000"/>
              </a:lnSpc>
            </a:pPr>
            <a:r>
              <a:rPr lang="en-US" altLang="el-GR" dirty="0" smtClean="0"/>
              <a:t>X</a:t>
            </a:r>
            <a:r>
              <a:rPr lang="el-GR" altLang="el-GR" dirty="0" err="1" smtClean="0"/>
              <a:t>ρησιμοποιείται</a:t>
            </a:r>
            <a:r>
              <a:rPr lang="el-GR" altLang="el-GR" dirty="0" smtClean="0"/>
              <a:t> </a:t>
            </a:r>
            <a:r>
              <a:rPr lang="el-GR" altLang="el-GR" dirty="0"/>
              <a:t>και από την αστυνομία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60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Θέση κειμένου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Σπεκτρόγραμμα</a:t>
            </a:r>
            <a:r>
              <a:rPr lang="el-GR" dirty="0" smtClean="0"/>
              <a:t> πραγματικού χρόνου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time spectrogram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17209"/>
            <a:ext cx="3942725" cy="31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025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/>
              <a:t>VisiPicth</a:t>
            </a:r>
            <a:r>
              <a:rPr lang="el-GR" altLang="el-GR" dirty="0"/>
              <a:t> και </a:t>
            </a:r>
            <a:r>
              <a:rPr lang="en-US" altLang="el-GR" dirty="0" err="1"/>
              <a:t>SonaMatch</a:t>
            </a:r>
            <a:r>
              <a:rPr lang="en-US" altLang="el-GR" dirty="0"/>
              <a:t> </a:t>
            </a:r>
            <a:endParaRPr lang="en-US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260" y="988217"/>
            <a:ext cx="4104456" cy="3283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534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l-GR" dirty="0" err="1"/>
              <a:t>VisiPicth</a:t>
            </a:r>
            <a:r>
              <a:rPr lang="el-GR" altLang="el-GR" dirty="0"/>
              <a:t> και </a:t>
            </a:r>
            <a:r>
              <a:rPr lang="en-US" altLang="el-GR" dirty="0" err="1"/>
              <a:t>SonaMatch</a:t>
            </a:r>
            <a:r>
              <a:rPr lang="en-US" altLang="el-GR" dirty="0"/>
              <a:t> </a:t>
            </a:r>
            <a:r>
              <a:rPr lang="en-US" altLang="el-GR" dirty="0" smtClean="0"/>
              <a:t>(2)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961" y="1008809"/>
            <a:ext cx="4119054" cy="321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592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Εικόνα </a:t>
            </a:r>
            <a:r>
              <a:rPr lang="en-US" dirty="0" err="1" smtClean="0"/>
              <a:t>Nasometer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Nasometer</a:t>
            </a:r>
            <a:endParaRPr lang="en-US" dirty="0"/>
          </a:p>
        </p:txBody>
      </p:sp>
      <p:pic>
        <p:nvPicPr>
          <p:cNvPr id="6" name="Picture 7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51" b="15451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810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Nasometer</a:t>
            </a:r>
            <a:r>
              <a:rPr lang="en-US" dirty="0" smtClean="0"/>
              <a:t> </a:t>
            </a:r>
            <a:r>
              <a:rPr lang="el-GR" dirty="0" smtClean="0"/>
              <a:t>(2)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l-GR" altLang="el-GR" dirty="0"/>
              <a:t>διάγνωση, αλλά και τη θεραπεία σε προβλήματα ένρινης ομιλίας</a:t>
            </a:r>
          </a:p>
          <a:p>
            <a:pPr>
              <a:lnSpc>
                <a:spcPct val="120000"/>
              </a:lnSpc>
            </a:pPr>
            <a:r>
              <a:rPr lang="el-GR" altLang="el-GR" dirty="0"/>
              <a:t>κάσκα, που χωρίζει την στοματική από την ρινική κοιλότητα με ένα πιάτο που λειτουργεί σα διάφραγμα </a:t>
            </a:r>
          </a:p>
          <a:p>
            <a:pPr>
              <a:lnSpc>
                <a:spcPct val="120000"/>
              </a:lnSpc>
            </a:pPr>
            <a:r>
              <a:rPr lang="el-GR" altLang="el-GR" dirty="0"/>
              <a:t>δύο μικρόφωνα συλλέγουν την ακουστική ενέργεια κατά τη διάρκεια της ομιλίας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985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Nasometer</a:t>
            </a:r>
            <a:r>
              <a:rPr lang="en-US" smtClean="0"/>
              <a:t> </a:t>
            </a:r>
            <a:r>
              <a:rPr lang="el-GR" smtClean="0"/>
              <a:t>(3</a:t>
            </a:r>
            <a:r>
              <a:rPr lang="el-GR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l-GR" altLang="el-GR" dirty="0" err="1"/>
              <a:t>Cleft</a:t>
            </a:r>
            <a:r>
              <a:rPr lang="el-GR" altLang="el-GR" dirty="0"/>
              <a:t> </a:t>
            </a:r>
            <a:r>
              <a:rPr lang="el-GR" altLang="el-GR" dirty="0" err="1"/>
              <a:t>Palate</a:t>
            </a:r>
            <a:r>
              <a:rPr lang="el-GR" altLang="el-GR" dirty="0"/>
              <a:t> (</a:t>
            </a:r>
            <a:r>
              <a:rPr lang="el-GR" altLang="el-GR" dirty="0" err="1"/>
              <a:t>Υπερωιοσχιστία</a:t>
            </a:r>
            <a:r>
              <a:rPr lang="el-GR" altLang="el-GR" dirty="0"/>
              <a:t>)</a:t>
            </a:r>
            <a:endParaRPr lang="en-GB" altLang="el-GR" dirty="0"/>
          </a:p>
          <a:p>
            <a:pPr>
              <a:defRPr/>
            </a:pPr>
            <a:r>
              <a:rPr lang="en-GB" altLang="el-GR" dirty="0"/>
              <a:t>Motor Speech Disorders </a:t>
            </a:r>
            <a:r>
              <a:rPr lang="en-US" altLang="el-GR" dirty="0"/>
              <a:t>(</a:t>
            </a:r>
            <a:r>
              <a:rPr lang="el-GR" altLang="el-GR" dirty="0"/>
              <a:t>Κινητικές</a:t>
            </a:r>
            <a:r>
              <a:rPr lang="en-GB" altLang="el-GR" dirty="0"/>
              <a:t> </a:t>
            </a:r>
            <a:r>
              <a:rPr lang="el-GR" altLang="el-GR" dirty="0"/>
              <a:t>Διαταραχές</a:t>
            </a:r>
            <a:r>
              <a:rPr lang="en-GB" altLang="el-GR" dirty="0"/>
              <a:t> </a:t>
            </a:r>
            <a:r>
              <a:rPr lang="el-GR" altLang="el-GR" dirty="0"/>
              <a:t>Λόγου)</a:t>
            </a:r>
          </a:p>
          <a:p>
            <a:pPr>
              <a:defRPr/>
            </a:pPr>
            <a:r>
              <a:rPr lang="el-GR" altLang="el-GR" dirty="0" err="1"/>
              <a:t>Hearing</a:t>
            </a:r>
            <a:r>
              <a:rPr lang="el-GR" altLang="el-GR" dirty="0"/>
              <a:t> </a:t>
            </a:r>
            <a:r>
              <a:rPr lang="el-GR" altLang="el-GR" dirty="0" err="1"/>
              <a:t>Impaired</a:t>
            </a:r>
            <a:r>
              <a:rPr lang="el-GR" altLang="el-GR" dirty="0"/>
              <a:t> (Κουφούς)</a:t>
            </a:r>
          </a:p>
          <a:p>
            <a:pPr>
              <a:defRPr/>
            </a:pPr>
            <a:r>
              <a:rPr lang="el-GR" altLang="el-GR" dirty="0" err="1"/>
              <a:t>Palatal</a:t>
            </a:r>
            <a:r>
              <a:rPr lang="el-GR" altLang="el-GR" dirty="0"/>
              <a:t> </a:t>
            </a:r>
            <a:r>
              <a:rPr lang="el-GR" altLang="el-GR" dirty="0" err="1"/>
              <a:t>Prosthetic</a:t>
            </a:r>
            <a:r>
              <a:rPr lang="el-GR" altLang="el-GR" dirty="0"/>
              <a:t> </a:t>
            </a:r>
            <a:r>
              <a:rPr lang="el-GR" altLang="el-GR" dirty="0" err="1"/>
              <a:t>Fitting</a:t>
            </a:r>
            <a:r>
              <a:rPr lang="el-GR" altLang="el-GR" dirty="0"/>
              <a:t> (Υπερώια προσθετική συναρμολόγηση) </a:t>
            </a:r>
          </a:p>
          <a:p>
            <a:pPr>
              <a:defRPr/>
            </a:pPr>
            <a:r>
              <a:rPr lang="el-GR" altLang="el-GR" dirty="0" err="1"/>
              <a:t>Functional</a:t>
            </a:r>
            <a:r>
              <a:rPr lang="el-GR" altLang="el-GR" dirty="0"/>
              <a:t> </a:t>
            </a:r>
            <a:r>
              <a:rPr lang="el-GR" altLang="el-GR" dirty="0" err="1"/>
              <a:t>Nasality</a:t>
            </a:r>
            <a:r>
              <a:rPr lang="el-GR" altLang="el-GR" dirty="0"/>
              <a:t> </a:t>
            </a:r>
            <a:r>
              <a:rPr lang="el-GR" altLang="el-GR" dirty="0" err="1"/>
              <a:t>Problems</a:t>
            </a:r>
            <a:r>
              <a:rPr lang="el-GR" altLang="el-GR" dirty="0"/>
              <a:t> (Λειτουργικά προβλήματα </a:t>
            </a:r>
            <a:r>
              <a:rPr lang="el-GR" altLang="el-GR" dirty="0" err="1"/>
              <a:t>Nasality</a:t>
            </a:r>
            <a:r>
              <a:rPr lang="el-GR" altLang="el-GR" dirty="0"/>
              <a:t>)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756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smtClean="0"/>
              <a:t>Παιχνίδια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412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r>
              <a:rPr lang="el-GR" b="1" dirty="0" smtClean="0"/>
              <a:t>Εφαρμογές Η/Υ στη </a:t>
            </a:r>
            <a:r>
              <a:rPr lang="el-GR" b="1" dirty="0" err="1" smtClean="0"/>
              <a:t>Λογοπαθολογία</a:t>
            </a:r>
            <a:endParaRPr lang="el-GR" b="1" dirty="0"/>
          </a:p>
          <a:p>
            <a:pPr algn="l"/>
            <a:r>
              <a:rPr lang="el-GR" sz="2800" b="1" dirty="0" smtClean="0"/>
              <a:t>Ενότητα 5:</a:t>
            </a:r>
            <a:r>
              <a:rPr lang="en-US" sz="2800" dirty="0" smtClean="0"/>
              <a:t> </a:t>
            </a:r>
            <a:r>
              <a:rPr lang="el-GR" sz="2800" dirty="0" smtClean="0"/>
              <a:t>Εφαρμογές πραγματικού χρόνου </a:t>
            </a:r>
            <a:r>
              <a:rPr lang="el-GR" sz="2800" dirty="0" err="1" smtClean="0"/>
              <a:t>λογοθεραπείας</a:t>
            </a:r>
            <a:endParaRPr lang="el-GR" sz="2800" dirty="0" smtClean="0"/>
          </a:p>
          <a:p>
            <a:pPr algn="l"/>
            <a:endParaRPr lang="en-US" sz="2800" dirty="0" smtClean="0"/>
          </a:p>
          <a:p>
            <a:pPr algn="l">
              <a:lnSpc>
                <a:spcPts val="2600"/>
              </a:lnSpc>
            </a:pPr>
            <a:r>
              <a:rPr lang="el-GR" sz="2800" dirty="0" err="1">
                <a:solidFill>
                  <a:schemeClr val="tx2">
                    <a:lumMod val="50000"/>
                  </a:schemeClr>
                </a:solidFill>
              </a:rPr>
              <a:t>Τόκη</a:t>
            </a:r>
            <a:r>
              <a:rPr lang="el-GR" sz="2800" dirty="0">
                <a:solidFill>
                  <a:schemeClr val="tx2">
                    <a:lumMod val="50000"/>
                  </a:schemeClr>
                </a:solidFill>
              </a:rPr>
              <a:t> Ευγενία, </a:t>
            </a:r>
            <a:r>
              <a:rPr lang="el-GR" sz="2400" i="1" dirty="0">
                <a:solidFill>
                  <a:schemeClr val="tx2">
                    <a:lumMod val="50000"/>
                  </a:schemeClr>
                </a:solidFill>
              </a:rPr>
              <a:t>Επίκουρη Καθηγήτρια ΤΕΙ Ηπείρου</a:t>
            </a:r>
          </a:p>
          <a:p>
            <a:pPr algn="l">
              <a:lnSpc>
                <a:spcPts val="2600"/>
              </a:lnSpc>
            </a:pPr>
            <a:r>
              <a:rPr lang="el-GR" sz="2400" dirty="0">
                <a:solidFill>
                  <a:schemeClr val="tx2">
                    <a:lumMod val="50000"/>
                  </a:schemeClr>
                </a:solidFill>
              </a:rPr>
              <a:t>Ιωάννινα,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5007785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810918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l-GR" altLang="el-GR" dirty="0" smtClean="0"/>
              <a:t>Τα </a:t>
            </a:r>
            <a:r>
              <a:rPr lang="el-GR" altLang="el-GR" dirty="0"/>
              <a:t>πιο δημοφιλή εργαλεία θεραπείας</a:t>
            </a:r>
          </a:p>
          <a:p>
            <a:pPr>
              <a:lnSpc>
                <a:spcPct val="110000"/>
              </a:lnSpc>
            </a:pPr>
            <a:r>
              <a:rPr lang="el-GR" altLang="el-GR" dirty="0" smtClean="0"/>
              <a:t>Δίνουν </a:t>
            </a:r>
            <a:r>
              <a:rPr lang="el-GR" altLang="el-GR" dirty="0"/>
              <a:t>στο χρήστη κινούμενα γραφικά ως ανταπόκριση σε παραμέτρους της φωνής (</a:t>
            </a:r>
            <a:r>
              <a:rPr lang="en-US" altLang="el-GR" dirty="0"/>
              <a:t>voicing, loudness, </a:t>
            </a:r>
            <a:r>
              <a:rPr lang="en-US" altLang="el-GR" dirty="0" smtClean="0"/>
              <a:t>pitch</a:t>
            </a:r>
            <a:r>
              <a:rPr lang="el-GR" altLang="el-GR" dirty="0" smtClean="0"/>
              <a:t>)</a:t>
            </a:r>
            <a:endParaRPr lang="el-GR" alt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051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smtClean="0"/>
              <a:t>Παράδειγμα παιχνιδιού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 (2)</a:t>
            </a:r>
            <a:endParaRPr lang="en-US" dirty="0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861" y="1147435"/>
            <a:ext cx="3995253" cy="299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798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Παράδειγμα παιχνιδιού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 (3)</a:t>
            </a:r>
            <a:endParaRPr lang="en-US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856" y="1020913"/>
            <a:ext cx="4164384" cy="3123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071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Παράδειγμα παιχνιδιού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 (4)</a:t>
            </a:r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009939"/>
            <a:ext cx="4177506" cy="313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886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Παράδειγμα παιχνιδιού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 (5)</a:t>
            </a:r>
            <a:endParaRPr lang="en-US" dirty="0"/>
          </a:p>
        </p:txBody>
      </p:sp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057300"/>
            <a:ext cx="4214017" cy="3160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61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/>
              <a:t>Παράδειγμα παιχνιδιού</a:t>
            </a:r>
            <a:endParaRPr 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Παιχνίδια (6)</a:t>
            </a:r>
            <a:endParaRPr lang="en-US" dirty="0"/>
          </a:p>
        </p:txBody>
      </p:sp>
      <p:pic>
        <p:nvPicPr>
          <p:cNvPr id="9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756" y="1028335"/>
            <a:ext cx="4154488" cy="31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469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Άλλες κατασκευαστικές εταιρίες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err="1"/>
              <a:t>SpeechViewer</a:t>
            </a:r>
            <a:r>
              <a:rPr lang="el-GR" altLang="el-GR" dirty="0"/>
              <a:t>, IBM </a:t>
            </a:r>
          </a:p>
          <a:p>
            <a:r>
              <a:rPr lang="el-GR" altLang="el-GR" dirty="0"/>
              <a:t> </a:t>
            </a:r>
            <a:r>
              <a:rPr lang="el-GR" altLang="el-GR" dirty="0" err="1"/>
              <a:t>SpeechPrism</a:t>
            </a:r>
            <a:r>
              <a:rPr lang="el-GR" altLang="el-GR" dirty="0"/>
              <a:t>, </a:t>
            </a:r>
            <a:r>
              <a:rPr lang="el-GR" altLang="el-GR" dirty="0" err="1"/>
              <a:t>Bungalows</a:t>
            </a:r>
            <a:r>
              <a:rPr lang="el-GR" altLang="el-GR" dirty="0"/>
              <a:t> Software </a:t>
            </a:r>
          </a:p>
          <a:p>
            <a:r>
              <a:rPr lang="el-GR" altLang="el-GR" dirty="0" err="1"/>
              <a:t>Articulation</a:t>
            </a:r>
            <a:r>
              <a:rPr lang="el-GR" altLang="el-GR" dirty="0"/>
              <a:t> and </a:t>
            </a:r>
            <a:r>
              <a:rPr lang="el-GR" altLang="el-GR" dirty="0" err="1"/>
              <a:t>Spoken</a:t>
            </a:r>
            <a:r>
              <a:rPr lang="el-GR" altLang="el-GR" dirty="0"/>
              <a:t> Word </a:t>
            </a:r>
            <a:r>
              <a:rPr lang="el-GR" altLang="el-GR" dirty="0" err="1"/>
              <a:t>Retrieval</a:t>
            </a:r>
            <a:r>
              <a:rPr lang="el-GR" altLang="el-GR" dirty="0"/>
              <a:t>, </a:t>
            </a:r>
            <a:r>
              <a:rPr lang="el-GR" altLang="el-GR" dirty="0" err="1"/>
              <a:t>Bungalows</a:t>
            </a:r>
            <a:r>
              <a:rPr lang="el-GR" altLang="el-GR" dirty="0"/>
              <a:t> Software </a:t>
            </a:r>
          </a:p>
          <a:p>
            <a:r>
              <a:rPr lang="el-GR" altLang="el-GR" dirty="0"/>
              <a:t>το </a:t>
            </a:r>
            <a:r>
              <a:rPr lang="el-GR" altLang="el-GR" dirty="0" err="1"/>
              <a:t>Vowel</a:t>
            </a:r>
            <a:r>
              <a:rPr lang="el-GR" altLang="el-GR" dirty="0"/>
              <a:t> </a:t>
            </a:r>
            <a:r>
              <a:rPr lang="el-GR" altLang="el-GR" dirty="0" err="1"/>
              <a:t>Production</a:t>
            </a:r>
            <a:r>
              <a:rPr lang="el-GR" altLang="el-GR" dirty="0"/>
              <a:t>, </a:t>
            </a:r>
            <a:r>
              <a:rPr lang="el-GR" altLang="el-GR" dirty="0" err="1"/>
              <a:t>Bungalows</a:t>
            </a:r>
            <a:r>
              <a:rPr lang="el-GR" altLang="el-GR" dirty="0"/>
              <a:t> Software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971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 Η τεχνολογία φωνής μελλοντικά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Να </a:t>
            </a:r>
            <a:r>
              <a:rPr lang="el-GR" altLang="el-GR" dirty="0"/>
              <a:t>προσαρμοστεί η Ελληνική Γλώσσα σε τέτοια προγράμματα (να επιτυγχάνεται π.χ. άριστη αναγνώριση του φωνήεντος που προφέρθηκε και να αναγράφεται στην οθόνη)</a:t>
            </a:r>
          </a:p>
          <a:p>
            <a:r>
              <a:rPr lang="el-GR" altLang="el-GR" dirty="0" smtClean="0"/>
              <a:t>Να </a:t>
            </a:r>
            <a:r>
              <a:rPr lang="el-GR" altLang="el-GR" dirty="0"/>
              <a:t>αναπτυχθούν εφαρμογές για τις ανάγκες της </a:t>
            </a:r>
            <a:r>
              <a:rPr lang="el-GR" altLang="el-GR" dirty="0" err="1"/>
              <a:t>Λογοπαθολογίας</a:t>
            </a:r>
            <a:r>
              <a:rPr lang="el-GR" altLang="el-GR" dirty="0"/>
              <a:t> προσαρμοσμένες στη Γλώσσα μας που θα εμπεριέχουν και Τεχνολογία Φωνής.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66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τεχνολογία φωνής </a:t>
            </a:r>
            <a:r>
              <a:rPr lang="el-GR" dirty="0" smtClean="0"/>
              <a:t>μελλοντικά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Έτσι θα επιτυγχάνεται η αυτόματη αξιολόγηση από το σύστημα για διάγνωση και </a:t>
            </a:r>
            <a:r>
              <a:rPr lang="el-GR" altLang="el-GR" dirty="0" smtClean="0"/>
              <a:t>θεραπεία</a:t>
            </a:r>
            <a:endParaRPr lang="el-GR" altLang="el-GR" dirty="0"/>
          </a:p>
          <a:p>
            <a:r>
              <a:rPr lang="el-GR" altLang="el-GR" dirty="0" smtClean="0"/>
              <a:t>Να </a:t>
            </a:r>
            <a:r>
              <a:rPr lang="el-GR" altLang="el-GR" dirty="0"/>
              <a:t>απευθύνονται σε συγκεκριμένες ηλικίες ανάλογα με τα ενδιαφέροντα της κάθε ηλικίας, ακόμα και του κάθε φύλου 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157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Η τεχνολογία φωνής μελλοντικά </a:t>
            </a:r>
            <a:r>
              <a:rPr lang="el-GR" dirty="0" smtClean="0"/>
              <a:t>(3)</a:t>
            </a:r>
            <a:endParaRPr lang="en-US" dirty="0"/>
          </a:p>
        </p:txBody>
      </p:sp>
      <p:pic>
        <p:nvPicPr>
          <p:cNvPr id="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77" b="17177"/>
          <a:stretch>
            <a:fillRect/>
          </a:stretch>
        </p:blipFill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63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Για περαιτέρω μελέτη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defRPr/>
            </a:pPr>
            <a:r>
              <a:rPr lang="en-US" dirty="0" err="1"/>
              <a:t>Abou-Elsaad</a:t>
            </a:r>
            <a:r>
              <a:rPr lang="en-US" dirty="0"/>
              <a:t>, T., </a:t>
            </a:r>
            <a:r>
              <a:rPr lang="en-US" dirty="0" err="1"/>
              <a:t>Quriba</a:t>
            </a:r>
            <a:r>
              <a:rPr lang="en-US" dirty="0"/>
              <a:t>, A., Baz, H., &amp; </a:t>
            </a:r>
            <a:r>
              <a:rPr lang="en-US" dirty="0" err="1"/>
              <a:t>Elkassaby</a:t>
            </a:r>
            <a:r>
              <a:rPr lang="en-US" dirty="0"/>
              <a:t>, R. (2013). Standardization of </a:t>
            </a:r>
            <a:r>
              <a:rPr lang="en-US" dirty="0" err="1"/>
              <a:t>nasometry</a:t>
            </a:r>
            <a:r>
              <a:rPr lang="en-US" dirty="0"/>
              <a:t> for normal Egyptian Arabic speakers. </a:t>
            </a:r>
            <a:r>
              <a:rPr lang="en-US" i="1" dirty="0"/>
              <a:t>Folia </a:t>
            </a:r>
            <a:r>
              <a:rPr lang="en-US" i="1" dirty="0" err="1"/>
              <a:t>Phoniatrica</a:t>
            </a:r>
            <a:r>
              <a:rPr lang="en-US" i="1" dirty="0"/>
              <a:t> et </a:t>
            </a:r>
            <a:r>
              <a:rPr lang="en-US" i="1" dirty="0" err="1"/>
              <a:t>Logopaedica</a:t>
            </a:r>
            <a:r>
              <a:rPr lang="en-US" dirty="0"/>
              <a:t>, 64(6), 271-277. </a:t>
            </a:r>
            <a:endParaRPr lang="el-GR" dirty="0"/>
          </a:p>
          <a:p>
            <a:pPr>
              <a:defRPr/>
            </a:pPr>
            <a:r>
              <a:rPr lang="en-US" dirty="0" err="1"/>
              <a:t>Dehqan</a:t>
            </a:r>
            <a:r>
              <a:rPr lang="en-US" dirty="0"/>
              <a:t>, A., Ansari, H., &amp; </a:t>
            </a:r>
            <a:r>
              <a:rPr lang="en-US" dirty="0" err="1"/>
              <a:t>Bakhtiar</a:t>
            </a:r>
            <a:r>
              <a:rPr lang="en-US" dirty="0"/>
              <a:t>, M. (2010). Objective voice analysis of Iranian speakers with normal voices. </a:t>
            </a:r>
            <a:r>
              <a:rPr lang="en-US" i="1" dirty="0"/>
              <a:t>Journal of Voice</a:t>
            </a:r>
            <a:r>
              <a:rPr lang="en-US" dirty="0"/>
              <a:t>, 24(2), 161-167. </a:t>
            </a:r>
            <a:endParaRPr lang="el-GR" dirty="0"/>
          </a:p>
          <a:p>
            <a:pPr>
              <a:defRPr/>
            </a:pPr>
            <a:r>
              <a:rPr lang="en-US" dirty="0" err="1"/>
              <a:t>Dollaghan</a:t>
            </a:r>
            <a:r>
              <a:rPr lang="en-US" dirty="0"/>
              <a:t>, C. A. (2007). T</a:t>
            </a:r>
            <a:r>
              <a:rPr lang="en-US" i="1" dirty="0"/>
              <a:t>he handbook for evidence-based practice in communications disorders.</a:t>
            </a:r>
            <a:r>
              <a:rPr lang="en-US" dirty="0"/>
              <a:t> Baltimore, MD: Paul H. Brookes.</a:t>
            </a:r>
            <a:endParaRPr lang="el-GR" dirty="0"/>
          </a:p>
          <a:p>
            <a:pPr>
              <a:defRPr/>
            </a:pPr>
            <a:r>
              <a:rPr lang="en-US" dirty="0" err="1"/>
              <a:t>Karakoc</a:t>
            </a:r>
            <a:r>
              <a:rPr lang="en-US" dirty="0"/>
              <a:t>, O., </a:t>
            </a:r>
            <a:r>
              <a:rPr lang="en-US" dirty="0" err="1"/>
              <a:t>Akcam</a:t>
            </a:r>
            <a:r>
              <a:rPr lang="en-US" dirty="0"/>
              <a:t>, T., </a:t>
            </a:r>
            <a:r>
              <a:rPr lang="en-US" dirty="0" err="1"/>
              <a:t>Birkent</a:t>
            </a:r>
            <a:r>
              <a:rPr lang="en-US" dirty="0"/>
              <a:t>, H., </a:t>
            </a:r>
            <a:r>
              <a:rPr lang="en-US" dirty="0" err="1"/>
              <a:t>Arslan</a:t>
            </a:r>
            <a:r>
              <a:rPr lang="en-US" dirty="0"/>
              <a:t>, H. H., &amp; </a:t>
            </a:r>
            <a:r>
              <a:rPr lang="en-US" dirty="0" err="1"/>
              <a:t>Gerek</a:t>
            </a:r>
            <a:r>
              <a:rPr lang="en-US" dirty="0"/>
              <a:t>, M. (2013). </a:t>
            </a:r>
            <a:r>
              <a:rPr lang="en-US" dirty="0" err="1"/>
              <a:t>Nasalance</a:t>
            </a:r>
            <a:r>
              <a:rPr lang="en-US" dirty="0"/>
              <a:t> scores for normal-speaking Turkish population. </a:t>
            </a:r>
            <a:r>
              <a:rPr lang="en-US" i="1" dirty="0"/>
              <a:t>Journal of craniofacial surgery</a:t>
            </a:r>
            <a:r>
              <a:rPr lang="en-US" dirty="0"/>
              <a:t>, 24(2), 520-522.</a:t>
            </a:r>
            <a:endParaRPr lang="el-GR" dirty="0"/>
          </a:p>
          <a:p>
            <a:pPr>
              <a:defRPr/>
            </a:pPr>
            <a:r>
              <a:rPr lang="en-US" dirty="0"/>
              <a:t>Kay </a:t>
            </a:r>
            <a:r>
              <a:rPr lang="en-US" dirty="0" err="1"/>
              <a:t>Elemetrics</a:t>
            </a:r>
            <a:r>
              <a:rPr lang="en-US" dirty="0"/>
              <a:t>, C. (2003). </a:t>
            </a:r>
            <a:r>
              <a:rPr lang="en-US" i="1" dirty="0" err="1"/>
              <a:t>Nasometer</a:t>
            </a:r>
            <a:r>
              <a:rPr lang="en-US" i="1" dirty="0"/>
              <a:t> Ii Model 6400. Installation, Operations, and Maintenance Manual.</a:t>
            </a:r>
            <a:r>
              <a:rPr lang="en-US" dirty="0"/>
              <a:t> Lincoln. Park, NJ: Kay </a:t>
            </a:r>
            <a:r>
              <a:rPr lang="en-US" dirty="0" err="1"/>
              <a:t>Elemetrics</a:t>
            </a:r>
            <a:r>
              <a:rPr lang="en-US" dirty="0"/>
              <a:t>. </a:t>
            </a:r>
            <a:endParaRPr lang="el-GR" dirty="0"/>
          </a:p>
          <a:p>
            <a:pPr>
              <a:defRPr/>
            </a:pPr>
            <a:r>
              <a:rPr lang="en-US" dirty="0" err="1"/>
              <a:t>Mefferd</a:t>
            </a:r>
            <a:r>
              <a:rPr lang="en-US" dirty="0"/>
              <a:t>, A. S., &amp; Green, J. R. (2010). Articulatory-to-acoustic relations in response to speaking rate and loudness manipulations. </a:t>
            </a:r>
            <a:r>
              <a:rPr lang="en-US" i="1" dirty="0"/>
              <a:t>Journal of Speech, Language, and Hearing Research</a:t>
            </a:r>
            <a:r>
              <a:rPr lang="en-US" dirty="0"/>
              <a:t>, 53(5), 1206-1219.</a:t>
            </a:r>
            <a:endParaRPr lang="el-GR" dirty="0"/>
          </a:p>
          <a:p>
            <a:pPr>
              <a:defRPr/>
            </a:pPr>
            <a:r>
              <a:rPr lang="en-US" dirty="0" err="1"/>
              <a:t>Okalidou</a:t>
            </a:r>
            <a:r>
              <a:rPr lang="en-US" dirty="0"/>
              <a:t>, A., </a:t>
            </a:r>
            <a:r>
              <a:rPr lang="en-US" dirty="0" err="1"/>
              <a:t>Karathanasi</a:t>
            </a:r>
            <a:r>
              <a:rPr lang="en-US" dirty="0"/>
              <a:t>, A., &amp; </a:t>
            </a:r>
            <a:r>
              <a:rPr lang="en-US" dirty="0" err="1"/>
              <a:t>Grigoraki</a:t>
            </a:r>
            <a:r>
              <a:rPr lang="en-US" dirty="0"/>
              <a:t>, E. (2011). </a:t>
            </a:r>
            <a:r>
              <a:rPr lang="en-US" dirty="0" err="1"/>
              <a:t>Nasalance</a:t>
            </a:r>
            <a:r>
              <a:rPr lang="en-US" dirty="0"/>
              <a:t> norms in Greek adults. </a:t>
            </a:r>
            <a:r>
              <a:rPr lang="en-US" i="1" dirty="0"/>
              <a:t>Clinical linguistics &amp; phonetics</a:t>
            </a:r>
            <a:r>
              <a:rPr lang="en-US" dirty="0"/>
              <a:t>, 25(8), 671-688.</a:t>
            </a:r>
            <a:endParaRPr lang="el-GR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391292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smtClean="0"/>
              <a:t>Picket, J. </a:t>
            </a:r>
            <a:r>
              <a:rPr lang="en-US" sz="1400" dirty="0"/>
              <a:t>M</a:t>
            </a:r>
            <a:r>
              <a:rPr lang="en-US" sz="1400" dirty="0" smtClean="0"/>
              <a:t>. (1998) </a:t>
            </a:r>
            <a:r>
              <a:rPr lang="en-US" sz="1400" dirty="0"/>
              <a:t>The Acoustics of Speech Communication: Fundamentals, Speech Perception Theory, and </a:t>
            </a:r>
            <a:r>
              <a:rPr lang="en-US" sz="1400" dirty="0" smtClean="0"/>
              <a:t>Technology, Pearson.</a:t>
            </a:r>
          </a:p>
          <a:p>
            <a:pPr marL="0" indent="0">
              <a:buNone/>
            </a:pPr>
            <a:r>
              <a:rPr lang="en-US" sz="1400" dirty="0" err="1" smtClean="0"/>
              <a:t>Mullennix</a:t>
            </a:r>
            <a:r>
              <a:rPr lang="en-US" sz="1400" dirty="0" smtClean="0"/>
              <a:t>, J. </a:t>
            </a:r>
            <a:r>
              <a:rPr lang="en-US" sz="1400" dirty="0"/>
              <a:t>W.</a:t>
            </a:r>
            <a:r>
              <a:rPr lang="en-US" sz="1400" dirty="0" smtClean="0"/>
              <a:t> and Stern S. </a:t>
            </a:r>
            <a:r>
              <a:rPr lang="en-US" sz="1400" dirty="0"/>
              <a:t>E</a:t>
            </a:r>
            <a:r>
              <a:rPr lang="en-US" sz="1400" dirty="0" smtClean="0"/>
              <a:t>. (2010) Computer </a:t>
            </a:r>
            <a:r>
              <a:rPr lang="en-US" sz="1400" dirty="0"/>
              <a:t>Synthesized Speech Technologies Tools for aiding </a:t>
            </a:r>
            <a:r>
              <a:rPr lang="en-US" sz="1400" dirty="0" smtClean="0"/>
              <a:t>impairment, </a:t>
            </a:r>
            <a:r>
              <a:rPr lang="en-US" sz="1400" dirty="0"/>
              <a:t>IGI </a:t>
            </a:r>
            <a:r>
              <a:rPr lang="en-US" sz="1400" dirty="0" err="1"/>
              <a:t>GLobal</a:t>
            </a:r>
            <a:r>
              <a:rPr lang="en-US" sz="1400" dirty="0"/>
              <a:t> Publishing Inc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/>
              <a:t>Huang, D. Z. (1998). Voice Lab in Clinical Practice. Tiger, USA.</a:t>
            </a:r>
          </a:p>
          <a:p>
            <a:pPr marL="0" indent="0">
              <a:buNone/>
            </a:pPr>
            <a:r>
              <a:rPr lang="en-US" sz="1400" dirty="0"/>
              <a:t>Huang, D. Z. (1998). Real Analysis User's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Training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</a:t>
            </a:r>
            <a:r>
              <a:rPr lang="en-US" sz="1400" dirty="0" err="1"/>
              <a:t>Phonetogram</a:t>
            </a:r>
            <a:r>
              <a:rPr lang="en-US" sz="1400" dirty="0"/>
              <a:t> User’s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Pitch </a:t>
            </a:r>
            <a:r>
              <a:rPr lang="en-US" sz="1400" dirty="0" err="1"/>
              <a:t>MasterUser’s</a:t>
            </a:r>
            <a:r>
              <a:rPr lang="en-US" sz="1400" dirty="0"/>
              <a:t> Manual. Tiger, USA.</a:t>
            </a:r>
          </a:p>
          <a:p>
            <a:pPr marL="0" indent="0">
              <a:buNone/>
            </a:pPr>
            <a:r>
              <a:rPr lang="en-US" sz="1400" dirty="0"/>
              <a:t>Huang, D. Z. (1998). Speech Therapy User’s Manual. Tiger, USA.</a:t>
            </a:r>
          </a:p>
          <a:p>
            <a:pPr marL="0" indent="0">
              <a:buNone/>
            </a:pPr>
            <a:r>
              <a:rPr lang="en-US" sz="1400" dirty="0" smtClean="0"/>
              <a:t>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41913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/>
              <a:t>Tiger (1998). </a:t>
            </a:r>
            <a:r>
              <a:rPr lang="en-US" sz="1400" dirty="0" err="1"/>
              <a:t>Electroglottograph</a:t>
            </a:r>
            <a:r>
              <a:rPr lang="en-US" sz="1400" dirty="0"/>
              <a:t> User’s Manual,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(2004). Instruction manual </a:t>
            </a:r>
            <a:r>
              <a:rPr lang="en-US" sz="1400" dirty="0" err="1"/>
              <a:t>Visi</a:t>
            </a:r>
            <a:r>
              <a:rPr lang="en-US" sz="1400" dirty="0"/>
              <a:t>-Pitch IV, Model 3950, </a:t>
            </a:r>
            <a:r>
              <a:rPr lang="en-US" sz="1400" dirty="0" err="1"/>
              <a:t>Sona</a:t>
            </a:r>
            <a:r>
              <a:rPr lang="en-US" sz="1400" dirty="0"/>
              <a:t>-Speech II, Model 3650. Kay </a:t>
            </a:r>
            <a:r>
              <a:rPr lang="en-US" sz="1400" dirty="0" err="1"/>
              <a:t>Elemetrics</a:t>
            </a:r>
            <a:r>
              <a:rPr lang="en-US" sz="1400" dirty="0"/>
              <a:t> Corp., USA.</a:t>
            </a:r>
          </a:p>
          <a:p>
            <a:pPr marL="0" indent="0">
              <a:buNone/>
            </a:pPr>
            <a:r>
              <a:rPr lang="en-US" sz="1400" dirty="0"/>
              <a:t>Kay </a:t>
            </a:r>
            <a:r>
              <a:rPr lang="en-US" sz="1400" dirty="0" err="1"/>
              <a:t>Elemetrics</a:t>
            </a:r>
            <a:r>
              <a:rPr lang="en-US" sz="1400" dirty="0"/>
              <a:t> Corp. (2002). Software Instruction Manual Multi-Speech Model 3700, CSL Models 4100, 4300B, and 4400, Version 2.5, Kay </a:t>
            </a:r>
            <a:r>
              <a:rPr lang="en-US" sz="1400" dirty="0" err="1"/>
              <a:t>Elemetrics</a:t>
            </a:r>
            <a:r>
              <a:rPr lang="en-US" sz="1400" dirty="0"/>
              <a:t> Corp., USA</a:t>
            </a:r>
            <a:r>
              <a:rPr lang="en-US" sz="1400" dirty="0" smtClean="0"/>
              <a:t>. </a:t>
            </a:r>
            <a:endParaRPr lang="el-GR" sz="1400" dirty="0"/>
          </a:p>
        </p:txBody>
      </p:sp>
    </p:spTree>
    <p:extLst>
      <p:ext uri="{BB962C8B-B14F-4D97-AF65-F5344CB8AC3E}">
        <p14:creationId xmlns:p14="http://schemas.microsoft.com/office/powerpoint/2010/main" val="29251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n-US" sz="900" smtClean="0">
                <a:solidFill>
                  <a:schemeClr val="bg1"/>
                </a:solidFill>
              </a:rPr>
              <a:t>5</a:t>
            </a:r>
            <a:r>
              <a:rPr lang="el-GR" sz="90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33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594303" y="1633364"/>
            <a:ext cx="7938137" cy="267765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Τόκη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, Ευγενία. (2015). Εφαρμογές Η/Υ στη </a:t>
            </a:r>
            <a:r>
              <a:rPr lang="el-GR" sz="2400" dirty="0" err="1">
                <a:solidFill>
                  <a:schemeClr val="bg1">
                    <a:lumMod val="50000"/>
                  </a:schemeClr>
                </a:solidFill>
              </a:rPr>
              <a:t>Λογοπαθολογία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. Τεχνολογικό Ίδρυμα Ηπείρου. Διαθέσιμο από τη δικτυακή διεύθυνση:</a:t>
            </a: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Ιωάννινα, 2015. </a:t>
            </a:r>
          </a:p>
          <a:p>
            <a:pPr algn="just"/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http://eclass.teiep.gr/courses/</a:t>
            </a:r>
            <a:r>
              <a:rPr lang="en-US" sz="2400" dirty="0">
                <a:solidFill>
                  <a:srgbClr val="FF0000"/>
                </a:solidFill>
                <a:hlinkClick r:id="rId5"/>
              </a:rPr>
              <a:t>LOGO123/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Δημήτρης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Ιωάννινα,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5,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36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ΕΦΑΡΜΟΓΕΣ Η/Υ ΣΤΗ ΛΟΓΟΠΑΘΟΛΟΓΙΑ</a:t>
            </a:r>
            <a:r>
              <a:rPr lang="el-GR" sz="900" dirty="0" smtClean="0">
                <a:solidFill>
                  <a:schemeClr val="bg1"/>
                </a:solidFill>
              </a:rPr>
              <a:t>, </a:t>
            </a:r>
            <a:r>
              <a:rPr lang="el-GR" sz="900" dirty="0">
                <a:solidFill>
                  <a:schemeClr val="bg1"/>
                </a:solidFill>
              </a:rPr>
              <a:t>Ενότητα </a:t>
            </a:r>
            <a:r>
              <a:rPr lang="el-GR" sz="900" dirty="0" smtClean="0">
                <a:solidFill>
                  <a:schemeClr val="bg1"/>
                </a:solidFill>
              </a:rPr>
              <a:t>5, </a:t>
            </a:r>
            <a:r>
              <a:rPr lang="el-GR" sz="900" dirty="0">
                <a:solidFill>
                  <a:schemeClr val="bg1"/>
                </a:solidFill>
              </a:rPr>
              <a:t>ΤΜΗΜΑ ΛΟΓΟΘΕΡΑΠΕΙΑΣ,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/>
            <a:r>
              <a:rPr lang="el-GR" dirty="0"/>
              <a:t>Παρουσίαση και μελέτη λογισμικών που μπορούν κατά την κλινική </a:t>
            </a:r>
            <a:r>
              <a:rPr lang="el-GR" dirty="0" err="1"/>
              <a:t>λογοθεραπευτική</a:t>
            </a:r>
            <a:r>
              <a:rPr lang="el-GR" dirty="0"/>
              <a:t> πράξη να παρέχουν ανατροφοδότηση (οπτική, ακουστική, απτική) στο </a:t>
            </a:r>
            <a:r>
              <a:rPr lang="el-GR" dirty="0" err="1"/>
              <a:t>θεραπευόμενο</a:t>
            </a:r>
            <a:r>
              <a:rPr lang="el-GR" dirty="0"/>
              <a:t> ανάλογα με την απόδοσή του σε πραγματικό χρόνο, δηλαδή άμεσα, εκείνη τη χρονική στιγμή.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l-GR" dirty="0"/>
              <a:t>Παραδείγματα εφαρμογών της </a:t>
            </a:r>
            <a:r>
              <a:rPr lang="en-US" dirty="0"/>
              <a:t>Kay </a:t>
            </a:r>
            <a:r>
              <a:rPr lang="en-US" dirty="0" smtClean="0"/>
              <a:t>Metrics</a:t>
            </a:r>
            <a:endParaRPr lang="el-GR" dirty="0" smtClean="0"/>
          </a:p>
          <a:p>
            <a:pPr>
              <a:lnSpc>
                <a:spcPct val="110000"/>
              </a:lnSpc>
            </a:pPr>
            <a:r>
              <a:rPr lang="el-GR" dirty="0" smtClean="0"/>
              <a:t>Παιχνίδια</a:t>
            </a:r>
          </a:p>
          <a:p>
            <a:endParaRPr lang="el-GR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ct val="110000"/>
              </a:lnSpc>
            </a:pPr>
            <a:r>
              <a:rPr lang="el-GR" dirty="0"/>
              <a:t>Παραδείγματα εφαρμογών της </a:t>
            </a:r>
            <a:r>
              <a:rPr lang="en-US" dirty="0"/>
              <a:t>Kay Metrics</a:t>
            </a:r>
            <a:endParaRPr lang="el-GR" altLang="el-GR" dirty="0"/>
          </a:p>
        </p:txBody>
      </p:sp>
      <p:sp>
        <p:nvSpPr>
          <p:cNvPr id="8" name="Θέση κειμένου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4294967295"/>
          </p:nvPr>
        </p:nvSpPr>
        <p:spPr>
          <a:xfrm>
            <a:off x="7010400" y="5297488"/>
            <a:ext cx="2133600" cy="303212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513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Θέση κειμένου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Κυματομορφή</a:t>
            </a:r>
            <a:endParaRPr lang="en-US" dirty="0"/>
          </a:p>
        </p:txBody>
      </p:sp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Multispeech</a:t>
            </a:r>
            <a:r>
              <a:rPr lang="el-GR" dirty="0"/>
              <a:t> (λογισμικό) και το CSL (υλικό και λογισμικό) </a:t>
            </a:r>
            <a:endParaRPr lang="en-US" dirty="0"/>
          </a:p>
        </p:txBody>
      </p:sp>
      <p:pic>
        <p:nvPicPr>
          <p:cNvPr id="14" name="Εικόνα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993404"/>
            <a:ext cx="6562809" cy="1537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l-GR" dirty="0" err="1" smtClean="0"/>
              <a:t>Σπεκτρογράφημα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Multispeech</a:t>
            </a:r>
            <a:r>
              <a:rPr lang="el-GR" dirty="0"/>
              <a:t> (λογισμικό) και το CSL (υλικό και λογισμικό) </a:t>
            </a:r>
            <a:r>
              <a:rPr lang="el-GR" dirty="0" smtClean="0"/>
              <a:t>(2)</a:t>
            </a:r>
            <a:endParaRPr lang="en-US" dirty="0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320" y="1733095"/>
            <a:ext cx="6889360" cy="2248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5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1449</TotalTime>
  <Words>1335</Words>
  <Application>Microsoft Office PowerPoint</Application>
  <PresentationFormat>Προβολή στην οθόνη (16:10)</PresentationFormat>
  <Paragraphs>174</Paragraphs>
  <Slides>38</Slides>
  <Notes>14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38</vt:i4>
      </vt:variant>
    </vt:vector>
  </HeadingPairs>
  <TitlesOfParts>
    <vt:vector size="41" baseType="lpstr">
      <vt:lpstr>Arial</vt:lpstr>
      <vt:lpstr>Calibri</vt:lpstr>
      <vt:lpstr>Θέμα του Office</vt:lpstr>
      <vt:lpstr>Εφαρμογές Η/Υ στη Λογοπαθολογία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Παραδείγματα εφαρμογών της Kay Metrics</vt:lpstr>
      <vt:lpstr>Multispeech (λογισμικό) και το CSL (υλικό και λογισμικό) </vt:lpstr>
      <vt:lpstr>Multispeech (λογισμικό) και το CSL (υλικό και λογισμικό) (2)</vt:lpstr>
      <vt:lpstr>Multispeech (λογισμικό) και το CSL (υλικό και λογισμικό) (3)</vt:lpstr>
      <vt:lpstr>Multispeech (λογισμικό) και το CSL (υλικό και λογισμικό) (4)</vt:lpstr>
      <vt:lpstr>Signal Enhancement</vt:lpstr>
      <vt:lpstr>Real time spectrogram</vt:lpstr>
      <vt:lpstr>VisiPicth και SonaMatch </vt:lpstr>
      <vt:lpstr>VisiPicth και SonaMatch (2)</vt:lpstr>
      <vt:lpstr>Nasometer</vt:lpstr>
      <vt:lpstr>Nasometer (2)</vt:lpstr>
      <vt:lpstr>Nasometer (3)</vt:lpstr>
      <vt:lpstr>Παιχνίδια</vt:lpstr>
      <vt:lpstr>Παιχνίδια</vt:lpstr>
      <vt:lpstr>Παιχνίδια (2)</vt:lpstr>
      <vt:lpstr>Παιχνίδια (3)</vt:lpstr>
      <vt:lpstr>Παιχνίδια (4)</vt:lpstr>
      <vt:lpstr>Παιχνίδια (5)</vt:lpstr>
      <vt:lpstr>Παιχνίδια (6)</vt:lpstr>
      <vt:lpstr>Άλλες κατασκευαστικές εταιρίες</vt:lpstr>
      <vt:lpstr> Η τεχνολογία φωνής μελλοντικά</vt:lpstr>
      <vt:lpstr>Η τεχνολογία φωνής μελλοντικά (2)</vt:lpstr>
      <vt:lpstr>Η τεχνολογία φωνής μελλοντικά (3)</vt:lpstr>
      <vt:lpstr>Για περαιτέρω μελέτη</vt:lpstr>
      <vt:lpstr>Βιβλιογραφία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Dimitris</dc:creator>
  <cp:lastModifiedBy>dimitris</cp:lastModifiedBy>
  <cp:revision>411</cp:revision>
  <dcterms:created xsi:type="dcterms:W3CDTF">2012-09-06T09:03:05Z</dcterms:created>
  <dcterms:modified xsi:type="dcterms:W3CDTF">2015-09-29T12:29:52Z</dcterms:modified>
</cp:coreProperties>
</file>