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261" r:id="rId6"/>
    <p:sldId id="311" r:id="rId7"/>
    <p:sldId id="310" r:id="rId8"/>
    <p:sldId id="309" r:id="rId9"/>
    <p:sldId id="308" r:id="rId10"/>
    <p:sldId id="307" r:id="rId11"/>
    <p:sldId id="306" r:id="rId12"/>
    <p:sldId id="305" r:id="rId13"/>
    <p:sldId id="304" r:id="rId14"/>
    <p:sldId id="303" r:id="rId15"/>
    <p:sldId id="302" r:id="rId16"/>
    <p:sldId id="301" r:id="rId17"/>
    <p:sldId id="300" r:id="rId18"/>
    <p:sldId id="299" r:id="rId19"/>
    <p:sldId id="298" r:id="rId20"/>
    <p:sldId id="297" r:id="rId21"/>
    <p:sldId id="296" r:id="rId22"/>
    <p:sldId id="290" r:id="rId23"/>
    <p:sldId id="291" r:id="rId24"/>
    <p:sldId id="292" r:id="rId25"/>
    <p:sldId id="293" r:id="rId26"/>
    <p:sldId id="294" r:id="rId27"/>
    <p:sldId id="295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9322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09/11/2015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Εμπορικό και Οικονομικό Δίκαιο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600" b="1" dirty="0" smtClean="0">
                <a:cs typeface="Segoe UI" pitchFamily="18" charset="0"/>
              </a:rPr>
              <a:t>Βιομηχανική Ιδιοκτησία</a:t>
            </a:r>
          </a:p>
          <a:p>
            <a:r>
              <a:rPr lang="el-GR" altLang="zh-CN" sz="3600" b="1" dirty="0" smtClean="0">
                <a:cs typeface="Segoe UI" pitchFamily="18" charset="0"/>
              </a:rPr>
              <a:t>Παππά Βιβή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lphaUcPeriod" startAt="4"/>
            </a:pPr>
            <a:r>
              <a:rPr lang="el-GR" sz="2600" dirty="0" smtClean="0"/>
              <a:t>Κτήση δικαιώματος σε εμπορική επωνυμία</a:t>
            </a:r>
            <a:endParaRPr lang="en-US" sz="2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Απόκτηση μόνο με χρήση ονόματος ή λεκτικής ένδειξης σε συναλλαγές. 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Και μόνο η καταχώρηση επωνυμίας σε ΓΕΜΗ δεν κατοχυρώνει δικαίωμα σε επωνυμία.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l-GR" sz="2400" dirty="0" smtClean="0"/>
              <a:t>Απόλυτο δικαίωμα σε άυλο αγαθό.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l-GR" dirty="0" smtClean="0"/>
              <a:t>Οικονομική εκμετάλλευση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 smtClean="0"/>
              <a:t>Μεταβίβαση ελεύθερα εν ζωή ή αιτία θανάτου -&gt; μαζί με επιχείρηση, προκειμένου να αποφεύγεται κίνδυνος παραπλάνησης καταναλωτικού κοινού (αμφισβητείται). </a:t>
            </a:r>
            <a:endParaRPr lang="en-US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 smtClean="0"/>
              <a:t>Επιτρέπεται παραχώρηση άδειας χρήσης, όταν δε δημιουργείται κίνδυνος παραπλάνησης.</a:t>
            </a:r>
            <a:endParaRPr lang="en-US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 smtClean="0"/>
              <a:t>Κατάσχεση επιτρέπεται μόνο μαζί με την επιχείρηση. </a:t>
            </a:r>
            <a:endParaRPr lang="en-US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 smtClean="0"/>
              <a:t>Δεν επιτρέπεται η κατάσχεση ή η αναγκαστική εκποίηση της επωνυμίας όταν αυτή αποτελείται από αστικό όνομα. 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 startAt="6"/>
            </a:pPr>
            <a:r>
              <a:rPr lang="en-US" sz="3800" dirty="0" smtClean="0"/>
              <a:t>Προστασία</a:t>
            </a:r>
          </a:p>
          <a:p>
            <a:pPr>
              <a:buNone/>
            </a:pPr>
            <a:r>
              <a:rPr lang="en-US" dirty="0" smtClean="0"/>
              <a:t>58 – 59 ΑΚ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en-US" sz="3400" dirty="0" smtClean="0"/>
              <a:t>Ο Διακριτικός τίτλος</a:t>
            </a:r>
          </a:p>
          <a:p>
            <a:pPr marL="0" indent="0">
              <a:buNone/>
            </a:pPr>
            <a:r>
              <a:rPr lang="el-GR" dirty="0" smtClean="0"/>
              <a:t>Αποτελεί διακριτικό γνώρισμα καταστήματος επιχείρησης. Είναι προαιρετική. Σχηματίζεται ελεύθερα από πραγματικές ή μη λέξεις ή παραστάσεις. Μπορεί να ταυτίζεται με εμπορική επωνυμία φορέα επιχείρησης ή προσώπου που εκμεταλλεύεται κατάστημα.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Το δικαίωμα στον διακριτικό τίτλο αποκτάται και προστατεύεται όπως και η εμπορική επωνυμία. Μπορεί να μεταβιβαστεί ελεύθερα και χωρίς την επιχείρησης. Επιτρέπεται παραχώρηση άδειας χρήσης.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Το Σήμα</a:t>
            </a:r>
            <a:endParaRPr lang="el-GR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sz="2600" dirty="0" smtClean="0"/>
              <a:t>Ορισμός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 smtClean="0"/>
              <a:t>Σήμα είναι ένα σημείο επιδεκτικό γραφικής παράστασης που αποτελεί διακριτικό γνώρισμα προϊόντων ή υπηρεσιών μιας επιχείρησης. Είναι προαιρετικό και επισημαίνει σύνδεσμο μεταξύ επιχείρησης και προϊόντος / υπηρεσίας (λειτουργία προέλευσης). 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 smtClean="0"/>
              <a:t>Οπτικές ενδείξεις, ήχοι, τρισδιάστατα αντικείμενα, τίτλοι εφημερίδας, σλόγκαν.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dirty="0" smtClean="0"/>
              <a:t>Είδη σημάτων</a:t>
            </a:r>
            <a:endParaRPr lang="en-US" dirty="0" smtClean="0"/>
          </a:p>
          <a:p>
            <a:pPr marL="571500" indent="-571500">
              <a:lnSpc>
                <a:spcPct val="80000"/>
              </a:lnSpc>
              <a:buFont typeface="+mj-lt"/>
              <a:buAutoNum type="romanUcPeriod"/>
            </a:pPr>
            <a:r>
              <a:rPr lang="el-GR" sz="2400" dirty="0" smtClean="0"/>
              <a:t>Ατομικά: ανήκουν σε επιχείρηση, χρησιμοποιούνται από αυτή και χρησιμεύουν ως συνδετικό σημείο μεταξύ επιχείρησης και προϊόντων.</a:t>
            </a:r>
          </a:p>
          <a:p>
            <a:pPr marL="571500" indent="-571500">
              <a:lnSpc>
                <a:spcPct val="80000"/>
              </a:lnSpc>
              <a:buFont typeface="+mj-lt"/>
              <a:buAutoNum type="romanUcPeriod"/>
            </a:pPr>
            <a:r>
              <a:rPr lang="el-GR" sz="2400" dirty="0" smtClean="0"/>
              <a:t>Συλλογικά: ανήκουν σε νομικό πρόσωπο (επαγγελματική ένωση ιδιωτικού ή δημοσίου δικαίου) και χρησιμοποιούνται μόνο από μέλη ένωσης, επισημαίνοντας ότι κάποια προϊόντα έχουν παραχθεί ή προσφερθεί από μέλη ίδιας </a:t>
            </a:r>
            <a:r>
              <a:rPr lang="el-GR" sz="2400" dirty="0" err="1" smtClean="0"/>
              <a:t>σηματούχου</a:t>
            </a:r>
            <a:r>
              <a:rPr lang="el-GR" sz="2400" dirty="0" smtClean="0"/>
              <a:t> ένωσης.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400" dirty="0" smtClean="0"/>
              <a:t>Λεκτικά, σήματα που αποτελούνται από εικόνες, σύνθετα, ηχητικά, τρισδιάστατα και </a:t>
            </a:r>
            <a:r>
              <a:rPr lang="el-GR" sz="2400" dirty="0" err="1" smtClean="0"/>
              <a:t>διδιάστατα</a:t>
            </a:r>
            <a:r>
              <a:rPr lang="el-GR" sz="2400" dirty="0" smtClean="0"/>
              <a:t>.</a:t>
            </a:r>
          </a:p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400" dirty="0" smtClean="0"/>
              <a:t>Σήματα προϊόντων και υπηρεσιών.</a:t>
            </a:r>
          </a:p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400" dirty="0" smtClean="0"/>
              <a:t>Σήματα ασθενή (= μικρή διακριτική δύναμη), ισχυρά (= μεγάλη) και φήμης (= γνωστά σε ελληνική επικράτεια, έχουν αυξημένο βαθμό καθιέρωσης σε συναλλαγές, μοναδικότητα – δε χρησιμοποιούνται από τρίτους, ιδιαίτερη διακριτική δύναμη, θετική εικόνα κοινού).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l-GR" dirty="0" smtClean="0"/>
              <a:t>Απαράδεκτα ως σήματα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sz="3100" dirty="0" smtClean="0"/>
              <a:t>Μη επιδεικτικά γραφικής παράστασης: αντιληπτά με γεύση, αφή ή όσφρηση.</a:t>
            </a:r>
            <a:endParaRPr lang="en-US" sz="3100" dirty="0" smtClean="0"/>
          </a:p>
          <a:p>
            <a:pPr marL="571500" indent="-571500">
              <a:buFont typeface="+mj-lt"/>
              <a:buAutoNum type="romanUcPeriod"/>
            </a:pPr>
            <a:r>
              <a:rPr lang="el-GR" sz="3100" dirty="0" smtClean="0"/>
              <a:t>Δεν έχουν διακριτικό χαρακτήρα και δεν μπορούν να δημιουργήσουν απαραίτητο συνειρμό προέλευσης γιατί αποτελούνται αποκλειστικά από: σχήμα που επιβάλλεται από φύση προϊόντος, σημεία που είναι απαραίτητα για επίτευξη τεχνικού αποτελέσματος ή σημεία που προσδίδουν ουσιαστική αξία στο προϊόν (θεραπεύεται αν μέχρι την τελευταία συζήτηση για παραδοχή σήματος αυτό απέκτησε διακριτική δύναμη).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l-GR" dirty="0" smtClean="0"/>
              <a:t>Περιγραφικές ενδείξεις: δηλώνουν είδος, ποσότητα, ποιότητα, βάρος, τόπο προέλευσης, χρόνο παραγωγής, αξία, προορισμό, ιδιότητες (θεραπεύεται αν μέχρι την τελευταία συζήτηση για παραδοχή σήματος αυτό απέκτησε διακριτική δύναμη). </a:t>
            </a:r>
            <a:endParaRPr lang="en-US" dirty="0" smtClean="0"/>
          </a:p>
          <a:p>
            <a:pPr marL="571500" indent="-571500">
              <a:buFont typeface="+mj-lt"/>
              <a:buAutoNum type="romanUcPeriod" startAt="3"/>
            </a:pPr>
            <a:r>
              <a:rPr lang="el-GR" dirty="0" smtClean="0"/>
              <a:t>Αποτελούνται από κοινόχρηστες ενδείξεις = λέξεις που χρησιμοποιούνται από πολλές επιχειρήσεις για προϊόντα ή υπηρεσίες (θεραπεύεται αν μέχρι την τελευταία συζήτηση για παραδοχή σήματος αυτό απέκτησε διακριτική δύναμη).</a:t>
            </a:r>
            <a:endParaRPr lang="en-US" dirty="0" smtClean="0"/>
          </a:p>
          <a:p>
            <a:pPr marL="571500" indent="-571500">
              <a:buFont typeface="+mj-lt"/>
              <a:buAutoNum type="romanUcPeriod" startAt="3"/>
            </a:pPr>
            <a:r>
              <a:rPr lang="el-GR" dirty="0" smtClean="0"/>
              <a:t>Αντίθετα στα χρηστά ήθη ή στη δημόσια τάξη.</a:t>
            </a:r>
            <a:endParaRPr lang="en-US" dirty="0" smtClean="0"/>
          </a:p>
          <a:p>
            <a:pPr marL="571500" indent="-571500">
              <a:buFont typeface="+mj-lt"/>
              <a:buAutoNum type="romanUcPeriod" startAt="3"/>
            </a:pPr>
            <a:r>
              <a:rPr lang="el-GR" dirty="0" smtClean="0"/>
              <a:t>Κρατικά ή θρησκευτικά σύμβολα.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UcPeriod" startAt="7"/>
            </a:pPr>
            <a:r>
              <a:rPr lang="el-GR" sz="3100" dirty="0" smtClean="0"/>
              <a:t>Σημεία των οποίων η κατάθεση αντίκειται σε καλή πίστη ή έγινε κακόπιστα.</a:t>
            </a:r>
            <a:endParaRPr lang="en-US" sz="3100" dirty="0" smtClean="0"/>
          </a:p>
          <a:p>
            <a:pPr marL="571500" indent="-571500">
              <a:buFont typeface="+mj-lt"/>
              <a:buAutoNum type="romanUcPeriod" startAt="7"/>
            </a:pPr>
            <a:r>
              <a:rPr lang="el-GR" sz="3100" dirty="0" smtClean="0"/>
              <a:t>Παραπλανητικά για προέλευση, ιδιότητες ή άλλα χαρακτηριστικά.</a:t>
            </a:r>
            <a:endParaRPr lang="en-US" sz="3100" dirty="0" smtClean="0"/>
          </a:p>
          <a:p>
            <a:pPr marL="571500" indent="-571500">
              <a:buFont typeface="+mj-lt"/>
              <a:buAutoNum type="romanUcPeriod" startAt="7"/>
            </a:pPr>
            <a:r>
              <a:rPr lang="el-GR" sz="3100" dirty="0" smtClean="0"/>
              <a:t>Εμπεριέχουν ή αποτελούνται από προστατευόμενη γεωγραφική ένδειξη χωρίς να προέρχονται από συγκεκριμένη περιοχή.</a:t>
            </a:r>
            <a:endParaRPr lang="en-US" sz="3100" dirty="0" smtClean="0"/>
          </a:p>
          <a:p>
            <a:pPr marL="571500" indent="-571500">
              <a:buFont typeface="+mj-lt"/>
              <a:buAutoNum type="romanUcPeriod" startAt="7"/>
            </a:pPr>
            <a:r>
              <a:rPr lang="el-GR" sz="3100" dirty="0" smtClean="0"/>
              <a:t>Εμπεριέχουν ή αποτελούνται από ΠΟΠ.</a:t>
            </a:r>
            <a:endParaRPr lang="en-US" sz="3100" dirty="0" smtClean="0"/>
          </a:p>
          <a:p>
            <a:pPr marL="571500" indent="-571500">
              <a:buFont typeface="+mj-lt"/>
              <a:buAutoNum type="romanUcPeriod" startAt="7"/>
            </a:pPr>
            <a:r>
              <a:rPr lang="el-GR" sz="3100" dirty="0" smtClean="0"/>
              <a:t>Είναι ίδια με προγενέστερα σήματα ή δημιουργείται κίνδυνος σύγχυσης: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 fontScale="55000" lnSpcReduction="20000"/>
          </a:bodyPr>
          <a:lstStyle/>
          <a:p>
            <a:pPr marL="822960" lvl="0" indent="-514350">
              <a:buFont typeface="+mj-lt"/>
              <a:buAutoNum type="alphaLcParenR"/>
            </a:pPr>
            <a:r>
              <a:rPr lang="el-GR" sz="4000" dirty="0" smtClean="0"/>
              <a:t>Ταύτιση: το σήμα και τα προϊόντα ταυτίζονται.</a:t>
            </a:r>
            <a:endParaRPr lang="en-US" sz="4000" dirty="0" smtClean="0"/>
          </a:p>
          <a:p>
            <a:pPr marL="822960" lvl="0" indent="-514350">
              <a:buFont typeface="+mj-lt"/>
              <a:buAutoNum type="alphaLcParenR"/>
            </a:pPr>
            <a:r>
              <a:rPr lang="en-US" sz="4000" dirty="0" smtClean="0"/>
              <a:t>Κίνδυνος σύγχυσης:</a:t>
            </a:r>
          </a:p>
          <a:p>
            <a:pPr marL="1005840" lvl="0"/>
            <a:r>
              <a:rPr lang="el-GR" sz="4000" dirty="0" smtClean="0"/>
              <a:t>Το νεώτερο ταυτίζεται με το παλαιό και τα προϊόντα μοιάζουν.</a:t>
            </a:r>
            <a:endParaRPr lang="en-US" sz="4000" dirty="0" smtClean="0"/>
          </a:p>
          <a:p>
            <a:pPr marL="1005840" lvl="0"/>
            <a:r>
              <a:rPr lang="el-GR" sz="4000" dirty="0" smtClean="0"/>
              <a:t>Το νεότερο μοιάζει με το παλαιό και τα προϊόντα ταυτίζονται.</a:t>
            </a:r>
            <a:endParaRPr lang="en-US" sz="4000" dirty="0" smtClean="0"/>
          </a:p>
          <a:p>
            <a:pPr marL="1005840" lvl="0"/>
            <a:r>
              <a:rPr lang="el-GR" sz="4000" dirty="0" smtClean="0"/>
              <a:t>Το νεότερο μοιάζει με το παλαιό, το ίδιο και τα προϊόντα.</a:t>
            </a:r>
            <a:endParaRPr lang="en-US" sz="4000" dirty="0" smtClean="0"/>
          </a:p>
          <a:p>
            <a:pPr marL="0" indent="0">
              <a:buNone/>
            </a:pPr>
            <a:r>
              <a:rPr lang="el-GR" sz="4000" dirty="0" smtClean="0"/>
              <a:t>Κίνδυνος σύγχυσης: οποτεδήποτε το καταναλωτικό κοινό που βλέπει ή ακούει τα δύο σήματα μπορεί να τα θεωρήσει ταυτόσημα ή, παρότι φαίνονται διαφορετικά, ότι ανήκουν σε ίδια επιχείρηση. Για εκτίμηση κινδύνου σύγχυσης πρέπει να εξετάζεται τόσο η ηχητική όσο και η οπτική αντίληψη.</a:t>
            </a: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Εμπορικό και Οικονομικό Δίκαιο</a:t>
            </a: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6: </a:t>
            </a:r>
            <a:r>
              <a:rPr lang="el-GR" altLang="zh-CN" sz="2800" b="1" dirty="0" smtClean="0">
                <a:cs typeface="Segoe UI" pitchFamily="18" charset="0"/>
              </a:rPr>
              <a:t>Βιομηχανική Ιδιοκτησία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Παππά Βιβή</a:t>
            </a:r>
            <a:endParaRPr lang="el-GR" sz="2400" dirty="0" smtClean="0"/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Άμεσος, όταν το κοινό θεωρεί ότι τα διακρινόμενα προϊόντα ανήκουν στην ίδια επιχείρηση και έμμεσος όταν μπορεί να θεωρήσει ότι το νεότερο σήμα αποτελεί μεταβολή ή εξέλιξη του αυθεντικού.</a:t>
            </a:r>
            <a:endParaRPr lang="en-US" dirty="0" smtClean="0"/>
          </a:p>
          <a:p>
            <a:pPr marL="514350" lvl="0" indent="-514350">
              <a:buFont typeface="+mj-lt"/>
              <a:buAutoNum type="alphaLcParenR" startAt="3"/>
            </a:pPr>
            <a:r>
              <a:rPr lang="el-GR" dirty="0" smtClean="0"/>
              <a:t>Ταυτίζεται ή μοιάζει με προγενέστερο σήμα φήμης και τα προϊόντα δε μοιάζουν, και η χρήση του νεότερου σήματος:</a:t>
            </a:r>
            <a:endParaRPr lang="en-US" dirty="0" smtClean="0"/>
          </a:p>
          <a:p>
            <a:pPr marL="1005840" lvl="0"/>
            <a:r>
              <a:rPr lang="el-GR" dirty="0" smtClean="0"/>
              <a:t>Θα προσπόριζε στο νεότερο σήμα, χωρίς εύλογη αιτία, αθέμιτο όφελος.</a:t>
            </a:r>
            <a:endParaRPr lang="en-US" dirty="0" smtClean="0"/>
          </a:p>
          <a:p>
            <a:pPr marL="1005840" lvl="0"/>
            <a:r>
              <a:rPr lang="el-GR" dirty="0" smtClean="0"/>
              <a:t>Θα έβλαπτε το διακριτικό χαρακτήρα ή τη φήμη του σήματος φήμης.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lnSpc>
                <a:spcPct val="80000"/>
              </a:lnSpc>
              <a:buFont typeface="+mj-lt"/>
              <a:buAutoNum type="romanUcPeriod" startAt="12"/>
            </a:pPr>
            <a:r>
              <a:rPr lang="el-GR" sz="2400" dirty="0" smtClean="0"/>
              <a:t>Προσκρούουν σε προγενέστερο δικαίωμα:</a:t>
            </a:r>
            <a:endParaRPr lang="en-US" sz="2400" dirty="0" smtClean="0"/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400" dirty="0" smtClean="0"/>
              <a:t>Μη καταχωρημένου αλλά χρησιμοποιούμενου σήματος.</a:t>
            </a:r>
            <a:endParaRPr lang="en-US" sz="2400" dirty="0" smtClean="0"/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400" dirty="0" smtClean="0"/>
              <a:t>Διακριτικού σημείου ή γνωρίσματος που χρησιμοποιείται στις συναλλαγές.</a:t>
            </a:r>
            <a:endParaRPr lang="en-US" sz="2400" dirty="0" smtClean="0"/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400" dirty="0" smtClean="0"/>
              <a:t>Προσωπικότητας τρίτου προσώπου.</a:t>
            </a:r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400" dirty="0" smtClean="0"/>
              <a:t>Πνευματικής ή βιομηχανικής ιδιοκτησίας (εκτός δικαίου σημάτων).</a:t>
            </a:r>
            <a:endParaRPr lang="en-US" sz="2400" dirty="0" smtClean="0"/>
          </a:p>
          <a:p>
            <a:pPr marL="571500" indent="-571500">
              <a:buFont typeface="+mj-lt"/>
              <a:buAutoNum type="romanUcPeriod" startAt="13"/>
            </a:pPr>
            <a:r>
              <a:rPr lang="el-GR" sz="2400" dirty="0" smtClean="0"/>
              <a:t>Ενδέχεται να προκαλέσει σύγχυση με σήμα που έχει καταχωρηθεί και χρησιμοποιείται στην αλλοδαπή και η κατάθεση έγινε κακόπιστα.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err="1" smtClean="0"/>
              <a:t>Αλεξανδρίδου</a:t>
            </a:r>
            <a:r>
              <a:rPr lang="el-GR" sz="1400" dirty="0" smtClean="0"/>
              <a:t> Ελ.,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&amp; </a:t>
            </a:r>
            <a:r>
              <a:rPr lang="el-GR" sz="1400" dirty="0" err="1" smtClean="0"/>
              <a:t>Οικονομία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προσωπικών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Α.Ε. και Ε.Π.Ε.,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2009. </a:t>
            </a:r>
            <a:r>
              <a:rPr lang="el-GR" sz="1400" dirty="0" err="1" smtClean="0"/>
              <a:t>Κιάντου</a:t>
            </a:r>
            <a:r>
              <a:rPr lang="el-GR" sz="1400" dirty="0" smtClean="0"/>
              <a:t>-</a:t>
            </a:r>
            <a:r>
              <a:rPr lang="el-GR" sz="1400" dirty="0" err="1" smtClean="0"/>
              <a:t>Παμπούκη</a:t>
            </a:r>
            <a:r>
              <a:rPr lang="el-GR" sz="1400" dirty="0" smtClean="0"/>
              <a:t> Αλ.,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1997.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Μούζουλας</a:t>
            </a:r>
            <a:r>
              <a:rPr lang="el-GR" sz="1400" dirty="0" smtClean="0"/>
              <a:t> Σ., </a:t>
            </a:r>
            <a:r>
              <a:rPr lang="el-GR" sz="1400" dirty="0" err="1" smtClean="0"/>
              <a:t>Διοικητικό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Συμβούλιο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Ανώνυμης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-</a:t>
            </a:r>
            <a:r>
              <a:rPr lang="el-GR" sz="1400" dirty="0" err="1" smtClean="0"/>
              <a:t>Νομολογία</a:t>
            </a:r>
            <a:r>
              <a:rPr lang="el-GR" sz="1400" dirty="0" smtClean="0"/>
              <a:t> 1920-91(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1995)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Παπαγιάννης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Ιωάν</a:t>
            </a:r>
            <a:r>
              <a:rPr lang="el-GR" sz="1400" dirty="0" smtClean="0"/>
              <a:t>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2011.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Εμπορικές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Εταιρίες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Αξιόγραφα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Σινανιώτη</a:t>
            </a:r>
            <a:r>
              <a:rPr lang="el-GR" sz="1400" dirty="0" smtClean="0"/>
              <a:t> Αρ., </a:t>
            </a:r>
            <a:r>
              <a:rPr lang="el-GR" sz="1400" dirty="0" err="1" smtClean="0"/>
              <a:t>Εμπορικό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τ.2, Αντ. Ν. </a:t>
            </a:r>
            <a:r>
              <a:rPr lang="el-GR" sz="1400" dirty="0" err="1" smtClean="0"/>
              <a:t>Σάκκουλας</a:t>
            </a:r>
            <a:r>
              <a:rPr lang="el-GR" sz="1400" dirty="0" smtClean="0"/>
              <a:t> 2004.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Τριανταφυλλάκης</a:t>
            </a:r>
            <a:r>
              <a:rPr lang="el-GR" sz="1400" dirty="0" smtClean="0"/>
              <a:t> Γ., </a:t>
            </a:r>
            <a:r>
              <a:rPr lang="el-GR" sz="1400" dirty="0" err="1" smtClean="0"/>
              <a:t>Εισαγωγή</a:t>
            </a:r>
            <a:r>
              <a:rPr lang="el-GR" sz="1400" dirty="0" smtClean="0"/>
              <a:t> στο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των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2008.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Συλλογή</a:t>
            </a:r>
            <a:r>
              <a:rPr lang="el-GR" sz="1400" dirty="0" smtClean="0"/>
              <a:t> </a:t>
            </a:r>
            <a:r>
              <a:rPr lang="el-GR" sz="1400" dirty="0" err="1" smtClean="0"/>
              <a:t>Διαφόρων</a:t>
            </a:r>
            <a:r>
              <a:rPr lang="el-GR" sz="1400" dirty="0" smtClean="0"/>
              <a:t>, 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 </a:t>
            </a:r>
            <a:r>
              <a:rPr lang="el-GR" sz="1400" dirty="0" err="1" smtClean="0"/>
              <a:t>Περιορισμένης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Ευθύνης</a:t>
            </a:r>
            <a:r>
              <a:rPr lang="el-GR" sz="1400" dirty="0" smtClean="0"/>
              <a:t>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1994) 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Παππά Π. (2015) Εμπορικό και Οικονομικό Δίκαιο.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10310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3200" dirty="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Σκοπός της παρούσας ενότητας είναι να κατανοήσουμε τις έννοιες της εμπορικής επωνυμίας, του διακριτικού τίτλου, του σήματος και τέλος της ευρεσιτεχνίας και τα βασικά τους χαρακτηριστικά.</a:t>
            </a:r>
            <a:endParaRPr lang="el-GR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Η Εμπορική Επωνυμία</a:t>
            </a:r>
          </a:p>
          <a:p>
            <a:pPr>
              <a:buNone/>
            </a:pPr>
            <a:r>
              <a:rPr lang="en-US" dirty="0" smtClean="0"/>
              <a:t>Α. Ορισμός</a:t>
            </a:r>
          </a:p>
          <a:p>
            <a:pPr marL="0" indent="0">
              <a:buNone/>
            </a:pPr>
            <a:r>
              <a:rPr lang="el-GR" sz="2800" dirty="0" smtClean="0"/>
              <a:t>Το όνομα με το οποίο εμφανίζεται ο έμπορος στις συναλλαγές του. </a:t>
            </a: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Υποχρεωτικό για κάθε έμπορο.</a:t>
            </a: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Ιδιαίτερο διακριτικό γνώρισμα του εμπόρου – φορέα επιχείρησης, ενώ ο διακριτικός τίτλος χαρακτηρίζει την επιχείρηση και το σήμα τα προϊόντα ή της υπηρεσίες της.</a:t>
            </a: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Έχει διακριτική δύναμη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l-GR" dirty="0" smtClean="0"/>
              <a:t>Σχηματισμός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Φ.Π.: αστικό όνομα.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Προσωπικές εταιρίες: ονόματα εταίρων, αντικείμενο επιχείρησης ή άλλες ενδείξεις.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Α.Ε.: Ένδειξη που να δηλώνει είδος επιχείρησης + Α.Ε. -&gt; Αν διενεργεί πολλές δραστηριότητες, δυνατότητα προσθήκης κυριότερης.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Ε.Π.Ε.: Ελεύθερα.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Ι.Κ.Ε.: Όνομα ενός ή περισσότερων εταίρων ή μίξη.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l-GR" sz="2800" dirty="0" smtClean="0"/>
              <a:t>Αρχές εμπορικής επωνυμίας</a:t>
            </a:r>
            <a:endParaRPr lang="en-US" sz="2800" dirty="0" smtClean="0"/>
          </a:p>
          <a:p>
            <a:pPr marL="571500" indent="-571500">
              <a:lnSpc>
                <a:spcPct val="80000"/>
              </a:lnSpc>
              <a:buFont typeface="+mj-lt"/>
              <a:buAutoNum type="romanUcPeriod"/>
            </a:pPr>
            <a:r>
              <a:rPr lang="el-GR" sz="2400" dirty="0" smtClean="0"/>
              <a:t>Αρχή αλήθειας: τα ονόματα ή οι δραστηριότητες που εμφανίζονται στην επωνυμία πρέπει να ανταποκρίνονται στην πραγματικότητα. Διαφάνεια σε συναλλαγές, αποτροπή παραπλάνησης κοινού.</a:t>
            </a:r>
          </a:p>
          <a:p>
            <a:pPr marL="571500" indent="-571500">
              <a:lnSpc>
                <a:spcPct val="80000"/>
              </a:lnSpc>
              <a:buFont typeface="+mj-lt"/>
              <a:buAutoNum type="romanUcPeriod"/>
            </a:pPr>
            <a:r>
              <a:rPr lang="el-GR" sz="2400" dirty="0" smtClean="0"/>
              <a:t>Αρχή αποκλειστικότητας: κάθε επωνυμία πρέπει να αντιστοιχεί σε έναν έμπορο. Αν δύο έμποροι έχουν το ίδιο αστικό όνομα πρέπει να προστεθεί στη μεταγενέστερη επωνυμία διακριτικό στοιχείο.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600" dirty="0" smtClean="0"/>
              <a:t>Αρχή ενότητας: μία μόνο επωνυμία για όλες τις δραστηριότητες.</a:t>
            </a:r>
          </a:p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600" dirty="0" smtClean="0"/>
              <a:t>Αρχή διάρκειας: διατήρηση επωνυμίας ακόμα κι αν μεταβληθούν τα στοιχεία που τη σχηματίζουν, αν έχει οικονομική αξία.</a:t>
            </a:r>
          </a:p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600" dirty="0" smtClean="0"/>
              <a:t>Αρχή δημοσιότητας: πρέπει να δημοσιεύεται για την αποτελεσματικότερη προστασία τρίτων και ασφάλεια συναλλαγών.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2055</TotalTime>
  <Words>1544</Words>
  <Application>Microsoft Office PowerPoint</Application>
  <PresentationFormat>Προβολή στην οθόνη (16:10)</PresentationFormat>
  <Paragraphs>177</Paragraphs>
  <Slides>28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Εμπορικό και Οικονομικό Δίκαιο</vt:lpstr>
      <vt:lpstr>Διαφάνεια 2</vt:lpstr>
      <vt:lpstr>Άδειες Χρήσης</vt:lpstr>
      <vt:lpstr>Χρηματοδότηση</vt:lpstr>
      <vt:lpstr>Σκοποί  ενότητας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Βιβλιογραφία</vt:lpstr>
      <vt:lpstr>Σημείωμα Αναφοράς</vt:lpstr>
      <vt:lpstr>Σημείωμα Αδειοδότησης</vt:lpstr>
      <vt:lpstr>Διαφάνεια 25</vt:lpstr>
      <vt:lpstr>Διαφάνεια 26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337</cp:revision>
  <dcterms:created xsi:type="dcterms:W3CDTF">2012-09-06T09:03:05Z</dcterms:created>
  <dcterms:modified xsi:type="dcterms:W3CDTF">2015-11-09T18:23:20Z</dcterms:modified>
</cp:coreProperties>
</file>