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9" r:id="rId5"/>
    <p:sldId id="417" r:id="rId6"/>
    <p:sldId id="418" r:id="rId7"/>
    <p:sldId id="420" r:id="rId8"/>
    <p:sldId id="419" r:id="rId9"/>
    <p:sldId id="421" r:id="rId10"/>
    <p:sldId id="426" r:id="rId11"/>
    <p:sldId id="427" r:id="rId12"/>
    <p:sldId id="425" r:id="rId13"/>
    <p:sldId id="428" r:id="rId14"/>
    <p:sldId id="429" r:id="rId15"/>
    <p:sldId id="430" r:id="rId16"/>
    <p:sldId id="432" r:id="rId17"/>
    <p:sldId id="433" r:id="rId18"/>
    <p:sldId id="434" r:id="rId19"/>
    <p:sldId id="435" r:id="rId20"/>
    <p:sldId id="436" r:id="rId21"/>
    <p:sldId id="416" r:id="rId22"/>
    <p:sldId id="291" r:id="rId23"/>
    <p:sldId id="292" r:id="rId24"/>
    <p:sldId id="293" r:id="rId25"/>
    <p:sldId id="280" r:id="rId26"/>
  </p:sldIdLst>
  <p:sldSz cx="9144000" cy="5715000" type="screen16x10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854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1308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1068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5341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2004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8931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551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0412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9238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8055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796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4498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466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877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649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741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9365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36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3014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Αντικειμενοστραφής Προγραμματισμός – Επαναληπτικές Ασκήσεις (</a:t>
            </a:r>
            <a:r>
              <a:rPr lang="el-GR" sz="1000" b="1" dirty="0" smtClean="0">
                <a:solidFill>
                  <a:schemeClr val="bg1"/>
                </a:solidFill>
              </a:rPr>
              <a:t>1/</a:t>
            </a:r>
            <a:r>
              <a:rPr lang="en-US" sz="1000" b="1" dirty="0" smtClean="0">
                <a:solidFill>
                  <a:schemeClr val="bg1"/>
                </a:solidFill>
              </a:rPr>
              <a:t>3</a:t>
            </a:r>
            <a:r>
              <a:rPr lang="el-GR" sz="1000" b="1" dirty="0" smtClean="0">
                <a:solidFill>
                  <a:schemeClr val="bg1"/>
                </a:solidFill>
              </a:rPr>
              <a:t>), </a:t>
            </a:r>
            <a:r>
              <a:rPr lang="el-GR" sz="1000" b="1" dirty="0" smtClean="0">
                <a:solidFill>
                  <a:schemeClr val="bg1"/>
                </a:solidFill>
              </a:rPr>
              <a:t>Τμήμα Μηχανικών Πληροφορικής,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3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9512" y="1775355"/>
            <a:ext cx="8784976" cy="1225021"/>
          </a:xfrm>
        </p:spPr>
        <p:txBody>
          <a:bodyPr>
            <a:normAutofit/>
          </a:bodyPr>
          <a:lstStyle/>
          <a:p>
            <a:r>
              <a:rPr lang="el-GR" sz="4000" dirty="0"/>
              <a:t>Αντικειμενοστραφής Προγραμματισμός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10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Επαναληπτικές Ασκήσεις (</a:t>
            </a:r>
            <a:r>
              <a:rPr lang="el-GR" sz="2800" b="1" dirty="0" smtClean="0"/>
              <a:t>1/</a:t>
            </a:r>
            <a:r>
              <a:rPr lang="en-US" sz="2800" b="1" dirty="0" smtClean="0"/>
              <a:t>3</a:t>
            </a:r>
            <a:r>
              <a:rPr lang="el-GR" sz="2800" b="1" dirty="0" smtClean="0"/>
              <a:t>)</a:t>
            </a:r>
            <a:endParaRPr lang="en-US" sz="2800" b="1" dirty="0" smtClean="0"/>
          </a:p>
          <a:p>
            <a:endParaRPr lang="el-GR" sz="2800" dirty="0" smtClean="0"/>
          </a:p>
          <a:p>
            <a:r>
              <a:rPr lang="el-GR" sz="2800" dirty="0" smtClean="0"/>
              <a:t>Ιωάννης Τσούλος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lecture5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5291" r="33462" b="18024"/>
          <a:stretch/>
        </p:blipFill>
        <p:spPr>
          <a:xfrm>
            <a:off x="1619672" y="249695"/>
            <a:ext cx="5714769" cy="5436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21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lecture5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5291" r="33462" b="17690"/>
          <a:stretch/>
        </p:blipFill>
        <p:spPr>
          <a:xfrm>
            <a:off x="1619672" y="228865"/>
            <a:ext cx="5718964" cy="5472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32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pic>
        <p:nvPicPr>
          <p:cNvPr id="5" name="Εικόνα 4" descr="lecture5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5" t="26097" r="35825" b="18024"/>
          <a:stretch/>
        </p:blipFill>
        <p:spPr>
          <a:xfrm>
            <a:off x="2483768" y="279540"/>
            <a:ext cx="449465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lecture5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5291" r="33462" b="18024"/>
          <a:stretch/>
        </p:blipFill>
        <p:spPr>
          <a:xfrm>
            <a:off x="1619672" y="228865"/>
            <a:ext cx="5752604" cy="5472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62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lecture5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5291" r="33462" b="51454"/>
          <a:stretch/>
        </p:blipFill>
        <p:spPr>
          <a:xfrm>
            <a:off x="1547664" y="1181364"/>
            <a:ext cx="5811752" cy="2268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634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 1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1800" dirty="0"/>
              <a:t>Να γραφεί κατηγορία με το όνομα </a:t>
            </a:r>
            <a:r>
              <a:rPr lang="el-GR" sz="1800" b="1" i="1" dirty="0" err="1"/>
              <a:t>File</a:t>
            </a:r>
            <a:r>
              <a:rPr lang="el-GR" sz="1800" dirty="0"/>
              <a:t> για την περιγραφή αρχείων. Στα ιδιωτικά πεδία της κατηγορίας θα περιλαμβάνονται τα ακόλουθα: </a:t>
            </a:r>
            <a:endParaRPr lang="en-US" sz="1800" dirty="0" smtClean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l-GR" sz="1800" dirty="0" smtClean="0"/>
              <a:t>΄Όνομα </a:t>
            </a:r>
            <a:r>
              <a:rPr lang="el-GR" sz="1800" dirty="0"/>
              <a:t>αρχείου </a:t>
            </a:r>
            <a:endParaRPr lang="en-US" sz="1800" dirty="0" smtClean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l-GR" sz="1800" dirty="0" smtClean="0"/>
              <a:t>Φάκελος </a:t>
            </a:r>
            <a:r>
              <a:rPr lang="el-GR" sz="1800" dirty="0"/>
              <a:t>του αρχείου (Δείκτης </a:t>
            </a:r>
            <a:r>
              <a:rPr lang="el-GR" sz="1800" dirty="0" smtClean="0"/>
              <a:t>σε </a:t>
            </a:r>
            <a:r>
              <a:rPr lang="el-GR" sz="1800" i="1" dirty="0" err="1"/>
              <a:t>File</a:t>
            </a:r>
            <a:r>
              <a:rPr lang="el-GR" sz="1800" dirty="0"/>
              <a:t>) </a:t>
            </a:r>
            <a:endParaRPr lang="en-US" sz="1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sz="1800" dirty="0" smtClean="0"/>
              <a:t>Στα δημόσιά </a:t>
            </a:r>
            <a:r>
              <a:rPr lang="el-GR" sz="1800" dirty="0"/>
              <a:t>πεδία </a:t>
            </a:r>
            <a:endParaRPr lang="en-US" sz="1800" dirty="0" smtClean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l-GR" sz="1800" dirty="0" smtClean="0"/>
              <a:t>Μία </a:t>
            </a:r>
            <a:r>
              <a:rPr lang="el-GR" sz="1800" dirty="0"/>
              <a:t>μέθοδος δημιουργίας </a:t>
            </a:r>
            <a:endParaRPr lang="en-US" sz="1800" dirty="0" smtClean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l-GR" sz="1800" dirty="0" smtClean="0"/>
              <a:t>Μέθοδοι </a:t>
            </a:r>
            <a:r>
              <a:rPr lang="el-GR" sz="1800" i="1" dirty="0" err="1"/>
              <a:t>set</a:t>
            </a:r>
            <a:r>
              <a:rPr lang="el-GR" sz="1800" i="1" dirty="0"/>
              <a:t>() </a:t>
            </a:r>
            <a:r>
              <a:rPr lang="el-GR" sz="1800" dirty="0"/>
              <a:t>και </a:t>
            </a:r>
            <a:r>
              <a:rPr lang="el-GR" sz="1800" i="1" dirty="0" err="1"/>
              <a:t>get</a:t>
            </a:r>
            <a:r>
              <a:rPr lang="el-GR" sz="1800" i="1" dirty="0"/>
              <a:t>() </a:t>
            </a:r>
            <a:endParaRPr lang="en-US" sz="1800" i="1" dirty="0" smtClean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l-GR" sz="1800" dirty="0" smtClean="0"/>
              <a:t>Μια </a:t>
            </a:r>
            <a:r>
              <a:rPr lang="el-GR" sz="1800" dirty="0"/>
              <a:t>αφηρημένη μέθοδος με το όνομα </a:t>
            </a:r>
            <a:r>
              <a:rPr lang="en-US" sz="1800" i="1" dirty="0" smtClean="0"/>
              <a:t>c</a:t>
            </a:r>
            <a:r>
              <a:rPr lang="el-GR" sz="1800" i="1" dirty="0" err="1" smtClean="0"/>
              <a:t>opy</a:t>
            </a:r>
            <a:r>
              <a:rPr lang="el-GR" sz="1800" i="1" dirty="0" smtClean="0"/>
              <a:t>(</a:t>
            </a:r>
            <a:r>
              <a:rPr lang="el-GR" sz="1800" i="1" dirty="0" err="1" smtClean="0"/>
              <a:t>File</a:t>
            </a:r>
            <a:r>
              <a:rPr lang="el-GR" sz="1800" i="1" dirty="0" smtClean="0"/>
              <a:t> </a:t>
            </a:r>
            <a:r>
              <a:rPr lang="el-GR" sz="1800" i="1" dirty="0"/>
              <a:t>*</a:t>
            </a:r>
            <a:r>
              <a:rPr lang="el-GR" sz="1800" i="1" dirty="0" err="1"/>
              <a:t>other</a:t>
            </a:r>
            <a:r>
              <a:rPr lang="el-GR" sz="1800" i="1" dirty="0"/>
              <a:t>) </a:t>
            </a:r>
            <a:r>
              <a:rPr lang="el-GR" sz="1800" dirty="0"/>
              <a:t>για την αντιγραφή των περιεχομένων του </a:t>
            </a:r>
            <a:r>
              <a:rPr lang="el-GR" sz="1800" i="1" dirty="0" err="1"/>
              <a:t>other</a:t>
            </a:r>
            <a:r>
              <a:rPr lang="el-GR" sz="1800" dirty="0"/>
              <a:t> </a:t>
            </a:r>
            <a:r>
              <a:rPr lang="el-GR" sz="1800" dirty="0" smtClean="0"/>
              <a:t>στο </a:t>
            </a:r>
            <a:r>
              <a:rPr lang="el-GR" sz="1800" dirty="0"/>
              <a:t>τρέχων αρχείο </a:t>
            </a:r>
            <a:endParaRPr lang="en-US" sz="1800" dirty="0" smtClean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l-GR" sz="1800" dirty="0" smtClean="0"/>
              <a:t>Μια </a:t>
            </a:r>
            <a:r>
              <a:rPr lang="el-GR" sz="1800" dirty="0"/>
              <a:t>μέθοδος με το όνομα </a:t>
            </a:r>
            <a:r>
              <a:rPr lang="el-GR" sz="1800" i="1" dirty="0" err="1"/>
              <a:t>printPath</a:t>
            </a:r>
            <a:r>
              <a:rPr lang="el-GR" sz="1800" i="1" dirty="0"/>
              <a:t>()</a:t>
            </a:r>
            <a:r>
              <a:rPr lang="el-GR" sz="1800" dirty="0"/>
              <a:t> που θα εκτυπώνει την διαδρομή του αρχείου </a:t>
            </a:r>
            <a:endParaRPr lang="en-US" sz="1800" dirty="0" smtClean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l-GR" sz="1800" dirty="0" smtClean="0"/>
              <a:t>Μια </a:t>
            </a:r>
            <a:r>
              <a:rPr lang="el-GR" sz="1800" dirty="0"/>
              <a:t>αφηρημένη μέθοδος </a:t>
            </a:r>
            <a:r>
              <a:rPr lang="el-GR" sz="1800" i="1" dirty="0" err="1"/>
              <a:t>details</a:t>
            </a:r>
            <a:r>
              <a:rPr lang="el-GR" sz="1800" i="1" dirty="0"/>
              <a:t>()</a:t>
            </a:r>
            <a:r>
              <a:rPr lang="el-GR" sz="1800" dirty="0"/>
              <a:t> που θα εκτυπώνει λεπτομέρειες για το αρχείο. </a:t>
            </a:r>
            <a:endParaRPr lang="en-US" sz="1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28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 1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1800" dirty="0" smtClean="0"/>
              <a:t>Να </a:t>
            </a:r>
            <a:r>
              <a:rPr lang="el-GR" sz="1800" dirty="0"/>
              <a:t>γίνουν δύο νέες κατηγορίες που κληρονομούν την </a:t>
            </a:r>
            <a:r>
              <a:rPr lang="el-GR" sz="1800" i="1" dirty="0" err="1"/>
              <a:t>File</a:t>
            </a:r>
            <a:r>
              <a:rPr lang="el-GR" sz="1800" dirty="0"/>
              <a:t> με ονόματα </a:t>
            </a:r>
            <a:r>
              <a:rPr lang="el-GR" sz="1800" i="1" dirty="0" err="1"/>
              <a:t>TextFile</a:t>
            </a:r>
            <a:r>
              <a:rPr lang="el-GR" sz="1800" dirty="0"/>
              <a:t> και </a:t>
            </a:r>
            <a:r>
              <a:rPr lang="el-GR" sz="1800" i="1" dirty="0" err="1"/>
              <a:t>Folder</a:t>
            </a:r>
            <a:r>
              <a:rPr lang="el-GR" sz="1800" dirty="0"/>
              <a:t>. Στο πρώτο θα υπάρχει </a:t>
            </a:r>
            <a:r>
              <a:rPr lang="el-GR" sz="1800" dirty="0" smtClean="0"/>
              <a:t>στα </a:t>
            </a:r>
            <a:r>
              <a:rPr lang="el-GR" sz="1800" dirty="0"/>
              <a:t>ιδιωτικά πεδία το αλφαριθμητικό πεδίο </a:t>
            </a:r>
            <a:r>
              <a:rPr lang="el-GR" sz="1800" i="1" dirty="0" err="1"/>
              <a:t>Data</a:t>
            </a:r>
            <a:r>
              <a:rPr lang="el-GR" sz="1800" dirty="0"/>
              <a:t> και </a:t>
            </a:r>
            <a:r>
              <a:rPr lang="el-GR" sz="1800" dirty="0" smtClean="0"/>
              <a:t>στο </a:t>
            </a:r>
            <a:r>
              <a:rPr lang="el-GR" sz="1800" dirty="0"/>
              <a:t>δεύτερο θα υπάρχει ο πίνακας </a:t>
            </a:r>
            <a:r>
              <a:rPr lang="el-GR" sz="1800" i="1" dirty="0" err="1"/>
              <a:t>Contents</a:t>
            </a:r>
            <a:r>
              <a:rPr lang="el-GR" sz="1800" dirty="0"/>
              <a:t>, ο οποίος θα είναι τα αρχεία </a:t>
            </a:r>
            <a:r>
              <a:rPr lang="el-GR" sz="1800" dirty="0" smtClean="0"/>
              <a:t>στον </a:t>
            </a:r>
            <a:r>
              <a:rPr lang="el-GR" sz="1800" dirty="0"/>
              <a:t>φάκελο και θα αποτελείται από δείκτες </a:t>
            </a:r>
            <a:r>
              <a:rPr lang="el-GR" sz="1800" dirty="0" smtClean="0"/>
              <a:t>σε </a:t>
            </a:r>
            <a:r>
              <a:rPr lang="el-GR" sz="1800" i="1" dirty="0" err="1"/>
              <a:t>File</a:t>
            </a:r>
            <a:r>
              <a:rPr lang="el-GR" sz="1800" dirty="0"/>
              <a:t>. Κάθε κατηγορία θα υλοποιεί διαφορετικά τις αφηρημένες μεθόδους. </a:t>
            </a:r>
            <a:endParaRPr lang="en-US" sz="1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10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lecture5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5291" r="33462" b="18024"/>
          <a:stretch/>
        </p:blipFill>
        <p:spPr>
          <a:xfrm>
            <a:off x="1763688" y="221370"/>
            <a:ext cx="5767475" cy="5486135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39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lecture5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5291" r="33462" b="18024"/>
          <a:stretch/>
        </p:blipFill>
        <p:spPr>
          <a:xfrm>
            <a:off x="1763688" y="229165"/>
            <a:ext cx="5738193" cy="5458281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66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lecture5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5291" r="33462" b="18024"/>
          <a:stretch/>
        </p:blipFill>
        <p:spPr>
          <a:xfrm>
            <a:off x="1763688" y="228865"/>
            <a:ext cx="5767475" cy="5486135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4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952328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Αντικειμενοστραφής </a:t>
            </a:r>
            <a:r>
              <a:rPr lang="el-GR" b="1" dirty="0" smtClean="0"/>
              <a:t>Προγραμματισμός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10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Επαναληπτικές </a:t>
            </a:r>
            <a:r>
              <a:rPr lang="el-GR" sz="2800" dirty="0"/>
              <a:t>Ασκήσεις (</a:t>
            </a:r>
            <a:r>
              <a:rPr lang="el-GR" sz="2800" dirty="0" smtClean="0"/>
              <a:t>1/</a:t>
            </a:r>
            <a:r>
              <a:rPr lang="en-US" sz="2800" dirty="0" smtClean="0"/>
              <a:t>3</a:t>
            </a:r>
            <a:r>
              <a:rPr lang="el-GR" sz="2800" dirty="0" smtClean="0"/>
              <a:t>)</a:t>
            </a:r>
            <a:endParaRPr lang="en-US" sz="2800" dirty="0"/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Τσούλος</a:t>
            </a: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pic>
        <p:nvPicPr>
          <p:cNvPr id="3" name="Εικόνα 2" descr="lecture5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5291" r="33462" b="41279"/>
          <a:stretch/>
        </p:blipFill>
        <p:spPr>
          <a:xfrm>
            <a:off x="1763688" y="228864"/>
            <a:ext cx="5712726" cy="320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Εγχειρίδιο της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Μάθετε τη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 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Προγραμματισμός με τη γλώσσα </a:t>
            </a:r>
            <a:r>
              <a:rPr lang="en-GB" sz="1600" dirty="0"/>
              <a:t>C</a:t>
            </a:r>
            <a:r>
              <a:rPr lang="el-GR" sz="1600" dirty="0"/>
              <a:t>++ Μέρος Α, Αλεβίζος Θ., Έκδοση ΤΕΙ Καβάλας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</a:t>
            </a:r>
            <a:r>
              <a:rPr lang="el-GR" sz="1600" dirty="0"/>
              <a:t>++ Αντικειμενοστραφής Προγραμματισμός Υπολογιστών Τομαράς Α., , Εκδόσεις Νέων Τεχνολογιών.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Ανακαλύψτε τη γλώσσα </a:t>
            </a:r>
            <a:r>
              <a:rPr lang="en-GB" sz="1600" dirty="0"/>
              <a:t>C</a:t>
            </a:r>
            <a:r>
              <a:rPr lang="el-GR" sz="1600" dirty="0"/>
              <a:t>, </a:t>
            </a:r>
            <a:r>
              <a:rPr lang="en-GB" sz="1600" dirty="0"/>
              <a:t>J</a:t>
            </a:r>
            <a:r>
              <a:rPr lang="el-GR" sz="1600" dirty="0"/>
              <a:t>. </a:t>
            </a:r>
            <a:r>
              <a:rPr lang="en-GB" sz="1600" dirty="0" err="1"/>
              <a:t>Purdum</a:t>
            </a:r>
            <a:r>
              <a:rPr lang="el-GR" sz="1600" dirty="0"/>
              <a:t>, Εκδόσεις Δίαυλος.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Εισαγωγή στο Συστηματικό Προγραμματισμό και στη γλώσσα </a:t>
            </a:r>
            <a:r>
              <a:rPr lang="en-GB" sz="1600" dirty="0"/>
              <a:t>C</a:t>
            </a:r>
            <a:r>
              <a:rPr lang="el-GR" sz="1600" dirty="0"/>
              <a:t>++, Σ. </a:t>
            </a:r>
            <a:r>
              <a:rPr lang="el-GR" sz="1600" dirty="0" err="1"/>
              <a:t>Μπαλτζής</a:t>
            </a:r>
            <a:r>
              <a:rPr lang="el-GR" sz="1600" dirty="0"/>
              <a:t>, εκδόσεις πανεπιστημίου Ιωαννίνων.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C++ From the beginning, Jan </a:t>
            </a:r>
            <a:r>
              <a:rPr lang="en-GB" sz="1600" dirty="0" err="1"/>
              <a:t>Skansholm</a:t>
            </a:r>
            <a:r>
              <a:rPr lang="en-GB" sz="1600" dirty="0"/>
              <a:t>, Addison Wesley.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/>
              <a:t>The </a:t>
            </a:r>
            <a:r>
              <a:rPr lang="en-GB" sz="1600" dirty="0"/>
              <a:t>design and analysis of computer algorithms, A.V. AHO, J.E. HOPCROFT, J.D. ULLMANN, Addison Wesley 1974.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Structure and Interpretation of Computer Programs, H. ABELSON, G.J. SUSSMAN, J. SUSSMAN,  MIT Press, Mc </a:t>
            </a:r>
            <a:r>
              <a:rPr lang="en-GB" sz="1600" dirty="0" err="1"/>
              <a:t>Graw</a:t>
            </a:r>
            <a:r>
              <a:rPr lang="en-GB" sz="1600" dirty="0"/>
              <a:t> Hill Book Company, 1985</a:t>
            </a:r>
            <a:endParaRPr lang="el-GR" sz="1600" dirty="0"/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The art of computer programming, D.E. KNUTH, Addison-Wesley.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Αντικειμενοστραφής Προγραμματισμός.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http://eclass.teiep.gr/courses/COMP113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Επαναληπτικές Ασκήσεις (</a:t>
            </a:r>
            <a:r>
              <a:rPr lang="el-GR" dirty="0" smtClean="0"/>
              <a:t>1/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n-US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 1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Να δημιουργηθεί </a:t>
            </a:r>
            <a:r>
              <a:rPr lang="el-GR" sz="2000" dirty="0"/>
              <a:t>μια κατηγορία με το όνομα </a:t>
            </a:r>
            <a:r>
              <a:rPr lang="el-GR" sz="2000" b="1" i="1" dirty="0" err="1"/>
              <a:t>Author</a:t>
            </a:r>
            <a:r>
              <a:rPr lang="el-GR" sz="2000" dirty="0"/>
              <a:t> για </a:t>
            </a:r>
            <a:r>
              <a:rPr lang="el-GR" sz="2000" dirty="0" smtClean="0"/>
              <a:t>συγγραφείς. </a:t>
            </a:r>
            <a:r>
              <a:rPr lang="el-GR" sz="2000" dirty="0"/>
              <a:t>Στα ιδιωτικά της πεδία να </a:t>
            </a:r>
            <a:r>
              <a:rPr lang="el-GR" sz="2000" dirty="0" smtClean="0"/>
              <a:t>περιλαμβάνονται </a:t>
            </a:r>
            <a:r>
              <a:rPr lang="el-GR" sz="2000" dirty="0"/>
              <a:t>τα ακόλουθα: 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l-GR" sz="2000" dirty="0" smtClean="0"/>
              <a:t>Επίθετο συγγραφέα 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l-GR" sz="2000" dirty="0" smtClean="0"/>
              <a:t>΄Έτος γέννησής 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l-GR" sz="2000" dirty="0" smtClean="0"/>
              <a:t>΄Έτος </a:t>
            </a:r>
            <a:r>
              <a:rPr lang="el-GR" sz="2000" dirty="0"/>
              <a:t>θανάτου (αν υπάρχει, αλλιώς 0)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Στα δημόσιά </a:t>
            </a:r>
            <a:r>
              <a:rPr lang="el-GR" sz="2000" dirty="0"/>
              <a:t>πεδία θα περιλαμβάνονται 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l-GR" sz="2000" dirty="0" smtClean="0"/>
              <a:t>Μια </a:t>
            </a:r>
            <a:r>
              <a:rPr lang="el-GR" sz="2000" dirty="0"/>
              <a:t>μέθοδος δημιουργίας 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l-GR" sz="2000" dirty="0" smtClean="0"/>
              <a:t>Μέθοδοι </a:t>
            </a:r>
            <a:r>
              <a:rPr lang="el-GR" sz="2000" i="1" dirty="0" err="1"/>
              <a:t>set</a:t>
            </a:r>
            <a:r>
              <a:rPr lang="el-GR" sz="2000" i="1" dirty="0"/>
              <a:t>, </a:t>
            </a:r>
            <a:r>
              <a:rPr lang="el-GR" sz="2000" i="1" dirty="0" err="1"/>
              <a:t>get</a:t>
            </a:r>
            <a:r>
              <a:rPr lang="el-GR" sz="2000" dirty="0"/>
              <a:t> </a:t>
            </a:r>
            <a:endParaRPr lang="en-US" sz="2000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l-GR" sz="2000" dirty="0" smtClean="0"/>
              <a:t>Μια </a:t>
            </a:r>
            <a:r>
              <a:rPr lang="el-GR" sz="2000" dirty="0"/>
              <a:t>μέθοδος με το όνομα </a:t>
            </a:r>
            <a:r>
              <a:rPr lang="el-GR" sz="2000" i="1" dirty="0" err="1"/>
              <a:t>details</a:t>
            </a:r>
            <a:r>
              <a:rPr lang="el-GR" sz="2000" i="1" dirty="0"/>
              <a:t>()</a:t>
            </a:r>
            <a:r>
              <a:rPr lang="el-GR" sz="2000" dirty="0"/>
              <a:t> που θα εμφανίζει τα </a:t>
            </a:r>
            <a:r>
              <a:rPr lang="el-GR" sz="2000" dirty="0" smtClean="0"/>
              <a:t>στοιχεία </a:t>
            </a:r>
            <a:r>
              <a:rPr lang="el-GR" sz="2000" dirty="0"/>
              <a:t>του </a:t>
            </a:r>
            <a:r>
              <a:rPr lang="el-GR" sz="2000" dirty="0" smtClean="0"/>
              <a:t>συγγραφέα</a:t>
            </a:r>
            <a:r>
              <a:rPr lang="en-US" sz="2000" dirty="0" smtClean="0"/>
              <a:t>.</a:t>
            </a:r>
            <a:r>
              <a:rPr lang="el-GR" sz="2000" dirty="0" smtClean="0"/>
              <a:t> 						</a:t>
            </a:r>
            <a:r>
              <a:rPr lang="en-US" sz="2000" i="1" dirty="0" smtClean="0">
                <a:solidFill>
                  <a:srgbClr val="0070C0"/>
                </a:solidFill>
              </a:rPr>
              <a:t>(</a:t>
            </a:r>
            <a:r>
              <a:rPr lang="el-GR" sz="2000" i="1" dirty="0">
                <a:solidFill>
                  <a:srgbClr val="0070C0"/>
                </a:solidFill>
              </a:rPr>
              <a:t>ΣΥΝΕΧΕΙΑ</a:t>
            </a:r>
            <a:r>
              <a:rPr lang="el-GR" sz="2000" i="1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sz="2000" i="1" dirty="0">
                <a:solidFill>
                  <a:srgbClr val="0070C0"/>
                </a:solidFill>
              </a:rPr>
              <a:t>)</a:t>
            </a:r>
          </a:p>
          <a:p>
            <a:pPr marL="457200" indent="-457200">
              <a:buAutoNum type="arabicPeriod"/>
            </a:pPr>
            <a:endParaRPr lang="en-US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99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 1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Να </a:t>
            </a:r>
            <a:r>
              <a:rPr lang="el-GR" sz="2000" dirty="0"/>
              <a:t>δημιουργηθεί μια κατηγορία για την περιγραφή βιβλίων με το όνομα </a:t>
            </a:r>
            <a:r>
              <a:rPr lang="el-GR" sz="2000" b="1" i="1" dirty="0" err="1"/>
              <a:t>Book</a:t>
            </a:r>
            <a:r>
              <a:rPr lang="el-GR" sz="2000" dirty="0"/>
              <a:t>. Η μέθοδος να περιλαμβάνει τα ακόλουθα ιδιωτικά πεδία: 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l-GR" sz="2000" dirty="0" smtClean="0"/>
              <a:t>΄Όνομα </a:t>
            </a:r>
            <a:r>
              <a:rPr lang="el-GR" sz="2000" dirty="0"/>
              <a:t>βιβλίου 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l-GR" sz="2000" dirty="0" smtClean="0"/>
              <a:t>Συγγραφέας 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l-GR" sz="2000" dirty="0" smtClean="0"/>
              <a:t>Σελίδες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Στα δημόσιά </a:t>
            </a:r>
            <a:r>
              <a:rPr lang="el-GR" sz="2000" dirty="0"/>
              <a:t>πεδία να υπάρχουν: 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l-GR" sz="2000" dirty="0" smtClean="0"/>
              <a:t>Δύο </a:t>
            </a:r>
            <a:r>
              <a:rPr lang="el-GR" sz="2000" dirty="0"/>
              <a:t>μέθοδοι δημιουργίας της επιλογής </a:t>
            </a:r>
            <a:r>
              <a:rPr lang="el-GR" sz="2000" dirty="0" smtClean="0"/>
              <a:t>σας 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l-GR" sz="2000" dirty="0" smtClean="0"/>
              <a:t>Μέθοδοι </a:t>
            </a:r>
            <a:r>
              <a:rPr lang="el-GR" sz="2000" i="1" dirty="0" err="1"/>
              <a:t>set</a:t>
            </a:r>
            <a:r>
              <a:rPr lang="el-GR" sz="2000" i="1" dirty="0"/>
              <a:t>() </a:t>
            </a:r>
            <a:r>
              <a:rPr lang="el-GR" sz="2000" dirty="0"/>
              <a:t>και </a:t>
            </a:r>
            <a:r>
              <a:rPr lang="el-GR" sz="2000" i="1" dirty="0" err="1"/>
              <a:t>get</a:t>
            </a:r>
            <a:r>
              <a:rPr lang="el-GR" sz="2000" i="1" dirty="0"/>
              <a:t>() </a:t>
            </a:r>
            <a:endParaRPr lang="en-US" sz="2000" i="1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l-GR" sz="2000" dirty="0" smtClean="0"/>
              <a:t>Μια </a:t>
            </a:r>
            <a:r>
              <a:rPr lang="el-GR" sz="2000" dirty="0"/>
              <a:t>μέθοδος με το όνομα </a:t>
            </a:r>
            <a:r>
              <a:rPr lang="el-GR" sz="2000" i="1" dirty="0" err="1"/>
              <a:t>details</a:t>
            </a:r>
            <a:r>
              <a:rPr lang="el-GR" sz="2000" i="1" dirty="0"/>
              <a:t>() </a:t>
            </a:r>
            <a:r>
              <a:rPr lang="el-GR" sz="2000" dirty="0"/>
              <a:t>που θα εμφανίζει πληροφορίες για το βιβλίο </a:t>
            </a:r>
            <a:r>
              <a:rPr lang="el-GR" sz="2000" dirty="0" smtClean="0"/>
              <a:t>						</a:t>
            </a:r>
            <a:r>
              <a:rPr lang="en-US" sz="2000" i="1" dirty="0" smtClean="0">
                <a:solidFill>
                  <a:srgbClr val="0070C0"/>
                </a:solidFill>
              </a:rPr>
              <a:t>(</a:t>
            </a:r>
            <a:r>
              <a:rPr lang="el-GR" sz="2000" i="1" dirty="0">
                <a:solidFill>
                  <a:srgbClr val="0070C0"/>
                </a:solidFill>
              </a:rPr>
              <a:t>ΣΥΝΕΧΕΙΑ</a:t>
            </a:r>
            <a:r>
              <a:rPr lang="el-GR" sz="2000" i="1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sz="2000" i="1" dirty="0">
                <a:solidFill>
                  <a:srgbClr val="0070C0"/>
                </a:solidFill>
              </a:rPr>
              <a:t>)</a:t>
            </a:r>
          </a:p>
          <a:p>
            <a:pPr marL="457200" indent="-457200">
              <a:buAutoNum type="arabicPeriod"/>
            </a:pPr>
            <a:endParaRPr lang="en-US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41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 1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Στην συνέχεια </a:t>
            </a:r>
            <a:r>
              <a:rPr lang="el-GR" sz="2000" dirty="0"/>
              <a:t>να γραφεί κατηγορία με το όνομα </a:t>
            </a:r>
            <a:r>
              <a:rPr lang="el-GR" sz="2000" b="1" i="1" dirty="0" err="1"/>
              <a:t>Library</a:t>
            </a:r>
            <a:r>
              <a:rPr lang="el-GR" sz="2000" dirty="0"/>
              <a:t>. Η κατηγορία αυτή θα έχει </a:t>
            </a:r>
            <a:r>
              <a:rPr lang="el-GR" sz="2000" dirty="0" smtClean="0"/>
              <a:t>στα </a:t>
            </a:r>
            <a:r>
              <a:rPr lang="el-GR" sz="2000" dirty="0"/>
              <a:t>ιδιωτικά της πεδία τα ακόλουθα 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l-GR" sz="2000" dirty="0" smtClean="0"/>
              <a:t>΄Έναν </a:t>
            </a:r>
            <a:r>
              <a:rPr lang="el-GR" sz="2000" dirty="0"/>
              <a:t>πίνακα από 100 δείκτες </a:t>
            </a:r>
            <a:r>
              <a:rPr lang="el-GR" sz="2000" dirty="0" smtClean="0"/>
              <a:t>σε </a:t>
            </a:r>
            <a:r>
              <a:rPr lang="el-GR" sz="2000" i="1" dirty="0" err="1"/>
              <a:t>Book</a:t>
            </a:r>
            <a:r>
              <a:rPr lang="el-GR" sz="2000" dirty="0"/>
              <a:t> 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l-GR" sz="2000" dirty="0" smtClean="0"/>
              <a:t>΄Έναν </a:t>
            </a:r>
            <a:r>
              <a:rPr lang="el-GR" sz="2000" dirty="0"/>
              <a:t>μετρητή που θα καταγράφει </a:t>
            </a:r>
            <a:r>
              <a:rPr lang="el-GR" sz="2000" dirty="0" smtClean="0"/>
              <a:t>πόσα </a:t>
            </a:r>
            <a:r>
              <a:rPr lang="el-GR" sz="2000" dirty="0"/>
              <a:t>βιβλία υπάρχουν (το πολύ 100)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Στα δημόσιά </a:t>
            </a:r>
            <a:r>
              <a:rPr lang="el-GR" sz="2000" dirty="0"/>
              <a:t>πεδία θα υπάρχουν τα ακόλουθα 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l-GR" sz="2000" dirty="0" smtClean="0"/>
              <a:t>Μια </a:t>
            </a:r>
            <a:r>
              <a:rPr lang="el-GR" sz="2000" dirty="0"/>
              <a:t>μέθοδος δημιουργίας της επιλογής </a:t>
            </a:r>
            <a:r>
              <a:rPr lang="el-GR" sz="2000" dirty="0" smtClean="0"/>
              <a:t>σας 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l-GR" sz="2000" dirty="0" smtClean="0"/>
              <a:t>Μια </a:t>
            </a:r>
            <a:r>
              <a:rPr lang="el-GR" sz="2000" dirty="0"/>
              <a:t>μέθοδος με το όνομα </a:t>
            </a:r>
            <a:r>
              <a:rPr lang="el-GR" sz="2000" i="1" dirty="0" err="1"/>
              <a:t>int</a:t>
            </a:r>
            <a:r>
              <a:rPr lang="el-GR" sz="2000" i="1" dirty="0"/>
              <a:t> </a:t>
            </a:r>
            <a:r>
              <a:rPr lang="el-GR" sz="2000" i="1" dirty="0" err="1"/>
              <a:t>Register</a:t>
            </a:r>
            <a:r>
              <a:rPr lang="el-GR" sz="2000" i="1" dirty="0"/>
              <a:t>( </a:t>
            </a:r>
            <a:r>
              <a:rPr lang="el-GR" sz="2000" i="1" dirty="0" err="1"/>
              <a:t>har</a:t>
            </a:r>
            <a:r>
              <a:rPr lang="el-GR" sz="2000" i="1" dirty="0"/>
              <a:t> *</a:t>
            </a:r>
            <a:r>
              <a:rPr lang="el-GR" sz="2000" i="1" dirty="0" err="1"/>
              <a:t>title,Author</a:t>
            </a:r>
            <a:r>
              <a:rPr lang="el-GR" sz="2000" i="1" dirty="0"/>
              <a:t> *</a:t>
            </a:r>
            <a:r>
              <a:rPr lang="el-GR" sz="2000" i="1" dirty="0" err="1"/>
              <a:t>a,int</a:t>
            </a:r>
            <a:r>
              <a:rPr lang="el-GR" sz="2000" i="1" dirty="0"/>
              <a:t> </a:t>
            </a:r>
            <a:r>
              <a:rPr lang="el-GR" sz="2000" i="1" dirty="0" err="1"/>
              <a:t>npages</a:t>
            </a:r>
            <a:r>
              <a:rPr lang="el-GR" sz="2000" i="1" dirty="0"/>
              <a:t>)</a:t>
            </a:r>
            <a:r>
              <a:rPr lang="el-GR" sz="2000" dirty="0"/>
              <a:t>, η οποία θα </a:t>
            </a:r>
            <a:r>
              <a:rPr lang="el-GR" sz="2000" dirty="0" smtClean="0"/>
              <a:t>εισάγει </a:t>
            </a:r>
            <a:r>
              <a:rPr lang="el-GR" sz="2000" dirty="0"/>
              <a:t>ένα νέο βιβλίο </a:t>
            </a:r>
            <a:r>
              <a:rPr lang="el-GR" sz="2000" dirty="0" smtClean="0"/>
              <a:t>στην </a:t>
            </a:r>
            <a:r>
              <a:rPr lang="el-GR" sz="2000" dirty="0"/>
              <a:t>βιβλιοθήκη. Αν μπορεί να γίνει </a:t>
            </a:r>
            <a:r>
              <a:rPr lang="el-GR" sz="2000" dirty="0" smtClean="0"/>
              <a:t>εισαγωγή </a:t>
            </a:r>
            <a:r>
              <a:rPr lang="el-GR" sz="2000" dirty="0"/>
              <a:t>η μέθοδος θα </a:t>
            </a:r>
            <a:r>
              <a:rPr lang="el-GR" sz="2000" dirty="0" smtClean="0"/>
              <a:t>επιστρέφει </a:t>
            </a:r>
            <a:r>
              <a:rPr lang="el-GR" sz="2000" dirty="0"/>
              <a:t>1, αλλιώς 0. </a:t>
            </a:r>
            <a:r>
              <a:rPr lang="el-GR" sz="2000" dirty="0" smtClean="0"/>
              <a:t>	</a:t>
            </a:r>
            <a:r>
              <a:rPr lang="en-US" sz="2000" i="1" dirty="0" smtClean="0">
                <a:solidFill>
                  <a:srgbClr val="0070C0"/>
                </a:solidFill>
              </a:rPr>
              <a:t>(</a:t>
            </a:r>
            <a:r>
              <a:rPr lang="el-GR" sz="2000" i="1" dirty="0" smtClean="0">
                <a:solidFill>
                  <a:srgbClr val="0070C0"/>
                </a:solidFill>
              </a:rPr>
              <a:t>ΣΥΝΕΧΕΙΑ</a:t>
            </a:r>
            <a:r>
              <a:rPr lang="el-GR" sz="20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sz="2000" i="1" dirty="0" smtClean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3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 1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l-GR" sz="2000" dirty="0" smtClean="0"/>
              <a:t>Μια </a:t>
            </a:r>
            <a:r>
              <a:rPr lang="el-GR" sz="2000" dirty="0"/>
              <a:t>μέθοδος με το όνομα </a:t>
            </a:r>
            <a:r>
              <a:rPr lang="el-GR" sz="2000" i="1" dirty="0" err="1"/>
              <a:t>int</a:t>
            </a:r>
            <a:r>
              <a:rPr lang="el-GR" sz="2000" i="1" dirty="0"/>
              <a:t> </a:t>
            </a:r>
            <a:r>
              <a:rPr lang="el-GR" sz="2000" i="1" dirty="0" err="1"/>
              <a:t>nbooks</a:t>
            </a:r>
            <a:r>
              <a:rPr lang="el-GR" sz="2000" i="1" dirty="0"/>
              <a:t>( </a:t>
            </a:r>
            <a:r>
              <a:rPr lang="el-GR" sz="2000" i="1" dirty="0" err="1"/>
              <a:t>har</a:t>
            </a:r>
            <a:r>
              <a:rPr lang="el-GR" sz="2000" i="1" dirty="0"/>
              <a:t> *a)</a:t>
            </a:r>
            <a:r>
              <a:rPr lang="el-GR" sz="2000" dirty="0"/>
              <a:t>, η οποία θα εμφανίζει </a:t>
            </a:r>
            <a:r>
              <a:rPr lang="el-GR" sz="2000" dirty="0" smtClean="0"/>
              <a:t>πόσα </a:t>
            </a:r>
            <a:r>
              <a:rPr lang="el-GR" sz="2000" dirty="0"/>
              <a:t>βιβλία έχουν γραφεί από τον </a:t>
            </a:r>
            <a:r>
              <a:rPr lang="el-GR" sz="2000" dirty="0" smtClean="0"/>
              <a:t>συγκεκριμένο συγγραφέα. </a:t>
            </a:r>
            <a:endParaRPr lang="en-US" sz="20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l-GR" sz="2000" dirty="0" smtClean="0"/>
              <a:t>Μια </a:t>
            </a:r>
            <a:r>
              <a:rPr lang="el-GR" sz="2000" dirty="0"/>
              <a:t>μέθοδος με το όνομα </a:t>
            </a:r>
            <a:r>
              <a:rPr lang="el-GR" sz="2000" i="1" dirty="0" err="1"/>
              <a:t>int</a:t>
            </a:r>
            <a:r>
              <a:rPr lang="el-GR" sz="2000" i="1" dirty="0"/>
              <a:t> </a:t>
            </a:r>
            <a:r>
              <a:rPr lang="el-GR" sz="2000" i="1" dirty="0" err="1"/>
              <a:t>lend</a:t>
            </a:r>
            <a:r>
              <a:rPr lang="el-GR" sz="2000" i="1" dirty="0"/>
              <a:t>( </a:t>
            </a:r>
            <a:r>
              <a:rPr lang="el-GR" sz="2000" i="1" dirty="0" err="1"/>
              <a:t>har</a:t>
            </a:r>
            <a:r>
              <a:rPr lang="el-GR" sz="2000" i="1" dirty="0"/>
              <a:t> *</a:t>
            </a:r>
            <a:r>
              <a:rPr lang="el-GR" sz="2000" i="1" dirty="0" err="1"/>
              <a:t>title</a:t>
            </a:r>
            <a:r>
              <a:rPr lang="el-GR" sz="2000" i="1" dirty="0"/>
              <a:t>)</a:t>
            </a:r>
            <a:r>
              <a:rPr lang="el-GR" sz="2000" dirty="0"/>
              <a:t>, η οποία θα δανείζει το βιβλίο. Αν το βιβλίο δεν μπορεί να </a:t>
            </a:r>
            <a:r>
              <a:rPr lang="el-GR" sz="2000" dirty="0" smtClean="0"/>
              <a:t>δανειστεί, </a:t>
            </a:r>
            <a:r>
              <a:rPr lang="el-GR" sz="2000" dirty="0"/>
              <a:t>τότε η μέθοδος θα </a:t>
            </a:r>
            <a:r>
              <a:rPr lang="el-GR" sz="2000" dirty="0" smtClean="0"/>
              <a:t>επιστρέφει </a:t>
            </a:r>
            <a:r>
              <a:rPr lang="el-GR" sz="2000" dirty="0"/>
              <a:t>0. Για να </a:t>
            </a:r>
            <a:r>
              <a:rPr lang="el-GR" sz="2000" dirty="0" smtClean="0"/>
              <a:t>επιστρέψει </a:t>
            </a:r>
            <a:r>
              <a:rPr lang="el-GR" sz="2000" dirty="0"/>
              <a:t>πάλι το βιβλίο </a:t>
            </a:r>
            <a:r>
              <a:rPr lang="el-GR" sz="2000" dirty="0" smtClean="0"/>
              <a:t>πίσω </a:t>
            </a:r>
            <a:r>
              <a:rPr lang="el-GR" sz="2000" dirty="0"/>
              <a:t>θα πρέπει να </a:t>
            </a:r>
            <a:r>
              <a:rPr lang="el-GR" sz="2000" dirty="0" smtClean="0"/>
              <a:t>χρησιμοποιηθεί </a:t>
            </a:r>
            <a:r>
              <a:rPr lang="el-GR" sz="2000" dirty="0"/>
              <a:t>η μέθοδος </a:t>
            </a:r>
            <a:r>
              <a:rPr lang="el-GR" sz="2000" i="1" dirty="0" err="1"/>
              <a:t>register</a:t>
            </a:r>
            <a:r>
              <a:rPr lang="el-GR" sz="2000" dirty="0"/>
              <a:t>. </a:t>
            </a:r>
            <a:endParaRPr lang="en-US" sz="20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l-GR" sz="2000" dirty="0" smtClean="0"/>
              <a:t>Μια </a:t>
            </a:r>
            <a:r>
              <a:rPr lang="el-GR" sz="2000" dirty="0"/>
              <a:t>μέθοδος με το όνομα </a:t>
            </a:r>
            <a:r>
              <a:rPr lang="el-GR" sz="2000" i="1" dirty="0" err="1"/>
              <a:t>details</a:t>
            </a:r>
            <a:r>
              <a:rPr lang="el-GR" sz="2000" i="1" dirty="0"/>
              <a:t>()</a:t>
            </a:r>
            <a:r>
              <a:rPr lang="el-GR" sz="2000" dirty="0"/>
              <a:t>, η οποία θα εμφανίζει όλα τα βιβλία της </a:t>
            </a:r>
            <a:r>
              <a:rPr lang="el-GR" sz="2000" dirty="0" smtClean="0"/>
              <a:t>βιβλιοθήκης. 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77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181365"/>
            <a:ext cx="366542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5652</TotalTime>
  <Words>1004</Words>
  <Application>Microsoft Office PowerPoint</Application>
  <PresentationFormat>Προβολή στην οθόνη (16:10)</PresentationFormat>
  <Paragraphs>159</Paragraphs>
  <Slides>25</Slides>
  <Notes>25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1" baseType="lpstr">
      <vt:lpstr>Arial Unicode MS</vt:lpstr>
      <vt:lpstr>Arial</vt:lpstr>
      <vt:lpstr>Calibri</vt:lpstr>
      <vt:lpstr>Times New Roman</vt:lpstr>
      <vt:lpstr>Wingdings</vt:lpstr>
      <vt:lpstr>Θέμα του Office</vt:lpstr>
      <vt:lpstr>Αντικειμενοστραφής Προγραμματισμός</vt:lpstr>
      <vt:lpstr>Παρουσίαση του PowerPoint</vt:lpstr>
      <vt:lpstr>Άδειες Χρήσης</vt:lpstr>
      <vt:lpstr>Χρηματοδότηση</vt:lpstr>
      <vt:lpstr>Άσκηση 1</vt:lpstr>
      <vt:lpstr>Άσκηση 1</vt:lpstr>
      <vt:lpstr>Άσκηση 1</vt:lpstr>
      <vt:lpstr>Άσκηση 1</vt:lpstr>
      <vt:lpstr>Λύση</vt:lpstr>
      <vt:lpstr>Λύση</vt:lpstr>
      <vt:lpstr>Λύση</vt:lpstr>
      <vt:lpstr>Λύση</vt:lpstr>
      <vt:lpstr>Λύση</vt:lpstr>
      <vt:lpstr>Λύση</vt:lpstr>
      <vt:lpstr>Άσκηση 1</vt:lpstr>
      <vt:lpstr>Άσκηση 1</vt:lpstr>
      <vt:lpstr>Λύση</vt:lpstr>
      <vt:lpstr>Λύση</vt:lpstr>
      <vt:lpstr>Λύση</vt:lpstr>
      <vt:lpstr>Λύση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675</cp:revision>
  <dcterms:created xsi:type="dcterms:W3CDTF">2012-09-06T09:03:05Z</dcterms:created>
  <dcterms:modified xsi:type="dcterms:W3CDTF">2015-09-30T08:58:43Z</dcterms:modified>
</cp:coreProperties>
</file>