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388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11" r:id="rId18"/>
    <p:sldId id="409" r:id="rId19"/>
    <p:sldId id="410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397" r:id="rId35"/>
    <p:sldId id="291" r:id="rId36"/>
    <p:sldId id="292" r:id="rId37"/>
    <p:sldId id="293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64087" autoAdjust="0"/>
  </p:normalViewPr>
  <p:slideViewPr>
    <p:cSldViewPr>
      <p:cViewPr varScale="1">
        <p:scale>
          <a:sx n="64" d="100"/>
          <a:sy n="64" d="100"/>
        </p:scale>
        <p:origin x="2146" y="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713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765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18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07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45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6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6928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791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924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630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357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508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129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228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5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73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050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978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311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12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2046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731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683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176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67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21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97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605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10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rgbClr val="0070C0">
              <a:alpha val="10000"/>
            </a:srgb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Ιατρικός Φάκελος Ασθενούς,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Ιατρικός Φάκελος Ασθενούς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Eπίπ</a:t>
            </a:r>
            <a:r>
              <a:rPr lang="en-GB" dirty="0" err="1" smtClean="0"/>
              <a:t>εδ</a:t>
            </a:r>
            <a:r>
              <a:rPr lang="en-GB" dirty="0" smtClean="0"/>
              <a:t>α </a:t>
            </a:r>
            <a:r>
              <a:rPr lang="en-GB" dirty="0"/>
              <a:t>εξέλιξης </a:t>
            </a:r>
            <a:r>
              <a:rPr lang="el-GR" dirty="0"/>
              <a:t>ΙΦ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lvl="0"/>
            <a:r>
              <a:rPr lang="el-GR" sz="2000" b="1" i="1" cap="small" dirty="0"/>
              <a:t>Επίπεδο 1:</a:t>
            </a:r>
            <a:r>
              <a:rPr lang="el-GR" sz="2000" b="1" i="1" dirty="0"/>
              <a:t> Αυτοματοποιημένος ιατρικός φάκελος  (</a:t>
            </a:r>
            <a:r>
              <a:rPr lang="en-US" sz="2000" b="1" i="1" dirty="0"/>
              <a:t>Automated Medical Record</a:t>
            </a:r>
            <a:r>
              <a:rPr lang="el-GR" sz="2000" b="1" i="1" dirty="0" smtClean="0"/>
              <a:t>)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r>
              <a:rPr lang="el-GR" sz="2000" dirty="0" smtClean="0"/>
              <a:t>Ένα </a:t>
            </a:r>
            <a:r>
              <a:rPr lang="el-GR" sz="2000" dirty="0"/>
              <a:t>μεγάλο τμήμα </a:t>
            </a:r>
            <a:r>
              <a:rPr lang="el-GR" sz="2000" dirty="0" smtClean="0"/>
              <a:t>(~ </a:t>
            </a:r>
            <a:r>
              <a:rPr lang="el-GR" sz="2000" dirty="0"/>
              <a:t>50%)  των πληροφοριών του επεξεργάζεται </a:t>
            </a:r>
            <a:r>
              <a:rPr lang="el-GR" sz="2000" dirty="0" smtClean="0"/>
              <a:t>ηλεκτρονικά, </a:t>
            </a:r>
            <a:r>
              <a:rPr lang="el-GR" sz="2000" dirty="0"/>
              <a:t>ενώ οι υπόλοιπες πληροφορίες του εξαρτώνται από χειρόγραφες τεχνικές του παλαιού ιατρικού </a:t>
            </a:r>
            <a:r>
              <a:rPr lang="el-GR" sz="2000" dirty="0" smtClean="0"/>
              <a:t>φακέλου</a:t>
            </a:r>
          </a:p>
          <a:p>
            <a:pPr lvl="1"/>
            <a:r>
              <a:rPr lang="el-GR" sz="1800" b="1" dirty="0" smtClean="0"/>
              <a:t>Συστήματα </a:t>
            </a:r>
            <a:r>
              <a:rPr lang="el-GR" sz="1800" b="1" dirty="0"/>
              <a:t>Εισόδου/ Εξόδου/ Μεταφοράς</a:t>
            </a:r>
            <a:r>
              <a:rPr lang="el-GR" sz="1800" dirty="0"/>
              <a:t> (</a:t>
            </a:r>
            <a:r>
              <a:rPr lang="en-US" sz="1800" dirty="0"/>
              <a:t>ADT</a:t>
            </a:r>
            <a:r>
              <a:rPr lang="el-GR" sz="1800" dirty="0"/>
              <a:t>).</a:t>
            </a:r>
          </a:p>
          <a:p>
            <a:pPr lvl="1"/>
            <a:r>
              <a:rPr lang="el-GR" sz="1800" dirty="0"/>
              <a:t> Με τη βοήθεια </a:t>
            </a:r>
            <a:r>
              <a:rPr lang="el-GR" sz="1800" b="1" dirty="0"/>
              <a:t>Συστημάτων Ψηφιακής Διάγνωσης</a:t>
            </a:r>
            <a:r>
              <a:rPr lang="el-GR" sz="1800" dirty="0"/>
              <a:t> καλύτερη ποιότητα ιατρικών </a:t>
            </a:r>
            <a:r>
              <a:rPr lang="el-GR" sz="1800" dirty="0" smtClean="0"/>
              <a:t>πληροφοριών</a:t>
            </a:r>
            <a:endParaRPr lang="el-GR" sz="1800" dirty="0"/>
          </a:p>
          <a:p>
            <a:pPr lvl="1"/>
            <a:r>
              <a:rPr lang="el-GR" sz="1800" b="1" dirty="0"/>
              <a:t>Ανάλυση/ Έκθεση/ Λογαριασμοί ασθενούς</a:t>
            </a:r>
            <a:r>
              <a:rPr lang="el-GR" sz="1800" dirty="0"/>
              <a:t> και ο συνδυασμός κλινικές </a:t>
            </a:r>
            <a:r>
              <a:rPr lang="el-GR" sz="1800" dirty="0" smtClean="0"/>
              <a:t>εξετάσεις</a:t>
            </a:r>
            <a:endParaRPr lang="el-GR" sz="1800" dirty="0"/>
          </a:p>
          <a:p>
            <a:pPr lvl="1"/>
            <a:r>
              <a:rPr lang="el-GR" sz="1800" b="1" dirty="0"/>
              <a:t>Συστήματα ανά τμήμα</a:t>
            </a:r>
            <a:r>
              <a:rPr lang="el-GR" sz="1800" dirty="0"/>
              <a:t> (π.χ., πληροφοριακό σύστημα εργαστηρίου, πληροφοριακό σύστημα φαρμακείου</a:t>
            </a:r>
            <a:r>
              <a:rPr lang="el-GR" sz="1800" dirty="0" smtClean="0"/>
              <a:t>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3843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Eπίπ</a:t>
            </a:r>
            <a:r>
              <a:rPr lang="en-GB" dirty="0" err="1" smtClean="0"/>
              <a:t>εδ</a:t>
            </a:r>
            <a:r>
              <a:rPr lang="en-GB" dirty="0" smtClean="0"/>
              <a:t>α </a:t>
            </a:r>
            <a:r>
              <a:rPr lang="en-GB" dirty="0"/>
              <a:t>εξέλιξης </a:t>
            </a:r>
            <a:r>
              <a:rPr lang="el-GR" dirty="0"/>
              <a:t>ΙΦ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lvl="0"/>
            <a:r>
              <a:rPr lang="el-GR" sz="2000" b="1" i="1" cap="small" dirty="0"/>
              <a:t>Επίπεδο 2:</a:t>
            </a:r>
            <a:r>
              <a:rPr lang="el-GR" sz="2000" b="1" i="1" dirty="0"/>
              <a:t> Υπολογιστικό σύστημα ιατρικού φακέλου  (</a:t>
            </a:r>
            <a:r>
              <a:rPr lang="en-US" sz="2000" b="1" i="1" dirty="0"/>
              <a:t>Computerized Medical Record System</a:t>
            </a:r>
            <a:r>
              <a:rPr lang="el-GR" sz="2000" b="1" i="1" dirty="0" smtClean="0"/>
              <a:t>)</a:t>
            </a:r>
            <a:r>
              <a:rPr lang="en-US" sz="2000" b="1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Έ</a:t>
            </a:r>
            <a:r>
              <a:rPr lang="el-GR" sz="2000" dirty="0" smtClean="0"/>
              <a:t>χουμε </a:t>
            </a:r>
            <a:r>
              <a:rPr lang="el-GR" sz="2000" dirty="0"/>
              <a:t>μετατροπή (με σάρωση στον Η/Υ) των </a:t>
            </a:r>
            <a:r>
              <a:rPr lang="el-GR" sz="2000" dirty="0" err="1"/>
              <a:t>χειρογράφων</a:t>
            </a:r>
            <a:r>
              <a:rPr lang="el-GR" sz="2000" dirty="0"/>
              <a:t> του σε σύστημα αρχείων ψηφιακών εικόνων. Έτσι, έχουμε περαιτέρω επεξεργασία των εγγράφων του φακέλου ως </a:t>
            </a:r>
            <a:r>
              <a:rPr lang="el-GR" sz="2000" dirty="0" smtClean="0"/>
              <a:t>εικόνες </a:t>
            </a:r>
            <a:endParaRPr lang="el-GR" sz="2000" dirty="0"/>
          </a:p>
          <a:p>
            <a:r>
              <a:rPr lang="el-GR" sz="2000" b="1" i="1" cap="small" dirty="0" smtClean="0"/>
              <a:t>Επίπεδο </a:t>
            </a:r>
            <a:r>
              <a:rPr lang="el-GR" sz="2000" b="1" i="1" cap="small" dirty="0"/>
              <a:t>3:</a:t>
            </a:r>
            <a:r>
              <a:rPr lang="el-GR" sz="2000" b="1" i="1" dirty="0"/>
              <a:t> </a:t>
            </a:r>
            <a:r>
              <a:rPr lang="el-GR" sz="2000" b="1" i="1" dirty="0" smtClean="0"/>
              <a:t>Ηλεκτρονικός </a:t>
            </a:r>
            <a:r>
              <a:rPr lang="el-GR" sz="2000" b="1" i="1" dirty="0"/>
              <a:t>ιατρικός φάκελος  (</a:t>
            </a:r>
            <a:r>
              <a:rPr lang="en-US" sz="2000" b="1" i="1" dirty="0"/>
              <a:t>Electronic Medical Record</a:t>
            </a:r>
            <a:r>
              <a:rPr lang="el-GR" sz="2000" b="1" i="1" dirty="0" smtClean="0"/>
              <a:t>)</a:t>
            </a:r>
            <a:r>
              <a:rPr lang="en-US" sz="2000" b="1" dirty="0" smtClean="0"/>
              <a:t>: </a:t>
            </a:r>
            <a:r>
              <a:rPr lang="el-GR" sz="2000" dirty="0" smtClean="0"/>
              <a:t>Όλη </a:t>
            </a:r>
            <a:r>
              <a:rPr lang="el-GR" sz="2000" dirty="0"/>
              <a:t>η δομή των </a:t>
            </a:r>
            <a:r>
              <a:rPr lang="el-GR" sz="2000" dirty="0" smtClean="0"/>
              <a:t>εγγράφων, μεταφέρονται </a:t>
            </a:r>
            <a:r>
              <a:rPr lang="el-GR" sz="2000" dirty="0"/>
              <a:t>από το χαρτί στον υπολογιστή με εξελιγμένες μεθόδους </a:t>
            </a:r>
            <a:r>
              <a:rPr lang="el-GR" sz="2000" dirty="0" smtClean="0"/>
              <a:t>αποθήκευσης:</a:t>
            </a:r>
            <a:endParaRPr lang="el-GR" sz="2000" dirty="0"/>
          </a:p>
          <a:p>
            <a:pPr lvl="1"/>
            <a:r>
              <a:rPr lang="el-GR" sz="1800" dirty="0"/>
              <a:t>Ο</a:t>
            </a:r>
            <a:r>
              <a:rPr lang="el-GR" sz="1800" dirty="0" smtClean="0"/>
              <a:t>πτική </a:t>
            </a:r>
            <a:r>
              <a:rPr lang="el-GR" sz="1800" dirty="0"/>
              <a:t>αναγνώριση χαρακτήρων (</a:t>
            </a:r>
            <a:r>
              <a:rPr lang="en-US" sz="1800" dirty="0"/>
              <a:t>Optical Character Recognition</a:t>
            </a:r>
            <a:r>
              <a:rPr lang="el-GR" sz="1800" dirty="0"/>
              <a:t> – </a:t>
            </a:r>
            <a:r>
              <a:rPr lang="en-US" sz="1800" dirty="0"/>
              <a:t>OCR</a:t>
            </a:r>
            <a:r>
              <a:rPr lang="el-GR" sz="1800" dirty="0" smtClean="0"/>
              <a:t>)</a:t>
            </a:r>
            <a:endParaRPr lang="el-GR" sz="1800" dirty="0"/>
          </a:p>
          <a:p>
            <a:pPr lvl="1"/>
            <a:r>
              <a:rPr lang="el-GR" sz="1800" dirty="0" smtClean="0"/>
              <a:t>Ευφυή </a:t>
            </a:r>
            <a:r>
              <a:rPr lang="el-GR" sz="1800" dirty="0"/>
              <a:t>αναγνώριση χαρακτήρων</a:t>
            </a:r>
            <a:r>
              <a:rPr lang="fr-FR" sz="1800" dirty="0"/>
              <a:t> (Intelligent </a:t>
            </a:r>
            <a:r>
              <a:rPr lang="fr-FR" sz="1800" dirty="0" err="1"/>
              <a:t>Character</a:t>
            </a:r>
            <a:r>
              <a:rPr lang="fr-FR" sz="1800" dirty="0"/>
              <a:t> Recognition – ICR</a:t>
            </a:r>
            <a:r>
              <a:rPr lang="fr-FR" sz="1800" dirty="0" smtClean="0"/>
              <a:t>)</a:t>
            </a:r>
            <a:endParaRPr lang="el-GR" sz="1800" dirty="0"/>
          </a:p>
          <a:p>
            <a:pPr marL="354013" lvl="1" indent="0">
              <a:buNone/>
            </a:pPr>
            <a:r>
              <a:rPr lang="el-GR" sz="2000" b="1" dirty="0" smtClean="0"/>
              <a:t>Βελτιωμένη </a:t>
            </a:r>
            <a:r>
              <a:rPr lang="el-GR" sz="2000" b="1" dirty="0"/>
              <a:t>επέκταση του </a:t>
            </a:r>
            <a:r>
              <a:rPr lang="el-GR" sz="2000" b="1" dirty="0" smtClean="0"/>
              <a:t>επιπέδου </a:t>
            </a:r>
            <a:r>
              <a:rPr lang="el-GR" sz="2000" b="1" dirty="0"/>
              <a:t>2 και καλύπτει όλους τους ασθενείς της μονάδας </a:t>
            </a:r>
            <a:r>
              <a:rPr lang="el-GR" sz="2000" b="1" dirty="0" smtClean="0"/>
              <a:t>υγείας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618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Eπίπ</a:t>
            </a:r>
            <a:r>
              <a:rPr lang="en-GB" dirty="0" err="1" smtClean="0"/>
              <a:t>εδ</a:t>
            </a:r>
            <a:r>
              <a:rPr lang="en-GB" dirty="0" smtClean="0"/>
              <a:t>α </a:t>
            </a:r>
            <a:r>
              <a:rPr lang="en-GB" dirty="0"/>
              <a:t>εξέλιξης </a:t>
            </a:r>
            <a:r>
              <a:rPr lang="el-GR" dirty="0"/>
              <a:t>ΙΦ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lvl="0"/>
            <a:r>
              <a:rPr lang="el-GR" sz="2000" b="1" i="1" cap="small" dirty="0"/>
              <a:t>Επίπεδο 4:</a:t>
            </a:r>
            <a:r>
              <a:rPr lang="el-GR" sz="2000" b="1" i="1" dirty="0"/>
              <a:t> Ηλεκτρονικό σύστημα φακέλων ασθενή [</a:t>
            </a:r>
            <a:r>
              <a:rPr lang="en-US" sz="2000" b="1" i="1" dirty="0"/>
              <a:t>Electronic</a:t>
            </a:r>
            <a:r>
              <a:rPr lang="el-GR" sz="2000" b="1" i="1" dirty="0"/>
              <a:t> (</a:t>
            </a:r>
            <a:r>
              <a:rPr lang="en-US" sz="2000" b="1" i="1" dirty="0"/>
              <a:t>or Computer</a:t>
            </a:r>
            <a:r>
              <a:rPr lang="el-GR" sz="2000" b="1" i="1" dirty="0"/>
              <a:t> –</a:t>
            </a:r>
            <a:r>
              <a:rPr lang="en-US" sz="2000" b="1" i="1" dirty="0"/>
              <a:t>Based</a:t>
            </a:r>
            <a:r>
              <a:rPr lang="el-GR" sz="2000" b="1" i="1" dirty="0"/>
              <a:t>) </a:t>
            </a:r>
            <a:r>
              <a:rPr lang="en-US" sz="2000" b="1" i="1" dirty="0"/>
              <a:t>Patient Record System</a:t>
            </a:r>
            <a:r>
              <a:rPr lang="el-GR" sz="2000" b="1" i="1" dirty="0" smtClean="0"/>
              <a:t>]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r>
              <a:rPr lang="el-GR" sz="2000" dirty="0" smtClean="0"/>
              <a:t>Συμπεριλαμβάνει </a:t>
            </a:r>
            <a:r>
              <a:rPr lang="el-GR" sz="2000" dirty="0"/>
              <a:t>αρκετούς ηλεκτρονικούς ιατρικούς φακέλους που αφορούν ένα συγκεκριμένο ασθενή. </a:t>
            </a:r>
            <a:r>
              <a:rPr lang="el-GR" sz="2000" dirty="0" smtClean="0"/>
              <a:t>Προϋποθέτει: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Την ανάπτυξη συστημάτων </a:t>
            </a:r>
            <a:r>
              <a:rPr lang="el-GR" sz="1800" dirty="0" smtClean="0"/>
              <a:t>αναγνώρισης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Την </a:t>
            </a:r>
            <a:r>
              <a:rPr lang="el-GR" sz="1800" dirty="0"/>
              <a:t>ύπαρξη ενός ενδιαμέσου επιπέδου </a:t>
            </a:r>
            <a:r>
              <a:rPr lang="el-GR" sz="1800" dirty="0" smtClean="0"/>
              <a:t>επεξεργασίας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 smtClean="0"/>
              <a:t>Την </a:t>
            </a:r>
            <a:r>
              <a:rPr lang="el-GR" sz="1800" dirty="0"/>
              <a:t>καθιέρωση κοινής </a:t>
            </a:r>
            <a:r>
              <a:rPr lang="el-GR" sz="1800" dirty="0" smtClean="0"/>
              <a:t>ορολογίας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Τη δημιουργία διεθνούς συναίνεσης σε συστήματα </a:t>
            </a:r>
            <a:r>
              <a:rPr lang="el-GR" sz="1800" dirty="0" smtClean="0"/>
              <a:t>ασφαλείας</a:t>
            </a:r>
            <a:endParaRPr lang="el-GR" sz="1800" dirty="0"/>
          </a:p>
          <a:p>
            <a:r>
              <a:rPr lang="en-GB" sz="2000" b="1" i="1" cap="small" dirty="0" smtClean="0"/>
              <a:t>Επίπ</a:t>
            </a:r>
            <a:r>
              <a:rPr lang="en-GB" sz="2000" b="1" i="1" cap="small" dirty="0" err="1" smtClean="0"/>
              <a:t>εδο</a:t>
            </a:r>
            <a:r>
              <a:rPr lang="en-GB" sz="2000" b="1" i="1" cap="small" dirty="0" smtClean="0"/>
              <a:t> 5</a:t>
            </a:r>
            <a:r>
              <a:rPr lang="el-GR" sz="2000" b="1" i="1" cap="small" dirty="0" smtClean="0"/>
              <a:t>:</a:t>
            </a:r>
            <a:r>
              <a:rPr lang="en-GB" sz="2000" b="1" i="1" dirty="0" smtClean="0"/>
              <a:t> </a:t>
            </a:r>
            <a:r>
              <a:rPr lang="el-GR" sz="2000" b="1" i="1" dirty="0" smtClean="0"/>
              <a:t>Η</a:t>
            </a:r>
            <a:r>
              <a:rPr lang="en-GB" sz="2000" b="1" i="1" dirty="0" err="1" smtClean="0"/>
              <a:t>λεκτρονικός</a:t>
            </a:r>
            <a:r>
              <a:rPr lang="en-GB" sz="2000" b="1" i="1" dirty="0" smtClean="0"/>
              <a:t> </a:t>
            </a:r>
            <a:r>
              <a:rPr lang="en-GB" sz="2000" b="1" i="1" dirty="0" err="1"/>
              <a:t>φάκελος</a:t>
            </a:r>
            <a:r>
              <a:rPr lang="en-GB" sz="2000" b="1" i="1" dirty="0"/>
              <a:t> </a:t>
            </a:r>
            <a:r>
              <a:rPr lang="en-GB" sz="2000" b="1" i="1" dirty="0" err="1"/>
              <a:t>υγεί</a:t>
            </a:r>
            <a:r>
              <a:rPr lang="en-GB" sz="2000" b="1" i="1" dirty="0"/>
              <a:t>ας (</a:t>
            </a:r>
            <a:r>
              <a:rPr lang="en-US" sz="2000" b="1" i="1" dirty="0"/>
              <a:t>Electronic Health Record</a:t>
            </a:r>
            <a:r>
              <a:rPr lang="en-GB" sz="2000" b="1" i="1" dirty="0" smtClean="0"/>
              <a:t>)</a:t>
            </a:r>
            <a:r>
              <a:rPr lang="en-GB" sz="2000" b="1" dirty="0" smtClean="0"/>
              <a:t>: </a:t>
            </a:r>
            <a:r>
              <a:rPr lang="el-GR" sz="2000" dirty="0" smtClean="0"/>
              <a:t>Π</a:t>
            </a:r>
            <a:r>
              <a:rPr lang="en-GB" sz="2000" dirty="0" err="1" smtClean="0"/>
              <a:t>εριέχει</a:t>
            </a:r>
            <a:r>
              <a:rPr lang="en-GB" sz="2000" dirty="0" smtClean="0"/>
              <a:t> </a:t>
            </a:r>
            <a:r>
              <a:rPr lang="en-GB" sz="2000" dirty="0"/>
              <a:t>π</a:t>
            </a:r>
            <a:r>
              <a:rPr lang="en-GB" sz="2000" dirty="0" err="1"/>
              <a:t>ολλές</a:t>
            </a:r>
            <a:r>
              <a:rPr lang="en-GB" sz="2000" dirty="0"/>
              <a:t> π</a:t>
            </a:r>
            <a:r>
              <a:rPr lang="en-GB" sz="2000" dirty="0" err="1"/>
              <a:t>ληροφορίες</a:t>
            </a:r>
            <a:r>
              <a:rPr lang="en-GB" sz="2000" dirty="0"/>
              <a:t> </a:t>
            </a:r>
            <a:r>
              <a:rPr lang="en-GB" sz="2000" dirty="0" err="1"/>
              <a:t>γι</a:t>
            </a:r>
            <a:r>
              <a:rPr lang="en-GB" sz="2000" dirty="0"/>
              <a:t>α την γενική κατάσταση της υγείας καθώς και άλλες που έχουν σχέση με την υγεία και δεν αποτελούν μέρος της παραδοσιακής θεραπευτικής </a:t>
            </a:r>
            <a:r>
              <a:rPr lang="en-GB" sz="2000" dirty="0" smtClean="0"/>
              <a:t>διαδικασίας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2280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Ορολογί</a:t>
            </a:r>
            <a:r>
              <a:rPr lang="en-GB" dirty="0"/>
              <a:t>α και </a:t>
            </a:r>
            <a:r>
              <a:rPr lang="en-GB" dirty="0" smtClean="0"/>
              <a:t>χαρακτηριστικά</a:t>
            </a:r>
            <a:r>
              <a:rPr lang="el-GR" dirty="0" smtClean="0"/>
              <a:t> </a:t>
            </a:r>
            <a:r>
              <a:rPr lang="el-GR" dirty="0"/>
              <a:t>ΙΦ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200" b="1" dirty="0" err="1" smtClean="0"/>
              <a:t>Ηλεκτρονικός</a:t>
            </a:r>
            <a:r>
              <a:rPr lang="en-GB" sz="2200" b="1" dirty="0" smtClean="0"/>
              <a:t> </a:t>
            </a:r>
            <a:r>
              <a:rPr lang="en-GB" sz="2200" b="1" dirty="0"/>
              <a:t>Ια</a:t>
            </a:r>
            <a:r>
              <a:rPr lang="en-GB" sz="2200" b="1" dirty="0" err="1"/>
              <a:t>τρικός</a:t>
            </a:r>
            <a:r>
              <a:rPr lang="en-GB" sz="2200" b="1" dirty="0"/>
              <a:t> </a:t>
            </a:r>
            <a:r>
              <a:rPr lang="en-GB" sz="2200" b="1" dirty="0" err="1"/>
              <a:t>Φάκελος</a:t>
            </a:r>
            <a:r>
              <a:rPr lang="en-GB" sz="2200" dirty="0"/>
              <a:t> (</a:t>
            </a:r>
            <a:r>
              <a:rPr lang="en-GB" sz="2200" b="1" dirty="0"/>
              <a:t>ΗΙΦ</a:t>
            </a:r>
            <a:r>
              <a:rPr lang="en-GB" sz="2200" dirty="0"/>
              <a:t>) ή, </a:t>
            </a:r>
            <a:r>
              <a:rPr lang="en-GB" sz="2200" dirty="0" err="1"/>
              <a:t>γενικότερ</a:t>
            </a:r>
            <a:r>
              <a:rPr lang="en-GB" sz="2200" dirty="0"/>
              <a:t>α, </a:t>
            </a:r>
            <a:r>
              <a:rPr lang="en-GB" sz="2200" b="1" dirty="0" smtClean="0"/>
              <a:t>Ηλεκτρονικός </a:t>
            </a:r>
            <a:r>
              <a:rPr lang="en-GB" sz="2200" b="1" dirty="0"/>
              <a:t>Φάκελος Υγείας (ΗΦΥ)</a:t>
            </a:r>
            <a:r>
              <a:rPr lang="en-GB" sz="2200" dirty="0"/>
              <a:t> ασθενούς [</a:t>
            </a:r>
            <a:r>
              <a:rPr lang="en-US" sz="2200" dirty="0"/>
              <a:t>Electronic Medical Record</a:t>
            </a:r>
            <a:r>
              <a:rPr lang="en-GB" sz="2200" dirty="0"/>
              <a:t> (</a:t>
            </a:r>
            <a:r>
              <a:rPr lang="en-US" sz="2200" dirty="0"/>
              <a:t>EMR</a:t>
            </a:r>
            <a:r>
              <a:rPr lang="en-GB" sz="2200" dirty="0"/>
              <a:t>), </a:t>
            </a:r>
            <a:r>
              <a:rPr lang="en-US" sz="2200" dirty="0"/>
              <a:t>Electronic Health Record</a:t>
            </a:r>
            <a:r>
              <a:rPr lang="en-GB" sz="2200" dirty="0"/>
              <a:t> (</a:t>
            </a:r>
            <a:r>
              <a:rPr lang="en-US" sz="2200" dirty="0"/>
              <a:t>EHR</a:t>
            </a:r>
            <a:r>
              <a:rPr lang="en-GB" sz="2200" dirty="0"/>
              <a:t>), </a:t>
            </a:r>
            <a:r>
              <a:rPr lang="en-US" sz="2200" dirty="0"/>
              <a:t>Computer</a:t>
            </a:r>
            <a:r>
              <a:rPr lang="en-GB" sz="2200" dirty="0"/>
              <a:t>-</a:t>
            </a:r>
            <a:r>
              <a:rPr lang="en-US" sz="2200" dirty="0"/>
              <a:t>based Patient Record</a:t>
            </a:r>
            <a:r>
              <a:rPr lang="en-GB" sz="2200" dirty="0"/>
              <a:t> (</a:t>
            </a:r>
            <a:r>
              <a:rPr lang="en-US" sz="2200" dirty="0"/>
              <a:t>CPR</a:t>
            </a:r>
            <a:r>
              <a:rPr lang="en-GB" sz="2200" dirty="0"/>
              <a:t>), </a:t>
            </a:r>
            <a:r>
              <a:rPr lang="en-US" sz="2200" dirty="0"/>
              <a:t>Computer</a:t>
            </a:r>
            <a:r>
              <a:rPr lang="en-GB" sz="2200" dirty="0"/>
              <a:t>-</a:t>
            </a:r>
            <a:r>
              <a:rPr lang="en-US" sz="2200" dirty="0"/>
              <a:t>based Health Record</a:t>
            </a:r>
            <a:r>
              <a:rPr lang="en-GB" sz="2200" dirty="0"/>
              <a:t> (</a:t>
            </a:r>
            <a:r>
              <a:rPr lang="en-US" sz="2200" dirty="0"/>
              <a:t>CHR</a:t>
            </a:r>
            <a:r>
              <a:rPr lang="en-GB" sz="2200" dirty="0"/>
              <a:t>) ] </a:t>
            </a:r>
            <a:r>
              <a:rPr lang="en-GB" sz="2200" dirty="0" smtClean="0"/>
              <a:t>α</a:t>
            </a:r>
            <a:r>
              <a:rPr lang="en-GB" sz="2200" dirty="0" err="1" smtClean="0"/>
              <a:t>σθενούς</a:t>
            </a:r>
            <a:r>
              <a:rPr lang="en-GB" sz="2200" dirty="0" smtClean="0"/>
              <a:t>.</a:t>
            </a:r>
          </a:p>
          <a:p>
            <a:pPr marL="0" lvl="0" indent="0" algn="just">
              <a:buNone/>
            </a:pPr>
            <a:r>
              <a:rPr lang="en-US" sz="2200" i="1" dirty="0" smtClean="0"/>
              <a:t>“</a:t>
            </a:r>
            <a:r>
              <a:rPr lang="en-GB" sz="2200" i="1" dirty="0" err="1" smtClean="0"/>
              <a:t>Όλες</a:t>
            </a:r>
            <a:r>
              <a:rPr lang="en-GB" sz="2200" i="1" dirty="0" smtClean="0"/>
              <a:t> </a:t>
            </a:r>
            <a:r>
              <a:rPr lang="en-GB" sz="2200" i="1" dirty="0" err="1"/>
              <a:t>οι</a:t>
            </a:r>
            <a:r>
              <a:rPr lang="en-GB" sz="2200" i="1" dirty="0"/>
              <a:t> π</a:t>
            </a:r>
            <a:r>
              <a:rPr lang="en-GB" sz="2200" i="1" dirty="0" err="1"/>
              <a:t>ληροφορίες</a:t>
            </a:r>
            <a:r>
              <a:rPr lang="en-GB" sz="2200" i="1" dirty="0"/>
              <a:t> </a:t>
            </a:r>
            <a:r>
              <a:rPr lang="en-GB" sz="2200" i="1" dirty="0" err="1"/>
              <a:t>οι</a:t>
            </a:r>
            <a:r>
              <a:rPr lang="en-GB" sz="2200" i="1" dirty="0"/>
              <a:t> </a:t>
            </a:r>
            <a:r>
              <a:rPr lang="en-GB" sz="2200" i="1" dirty="0" err="1"/>
              <a:t>σχετιζόμενες</a:t>
            </a:r>
            <a:r>
              <a:rPr lang="en-GB" sz="2200" i="1" dirty="0"/>
              <a:t> </a:t>
            </a:r>
            <a:r>
              <a:rPr lang="en-GB" sz="2200" i="1" dirty="0" err="1"/>
              <a:t>με</a:t>
            </a:r>
            <a:r>
              <a:rPr lang="en-GB" sz="2200" i="1" dirty="0"/>
              <a:t> </a:t>
            </a:r>
            <a:r>
              <a:rPr lang="en-GB" sz="2200" i="1" dirty="0" err="1"/>
              <a:t>την</a:t>
            </a:r>
            <a:r>
              <a:rPr lang="en-GB" sz="2200" i="1" dirty="0"/>
              <a:t> </a:t>
            </a:r>
            <a:r>
              <a:rPr lang="en-GB" sz="2200" i="1" dirty="0" err="1"/>
              <a:t>φυσική</a:t>
            </a:r>
            <a:r>
              <a:rPr lang="en-GB" sz="2200" i="1" dirty="0"/>
              <a:t>/ </a:t>
            </a:r>
            <a:r>
              <a:rPr lang="en-GB" sz="2200" i="1" dirty="0" err="1"/>
              <a:t>ψυχική</a:t>
            </a:r>
            <a:r>
              <a:rPr lang="en-GB" sz="2200" i="1" dirty="0"/>
              <a:t> </a:t>
            </a:r>
            <a:r>
              <a:rPr lang="en-GB" sz="2200" i="1" dirty="0" err="1"/>
              <a:t>υγεί</a:t>
            </a:r>
            <a:r>
              <a:rPr lang="en-GB" sz="2200" i="1" dirty="0"/>
              <a:t>α ή κατάσταση ενός ασθενούς στο παρελθόν, παρόν και μέλλον, οι οποίες καταγράφονται (ψηφιακά) σε ηλεκτρονικό σύστημα καταλλήλως , ώστε να επεξεργάζονται στους Η/Υ (και, κυρίως, με τη βοήθεια πολυμέσων) και να κυκλοφορούν στο Διαδίκτυο, με πρωταρχικό σκοπό πάντοτε την υγειονομική περίθαλψη και φροντίδα του </a:t>
            </a:r>
            <a:r>
              <a:rPr lang="en-GB" sz="2200" i="1" dirty="0" smtClean="0"/>
              <a:t>ασθενούς”.</a:t>
            </a:r>
            <a:endParaRPr lang="el-GR" sz="2200" i="1" dirty="0"/>
          </a:p>
        </p:txBody>
      </p:sp>
    </p:spTree>
    <p:extLst>
      <p:ext uri="{BB962C8B-B14F-4D97-AF65-F5344CB8AC3E}">
        <p14:creationId xmlns:p14="http://schemas.microsoft.com/office/powerpoint/2010/main" val="3743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Ορολογί</a:t>
            </a:r>
            <a:r>
              <a:rPr lang="en-GB" dirty="0"/>
              <a:t>α και </a:t>
            </a:r>
            <a:r>
              <a:rPr lang="en-GB" dirty="0" smtClean="0"/>
              <a:t>χαρακτηριστικά</a:t>
            </a:r>
            <a:r>
              <a:rPr lang="el-GR" dirty="0" smtClean="0"/>
              <a:t> 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Φάκελος </a:t>
            </a:r>
            <a:r>
              <a:rPr lang="el-GR" sz="2400" b="1" dirty="0"/>
              <a:t>Υγείας του Πολίτη (ΦΥΠ) [</a:t>
            </a:r>
            <a:r>
              <a:rPr lang="en-GB" sz="2400" b="1" dirty="0"/>
              <a:t>Citizen Health Record</a:t>
            </a:r>
            <a:r>
              <a:rPr lang="el-GR" sz="2400" b="1" dirty="0"/>
              <a:t> (</a:t>
            </a:r>
            <a:r>
              <a:rPr lang="en-GB" sz="2400" b="1" dirty="0"/>
              <a:t>CHR</a:t>
            </a:r>
            <a:r>
              <a:rPr lang="el-GR" sz="2400" b="1" dirty="0" smtClean="0"/>
              <a:t>)]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n-US" sz="2400" dirty="0"/>
              <a:t>O</a:t>
            </a:r>
            <a:r>
              <a:rPr lang="el-GR" sz="2400" dirty="0" smtClean="0"/>
              <a:t> </a:t>
            </a:r>
            <a:r>
              <a:rPr lang="el-GR" sz="2400" dirty="0"/>
              <a:t>πιο αντιπροσωπευτικός </a:t>
            </a:r>
            <a:r>
              <a:rPr lang="el-GR" sz="2400" dirty="0" smtClean="0"/>
              <a:t>όρος </a:t>
            </a:r>
            <a:r>
              <a:rPr lang="el-GR" sz="2400" dirty="0"/>
              <a:t>και υποδηλώνει πληρέστερα το σύγχρονο όραμα του παγκόσμιου πολίτη ως προς τις απαιτήσεις του από τις υπηρεσίες </a:t>
            </a:r>
            <a:r>
              <a:rPr lang="el-GR" sz="2400" dirty="0" smtClean="0"/>
              <a:t>υγείας</a:t>
            </a:r>
            <a:endParaRPr lang="en-US" sz="2400" dirty="0" smtClean="0"/>
          </a:p>
          <a:p>
            <a:r>
              <a:rPr lang="el-GR" sz="2400" dirty="0" smtClean="0"/>
              <a:t>Ο </a:t>
            </a:r>
            <a:r>
              <a:rPr lang="el-GR" sz="2400" dirty="0"/>
              <a:t>ΦΥΠ υπερκαλύπτει την (ψηφιακή) καταγραφή και συντήρηση του περιεχομένου του ιατρικού φακέλου και επιπλέον αντιμετωπίζει επιτυχώς όλα τα προβλήματα που προκύπτουν από την ηλεκτρονική φύση </a:t>
            </a:r>
            <a:r>
              <a:rPr lang="el-GR" sz="2400" dirty="0" smtClean="0"/>
              <a:t>του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911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Ορολογί</a:t>
            </a:r>
            <a:r>
              <a:rPr lang="en-GB" dirty="0"/>
              <a:t>α και </a:t>
            </a:r>
            <a:r>
              <a:rPr lang="en-GB" dirty="0" smtClean="0"/>
              <a:t>χαρακτηριστικά</a:t>
            </a:r>
            <a:r>
              <a:rPr lang="el-GR" dirty="0" smtClean="0"/>
              <a:t> 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000" b="1" dirty="0"/>
              <a:t>Χ</a:t>
            </a:r>
            <a:r>
              <a:rPr lang="el-GR" sz="2000" b="1" dirty="0" smtClean="0"/>
              <a:t>αρακτηριστικά </a:t>
            </a:r>
            <a:r>
              <a:rPr lang="el-GR" sz="2000" dirty="0" smtClean="0"/>
              <a:t>σύγχρονου </a:t>
            </a:r>
            <a:r>
              <a:rPr lang="el-GR" sz="2000" dirty="0"/>
              <a:t>αυτοματοποιημένου ιατρικού φακέλου </a:t>
            </a:r>
            <a:r>
              <a:rPr lang="el-GR" sz="2000" dirty="0" smtClean="0"/>
              <a:t>(ΦΥΠ </a:t>
            </a:r>
            <a:r>
              <a:rPr lang="el-GR" sz="2000" dirty="0"/>
              <a:t>ή ΗΦΥ ή ΗΙΦ</a:t>
            </a:r>
            <a:r>
              <a:rPr lang="el-GR" sz="2000" dirty="0" smtClean="0"/>
              <a:t>):</a:t>
            </a:r>
            <a:endParaRPr lang="el-GR" sz="2000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smtClean="0"/>
              <a:t>Ασφάλεια </a:t>
            </a:r>
            <a:r>
              <a:rPr lang="el-GR" sz="2000" dirty="0" smtClean="0"/>
              <a:t>(</a:t>
            </a:r>
            <a:r>
              <a:rPr lang="el-GR" sz="2000" i="1" dirty="0" smtClean="0"/>
              <a:t>Έλεγχος πρόσβασης. Ηλεκτρονική υπογραφή. Ακεραιότητα δεδομένων. </a:t>
            </a:r>
            <a:r>
              <a:rPr lang="el-GR" sz="2000" i="1" dirty="0" err="1" smtClean="0"/>
              <a:t>Λογισμικός</a:t>
            </a:r>
            <a:r>
              <a:rPr lang="el-GR" sz="2000" i="1" dirty="0" smtClean="0"/>
              <a:t> έλεγχος</a:t>
            </a:r>
            <a:r>
              <a:rPr lang="el-GR" sz="2000" dirty="0" smtClean="0"/>
              <a:t>)</a:t>
            </a:r>
            <a:endParaRPr lang="el-GR" sz="2000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err="1" smtClean="0"/>
              <a:t>Διασυνδεσιμότητα</a:t>
            </a:r>
            <a:endParaRPr lang="en-US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smtClean="0"/>
              <a:t>Ευρύτητα-περιεκτικότητα</a:t>
            </a:r>
            <a:endParaRPr lang="el-GR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err="1" smtClean="0"/>
              <a:t>Μεταφερσιµότητα</a:t>
            </a:r>
            <a:endParaRPr lang="el-GR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/>
              <a:t>Διαχρονική </a:t>
            </a:r>
            <a:r>
              <a:rPr lang="el-GR" sz="2000" b="1" dirty="0" smtClean="0"/>
              <a:t>συμβατότητα</a:t>
            </a:r>
            <a:endParaRPr lang="el-GR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err="1" smtClean="0"/>
              <a:t>Επεκτασιµότητα</a:t>
            </a:r>
            <a:endParaRPr lang="el-GR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 smtClean="0"/>
              <a:t>Διαθεσιμότητα</a:t>
            </a:r>
            <a:endParaRPr lang="en-US" sz="2000" b="1" dirty="0"/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√"/>
            </a:pPr>
            <a:r>
              <a:rPr lang="el-GR" sz="2000" b="1" dirty="0"/>
              <a:t>Χρήση </a:t>
            </a:r>
            <a:r>
              <a:rPr lang="el-GR" sz="2000" b="1" dirty="0" smtClean="0"/>
              <a:t>προτύπων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933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Οργ</a:t>
            </a:r>
            <a:r>
              <a:rPr lang="en-GB" dirty="0" smtClean="0"/>
              <a:t>ανωση περιεχομενων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200" dirty="0" smtClean="0"/>
              <a:t>Ο </a:t>
            </a:r>
            <a:r>
              <a:rPr lang="el-GR" sz="2200" dirty="0"/>
              <a:t>φάκελος του ασθενούς περιέχει δεδομένα διαφόρων μορφών, που πρέπει να καταχωρηθούν στον </a:t>
            </a:r>
            <a:r>
              <a:rPr lang="el-GR" sz="2200" b="1" dirty="0"/>
              <a:t>ηλεκτρονικό ιατρικό φάκελο</a:t>
            </a:r>
            <a:r>
              <a:rPr lang="el-GR" sz="2200" dirty="0"/>
              <a:t> </a:t>
            </a:r>
            <a:endParaRPr lang="el-GR" sz="2200" dirty="0" smtClean="0"/>
          </a:p>
          <a:p>
            <a:r>
              <a:rPr lang="el-GR" sz="2200" dirty="0" smtClean="0"/>
              <a:t>Να </a:t>
            </a:r>
            <a:r>
              <a:rPr lang="el-GR" sz="2200" dirty="0"/>
              <a:t>βρίσκονται σε απόλυτη συσχέτιση μεταξύ τους για να διατηρηθούν οι πληροφορίες που εμπεριέχονται σε αυτή την </a:t>
            </a:r>
            <a:r>
              <a:rPr lang="el-GR" sz="2200" dirty="0" smtClean="0"/>
              <a:t>συσχέτιση</a:t>
            </a:r>
          </a:p>
          <a:p>
            <a:r>
              <a:rPr lang="el-GR" sz="2200" dirty="0" smtClean="0"/>
              <a:t>Ο </a:t>
            </a:r>
            <a:r>
              <a:rPr lang="el-GR" sz="2200" dirty="0"/>
              <a:t>ηλεκτρονικός αυτός </a:t>
            </a:r>
            <a:r>
              <a:rPr lang="el-GR" sz="2200" b="1" dirty="0"/>
              <a:t>φάκελος είναι ένα πρόγραμμα διαχείρισης βάσεως δεδομένων</a:t>
            </a:r>
            <a:r>
              <a:rPr lang="el-GR" sz="2200" dirty="0"/>
              <a:t>, αλλά όχι οποιοδήποτε </a:t>
            </a:r>
            <a:r>
              <a:rPr lang="el-GR" sz="2200" dirty="0" smtClean="0"/>
              <a:t>πρόγραμμα</a:t>
            </a:r>
            <a:endParaRPr lang="el-GR" sz="2200" dirty="0"/>
          </a:p>
          <a:p>
            <a:r>
              <a:rPr lang="el-GR" sz="2200" dirty="0" smtClean="0"/>
              <a:t>Τα </a:t>
            </a:r>
            <a:r>
              <a:rPr lang="el-GR" sz="2200" dirty="0"/>
              <a:t>περιεχόμενα των δεδομένων/ πληροφοριών </a:t>
            </a:r>
            <a:r>
              <a:rPr lang="el-GR" sz="2200" dirty="0" smtClean="0"/>
              <a:t>οργανώνονται </a:t>
            </a:r>
            <a:r>
              <a:rPr lang="el-GR" sz="2200" dirty="0"/>
              <a:t>στη βάση αυτή των δεδομένων του ηλεκτρονικού ιατρικού φακέλου με κάποια σειρά, ώστε να εύκολη η διαχείρισή </a:t>
            </a:r>
            <a:r>
              <a:rPr lang="el-GR" sz="2200" dirty="0" smtClean="0"/>
              <a:t>τους</a:t>
            </a:r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16961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Στοιχειώδης</a:t>
            </a:r>
            <a:r>
              <a:rPr lang="en-GB" dirty="0"/>
              <a:t> </a:t>
            </a:r>
            <a:r>
              <a:rPr lang="en-GB" dirty="0" err="1"/>
              <a:t>Πληροφορί</a:t>
            </a:r>
            <a:r>
              <a:rPr lang="en-GB" dirty="0"/>
              <a:t>α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dirty="0"/>
              <a:t>Η βάση του φακέλου ενός ασθενούς είναι η </a:t>
            </a:r>
            <a:r>
              <a:rPr lang="en-US" sz="2400" dirty="0" smtClean="0"/>
              <a:t>“</a:t>
            </a:r>
            <a:r>
              <a:rPr lang="el-GR" sz="2400" dirty="0" smtClean="0"/>
              <a:t>στοιχειώδης πληροφορία</a:t>
            </a:r>
            <a:r>
              <a:rPr lang="en-US" sz="2400" dirty="0" smtClean="0"/>
              <a:t>“</a:t>
            </a:r>
          </a:p>
          <a:p>
            <a:r>
              <a:rPr lang="el-GR" sz="2400" b="1" i="1" dirty="0" smtClean="0"/>
              <a:t>Στοιχειώδης </a:t>
            </a:r>
            <a:r>
              <a:rPr lang="el-GR" sz="2400" b="1" i="1" dirty="0"/>
              <a:t>πληροφορία </a:t>
            </a:r>
            <a:r>
              <a:rPr lang="el-GR" sz="2400" i="1" dirty="0"/>
              <a:t>(</a:t>
            </a:r>
            <a:r>
              <a:rPr lang="en-GB" sz="2400" i="1" dirty="0"/>
              <a:t>item</a:t>
            </a:r>
            <a:r>
              <a:rPr lang="el-GR" sz="2400" i="1" dirty="0"/>
              <a:t>),</a:t>
            </a:r>
            <a:r>
              <a:rPr lang="el-GR" sz="2400" dirty="0"/>
              <a:t> </a:t>
            </a:r>
            <a:r>
              <a:rPr lang="el-GR" sz="2400" i="1" dirty="0"/>
              <a:t>είναι η ελάχιστη πληροφορία που έχει νόημα αφ' </a:t>
            </a:r>
            <a:r>
              <a:rPr lang="el-GR" sz="2400" i="1" dirty="0" smtClean="0"/>
              <a:t>εαυτή, </a:t>
            </a:r>
            <a:r>
              <a:rPr lang="el-GR" sz="2400" i="1" dirty="0"/>
              <a:t>προσδιορίζεται, δε από το περιεχόμενο </a:t>
            </a:r>
            <a:r>
              <a:rPr lang="el-GR" sz="2400" i="1" dirty="0" smtClean="0"/>
              <a:t>της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l-GR" sz="2400" b="1" dirty="0" smtClean="0"/>
              <a:t>Παράδειγμα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“</a:t>
            </a:r>
            <a:r>
              <a:rPr lang="el-GR" sz="2400" dirty="0" smtClean="0"/>
              <a:t>ήπαρ</a:t>
            </a:r>
            <a:r>
              <a:rPr lang="en-US" sz="2400" dirty="0" smtClean="0"/>
              <a:t>”</a:t>
            </a:r>
            <a:r>
              <a:rPr lang="el-GR" sz="2400" dirty="0" smtClean="0"/>
              <a:t> </a:t>
            </a:r>
            <a:r>
              <a:rPr lang="en-US" sz="2400" dirty="0" smtClean="0"/>
              <a:t>vs “</a:t>
            </a:r>
            <a:r>
              <a:rPr lang="el-GR" sz="2400" dirty="0" smtClean="0"/>
              <a:t>διογκωμένο ήπαρ</a:t>
            </a:r>
            <a:r>
              <a:rPr lang="en-US" sz="2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3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409228"/>
            <a:ext cx="2845930" cy="952500"/>
          </a:xfrm>
        </p:spPr>
        <p:txBody>
          <a:bodyPr>
            <a:noAutofit/>
          </a:bodyPr>
          <a:lstStyle/>
          <a:p>
            <a:pPr algn="r"/>
            <a:r>
              <a:rPr lang="en-GB" sz="2400" dirty="0" err="1"/>
              <a:t>Στοιχειώδης</a:t>
            </a:r>
            <a:r>
              <a:rPr lang="en-GB" sz="2400" dirty="0"/>
              <a:t> </a:t>
            </a:r>
            <a:r>
              <a:rPr lang="en-GB" sz="2400" dirty="0" err="1"/>
              <a:t>Πληροφορί</a:t>
            </a:r>
            <a:r>
              <a:rPr lang="en-GB" sz="2400" dirty="0"/>
              <a:t>α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30" y="247526"/>
            <a:ext cx="4928947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Επα</a:t>
            </a:r>
            <a:r>
              <a:rPr lang="en-GB" dirty="0" err="1"/>
              <a:t>φή</a:t>
            </a:r>
            <a:r>
              <a:rPr lang="en-GB" dirty="0"/>
              <a:t> και Επ</a:t>
            </a:r>
            <a:r>
              <a:rPr lang="en-GB" dirty="0" err="1"/>
              <a:t>εισόδιο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600" dirty="0"/>
              <a:t>Οι στοιχειώδεις πληροφορίες που απαιτούνται προκειμένου να </a:t>
            </a:r>
            <a:r>
              <a:rPr lang="el-GR" sz="2600" dirty="0" err="1"/>
              <a:t>περιγραφεί</a:t>
            </a:r>
            <a:r>
              <a:rPr lang="el-GR" sz="2600" dirty="0"/>
              <a:t> μία συγκεκριμένη κατάσταση του ασθενούς οργανώνονται σε μία «</a:t>
            </a:r>
            <a:r>
              <a:rPr lang="el-GR" sz="2600" b="1" dirty="0"/>
              <a:t>Επαφή </a:t>
            </a:r>
            <a:r>
              <a:rPr lang="el-GR" sz="2600" dirty="0"/>
              <a:t>(</a:t>
            </a:r>
            <a:r>
              <a:rPr lang="en-GB" sz="2600" dirty="0"/>
              <a:t>Contact</a:t>
            </a:r>
            <a:r>
              <a:rPr lang="el-GR" sz="2600" b="1" dirty="0" smtClean="0"/>
              <a:t>)</a:t>
            </a:r>
            <a:r>
              <a:rPr lang="el-GR" sz="2600" dirty="0" smtClean="0"/>
              <a:t>» </a:t>
            </a:r>
            <a:endParaRPr lang="en-US" sz="2600" dirty="0" smtClean="0"/>
          </a:p>
          <a:p>
            <a:r>
              <a:rPr lang="el-GR" sz="2600" b="1" dirty="0" smtClean="0"/>
              <a:t>Επεισόδιο</a:t>
            </a:r>
            <a:r>
              <a:rPr lang="el-GR" sz="2600" dirty="0" smtClean="0"/>
              <a:t> </a:t>
            </a:r>
            <a:r>
              <a:rPr lang="el-GR" sz="2600" dirty="0"/>
              <a:t>(</a:t>
            </a:r>
            <a:r>
              <a:rPr lang="en-GB" sz="2600" dirty="0" smtClean="0"/>
              <a:t>Episode</a:t>
            </a:r>
            <a:r>
              <a:rPr lang="en-US" sz="2600" dirty="0" smtClean="0"/>
              <a:t>): </a:t>
            </a:r>
            <a:r>
              <a:rPr lang="el-GR" sz="2600" dirty="0" smtClean="0"/>
              <a:t>Ένα </a:t>
            </a:r>
            <a:r>
              <a:rPr lang="el-GR" sz="2600" dirty="0"/>
              <a:t>σύνολο από τέτοιες επαφές που αναφέρονται στο ίδιο πρόβλημα του </a:t>
            </a:r>
            <a:r>
              <a:rPr lang="el-GR" sz="2600" dirty="0" smtClean="0"/>
              <a:t>ασθενούς </a:t>
            </a:r>
            <a:endParaRPr lang="en-US" sz="2600" dirty="0" smtClean="0"/>
          </a:p>
          <a:p>
            <a:r>
              <a:rPr lang="el-GR" sz="2600" dirty="0" smtClean="0"/>
              <a:t>Ένας τέτοιος </a:t>
            </a:r>
            <a:r>
              <a:rPr lang="el-GR" sz="2600" dirty="0"/>
              <a:t>φάκελος επιτρέπει την παρακολούθηση της εξέλιξης της υγείας </a:t>
            </a:r>
            <a:r>
              <a:rPr lang="el-GR" sz="2600" dirty="0" smtClean="0"/>
              <a:t>του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2906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Ιατρικός Φάκελος </a:t>
            </a:r>
            <a:r>
              <a:rPr lang="el-GR" sz="2800" dirty="0" smtClean="0"/>
              <a:t>Ασθενούς</a:t>
            </a:r>
            <a:endParaRPr lang="en-US" sz="2800" dirty="0" smtClean="0"/>
          </a:p>
          <a:p>
            <a:pPr algn="l"/>
            <a:endParaRPr lang="el-GR" sz="2800" b="1" dirty="0" smtClean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sz="4000" dirty="0"/>
              <a:t>Ια</a:t>
            </a:r>
            <a:r>
              <a:rPr lang="en-GB" sz="4000" dirty="0" err="1"/>
              <a:t>τρικές</a:t>
            </a:r>
            <a:r>
              <a:rPr lang="en-GB" sz="4000" dirty="0"/>
              <a:t> και </a:t>
            </a:r>
            <a:r>
              <a:rPr lang="en-GB" sz="4000" dirty="0" err="1"/>
              <a:t>Δι</a:t>
            </a:r>
            <a:r>
              <a:rPr lang="en-GB" sz="4000" dirty="0"/>
              <a:t>αχειριστικές Πληροφορίες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Ιατρικές </a:t>
            </a:r>
            <a:r>
              <a:rPr lang="el-GR" sz="2400" b="1" dirty="0"/>
              <a:t>πληροφορίες (</a:t>
            </a:r>
            <a:r>
              <a:rPr lang="en-GB" sz="2400" b="1" i="1" dirty="0"/>
              <a:t>Medical Information</a:t>
            </a:r>
            <a:r>
              <a:rPr lang="el-GR" sz="2400" b="1" dirty="0" smtClean="0"/>
              <a:t>)</a:t>
            </a:r>
            <a:r>
              <a:rPr lang="en-US" sz="2400" b="1" dirty="0" smtClean="0"/>
              <a:t>: </a:t>
            </a:r>
            <a:r>
              <a:rPr lang="el-GR" sz="2400" dirty="0" smtClean="0"/>
              <a:t>Το </a:t>
            </a:r>
            <a:r>
              <a:rPr lang="el-GR" sz="2400" dirty="0"/>
              <a:t>σύνολο των επαφών ενός φακέλου, μαζί με τις βασικές (αμετάβλητες) παραμέτρους του ασθενούς (ατομικό αναμνηστικό, κληρονομικό ιστορικό, ομάδα αίματος κλπ</a:t>
            </a:r>
            <a:r>
              <a:rPr lang="el-GR" sz="2400" dirty="0" smtClean="0"/>
              <a:t>.)</a:t>
            </a:r>
            <a:endParaRPr lang="en-US" sz="2400" dirty="0" smtClean="0"/>
          </a:p>
          <a:p>
            <a:r>
              <a:rPr lang="el-GR" sz="2400" b="1" dirty="0" smtClean="0"/>
              <a:t>Διαχειριστικές </a:t>
            </a:r>
            <a:r>
              <a:rPr lang="el-GR" sz="2400" b="1" i="1" dirty="0"/>
              <a:t>πληροφορίες (</a:t>
            </a:r>
            <a:r>
              <a:rPr lang="en-GB" sz="2400" b="1" i="1" dirty="0"/>
              <a:t>Administrative Information</a:t>
            </a:r>
            <a:r>
              <a:rPr lang="el-GR" sz="2400" b="1" i="1" dirty="0" smtClean="0"/>
              <a:t>)</a:t>
            </a:r>
            <a:r>
              <a:rPr lang="en-US" sz="2400" b="1" dirty="0" smtClean="0"/>
              <a:t>:</a:t>
            </a:r>
            <a:r>
              <a:rPr lang="el-GR" sz="2400" dirty="0" smtClean="0"/>
              <a:t> πληροφορίες </a:t>
            </a:r>
            <a:r>
              <a:rPr lang="el-GR" sz="2400" dirty="0"/>
              <a:t>όπως το όνομα και επώνυμο του ασθενούς, ασφαλιστικές πληροφορίες </a:t>
            </a:r>
            <a:r>
              <a:rPr lang="el-GR" sz="2400" dirty="0" err="1" smtClean="0"/>
              <a:t>κ.ο.κ.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/>
            <a:r>
              <a:rPr lang="el-GR" sz="2400" dirty="0" smtClean="0"/>
              <a:t>Αφορά </a:t>
            </a:r>
            <a:r>
              <a:rPr lang="el-GR" sz="2400" dirty="0"/>
              <a:t>στις διοικητικές ενέργειες</a:t>
            </a:r>
            <a:r>
              <a:rPr lang="el-GR" sz="2400" i="1" dirty="0"/>
              <a:t> </a:t>
            </a:r>
            <a:r>
              <a:rPr lang="el-GR" sz="2400" dirty="0"/>
              <a:t>που σχετίζονται με τον </a:t>
            </a:r>
            <a:r>
              <a:rPr lang="el-GR" sz="2400" dirty="0" smtClean="0"/>
              <a:t>ασθενή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978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sz="4000" dirty="0"/>
              <a:t>Ια</a:t>
            </a:r>
            <a:r>
              <a:rPr lang="en-GB" sz="4000" dirty="0" err="1"/>
              <a:t>τρικές</a:t>
            </a:r>
            <a:r>
              <a:rPr lang="en-GB" sz="4000" dirty="0"/>
              <a:t> και </a:t>
            </a:r>
            <a:r>
              <a:rPr lang="en-GB" sz="4000" dirty="0" err="1"/>
              <a:t>Δι</a:t>
            </a:r>
            <a:r>
              <a:rPr lang="en-GB" sz="4000" dirty="0"/>
              <a:t>αχειριστικές Πληροφορίες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9" b="4221"/>
          <a:stretch>
            <a:fillRect/>
          </a:stretch>
        </p:blipFill>
        <p:spPr bwMode="auto">
          <a:xfrm>
            <a:off x="3275856" y="1181365"/>
            <a:ext cx="4752528" cy="41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67544" y="1240454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1" dirty="0"/>
              <a:t>Διαχειριστικές πληροφορίες ηλεκτρονικού ιατρικού </a:t>
            </a:r>
            <a:r>
              <a:rPr lang="el-GR" sz="2000" b="1" i="1" dirty="0" smtClean="0"/>
              <a:t>φακέλου </a:t>
            </a:r>
            <a:r>
              <a:rPr lang="el-GR" sz="2000" b="1" i="1" dirty="0"/>
              <a:t>ασθενούς.</a:t>
            </a:r>
          </a:p>
        </p:txBody>
      </p:sp>
    </p:spTree>
    <p:extLst>
      <p:ext uri="{BB962C8B-B14F-4D97-AF65-F5344CB8AC3E}">
        <p14:creationId xmlns:p14="http://schemas.microsoft.com/office/powerpoint/2010/main" val="3893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sz="4000" dirty="0"/>
              <a:t>Ια</a:t>
            </a:r>
            <a:r>
              <a:rPr lang="en-GB" sz="4000" dirty="0" err="1"/>
              <a:t>τρικές</a:t>
            </a:r>
            <a:r>
              <a:rPr lang="en-GB" sz="4000" dirty="0"/>
              <a:t> και </a:t>
            </a:r>
            <a:r>
              <a:rPr lang="en-GB" sz="4000" dirty="0" err="1"/>
              <a:t>Δι</a:t>
            </a:r>
            <a:r>
              <a:rPr lang="en-GB" sz="4000" dirty="0"/>
              <a:t>αχειριστικές Πληροφορίες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Ιατρικές </a:t>
            </a:r>
            <a:r>
              <a:rPr lang="el-GR" sz="2000" b="1" dirty="0"/>
              <a:t>πληροφορίες (</a:t>
            </a:r>
            <a:r>
              <a:rPr lang="en-GB" sz="2000" b="1" i="1" dirty="0"/>
              <a:t>Medical Information</a:t>
            </a:r>
            <a:r>
              <a:rPr lang="el-GR" sz="2000" b="1" dirty="0" smtClean="0"/>
              <a:t>)</a:t>
            </a:r>
            <a:r>
              <a:rPr lang="en-US" sz="2000" b="1" dirty="0" smtClean="0"/>
              <a:t>: </a:t>
            </a:r>
            <a:r>
              <a:rPr lang="el-GR" sz="2000" dirty="0" smtClean="0"/>
              <a:t>Το </a:t>
            </a:r>
            <a:r>
              <a:rPr lang="el-GR" sz="2000" dirty="0"/>
              <a:t>σύνολο των επαφών ενός φακέλου, μαζί με τις βασικές (αμετάβλητες) παραμέτρους του ασθενούς (ατομικό αναμνηστικό, κληρονομικό ιστορικό, ομάδα αίματος κλπ</a:t>
            </a:r>
            <a:r>
              <a:rPr lang="el-GR" sz="2000" dirty="0" smtClean="0"/>
              <a:t>.)</a:t>
            </a:r>
            <a:endParaRPr lang="en-US" sz="2000" dirty="0" smtClean="0"/>
          </a:p>
          <a:p>
            <a:r>
              <a:rPr lang="el-GR" sz="2000" b="1" dirty="0" smtClean="0"/>
              <a:t>Διαχειριστικές </a:t>
            </a:r>
            <a:r>
              <a:rPr lang="el-GR" sz="2000" b="1" i="1" dirty="0"/>
              <a:t>πληροφορίες (</a:t>
            </a:r>
            <a:r>
              <a:rPr lang="en-GB" sz="2000" b="1" i="1" dirty="0"/>
              <a:t>Administrative Information</a:t>
            </a:r>
            <a:r>
              <a:rPr lang="el-GR" sz="2000" b="1" i="1" dirty="0" smtClean="0"/>
              <a:t>)</a:t>
            </a:r>
            <a:r>
              <a:rPr lang="en-US" sz="2000" b="1" dirty="0" smtClean="0"/>
              <a:t>:</a:t>
            </a:r>
            <a:r>
              <a:rPr lang="el-GR" sz="2000" dirty="0" smtClean="0"/>
              <a:t> Πληροφορίες </a:t>
            </a:r>
            <a:r>
              <a:rPr lang="el-GR" sz="2000" dirty="0"/>
              <a:t>όπως το όνομα και επώνυμο του ασθενούς, ασφαλιστικές πληροφορίες </a:t>
            </a:r>
            <a:r>
              <a:rPr lang="el-GR" sz="2000" dirty="0" err="1" smtClean="0"/>
              <a:t>κ.ο.κ.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1"/>
            <a:r>
              <a:rPr lang="el-GR" sz="2000" dirty="0" smtClean="0"/>
              <a:t>Αφορά </a:t>
            </a:r>
            <a:r>
              <a:rPr lang="el-GR" sz="2000" dirty="0"/>
              <a:t>στις </a:t>
            </a:r>
            <a:r>
              <a:rPr lang="el-GR" sz="2000" dirty="0" smtClean="0"/>
              <a:t>διοικητικές </a:t>
            </a:r>
            <a:r>
              <a:rPr lang="el-GR" sz="2000" dirty="0"/>
              <a:t>ενέργειες</a:t>
            </a:r>
            <a:r>
              <a:rPr lang="el-GR" sz="2000" i="1" dirty="0"/>
              <a:t> </a:t>
            </a:r>
            <a:r>
              <a:rPr lang="el-GR" sz="2000" dirty="0"/>
              <a:t>που σχετίζονται με τον </a:t>
            </a:r>
            <a:r>
              <a:rPr lang="el-GR" sz="2000" dirty="0" smtClean="0"/>
              <a:t>ασθενή</a:t>
            </a:r>
          </a:p>
          <a:p>
            <a:pPr lvl="1"/>
            <a:r>
              <a:rPr lang="el-GR" sz="2000" dirty="0" smtClean="0"/>
              <a:t>Μπορεί </a:t>
            </a:r>
            <a:r>
              <a:rPr lang="el-GR" sz="2000" dirty="0"/>
              <a:t>στο μέλλον να ανακληθούν, να αναγνωσθούν και να </a:t>
            </a:r>
            <a:r>
              <a:rPr lang="el-GR" sz="2000" dirty="0" smtClean="0"/>
              <a:t>υποστούν </a:t>
            </a:r>
            <a:r>
              <a:rPr lang="el-GR" sz="2000" dirty="0"/>
              <a:t>ποικίλες επεξεργασίες, χωρίς να αλλοιωθούν οι αρχικές </a:t>
            </a:r>
            <a:r>
              <a:rPr lang="el-GR" sz="2000" dirty="0" smtClean="0"/>
              <a:t>πληροφορίες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588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Φάκελος Πολυμέσων (</a:t>
            </a:r>
            <a:r>
              <a:rPr lang="en-GB" dirty="0"/>
              <a:t>Multimedia)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762872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Ακτινογραφίες</a:t>
            </a:r>
          </a:p>
          <a:p>
            <a:r>
              <a:rPr lang="el-GR" sz="2400" b="1" i="1" dirty="0"/>
              <a:t>Καρδιογραφήματα </a:t>
            </a:r>
          </a:p>
          <a:p>
            <a:r>
              <a:rPr lang="el-GR" sz="2400" b="1" dirty="0"/>
              <a:t>Άλλα αντικείμενα (</a:t>
            </a:r>
            <a:r>
              <a:rPr lang="el-GR" sz="2400" b="1" dirty="0" err="1"/>
              <a:t>objects</a:t>
            </a:r>
            <a:r>
              <a:rPr lang="el-GR" sz="2400" b="1" dirty="0"/>
              <a:t>) </a:t>
            </a:r>
            <a:endParaRPr lang="el-GR" sz="2400" b="1" dirty="0" smtClean="0"/>
          </a:p>
          <a:p>
            <a:pPr lvl="1"/>
            <a:r>
              <a:rPr lang="el-GR" sz="2000" dirty="0" smtClean="0"/>
              <a:t>Ηχητικά σήματα </a:t>
            </a:r>
            <a:r>
              <a:rPr lang="el-GR" sz="2000" dirty="0"/>
              <a:t>(ηχοκαρδιογράφημα)</a:t>
            </a:r>
          </a:p>
          <a:p>
            <a:pPr lvl="1"/>
            <a:r>
              <a:rPr lang="el-GR" sz="2000" dirty="0" smtClean="0"/>
              <a:t>Ακολουθία </a:t>
            </a:r>
            <a:r>
              <a:rPr lang="el-GR" sz="2000" dirty="0" err="1"/>
              <a:t>video</a:t>
            </a:r>
            <a:r>
              <a:rPr lang="el-GR" sz="2000" dirty="0"/>
              <a:t> Ενδοσκοπίας</a:t>
            </a:r>
          </a:p>
          <a:p>
            <a:pPr lvl="1"/>
            <a:r>
              <a:rPr lang="el-GR" sz="2000" dirty="0" smtClean="0"/>
              <a:t>Κλινικά </a:t>
            </a:r>
            <a:r>
              <a:rPr lang="el-GR" sz="2000" dirty="0" err="1" smtClean="0"/>
              <a:t>γραφήμτα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dirty="0" err="1"/>
              <a:t>Clinical</a:t>
            </a:r>
            <a:r>
              <a:rPr lang="el-GR" sz="2000" dirty="0"/>
              <a:t> </a:t>
            </a:r>
            <a:r>
              <a:rPr lang="el-GR" sz="2000" dirty="0" err="1"/>
              <a:t>Drawings</a:t>
            </a:r>
            <a:r>
              <a:rPr lang="el-GR" sz="2000" dirty="0"/>
              <a:t>)</a:t>
            </a:r>
          </a:p>
          <a:p>
            <a:endParaRPr lang="el-GR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1000"/>
            <a:ext cx="3888432" cy="39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Επ</a:t>
            </a:r>
            <a:r>
              <a:rPr lang="en-GB" dirty="0" err="1" smtClean="0"/>
              <a:t>εξεργ</a:t>
            </a:r>
            <a:r>
              <a:rPr lang="en-GB" dirty="0" smtClean="0"/>
              <a:t>ασ</a:t>
            </a:r>
            <a:r>
              <a:rPr lang="el-GR" dirty="0" smtClean="0"/>
              <a:t>ί</a:t>
            </a:r>
            <a:r>
              <a:rPr lang="en-GB" dirty="0" smtClean="0"/>
              <a:t>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dirty="0"/>
              <a:t>Ανάλογα με τον τρόπο με τον οποίο έχουν καταχωρηθεί τα δεδομένα στον ηλεκτρονικό ιατρικό φάκελο καθίσταται ευκολότερη και η επεξεργασία </a:t>
            </a:r>
            <a:r>
              <a:rPr lang="el-GR" sz="2200" dirty="0" smtClean="0"/>
              <a:t>τους</a:t>
            </a:r>
          </a:p>
          <a:p>
            <a:pPr>
              <a:spcBef>
                <a:spcPts val="600"/>
              </a:spcBef>
            </a:pPr>
            <a:r>
              <a:rPr lang="el-GR" sz="2200" b="1" dirty="0" smtClean="0"/>
              <a:t>Η </a:t>
            </a:r>
            <a:r>
              <a:rPr lang="el-GR" sz="2200" b="1" dirty="0"/>
              <a:t>νέα τεχνολογία</a:t>
            </a:r>
            <a:r>
              <a:rPr lang="el-GR" sz="2200" dirty="0"/>
              <a:t>, λοιπόν,</a:t>
            </a:r>
            <a:r>
              <a:rPr lang="el-GR" sz="2200" b="1" dirty="0"/>
              <a:t> επιτρέπει την επεξεργασία</a:t>
            </a:r>
            <a:r>
              <a:rPr lang="el-GR" sz="2200" dirty="0"/>
              <a:t> τόσο </a:t>
            </a:r>
            <a:r>
              <a:rPr lang="el-GR" sz="2200" b="1" dirty="0"/>
              <a:t>του κειμένου</a:t>
            </a:r>
            <a:r>
              <a:rPr lang="el-GR" sz="2200" dirty="0"/>
              <a:t> του φακέλου, όσο </a:t>
            </a:r>
            <a:r>
              <a:rPr lang="el-GR" sz="2200" b="1" dirty="0"/>
              <a:t>και των αντικειμένων</a:t>
            </a:r>
            <a:r>
              <a:rPr lang="el-GR" sz="2200" dirty="0"/>
              <a:t> που είναι ενσωματωμένα σε </a:t>
            </a:r>
            <a:r>
              <a:rPr lang="el-GR" sz="2200" dirty="0" smtClean="0"/>
              <a:t>αυτόν</a:t>
            </a:r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Οι ακτινογραφίες μπορούν αν αναστραφούν, να </a:t>
            </a:r>
            <a:r>
              <a:rPr lang="el-GR" sz="2000" dirty="0" err="1" smtClean="0"/>
              <a:t>περιστραφούν</a:t>
            </a:r>
            <a:r>
              <a:rPr lang="el-GR" sz="2000" dirty="0" smtClean="0"/>
              <a:t>, μεγεθυνθούν, να μεταβληθεί η αντίθεση (</a:t>
            </a:r>
            <a:r>
              <a:rPr lang="en-GB" sz="2000" dirty="0" smtClean="0"/>
              <a:t>contrast</a:t>
            </a:r>
            <a:r>
              <a:rPr lang="el-GR" sz="2000" dirty="0" smtClean="0"/>
              <a:t>) </a:t>
            </a:r>
            <a:r>
              <a:rPr lang="el-GR" sz="2000" dirty="0" err="1" smtClean="0"/>
              <a:t>κ.ο.κ.</a:t>
            </a:r>
            <a:r>
              <a:rPr lang="el-GR" sz="2000" dirty="0" smtClean="0"/>
              <a:t> 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Είναι δυνατόν να γίνουν μετρήσεις στο ύψος των δυναμικών και της διάρκειας των συμπλεγμάτων στο καρδιογράφημα</a:t>
            </a:r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Να διαγνωσθεί το καρδιογράφημα από τον υπολογιστή, προκειμένου να υποβοηθηθεί ο ιατρός στο έργο του</a:t>
            </a:r>
          </a:p>
        </p:txBody>
      </p:sp>
    </p:spTree>
    <p:extLst>
      <p:ext uri="{BB962C8B-B14F-4D97-AF65-F5344CB8AC3E}">
        <p14:creationId xmlns:p14="http://schemas.microsoft.com/office/powerpoint/2010/main" val="33519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Επ</a:t>
            </a:r>
            <a:r>
              <a:rPr lang="en-GB" dirty="0" err="1" smtClean="0"/>
              <a:t>εξεργ</a:t>
            </a:r>
            <a:r>
              <a:rPr lang="en-GB" dirty="0" smtClean="0"/>
              <a:t>ασ</a:t>
            </a:r>
            <a:r>
              <a:rPr lang="el-GR" dirty="0" smtClean="0"/>
              <a:t>ί</a:t>
            </a:r>
            <a:r>
              <a:rPr lang="en-GB" dirty="0" smtClean="0"/>
              <a:t>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1. Ανάλυση πλέγματος</a:t>
            </a:r>
            <a:r>
              <a:rPr lang="en-US" sz="2400" b="1" dirty="0" smtClean="0"/>
              <a:t> 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grid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analysis</a:t>
            </a:r>
            <a:r>
              <a:rPr lang="el-GR" sz="2400" b="1" dirty="0" smtClean="0"/>
              <a:t>)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συνοπτική παρουσίαση των δεδομένων όλων των επαφών ενός ασθενούς, η οποία παρέχει τη </a:t>
            </a:r>
            <a:r>
              <a:rPr lang="el-GR" sz="2400" dirty="0" smtClean="0"/>
              <a:t>δυνατότητα συγκρίσεων</a:t>
            </a:r>
            <a:endParaRPr lang="el-GR" sz="20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9468"/>
            <a:ext cx="68816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Επ</a:t>
            </a:r>
            <a:r>
              <a:rPr lang="en-GB" dirty="0" err="1" smtClean="0"/>
              <a:t>εξεργ</a:t>
            </a:r>
            <a:r>
              <a:rPr lang="en-GB" dirty="0" smtClean="0"/>
              <a:t>ασ</a:t>
            </a:r>
            <a:r>
              <a:rPr lang="el-GR" dirty="0" smtClean="0"/>
              <a:t>ί</a:t>
            </a:r>
            <a:r>
              <a:rPr lang="en-GB" dirty="0" smtClean="0"/>
              <a:t>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Στις αναλύσεις αυτές περιλαμβάνονται:</a:t>
            </a:r>
          </a:p>
          <a:p>
            <a:pPr lvl="1">
              <a:spcBef>
                <a:spcPts val="600"/>
              </a:spcBef>
            </a:pPr>
            <a:r>
              <a:rPr lang="en-GB" sz="2000" b="1" dirty="0" smtClean="0"/>
              <a:t>Η </a:t>
            </a:r>
            <a:r>
              <a:rPr lang="en-GB" sz="2000" b="1" dirty="0" err="1"/>
              <a:t>μικρο</a:t>
            </a:r>
            <a:r>
              <a:rPr lang="en-GB" sz="2000" b="1" dirty="0"/>
              <a:t>ανάλυση (micro analysis</a:t>
            </a:r>
            <a:r>
              <a:rPr lang="en-GB" sz="2000" b="1" dirty="0" smtClean="0"/>
              <a:t>): </a:t>
            </a:r>
            <a:r>
              <a:rPr lang="el-GR" sz="2000" dirty="0"/>
              <a:t>Π</a:t>
            </a:r>
            <a:r>
              <a:rPr lang="en-GB" sz="2000" dirty="0" smtClean="0"/>
              <a:t>α</a:t>
            </a:r>
            <a:r>
              <a:rPr lang="en-GB" sz="2000" dirty="0" err="1" smtClean="0"/>
              <a:t>ρουσιάζει</a:t>
            </a:r>
            <a:r>
              <a:rPr lang="en-GB" sz="2000" dirty="0" smtClean="0"/>
              <a:t> </a:t>
            </a:r>
            <a:r>
              <a:rPr lang="en-GB" sz="2000" dirty="0"/>
              <a:t>την χρονική εξέλιξη μίας παραμέτρου του ασθενούς κατά τις διάφορες επαφές του με τον </a:t>
            </a:r>
            <a:r>
              <a:rPr lang="en-GB" sz="2000" dirty="0" smtClean="0"/>
              <a:t>ιατρό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b="1" dirty="0"/>
              <a:t>Η ανάλυση προβλήματος (</a:t>
            </a:r>
            <a:r>
              <a:rPr lang="el-GR" sz="2000" b="1" dirty="0" err="1"/>
              <a:t>problem</a:t>
            </a:r>
            <a:r>
              <a:rPr lang="el-GR" sz="2000" b="1" dirty="0"/>
              <a:t> </a:t>
            </a:r>
            <a:r>
              <a:rPr lang="el-GR" sz="2000" b="1" dirty="0" err="1"/>
              <a:t>analysis</a:t>
            </a:r>
            <a:r>
              <a:rPr lang="el-GR" sz="2000" b="1" dirty="0" smtClean="0"/>
              <a:t>)</a:t>
            </a:r>
            <a:r>
              <a:rPr lang="en-US" sz="2000" b="1" dirty="0" smtClean="0"/>
              <a:t>: </a:t>
            </a:r>
            <a:r>
              <a:rPr lang="el-GR" sz="2000" dirty="0" smtClean="0"/>
              <a:t>Παρουσιάζει </a:t>
            </a:r>
            <a:r>
              <a:rPr lang="el-GR" sz="2000" dirty="0"/>
              <a:t>την χρονική εξέλιξη της παραμέτρου "πρόβλημα" κατά τις διάφορες επαφές του με τον </a:t>
            </a:r>
            <a:r>
              <a:rPr lang="el-GR" sz="2000" dirty="0" smtClean="0"/>
              <a:t>ιατρό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6"/>
          <a:stretch>
            <a:fillRect/>
          </a:stretch>
        </p:blipFill>
        <p:spPr bwMode="auto">
          <a:xfrm>
            <a:off x="2411759" y="3488796"/>
            <a:ext cx="5333277" cy="20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781873" y="5391798"/>
            <a:ext cx="4824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/>
              <a:t>Ένα παράδειγμα μικροανάλυσης: </a:t>
            </a:r>
            <a:r>
              <a:rPr lang="el-GR" sz="1600" i="1" dirty="0" err="1"/>
              <a:t>Χορηγηθείσα</a:t>
            </a:r>
            <a:r>
              <a:rPr lang="el-GR" sz="1600" i="1" dirty="0"/>
              <a:t> αγωγή.</a:t>
            </a:r>
          </a:p>
        </p:txBody>
      </p:sp>
    </p:spTree>
    <p:extLst>
      <p:ext uri="{BB962C8B-B14F-4D97-AF65-F5344CB8AC3E}">
        <p14:creationId xmlns:p14="http://schemas.microsoft.com/office/powerpoint/2010/main" val="22353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smtClean="0"/>
              <a:t>Επ</a:t>
            </a:r>
            <a:r>
              <a:rPr lang="en-GB" dirty="0" err="1" smtClean="0"/>
              <a:t>εξεργ</a:t>
            </a:r>
            <a:r>
              <a:rPr lang="en-GB" dirty="0" smtClean="0"/>
              <a:t>ασ</a:t>
            </a:r>
            <a:r>
              <a:rPr lang="el-GR" dirty="0" smtClean="0"/>
              <a:t>ί</a:t>
            </a:r>
            <a:r>
              <a:rPr lang="en-GB" dirty="0" smtClean="0"/>
              <a:t>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097674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2. Ανάλυση πληθυσμού (</a:t>
            </a:r>
            <a:r>
              <a:rPr lang="el-GR" sz="2400" b="1" dirty="0" err="1"/>
              <a:t>population</a:t>
            </a:r>
            <a:r>
              <a:rPr lang="el-GR" sz="2400" b="1" dirty="0"/>
              <a:t> </a:t>
            </a:r>
            <a:r>
              <a:rPr lang="el-GR" sz="2400" b="1" dirty="0" err="1"/>
              <a:t>analysis</a:t>
            </a:r>
            <a:r>
              <a:rPr lang="el-GR" sz="2400" b="1" dirty="0" smtClean="0"/>
              <a:t>)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επεξεργασία των ηλεκτρονικών ιατρικών </a:t>
            </a:r>
            <a:r>
              <a:rPr lang="el-GR" sz="2400" dirty="0" smtClean="0"/>
              <a:t>φακέλων </a:t>
            </a:r>
            <a:r>
              <a:rPr lang="el-GR" sz="2400" dirty="0"/>
              <a:t>πλήθους ασθενών με στατιστικές </a:t>
            </a:r>
            <a:r>
              <a:rPr lang="el-GR" sz="2400" dirty="0" smtClean="0"/>
              <a:t>μεθόδους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l="5592" t="3377" r="3124" b="25134"/>
          <a:stretch/>
        </p:blipFill>
        <p:spPr>
          <a:xfrm>
            <a:off x="4554874" y="1309911"/>
            <a:ext cx="4345310" cy="2701139"/>
          </a:xfrm>
          <a:prstGeom prst="rect">
            <a:avLst/>
          </a:prstGeom>
        </p:spPr>
      </p:pic>
      <p:sp>
        <p:nvSpPr>
          <p:cNvPr id="10" name="Θέση περιεχομένου 4"/>
          <p:cNvSpPr txBox="1">
            <a:spLocks/>
          </p:cNvSpPr>
          <p:nvPr/>
        </p:nvSpPr>
        <p:spPr>
          <a:xfrm>
            <a:off x="609600" y="4139597"/>
            <a:ext cx="8077200" cy="1083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l-GR" sz="2200" dirty="0" smtClean="0"/>
              <a:t>Δίνεται η δυνατότητα ανάλυσης των φακέλων των ασθενών προκειμένου να επιτευχθεί η έγκαιρη ειδοποίησή τους για την διενέργεια εμβολιασμών και εξετάσεων</a:t>
            </a:r>
          </a:p>
        </p:txBody>
      </p:sp>
    </p:spTree>
    <p:extLst>
      <p:ext uri="{BB962C8B-B14F-4D97-AF65-F5344CB8AC3E}">
        <p14:creationId xmlns:p14="http://schemas.microsoft.com/office/powerpoint/2010/main" val="42072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err="1" smtClean="0"/>
              <a:t>Πρ</a:t>
            </a:r>
            <a:r>
              <a:rPr lang="el-GR" dirty="0" smtClean="0"/>
              <a:t>ό</a:t>
            </a:r>
            <a:r>
              <a:rPr lang="en-GB" dirty="0" err="1" smtClean="0"/>
              <a:t>τυ</a:t>
            </a:r>
            <a:r>
              <a:rPr lang="en-GB" dirty="0" smtClean="0"/>
              <a:t>πα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Τύποι δεδομένων/πληροφοριών</a:t>
            </a:r>
            <a:endParaRPr lang="el-GR" sz="2800" b="1" dirty="0"/>
          </a:p>
          <a:p>
            <a:pPr lvl="1"/>
            <a:r>
              <a:rPr lang="el-GR" sz="2600" b="1" i="1" dirty="0" smtClean="0"/>
              <a:t>Μορφή ελευθέρου κειμένου</a:t>
            </a:r>
          </a:p>
          <a:p>
            <a:pPr lvl="2"/>
            <a:r>
              <a:rPr lang="el-GR" dirty="0" smtClean="0"/>
              <a:t>Καταγραφή </a:t>
            </a:r>
            <a:r>
              <a:rPr lang="el-GR" dirty="0"/>
              <a:t>σε </a:t>
            </a:r>
            <a:r>
              <a:rPr lang="el-GR" b="1" dirty="0"/>
              <a:t>φυσική γλώσσα</a:t>
            </a:r>
            <a:r>
              <a:rPr lang="el-GR" dirty="0"/>
              <a:t> (</a:t>
            </a:r>
            <a:r>
              <a:rPr lang="en-US" dirty="0"/>
              <a:t>narrative </a:t>
            </a:r>
            <a:r>
              <a:rPr lang="en-GB" dirty="0"/>
              <a:t>data</a:t>
            </a:r>
            <a:r>
              <a:rPr lang="el-GR" dirty="0" smtClean="0"/>
              <a:t>)</a:t>
            </a:r>
            <a:endParaRPr lang="el-GR" b="1" i="1" dirty="0"/>
          </a:p>
          <a:p>
            <a:pPr lvl="1"/>
            <a:r>
              <a:rPr lang="el-GR" sz="2600" b="1" i="1" dirty="0" smtClean="0"/>
              <a:t>Δομημένη μορφή</a:t>
            </a:r>
            <a:endParaRPr lang="el-GR" sz="2600" dirty="0" smtClean="0"/>
          </a:p>
          <a:p>
            <a:pPr lvl="2"/>
            <a:r>
              <a:rPr lang="el-GR" dirty="0" smtClean="0"/>
              <a:t>Καταχωρούνται </a:t>
            </a:r>
            <a:r>
              <a:rPr lang="el-GR" dirty="0"/>
              <a:t>στη βάση δεδομένων του ηλεκτρονικού </a:t>
            </a:r>
            <a:r>
              <a:rPr lang="el-GR" dirty="0" smtClean="0"/>
              <a:t>ΙΦ </a:t>
            </a:r>
            <a:r>
              <a:rPr lang="el-GR" dirty="0"/>
              <a:t>σε </a:t>
            </a:r>
            <a:r>
              <a:rPr lang="el-GR" b="1" dirty="0"/>
              <a:t>κωδικοποιημένη μορφή</a:t>
            </a:r>
            <a:r>
              <a:rPr lang="el-GR" dirty="0"/>
              <a:t>, η οποία επιτυγχάνεται με βάση κάποια τεχνικά </a:t>
            </a:r>
            <a:r>
              <a:rPr lang="el-GR" dirty="0" smtClean="0"/>
              <a:t>πρότυπα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36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err="1" smtClean="0"/>
              <a:t>Πρ</a:t>
            </a:r>
            <a:r>
              <a:rPr lang="el-GR" dirty="0" smtClean="0"/>
              <a:t>ό</a:t>
            </a:r>
            <a:r>
              <a:rPr lang="en-GB" dirty="0" err="1" smtClean="0"/>
              <a:t>τυ</a:t>
            </a:r>
            <a:r>
              <a:rPr lang="en-GB" dirty="0" smtClean="0"/>
              <a:t>πα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Πρότυπο </a:t>
            </a:r>
            <a:r>
              <a:rPr lang="en-US" sz="2400" b="1" dirty="0"/>
              <a:t>ISO/TC </a:t>
            </a:r>
            <a:r>
              <a:rPr lang="en-US" sz="2400" b="1" dirty="0" smtClean="0"/>
              <a:t>215</a:t>
            </a:r>
            <a:endParaRPr lang="el-GR" sz="2400" b="1" dirty="0" smtClean="0"/>
          </a:p>
          <a:p>
            <a:r>
              <a:rPr lang="el-GR" sz="2400" b="1" dirty="0" smtClean="0"/>
              <a:t>Πρότυπο </a:t>
            </a:r>
            <a:r>
              <a:rPr lang="en-US" sz="2400" b="1" dirty="0" smtClean="0"/>
              <a:t>HL7: </a:t>
            </a:r>
            <a:r>
              <a:rPr lang="el-GR" sz="2400" dirty="0" smtClean="0"/>
              <a:t>Ένα </a:t>
            </a:r>
            <a:r>
              <a:rPr lang="el-GR" sz="2400" dirty="0"/>
              <a:t>σύνολο από ανοιχτά πρότυπα, που επιτρέπει σε ετερογενή ιατρικά πληροφοριακά συστήματα να επικοινωνούν μεταξύ </a:t>
            </a:r>
            <a:r>
              <a:rPr lang="el-GR" sz="2400" dirty="0" smtClean="0"/>
              <a:t>τους</a:t>
            </a:r>
          </a:p>
          <a:p>
            <a:pPr marL="355600" lvl="1" indent="-355600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sz="2000" dirty="0" smtClean="0"/>
              <a:t>Χρησιμοποιεί </a:t>
            </a:r>
            <a:r>
              <a:rPr lang="el-GR" sz="2000" dirty="0"/>
              <a:t>αντικειμενοστραφή </a:t>
            </a:r>
            <a:r>
              <a:rPr lang="el-GR" sz="2000" dirty="0" smtClean="0"/>
              <a:t>μεθοδολογία</a:t>
            </a:r>
            <a:endParaRPr lang="el-GR" sz="2000" dirty="0"/>
          </a:p>
          <a:p>
            <a:pPr marL="355600" lvl="1" indent="-355600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sz="2000" dirty="0" smtClean="0"/>
              <a:t>Ορίζει </a:t>
            </a:r>
            <a:r>
              <a:rPr lang="el-GR" sz="2000" dirty="0"/>
              <a:t>ένα κατανοητό και κοινό για όλους μοντέλο πληροφορίας (</a:t>
            </a:r>
            <a:r>
              <a:rPr lang="el-GR" sz="2000" dirty="0" err="1"/>
              <a:t>Reference</a:t>
            </a:r>
            <a:r>
              <a:rPr lang="el-GR" sz="2000" dirty="0"/>
              <a:t> Information </a:t>
            </a:r>
            <a:r>
              <a:rPr lang="el-GR" sz="2000" dirty="0" err="1"/>
              <a:t>Model</a:t>
            </a:r>
            <a:r>
              <a:rPr lang="el-GR" sz="2000" dirty="0"/>
              <a:t> - </a:t>
            </a:r>
            <a:r>
              <a:rPr lang="el-GR" sz="2000" dirty="0" smtClean="0"/>
              <a:t>RIM)</a:t>
            </a:r>
            <a:endParaRPr lang="en-US" sz="2000" dirty="0" smtClean="0"/>
          </a:p>
          <a:p>
            <a:pPr marL="355600" lvl="1" indent="-355600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sz="2000" dirty="0" smtClean="0"/>
              <a:t>Παρέχει </a:t>
            </a:r>
            <a:r>
              <a:rPr lang="el-GR" sz="2000" dirty="0"/>
              <a:t>μεθόδους για τη χρήση κωδικών και ιατρικών λεξικών για την ανταλλαγή μηνυμάτων µε διάφορες εξωτερικές </a:t>
            </a:r>
            <a:r>
              <a:rPr lang="el-GR" sz="2000" dirty="0" smtClean="0"/>
              <a:t>πηγές</a:t>
            </a:r>
            <a:endParaRPr lang="el-GR" sz="2000" dirty="0"/>
          </a:p>
          <a:p>
            <a:pPr marL="355600" lvl="1" indent="-355600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sz="2000" dirty="0" smtClean="0"/>
              <a:t>Αξιολογεί </a:t>
            </a:r>
            <a:r>
              <a:rPr lang="el-GR" sz="2000" dirty="0"/>
              <a:t>με αξιόπιστο τρόπο την συμμόρφωση μιας συγκεκριμένης υλοποίησης µε το πρότυπο </a:t>
            </a:r>
            <a:r>
              <a:rPr lang="el-GR" sz="2000" dirty="0" smtClean="0"/>
              <a:t>HL7 </a:t>
            </a:r>
            <a:endParaRPr lang="el-GR" sz="2000" dirty="0"/>
          </a:p>
          <a:p>
            <a:pPr marL="355600" lvl="1" indent="-355600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sz="2000" dirty="0" smtClean="0"/>
              <a:t>Χρησιμοποιεί </a:t>
            </a:r>
            <a:r>
              <a:rPr lang="el-GR" sz="2000" dirty="0"/>
              <a:t>τα πρότυπα γλώσσας XML για τη σύνταξη των </a:t>
            </a:r>
            <a:r>
              <a:rPr lang="el-GR" sz="2000" dirty="0" smtClean="0"/>
              <a:t>μηνυμάτων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0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n-GB" dirty="0" err="1" smtClean="0"/>
              <a:t>Πρ</a:t>
            </a:r>
            <a:r>
              <a:rPr lang="el-GR" dirty="0" smtClean="0"/>
              <a:t>ό</a:t>
            </a:r>
            <a:r>
              <a:rPr lang="en-GB" dirty="0" err="1" smtClean="0"/>
              <a:t>τυ</a:t>
            </a:r>
            <a:r>
              <a:rPr lang="en-GB" dirty="0" smtClean="0"/>
              <a:t>πα </a:t>
            </a:r>
            <a:r>
              <a:rPr lang="el-GR" dirty="0" smtClean="0"/>
              <a:t>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b="1" dirty="0"/>
              <a:t>Ένα σύγχρονο πληροφοριακό σύστημα νοσοκομείου</a:t>
            </a:r>
            <a:r>
              <a:rPr lang="el-GR" sz="2800" dirty="0"/>
              <a:t> </a:t>
            </a:r>
            <a:r>
              <a:rPr lang="el-GR" sz="2800" dirty="0" smtClean="0"/>
              <a:t>χρησιμοποιεί </a:t>
            </a:r>
            <a:r>
              <a:rPr lang="el-GR" sz="2800" b="1" dirty="0" smtClean="0"/>
              <a:t>ένα </a:t>
            </a:r>
            <a:r>
              <a:rPr lang="el-GR" sz="2800" b="1" dirty="0"/>
              <a:t>πρότυπο </a:t>
            </a:r>
            <a:r>
              <a:rPr lang="en-GB" sz="2800" b="1" dirty="0"/>
              <a:t>HL</a:t>
            </a:r>
            <a:r>
              <a:rPr lang="el-GR" sz="2800" b="1" dirty="0"/>
              <a:t>7</a:t>
            </a:r>
            <a:r>
              <a:rPr lang="el-GR" sz="2800" dirty="0"/>
              <a:t> για να</a:t>
            </a:r>
            <a:r>
              <a:rPr lang="el-GR" sz="2800" b="1" dirty="0"/>
              <a:t> </a:t>
            </a:r>
            <a:r>
              <a:rPr lang="el-GR" sz="2800" dirty="0"/>
              <a:t>δέχεται, οργανώνει, κωδικοποιεί σε κατηγορίες και αποστέλλει τις πληροφορίες στους ιατρικούς φακέλους των ασθενών, που βρίσκονται στη βάση δεδομένων για τους </a:t>
            </a:r>
            <a:r>
              <a:rPr lang="el-GR" sz="2800" dirty="0" smtClean="0"/>
              <a:t>ασθενείς</a:t>
            </a:r>
            <a:r>
              <a:rPr lang="en-US" sz="2800" dirty="0" smtClean="0"/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018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Ανάλυση </a:t>
            </a:r>
            <a:r>
              <a:rPr lang="el-GR" sz="2400" b="1" dirty="0"/>
              <a:t>πληθυσμού</a:t>
            </a:r>
            <a:r>
              <a:rPr lang="fr-FR" sz="2400" b="1" dirty="0"/>
              <a:t> (Population </a:t>
            </a:r>
            <a:r>
              <a:rPr lang="fr-FR" sz="2400" b="1" dirty="0" err="1"/>
              <a:t>Analysis</a:t>
            </a:r>
            <a:r>
              <a:rPr lang="fr-FR" sz="2400" b="1" dirty="0" smtClean="0"/>
              <a:t>)</a:t>
            </a:r>
            <a:r>
              <a:rPr lang="fr-FR" sz="2400" dirty="0" smtClean="0"/>
              <a:t>: </a:t>
            </a:r>
            <a:r>
              <a:rPr lang="el-GR" sz="2400" dirty="0" smtClean="0"/>
              <a:t>Εύρεση ασθενών που </a:t>
            </a:r>
            <a:r>
              <a:rPr lang="el-GR" sz="2400" dirty="0"/>
              <a:t>πληρούν ορισμένες </a:t>
            </a:r>
            <a:r>
              <a:rPr lang="el-GR" sz="2400" dirty="0" smtClean="0"/>
              <a:t>προϋποθέσεις</a:t>
            </a:r>
            <a:endParaRPr lang="el-GR" sz="2400" dirty="0"/>
          </a:p>
          <a:p>
            <a:r>
              <a:rPr lang="en-GB" sz="2400" dirty="0"/>
              <a:t> </a:t>
            </a:r>
            <a:r>
              <a:rPr lang="el-GR" sz="2400" b="1" dirty="0" smtClean="0"/>
              <a:t>Ειδικά </a:t>
            </a:r>
            <a:r>
              <a:rPr lang="el-GR" sz="2400" b="1" dirty="0"/>
              <a:t>έγγραφα (</a:t>
            </a:r>
            <a:r>
              <a:rPr lang="en-US" sz="2400" b="1" dirty="0"/>
              <a:t>Documents</a:t>
            </a:r>
            <a:r>
              <a:rPr lang="el-GR" sz="2400" b="1" dirty="0" smtClean="0"/>
              <a:t>)</a:t>
            </a:r>
            <a:r>
              <a:rPr lang="en-US" sz="2400" dirty="0" smtClean="0"/>
              <a:t>:</a:t>
            </a:r>
            <a:r>
              <a:rPr lang="el-GR" sz="2400" dirty="0" smtClean="0"/>
              <a:t> Γενικά </a:t>
            </a:r>
            <a:r>
              <a:rPr lang="el-GR" sz="2400" dirty="0"/>
              <a:t>πρότυπα (</a:t>
            </a:r>
            <a:r>
              <a:rPr lang="en-US" sz="2400" dirty="0"/>
              <a:t>templates</a:t>
            </a:r>
            <a:r>
              <a:rPr lang="el-GR" sz="2400" dirty="0"/>
              <a:t>) και παίρνουν συγκεκριμένη μορφή ανάλογα με τον τρέχοντα κάθε φορά </a:t>
            </a:r>
            <a:r>
              <a:rPr lang="el-GR" sz="2400" dirty="0" smtClean="0"/>
              <a:t>ασθενή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Παραπεμπτικό </a:t>
            </a:r>
            <a:r>
              <a:rPr lang="el-GR" sz="2000" dirty="0" smtClean="0"/>
              <a:t>εξετάσεων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Διακομιστήριο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κάποιας δοκιμασίας[π.χ., Παπανικολάου (</a:t>
            </a:r>
            <a:r>
              <a:rPr lang="el-GR" sz="2000" dirty="0" err="1"/>
              <a:t>Pap</a:t>
            </a:r>
            <a:r>
              <a:rPr lang="el-GR" sz="2000" dirty="0"/>
              <a:t> </a:t>
            </a:r>
            <a:r>
              <a:rPr lang="el-GR" sz="2000" dirty="0" err="1"/>
              <a:t>test</a:t>
            </a:r>
            <a:r>
              <a:rPr lang="el-GR" sz="2000" dirty="0" smtClean="0"/>
              <a:t>)]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</a:t>
            </a:r>
            <a:r>
              <a:rPr lang="el-GR" sz="2000" dirty="0" smtClean="0"/>
              <a:t>εμβολιασμών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</a:t>
            </a:r>
            <a:r>
              <a:rPr lang="el-GR" sz="2000" dirty="0" smtClean="0"/>
              <a:t>Μαστογραφίας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617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Ανάλυση </a:t>
            </a:r>
            <a:r>
              <a:rPr lang="el-GR" sz="2400" b="1" dirty="0"/>
              <a:t>πληθυσμού</a:t>
            </a:r>
            <a:r>
              <a:rPr lang="fr-FR" sz="2400" b="1" dirty="0"/>
              <a:t> (Population </a:t>
            </a:r>
            <a:r>
              <a:rPr lang="fr-FR" sz="2400" b="1" dirty="0" err="1"/>
              <a:t>Analysis</a:t>
            </a:r>
            <a:r>
              <a:rPr lang="fr-FR" sz="2400" b="1" dirty="0" smtClean="0"/>
              <a:t>)</a:t>
            </a:r>
            <a:r>
              <a:rPr lang="fr-FR" sz="2400" dirty="0" smtClean="0"/>
              <a:t>: </a:t>
            </a:r>
            <a:r>
              <a:rPr lang="el-GR" sz="2400" dirty="0" smtClean="0"/>
              <a:t>Εύρεση ασθενών που </a:t>
            </a:r>
            <a:r>
              <a:rPr lang="el-GR" sz="2400" dirty="0"/>
              <a:t>πληρούν ορισμένες </a:t>
            </a:r>
            <a:r>
              <a:rPr lang="el-GR" sz="2400" dirty="0" smtClean="0"/>
              <a:t>προϋποθέσεις</a:t>
            </a:r>
            <a:endParaRPr lang="el-GR" sz="2400" dirty="0"/>
          </a:p>
          <a:p>
            <a:r>
              <a:rPr lang="en-GB" sz="2400" dirty="0"/>
              <a:t> </a:t>
            </a:r>
            <a:r>
              <a:rPr lang="el-GR" sz="2400" b="1" dirty="0" smtClean="0"/>
              <a:t>Ειδικά </a:t>
            </a:r>
            <a:r>
              <a:rPr lang="el-GR" sz="2400" b="1" dirty="0"/>
              <a:t>έγγραφα (</a:t>
            </a:r>
            <a:r>
              <a:rPr lang="en-US" sz="2400" b="1" dirty="0"/>
              <a:t>Documents</a:t>
            </a:r>
            <a:r>
              <a:rPr lang="el-GR" sz="2400" b="1" dirty="0" smtClean="0"/>
              <a:t>)</a:t>
            </a:r>
            <a:r>
              <a:rPr lang="en-US" sz="2400" dirty="0" smtClean="0"/>
              <a:t>:</a:t>
            </a:r>
            <a:r>
              <a:rPr lang="el-GR" sz="2400" dirty="0" smtClean="0"/>
              <a:t> Γενικά </a:t>
            </a:r>
            <a:r>
              <a:rPr lang="el-GR" sz="2400" dirty="0"/>
              <a:t>πρότυπα (</a:t>
            </a:r>
            <a:r>
              <a:rPr lang="en-US" sz="2400" dirty="0"/>
              <a:t>templates</a:t>
            </a:r>
            <a:r>
              <a:rPr lang="el-GR" sz="2400" dirty="0"/>
              <a:t>) και παίρνουν συγκεκριμένη μορφή ανάλογα με τον τρέχοντα κάθε φορά </a:t>
            </a:r>
            <a:r>
              <a:rPr lang="el-GR" sz="2400" dirty="0" smtClean="0"/>
              <a:t>ασθενή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Παραπεμπτικό </a:t>
            </a:r>
            <a:r>
              <a:rPr lang="el-GR" sz="2000" dirty="0" smtClean="0"/>
              <a:t>εξετάσεων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Διακομιστήριο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κάποιας δοκιμασίας[π.χ., Παπανικολάου (</a:t>
            </a:r>
            <a:r>
              <a:rPr lang="el-GR" sz="2000" dirty="0" err="1"/>
              <a:t>Pap</a:t>
            </a:r>
            <a:r>
              <a:rPr lang="el-GR" sz="2000" dirty="0"/>
              <a:t> </a:t>
            </a:r>
            <a:r>
              <a:rPr lang="el-GR" sz="2000" dirty="0" err="1"/>
              <a:t>test</a:t>
            </a:r>
            <a:r>
              <a:rPr lang="el-GR" sz="2000" dirty="0" smtClean="0"/>
              <a:t>)]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</a:t>
            </a:r>
            <a:r>
              <a:rPr lang="el-GR" sz="2000" dirty="0" smtClean="0"/>
              <a:t>εμβολιασμών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Πρόσκληση για διενέργεια </a:t>
            </a:r>
            <a:r>
              <a:rPr lang="el-GR" sz="2000" dirty="0" smtClean="0"/>
              <a:t>Μαστογραφίας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95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ΙΦ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lvl="0"/>
            <a:r>
              <a:rPr lang="el-GR" sz="2000" b="1" dirty="0"/>
              <a:t>Βάση Φαρμάκων (</a:t>
            </a:r>
            <a:r>
              <a:rPr lang="en-US" sz="2000" b="1" dirty="0"/>
              <a:t>Drug Database</a:t>
            </a:r>
            <a:r>
              <a:rPr lang="el-GR" sz="2000" b="1" dirty="0"/>
              <a:t>) και κωδικοποίηση </a:t>
            </a:r>
            <a:r>
              <a:rPr lang="el-GR" sz="2000" b="1" dirty="0" smtClean="0"/>
              <a:t>αυτών</a:t>
            </a:r>
            <a:r>
              <a:rPr lang="en-US" sz="2000" dirty="0" smtClean="0"/>
              <a:t>:</a:t>
            </a:r>
            <a:r>
              <a:rPr lang="el-GR" sz="2000" dirty="0" smtClean="0"/>
              <a:t> Καταχώρηση </a:t>
            </a:r>
            <a:r>
              <a:rPr lang="el-GR" sz="2000" dirty="0"/>
              <a:t>Φαρμάκων </a:t>
            </a:r>
            <a:r>
              <a:rPr lang="el-GR" sz="2000" dirty="0" smtClean="0"/>
              <a:t>με </a:t>
            </a:r>
            <a:r>
              <a:rPr lang="el-GR" sz="2000" dirty="0"/>
              <a:t>συγκεκριμένο τρόπο (</a:t>
            </a:r>
            <a:r>
              <a:rPr lang="en-US" sz="2000" dirty="0"/>
              <a:t>format</a:t>
            </a:r>
            <a:r>
              <a:rPr lang="el-GR" sz="2000" dirty="0"/>
              <a:t>), ώστε να είναι δυνατή η επεξεργασία στοιχείων που αφορούν τη χορήγησή </a:t>
            </a:r>
            <a:r>
              <a:rPr lang="el-GR" sz="2000" dirty="0" smtClean="0"/>
              <a:t>τους</a:t>
            </a:r>
            <a:endParaRPr lang="el-GR" sz="2000" dirty="0"/>
          </a:p>
          <a:p>
            <a:pPr lvl="0"/>
            <a:r>
              <a:rPr lang="el-GR" sz="2000" b="1" dirty="0"/>
              <a:t>Συστήματα Υποβοήθησης </a:t>
            </a:r>
            <a:r>
              <a:rPr lang="el-GR" sz="2000" b="1" dirty="0" smtClean="0"/>
              <a:t>Διάγνωσης</a:t>
            </a:r>
            <a:r>
              <a:rPr lang="en-US" sz="2000" dirty="0"/>
              <a:t>:</a:t>
            </a:r>
            <a:r>
              <a:rPr lang="el-GR" sz="2000" dirty="0" smtClean="0"/>
              <a:t> </a:t>
            </a:r>
            <a:r>
              <a:rPr lang="en-US" sz="2000" dirty="0" smtClean="0"/>
              <a:t>E</a:t>
            </a:r>
            <a:r>
              <a:rPr lang="el-GR" sz="2000" dirty="0" smtClean="0"/>
              <a:t>ιδικά </a:t>
            </a:r>
            <a:r>
              <a:rPr lang="el-GR" sz="2000" dirty="0"/>
              <a:t>προγράμματα, τα οποία διαβάζουν και επεξεργάζονται τα δεδομένα ενός ή περισσοτέρων φακέλων, προκειμένου να υποβοηθήσουν τον ιατρό στο έργο </a:t>
            </a:r>
            <a:r>
              <a:rPr lang="el-GR" sz="2000" dirty="0" smtClean="0"/>
              <a:t>του</a:t>
            </a:r>
            <a:endParaRPr lang="el-GR" sz="2000" dirty="0"/>
          </a:p>
          <a:p>
            <a:pPr lvl="0"/>
            <a:r>
              <a:rPr lang="el-GR" sz="2000" b="1" dirty="0" err="1"/>
              <a:t>Τηλεϋγεία</a:t>
            </a:r>
            <a:r>
              <a:rPr lang="el-GR" sz="2000" b="1" dirty="0"/>
              <a:t> ή Τηλεϊατρική</a:t>
            </a:r>
            <a:r>
              <a:rPr lang="el-GR" sz="2000" dirty="0"/>
              <a:t>. </a:t>
            </a:r>
            <a:r>
              <a:rPr lang="el-GR" sz="2000" dirty="0" smtClean="0"/>
              <a:t>Μεταφορά ΙΦ ηλεκτρονικά μέσω </a:t>
            </a:r>
            <a:r>
              <a:rPr lang="el-GR" sz="2000" dirty="0"/>
              <a:t>απλών τηλεφωνικών γραμμών, δορυφορικών ζεύξεων, γραμμών ISDN ή οποιουδήποτε άλλου επικοινωνιακού μέσου, σε οποιαδήποτε απόσταση. </a:t>
            </a:r>
            <a:endParaRPr lang="en-US" sz="2000" dirty="0" smtClean="0"/>
          </a:p>
          <a:p>
            <a:pPr lvl="0"/>
            <a:r>
              <a:rPr lang="el-GR" sz="2000" dirty="0" smtClean="0"/>
              <a:t>Αναπτύσσονται </a:t>
            </a:r>
            <a:r>
              <a:rPr lang="el-GR" sz="2000" b="1" i="1" dirty="0"/>
              <a:t>πρότυπες αρχιτεκτονικές</a:t>
            </a:r>
            <a:r>
              <a:rPr lang="el-GR" sz="2000" dirty="0"/>
              <a:t> Ηλεκτρονικών Ιατρικών Φακέλων, σε επίπεδο Ευρωπαϊκό αλλά και </a:t>
            </a:r>
            <a:r>
              <a:rPr lang="el-GR" sz="2000" dirty="0" smtClean="0"/>
              <a:t>παγκόσμιο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54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E. Ι., (2006). Πληροφορική Υγείας, Θεσσαλονίκη: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69875" lvl="0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Υγείας.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Αποστολάκης, Ι. (2002). Πληροφοριακά Συστήματα Υγείας.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Παπαζήση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σσ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251 – 261.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Davis N. and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LaCour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M. (2002). Introduction to Health Information Technology. W.B. Saunders Company, London, pp 60-97.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Hebda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T., Czar P. and Mascara C. (2001). Handbook of informatics for Nurses and Health Care Professionals. 2nd ed., Prentice-Hall, New Jersey, USA, pp 197 – 210. 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HEALTH.one (2004).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Λογισμικό Ηλεκτρονικών Ιατρικών Φακέλων. 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Hunter, K. M. (2002). Electronic Health Records. In S. P.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Englebardt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and R.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Nel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-son (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Eds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), Health Care Informatics, An Interdisciplinary Approach (Copyright ed., pp. 209 -230). St. Louis (Missouri, USA): Mosby.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Κέντρο Υγείας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Πλωμαρίου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 Ηλεκτρονικός Ιατρικός Φάκελος. </a:t>
            </a:r>
          </a:p>
          <a:p>
            <a:pPr marL="269875" indent="-2698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Μαγκλογιάννης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Η. (2003). Πληροφοριακά Συστήματα Υγείας. Πανεπιστήμιο Αι-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γαίου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Σάμος,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σσ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2 - 50.</a:t>
            </a:r>
          </a:p>
        </p:txBody>
      </p:sp>
    </p:spTree>
    <p:extLst>
      <p:ext uri="{BB962C8B-B14F-4D97-AF65-F5344CB8AC3E}">
        <p14:creationId xmlns:p14="http://schemas.microsoft.com/office/powerpoint/2010/main" val="1989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228610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Ιατρικός Φάκελος Ασθενούς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400" dirty="0" smtClean="0"/>
              <a:t>O </a:t>
            </a:r>
            <a:r>
              <a:rPr lang="en-GB" sz="2400" dirty="0" err="1"/>
              <a:t>όγκος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π</a:t>
            </a:r>
            <a:r>
              <a:rPr lang="en-GB" sz="2400" dirty="0" err="1"/>
              <a:t>ληροφοριών</a:t>
            </a:r>
            <a:r>
              <a:rPr lang="en-GB" sz="2400" dirty="0"/>
              <a:t> π</a:t>
            </a:r>
            <a:r>
              <a:rPr lang="en-GB" sz="2400" dirty="0" err="1"/>
              <a:t>ου</a:t>
            </a:r>
            <a:r>
              <a:rPr lang="en-GB" sz="2400" dirty="0"/>
              <a:t> </a:t>
            </a:r>
            <a:r>
              <a:rPr lang="en-GB" sz="2400" dirty="0" err="1"/>
              <a:t>σχετίζοντ</a:t>
            </a:r>
            <a:r>
              <a:rPr lang="en-GB" sz="2400" dirty="0"/>
              <a:t>αι με την φροντίδα του ασθενούς έχει αυξηθεί κατά πολύ τα τελευταία </a:t>
            </a:r>
            <a:r>
              <a:rPr lang="en-GB" sz="2400" dirty="0" smtClean="0"/>
              <a:t>χρόνια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Tα </a:t>
            </a:r>
            <a:r>
              <a:rPr lang="en-GB" sz="2400" dirty="0" err="1"/>
              <a:t>δι</a:t>
            </a:r>
            <a:r>
              <a:rPr lang="en-GB" sz="2400" dirty="0"/>
              <a:t>αχειριστικά καθήκοντα των γιατρών γίνονται διαρκώς </a:t>
            </a:r>
            <a:r>
              <a:rPr lang="en-GB" sz="2400" dirty="0" smtClean="0"/>
              <a:t>περισσότερα</a:t>
            </a:r>
          </a:p>
          <a:p>
            <a:pPr>
              <a:spcBef>
                <a:spcPts val="1800"/>
              </a:spcBef>
            </a:pPr>
            <a:r>
              <a:rPr lang="en-GB" sz="2400" dirty="0" err="1" smtClean="0"/>
              <a:t>Aδυν</a:t>
            </a:r>
            <a:r>
              <a:rPr lang="en-GB" sz="2400" dirty="0" smtClean="0"/>
              <a:t>αμία </a:t>
            </a:r>
            <a:r>
              <a:rPr lang="en-GB" sz="2400" dirty="0"/>
              <a:t>δημιουργίας και διαχείρισης των </a:t>
            </a:r>
            <a:r>
              <a:rPr lang="en-GB" sz="2400" b="1" dirty="0"/>
              <a:t>"κλασσικών" φακέλων</a:t>
            </a:r>
            <a:r>
              <a:rPr lang="en-GB" sz="2400" dirty="0"/>
              <a:t> των ασθενών, που βασίζονται στην καταγραφή των δεδομένων σε χαρτί, συνοδευόμενο από τις σχετικές </a:t>
            </a:r>
            <a:r>
              <a:rPr lang="en-GB" sz="2400" dirty="0" smtClean="0"/>
              <a:t>εξετάσεις</a:t>
            </a:r>
            <a:endParaRPr lang="el-GR" sz="2200" dirty="0" smtClean="0"/>
          </a:p>
        </p:txBody>
      </p:sp>
      <p:sp>
        <p:nvSpPr>
          <p:cNvPr id="2" name="Βέλος προς τα κάτω 1"/>
          <p:cNvSpPr/>
          <p:nvPr/>
        </p:nvSpPr>
        <p:spPr>
          <a:xfrm>
            <a:off x="3851920" y="2951130"/>
            <a:ext cx="864096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smtClean="0"/>
              <a:t>Λογισμικά </a:t>
            </a:r>
            <a:r>
              <a:rPr lang="el-GR" sz="2400" b="1" dirty="0"/>
              <a:t>Ηλεκτρονικού Ιατρικού Φακέλου (ΗΙΦ) ή, </a:t>
            </a:r>
            <a:r>
              <a:rPr lang="el-GR" sz="2400" b="1" dirty="0" smtClean="0"/>
              <a:t>γενικότερα, </a:t>
            </a:r>
            <a:r>
              <a:rPr lang="el-GR" sz="2400" b="1" dirty="0"/>
              <a:t>Ηλεκτρονικού Φακέλου Υγείας (ΗΦΥ) </a:t>
            </a:r>
            <a:r>
              <a:rPr lang="el-GR" sz="2400" b="1" dirty="0" smtClean="0"/>
              <a:t>ασθενούς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Συστήματα </a:t>
            </a:r>
            <a:r>
              <a:rPr lang="el-GR" sz="2400" dirty="0"/>
              <a:t>διαχείρισης ιατρικών φακέλων που βασίζονται σε ηλεκτρονικούς </a:t>
            </a:r>
            <a:r>
              <a:rPr lang="el-GR" sz="2400" dirty="0" smtClean="0"/>
              <a:t>υπολογιστές </a:t>
            </a:r>
          </a:p>
          <a:p>
            <a:r>
              <a:rPr lang="el-GR" sz="2400" dirty="0" smtClean="0"/>
              <a:t>Πιο αποτελεσματικό σύστημα </a:t>
            </a:r>
            <a:r>
              <a:rPr lang="el-GR" sz="2400" dirty="0"/>
              <a:t>καταγραφής των δεδομένων που σχετίζεται με τους ασθενείς </a:t>
            </a:r>
            <a:endParaRPr lang="el-GR" sz="2400" dirty="0" smtClean="0"/>
          </a:p>
          <a:p>
            <a:r>
              <a:rPr lang="el-GR" sz="2400" b="1" dirty="0"/>
              <a:t>Π</a:t>
            </a:r>
            <a:r>
              <a:rPr lang="el-GR" sz="2400" b="1" dirty="0" smtClean="0"/>
              <a:t>λεονεκτήματα</a:t>
            </a:r>
            <a:endParaRPr lang="el-GR" sz="2400" b="1" dirty="0"/>
          </a:p>
          <a:p>
            <a:pPr lvl="1"/>
            <a:r>
              <a:rPr lang="el-GR" sz="2000" dirty="0" smtClean="0"/>
              <a:t>Γρήγορη και ασφαλής αποθήκευση </a:t>
            </a:r>
            <a:r>
              <a:rPr lang="el-GR" sz="2000" dirty="0"/>
              <a:t>και ανάκληση των </a:t>
            </a:r>
            <a:r>
              <a:rPr lang="el-GR" sz="2000" dirty="0" smtClean="0"/>
              <a:t>δεδομένων</a:t>
            </a:r>
            <a:endParaRPr lang="el-GR" sz="2000" dirty="0"/>
          </a:p>
          <a:p>
            <a:pPr lvl="1"/>
            <a:r>
              <a:rPr lang="el-GR" sz="2000" dirty="0" smtClean="0"/>
              <a:t>Επεξεργασία </a:t>
            </a:r>
            <a:r>
              <a:rPr lang="el-GR" sz="2000" dirty="0"/>
              <a:t>και άμεση μεταφορά </a:t>
            </a:r>
            <a:r>
              <a:rPr lang="el-GR" sz="2000" dirty="0" smtClean="0"/>
              <a:t>των </a:t>
            </a:r>
            <a:r>
              <a:rPr lang="el-GR" sz="2000" dirty="0"/>
              <a:t>δεδομένων </a:t>
            </a:r>
            <a:r>
              <a:rPr lang="el-GR" sz="2000" dirty="0" smtClean="0"/>
              <a:t>τους </a:t>
            </a:r>
            <a:r>
              <a:rPr lang="el-GR" sz="2000" dirty="0"/>
              <a:t>με ηλεκτρονικά μέσα, σε οποιαδήποτε </a:t>
            </a:r>
            <a:r>
              <a:rPr lang="el-GR" sz="2000" dirty="0" smtClean="0"/>
              <a:t>απόσταση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12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dirty="0"/>
              <a:t>Ο ΗΙΦ ενός ασθενούς </a:t>
            </a:r>
            <a:r>
              <a:rPr lang="el-GR" sz="2000" b="1" dirty="0"/>
              <a:t>πρέπει να περιέχει όλα τα δεδομένα,</a:t>
            </a:r>
            <a:r>
              <a:rPr lang="el-GR" sz="2000" dirty="0"/>
              <a:t> που σχετίζονται με </a:t>
            </a:r>
            <a:r>
              <a:rPr lang="el-GR" sz="2000" dirty="0" smtClean="0"/>
              <a:t>αυτόν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1800" dirty="0" smtClean="0"/>
              <a:t>Το </a:t>
            </a:r>
            <a:r>
              <a:rPr lang="el-GR" sz="1800" dirty="0"/>
              <a:t>ιστορικό, η κλινική εξέταση και τα αποτελέσματα εργαστηριακών εξετάσεων, βρίσκονται σε μορφή </a:t>
            </a:r>
            <a:r>
              <a:rPr lang="el-GR" sz="1800" dirty="0" smtClean="0"/>
              <a:t>κειμένου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Οι απεικονιστικές εξετάσεις [ακτινογραφίες, τομογραφίες (αξονικές, μαγνητικές, απλές), υπέρηχοι </a:t>
            </a:r>
            <a:r>
              <a:rPr lang="el-GR" sz="1800" dirty="0" err="1"/>
              <a:t>κ.ο.κ.</a:t>
            </a:r>
            <a:r>
              <a:rPr lang="el-GR" sz="1800" dirty="0"/>
              <a:t>] βρίσκονται σε μορφή στατικών </a:t>
            </a:r>
            <a:r>
              <a:rPr lang="el-GR" sz="1800" dirty="0" smtClean="0"/>
              <a:t>εικόνων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Τα ηλεκτροκαρδιογραφήματα βρίσκονται σε μορφή </a:t>
            </a:r>
            <a:r>
              <a:rPr lang="el-GR" sz="1800" dirty="0" err="1"/>
              <a:t>βιο</a:t>
            </a:r>
            <a:r>
              <a:rPr lang="el-GR" sz="1800" dirty="0"/>
              <a:t>-σημάτων (</a:t>
            </a:r>
            <a:r>
              <a:rPr lang="el-GR" sz="1800" dirty="0" err="1"/>
              <a:t>bio-signals</a:t>
            </a:r>
            <a:r>
              <a:rPr lang="el-GR" sz="1800" dirty="0"/>
              <a:t>, π.χ., ηλεκτρονικά κωδικοποιημένη έξοδος κάποιας καταγραφικής συσκευής</a:t>
            </a:r>
            <a:r>
              <a:rPr lang="el-GR" sz="1800" dirty="0" smtClean="0"/>
              <a:t>)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Τα αποτελέσματα των ενδοσκοπικών εξετάσεων (</a:t>
            </a:r>
            <a:r>
              <a:rPr lang="el-GR" sz="1800" dirty="0" err="1"/>
              <a:t>γαστροσκόπηση</a:t>
            </a:r>
            <a:r>
              <a:rPr lang="el-GR" sz="1800" dirty="0"/>
              <a:t>, </a:t>
            </a:r>
            <a:r>
              <a:rPr lang="el-GR" sz="1800" dirty="0" err="1"/>
              <a:t>κολονοσκόπηση</a:t>
            </a:r>
            <a:r>
              <a:rPr lang="el-GR" sz="1800" dirty="0"/>
              <a:t> κλπ.) βρίσκονται σε μορφή βίντεο.</a:t>
            </a:r>
          </a:p>
          <a:p>
            <a:pPr lvl="1">
              <a:spcBef>
                <a:spcPts val="600"/>
              </a:spcBef>
            </a:pPr>
            <a:r>
              <a:rPr lang="el-GR" sz="1800" dirty="0"/>
              <a:t>Το </a:t>
            </a:r>
            <a:r>
              <a:rPr lang="el-GR" sz="1800" dirty="0" err="1"/>
              <a:t>ηχωκαρδιογράφημα</a:t>
            </a:r>
            <a:r>
              <a:rPr lang="el-GR" sz="1800" dirty="0"/>
              <a:t> βρίσκεται σε μορφή </a:t>
            </a:r>
            <a:r>
              <a:rPr lang="el-GR" sz="1800" dirty="0" smtClean="0"/>
              <a:t>ήχου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Επιπλέον, πληροφορίες διοικητικής, οικονομικής και στατιστικής φύσεως, που σχετίζονται με τη μονάδα νοσηλείας του </a:t>
            </a:r>
            <a:r>
              <a:rPr lang="el-GR" sz="1800" dirty="0" smtClean="0"/>
              <a:t>ασθενούς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6172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dirty="0"/>
              <a:t>Ό</a:t>
            </a:r>
            <a:r>
              <a:rPr lang="el-GR" sz="2000" dirty="0" smtClean="0"/>
              <a:t>λα </a:t>
            </a:r>
            <a:r>
              <a:rPr lang="el-GR" sz="2000" dirty="0"/>
              <a:t>τα δεδομένα ενσωματώνονται στον φάκελο του ασθενούς σε μορφή (</a:t>
            </a:r>
            <a:r>
              <a:rPr lang="el-GR" sz="2000" b="1" dirty="0"/>
              <a:t>ψηφιακή</a:t>
            </a:r>
            <a:r>
              <a:rPr lang="el-GR" sz="2000" dirty="0"/>
              <a:t>) κατάλληλη για επεξεργασία στους Η/Υ και για κυκλοφορία στο </a:t>
            </a:r>
            <a:r>
              <a:rPr lang="el-GR" sz="2000" dirty="0" smtClean="0"/>
              <a:t>Διαδίκτυο</a:t>
            </a:r>
            <a:endParaRPr lang="el-GR" sz="2000" dirty="0"/>
          </a:p>
          <a:p>
            <a:r>
              <a:rPr lang="el-GR" sz="2000" i="1" dirty="0"/>
              <a:t>Ο Ιατρικός Φάκελος είναι η "</a:t>
            </a:r>
            <a:r>
              <a:rPr lang="el-GR" sz="2000" b="1" i="1" dirty="0"/>
              <a:t>αποθήκη</a:t>
            </a:r>
            <a:r>
              <a:rPr lang="el-GR" sz="2000" i="1" dirty="0"/>
              <a:t>" όλων των πληροφοριών που αφορούν στο ιατρικό ιστορικό του </a:t>
            </a:r>
            <a:r>
              <a:rPr lang="el-GR" sz="2000" i="1" dirty="0" smtClean="0"/>
              <a:t>ασθενούς</a:t>
            </a:r>
          </a:p>
          <a:p>
            <a:pPr algn="just"/>
            <a:r>
              <a:rPr lang="en-US" sz="2000" i="1" dirty="0" smtClean="0"/>
              <a:t>“</a:t>
            </a:r>
            <a:r>
              <a:rPr lang="el-GR" sz="2000" i="1" dirty="0" smtClean="0"/>
              <a:t>Αποτελεί </a:t>
            </a:r>
            <a:r>
              <a:rPr lang="el-GR" sz="2000" i="1" dirty="0"/>
              <a:t>επομένως την βάση της διάγνωσης και της θεραπευτικής αντιμετώπισης του ασθενούς αλλά και την βάση επιδημιολογικών ερευνών. Επιπλέον, παρέχει πληροφορίες διοικητικής, οικονομικής και στατιστικής φύσεως, καθώς και ποιοτικού </a:t>
            </a:r>
            <a:r>
              <a:rPr lang="el-GR" sz="2000" i="1" dirty="0" smtClean="0"/>
              <a:t>ελέγχου</a:t>
            </a:r>
            <a:r>
              <a:rPr lang="en-US" sz="2000" i="1" dirty="0" smtClean="0"/>
              <a:t>”</a:t>
            </a:r>
            <a:endParaRPr lang="en-US" sz="2000" dirty="0" smtClean="0"/>
          </a:p>
          <a:p>
            <a:pPr marL="0" indent="354013" algn="just">
              <a:buNone/>
            </a:pPr>
            <a:r>
              <a:rPr lang="en-US" sz="1800" i="1" dirty="0" smtClean="0"/>
              <a:t>     </a:t>
            </a:r>
            <a:r>
              <a:rPr lang="el-GR" sz="1800" i="1" dirty="0" smtClean="0"/>
              <a:t>(</a:t>
            </a:r>
            <a:r>
              <a:rPr lang="el-GR" sz="1800" i="1" dirty="0"/>
              <a:t>Κείμενο CEN/TC25/WG1/N8 ΤΗΣ Ευρωπαϊκής Επιτροπής Προτυποποίησης)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433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</a:t>
            </a:r>
            <a:r>
              <a:rPr lang="el-GR" dirty="0"/>
              <a:t>ΙΦ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786408" y="4849523"/>
            <a:ext cx="7571184" cy="447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Χρονοδιάγραμμα υλοποίησης επιπέδων αυτοματοποίησης </a:t>
            </a:r>
            <a:r>
              <a:rPr lang="el-GR" sz="1600" dirty="0" smtClean="0"/>
              <a:t>ιατρικού </a:t>
            </a:r>
            <a:r>
              <a:rPr lang="el-GR" sz="1600" dirty="0"/>
              <a:t>φακέλου ασθενούς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l="7924" t="8191" r="6895" b="19316"/>
          <a:stretch/>
        </p:blipFill>
        <p:spPr>
          <a:xfrm>
            <a:off x="1835696" y="1420424"/>
            <a:ext cx="5184576" cy="34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5431</TotalTime>
  <Words>2316</Words>
  <Application>Microsoft Office PowerPoint</Application>
  <PresentationFormat>Προβολή στην οθόνη (16:10)</PresentationFormat>
  <Paragraphs>261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 Unicode MS</vt:lpstr>
      <vt:lpstr>Arial</vt:lpstr>
      <vt:lpstr>Calibri</vt:lpstr>
      <vt:lpstr>Times New Roman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Εισαγωγή</vt:lpstr>
      <vt:lpstr>Εισαγωγή</vt:lpstr>
      <vt:lpstr>Εισαγωγή</vt:lpstr>
      <vt:lpstr>Εισαγωγή</vt:lpstr>
      <vt:lpstr>Εξέλιξη ΙΦ</vt:lpstr>
      <vt:lpstr>Eπίπεδα εξέλιξης ΙΦ</vt:lpstr>
      <vt:lpstr>Eπίπεδα εξέλιξης ΙΦ</vt:lpstr>
      <vt:lpstr>Eπίπεδα εξέλιξης ΙΦ</vt:lpstr>
      <vt:lpstr>Ορολογία και χαρακτηριστικά ΙΦ</vt:lpstr>
      <vt:lpstr>Ορολογία και χαρακτηριστικά ΙΦ</vt:lpstr>
      <vt:lpstr>Ορολογία και χαρακτηριστικά ΙΦ</vt:lpstr>
      <vt:lpstr>Οργανωση περιεχομενων ΙΦ</vt:lpstr>
      <vt:lpstr>Στοιχειώδης Πληροφορία </vt:lpstr>
      <vt:lpstr>Στοιχειώδης Πληροφορία </vt:lpstr>
      <vt:lpstr>Επαφή και Επεισόδιο</vt:lpstr>
      <vt:lpstr>Ιατρικές και Διαχειριστικές Πληροφορίες</vt:lpstr>
      <vt:lpstr>Ιατρικές και Διαχειριστικές Πληροφορίες</vt:lpstr>
      <vt:lpstr>Ιατρικές και Διαχειριστικές Πληροφορίες</vt:lpstr>
      <vt:lpstr>Φάκελος Πολυμέσων (Multimedia)</vt:lpstr>
      <vt:lpstr>Επεξεργασία ΙΦ</vt:lpstr>
      <vt:lpstr>Επεξεργασία ΙΦ</vt:lpstr>
      <vt:lpstr>Επεξεργασία ΙΦ</vt:lpstr>
      <vt:lpstr>Επεξεργασία ΙΦ</vt:lpstr>
      <vt:lpstr>Πρότυπα ΙΦ</vt:lpstr>
      <vt:lpstr>Πρότυπα ΙΦ</vt:lpstr>
      <vt:lpstr>Πρότυπα ΙΦ</vt:lpstr>
      <vt:lpstr>Χρήση ΙΦ</vt:lpstr>
      <vt:lpstr>Χρήση ΙΦ</vt:lpstr>
      <vt:lpstr>Χρήση ΙΦ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440</cp:revision>
  <dcterms:created xsi:type="dcterms:W3CDTF">2012-09-06T09:03:05Z</dcterms:created>
  <dcterms:modified xsi:type="dcterms:W3CDTF">2015-09-30T16:05:39Z</dcterms:modified>
</cp:coreProperties>
</file>