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handoutMasterIdLst>
    <p:handoutMasterId r:id="rId73"/>
  </p:handoutMasterIdLst>
  <p:sldIdLst>
    <p:sldId id="256" r:id="rId2"/>
    <p:sldId id="289" r:id="rId3"/>
    <p:sldId id="257" r:id="rId4"/>
    <p:sldId id="259" r:id="rId5"/>
    <p:sldId id="261" r:id="rId6"/>
    <p:sldId id="354" r:id="rId7"/>
    <p:sldId id="262" r:id="rId8"/>
    <p:sldId id="352" r:id="rId9"/>
    <p:sldId id="353" r:id="rId10"/>
    <p:sldId id="343" r:id="rId11"/>
    <p:sldId id="296" r:id="rId12"/>
    <p:sldId id="331" r:id="rId13"/>
    <p:sldId id="297" r:id="rId14"/>
    <p:sldId id="332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33" r:id="rId25"/>
    <p:sldId id="307" r:id="rId26"/>
    <p:sldId id="308" r:id="rId27"/>
    <p:sldId id="334" r:id="rId28"/>
    <p:sldId id="309" r:id="rId29"/>
    <p:sldId id="310" r:id="rId30"/>
    <p:sldId id="311" r:id="rId31"/>
    <p:sldId id="312" r:id="rId32"/>
    <p:sldId id="336" r:id="rId33"/>
    <p:sldId id="313" r:id="rId34"/>
    <p:sldId id="314" r:id="rId35"/>
    <p:sldId id="315" r:id="rId36"/>
    <p:sldId id="337" r:id="rId37"/>
    <p:sldId id="316" r:id="rId38"/>
    <p:sldId id="317" r:id="rId39"/>
    <p:sldId id="338" r:id="rId40"/>
    <p:sldId id="318" r:id="rId41"/>
    <p:sldId id="339" r:id="rId42"/>
    <p:sldId id="319" r:id="rId43"/>
    <p:sldId id="340" r:id="rId44"/>
    <p:sldId id="320" r:id="rId45"/>
    <p:sldId id="341" r:id="rId46"/>
    <p:sldId id="321" r:id="rId47"/>
    <p:sldId id="322" r:id="rId48"/>
    <p:sldId id="344" r:id="rId49"/>
    <p:sldId id="323" r:id="rId50"/>
    <p:sldId id="345" r:id="rId51"/>
    <p:sldId id="324" r:id="rId52"/>
    <p:sldId id="346" r:id="rId53"/>
    <p:sldId id="325" r:id="rId54"/>
    <p:sldId id="347" r:id="rId55"/>
    <p:sldId id="326" r:id="rId56"/>
    <p:sldId id="327" r:id="rId57"/>
    <p:sldId id="348" r:id="rId58"/>
    <p:sldId id="328" r:id="rId59"/>
    <p:sldId id="349" r:id="rId60"/>
    <p:sldId id="329" r:id="rId61"/>
    <p:sldId id="350" r:id="rId62"/>
    <p:sldId id="330" r:id="rId63"/>
    <p:sldId id="290" r:id="rId64"/>
    <p:sldId id="351" r:id="rId65"/>
    <p:sldId id="355" r:id="rId66"/>
    <p:sldId id="292" r:id="rId67"/>
    <p:sldId id="293" r:id="rId68"/>
    <p:sldId id="294" r:id="rId69"/>
    <p:sldId id="295" r:id="rId70"/>
    <p:sldId id="280" r:id="rId71"/>
  </p:sldIdLst>
  <p:sldSz cx="9144000" cy="5715000" type="screen16x10"/>
  <p:notesSz cx="6858000" cy="9144000"/>
  <p:custDataLst>
    <p:tags r:id="rId7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  <p:cmAuthor id="1" name="Ελένη Τσάνταλη" initials="ΕΤ" lastIdx="3" clrIdx="1">
    <p:extLst>
      <p:ext uri="{19B8F6BF-5375-455C-9EA6-DF929625EA0E}">
        <p15:presenceInfo xmlns:p15="http://schemas.microsoft.com/office/powerpoint/2012/main" userId="ca97fe8715499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28" autoAdjust="0"/>
    <p:restoredTop sz="99309" autoAdjust="0"/>
  </p:normalViewPr>
  <p:slideViewPr>
    <p:cSldViewPr>
      <p:cViewPr varScale="1">
        <p:scale>
          <a:sx n="89" d="100"/>
          <a:sy n="89" d="100"/>
        </p:scale>
        <p:origin x="360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gs" Target="tags/tag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4-16T18:48:25.640" idx="1">
    <p:pos x="1500" y="3115"/>
    <p:text>Τα συμπτώματα δεν οφείλονται σε φυσιολογικό πένθος</p:text>
    <p:extLst mod="1"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4-16T19:06:06.550" idx="3">
    <p:pos x="1896" y="2602"/>
    <p:text>Ανθεκτικότητα; 
Προστατευτική δράση παραδοσιακών αξιών;</p:text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29/09/2015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496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6160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3415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3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3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3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3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3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3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xperimentalphysiology.gr/UserFiles/Research/psyYgeia/Diataraxes_diathesis.pdf" TargetMode="External"/><Relationship Id="rId7" Type="http://schemas.openxmlformats.org/officeDocument/2006/relationships/hyperlink" Target="http://web.stanford.edu/group/co-sign/Sussman.pdf" TargetMode="External"/><Relationship Id="rId2" Type="http://schemas.openxmlformats.org/officeDocument/2006/relationships/hyperlink" Target="http://www.klimaka.org.gr/js/index.php/homepage-psyxiki-geia/mental-illnesses/diataraxes-diathesi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pa.org/monitor/2008/10/disorders.aspx" TargetMode="External"/><Relationship Id="rId5" Type="http://schemas.openxmlformats.org/officeDocument/2006/relationships/hyperlink" Target="http://www.epipsi.gr/dipoliki/kli.php" TargetMode="External"/><Relationship Id="rId4" Type="http://schemas.openxmlformats.org/officeDocument/2006/relationships/hyperlink" Target="ftp://ftp.soc.uoc.gr/students/KLIPS108/KEFALAIO8.doc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02" TargetMode="External"/><Relationship Id="rId4" Type="http://schemas.openxmlformats.org/officeDocument/2006/relationships/image" Target="../media/image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Ψυχοπαθολογία Ενηλίκων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3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Διαταραχές Διάθεσης</a:t>
            </a:r>
          </a:p>
          <a:p>
            <a:endParaRPr lang="el-GR" sz="2800" dirty="0" smtClean="0"/>
          </a:p>
          <a:p>
            <a:r>
              <a:rPr lang="el-GR" sz="2800" dirty="0" smtClean="0"/>
              <a:t>Σιαφάκα Βασιλική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Διαταραχές Διάθεσης</a:t>
            </a:r>
            <a:endParaRPr lang="el-GR" dirty="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530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Διαταραχές της Διάθεσης</a:t>
            </a:r>
            <a:r>
              <a:rPr lang="en-US" sz="3600" dirty="0" smtClean="0"/>
              <a:t>-</a:t>
            </a:r>
            <a:r>
              <a:rPr lang="el-GR" sz="3600" dirty="0" smtClean="0"/>
              <a:t>εισαγωγικά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4071966"/>
          </a:xfrm>
        </p:spPr>
        <p:txBody>
          <a:bodyPr>
            <a:noAutofit/>
          </a:bodyPr>
          <a:lstStyle/>
          <a:p>
            <a:r>
              <a:rPr lang="el-GR" sz="2800" dirty="0" smtClean="0"/>
              <a:t>Χαρακτηρίζονται από διαταραχές στο συναίσθημα, οι οποίες καθιστούν το άτομο ανίκανο να λειτουργήσει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Κυμαίνονται από την κατάθλιψη, με ακραία θλίψη και αποδέσμευση από τη ζωή έως τη μανία, με ευφορία και ευερεθιστότητα</a:t>
            </a:r>
          </a:p>
          <a:p>
            <a:pPr algn="r">
              <a:buNone/>
            </a:pP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pPr>
              <a:buNone/>
            </a:pP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242802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Διαταραχές της Διάθεσης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b="1" dirty="0"/>
              <a:t>Δυο γενικοί τύποι </a:t>
            </a:r>
            <a:r>
              <a:rPr lang="el-GR" sz="2800" dirty="0"/>
              <a:t>διαταραχών της διάθεσης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 smtClean="0"/>
              <a:t>1</a:t>
            </a:r>
            <a:r>
              <a:rPr lang="el-GR" sz="2800" baseline="30000" dirty="0" smtClean="0"/>
              <a:t>ος</a:t>
            </a:r>
            <a:r>
              <a:rPr lang="el-GR" sz="2800" dirty="0" smtClean="0"/>
              <a:t>  χαρακτηρίζεται </a:t>
            </a:r>
            <a:r>
              <a:rPr lang="el-GR" sz="2800" dirty="0"/>
              <a:t>μόνο από </a:t>
            </a:r>
            <a:r>
              <a:rPr lang="el-GR" sz="2800" b="1" dirty="0"/>
              <a:t>καταθλιπτικά 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        </a:t>
            </a:r>
            <a:r>
              <a:rPr lang="el-GR" sz="2800" dirty="0" smtClean="0"/>
              <a:t>συμπτώματα</a:t>
            </a:r>
            <a:br>
              <a:rPr lang="el-GR" sz="2800" dirty="0" smtClean="0"/>
            </a:b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 smtClean="0"/>
              <a:t>2</a:t>
            </a:r>
            <a:r>
              <a:rPr lang="el-GR" sz="2800" baseline="30000" dirty="0" smtClean="0"/>
              <a:t>ος</a:t>
            </a:r>
            <a:r>
              <a:rPr lang="el-GR" sz="2800" dirty="0" smtClean="0"/>
              <a:t>  χαρακτηρίζεται </a:t>
            </a:r>
            <a:r>
              <a:rPr lang="el-GR" sz="2800" dirty="0"/>
              <a:t>από </a:t>
            </a:r>
            <a:r>
              <a:rPr lang="el-GR" sz="2800" b="1" dirty="0"/>
              <a:t>μανιακά</a:t>
            </a:r>
            <a:r>
              <a:rPr lang="el-GR" sz="2800" dirty="0"/>
              <a:t> συμπτώματα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5093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rmAutofit/>
          </a:bodyPr>
          <a:lstStyle/>
          <a:p>
            <a:r>
              <a:rPr lang="el-GR" sz="4000" dirty="0" smtClean="0"/>
              <a:t>Κλινική περιγραφή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2800" b="1" dirty="0" smtClean="0"/>
              <a:t>Δυο γενικοί τύποι </a:t>
            </a:r>
            <a:r>
              <a:rPr lang="el-GR" sz="2800" dirty="0" smtClean="0"/>
              <a:t>των διαταραχών της διάθεσης:</a:t>
            </a:r>
            <a:br>
              <a:rPr lang="el-GR" sz="2800" dirty="0" smtClean="0"/>
            </a:br>
            <a:r>
              <a:rPr lang="el-GR" sz="2800" dirty="0" smtClean="0"/>
              <a:t>1. </a:t>
            </a:r>
            <a:r>
              <a:rPr lang="el-GR" sz="2800" b="1" dirty="0" smtClean="0"/>
              <a:t>Καταθλιπτικές διαταραχές</a:t>
            </a:r>
            <a:br>
              <a:rPr lang="el-GR" sz="2800" b="1" dirty="0" smtClean="0"/>
            </a:br>
            <a:r>
              <a:rPr lang="el-GR" sz="2800" b="1" dirty="0" smtClean="0"/>
              <a:t>    </a:t>
            </a:r>
            <a:r>
              <a:rPr lang="el-GR" sz="2800" dirty="0" smtClean="0"/>
              <a:t>Περιλαμβάνονται: η </a:t>
            </a:r>
            <a:r>
              <a:rPr lang="el-GR" sz="2800" b="1" dirty="0" smtClean="0"/>
              <a:t>μείζων κατάθλιψη </a:t>
            </a:r>
            <a:r>
              <a:rPr lang="el-GR" sz="2800" dirty="0" smtClean="0"/>
              <a:t>και η   </a:t>
            </a:r>
            <a:br>
              <a:rPr lang="el-GR" sz="2800" dirty="0" smtClean="0"/>
            </a:br>
            <a:r>
              <a:rPr lang="el-GR" sz="2800" dirty="0" smtClean="0"/>
              <a:t>    </a:t>
            </a:r>
            <a:r>
              <a:rPr lang="el-GR" sz="2800" b="1" dirty="0" smtClean="0"/>
              <a:t>δυσθυμία</a:t>
            </a:r>
          </a:p>
          <a:p>
            <a:pPr marL="446088" indent="-84138">
              <a:buNone/>
            </a:pPr>
            <a:r>
              <a:rPr lang="el-GR" sz="2800" dirty="0" smtClean="0"/>
              <a:t>2. </a:t>
            </a:r>
            <a:r>
              <a:rPr lang="el-GR" sz="2800" b="1" dirty="0" smtClean="0"/>
              <a:t>Διπολικές διαταραχές</a:t>
            </a:r>
            <a:r>
              <a:rPr lang="el-GR" sz="2800" dirty="0" smtClean="0"/>
              <a:t>: </a:t>
            </a:r>
            <a:br>
              <a:rPr lang="el-GR" sz="2800" dirty="0" smtClean="0"/>
            </a:br>
            <a:r>
              <a:rPr lang="el-GR" sz="2800" dirty="0" smtClean="0"/>
              <a:t>   Περιλαμβάνονται: </a:t>
            </a:r>
            <a:br>
              <a:rPr lang="el-GR" sz="2800" dirty="0" smtClean="0"/>
            </a:br>
            <a:r>
              <a:rPr lang="el-GR" sz="2800" dirty="0" smtClean="0"/>
              <a:t>   α. η διπολική διαταραχή Ι</a:t>
            </a:r>
            <a:br>
              <a:rPr lang="el-GR" sz="2800" dirty="0" smtClean="0"/>
            </a:br>
            <a:r>
              <a:rPr lang="el-GR" sz="2800" dirty="0" smtClean="0"/>
              <a:t>   β. η διπολική διαταραχή ΙΙ </a:t>
            </a:r>
            <a:br>
              <a:rPr lang="el-GR" sz="2800" dirty="0" smtClean="0"/>
            </a:br>
            <a:r>
              <a:rPr lang="el-GR" sz="2800" dirty="0" smtClean="0"/>
              <a:t>   γ. η κυκλοθυμική διαταραχή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016635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114300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1. Μείζονα Καταθλιπτική Διαταραχή </a:t>
            </a:r>
            <a:br>
              <a:rPr lang="el-GR" dirty="0" smtClean="0"/>
            </a:br>
            <a:r>
              <a:rPr lang="el-GR" dirty="0" smtClean="0"/>
              <a:t>(1 από 5)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85930"/>
            <a:ext cx="8229600" cy="3319206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Κριτήρια για τη μείζονα καταθλιπτική διαταραχή</a:t>
            </a:r>
            <a:r>
              <a:rPr lang="el-GR" sz="2800" dirty="0" smtClean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/>
              <a:t>Θλιμμένη διάθεση ή απώλεια της ευχαρίστησης σε συνηθισμένες δραστηριότητες</a:t>
            </a:r>
            <a:br>
              <a:rPr lang="el-GR" sz="2800" dirty="0" smtClean="0"/>
            </a:b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288576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1. Μείζονα Καταθλιπτική Διαταραχή</a:t>
            </a:r>
            <a:br>
              <a:rPr lang="el-GR" dirty="0" smtClean="0"/>
            </a:br>
            <a:r>
              <a:rPr lang="el-GR" dirty="0" smtClean="0"/>
              <a:t> (2 από 5)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  <a:tabLst>
                <a:tab pos="265113" algn="l"/>
              </a:tabLst>
            </a:pPr>
            <a:r>
              <a:rPr lang="el-GR" sz="2800" b="1" dirty="0" smtClean="0">
                <a:sym typeface="Wingdings 2"/>
              </a:rPr>
              <a:t> </a:t>
            </a:r>
            <a:r>
              <a:rPr lang="el-GR" sz="2800" u="sng" dirty="0" smtClean="0"/>
              <a:t>Τουλάχιστον 4 από τα παρακάτω κριτήρια: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 </a:t>
            </a:r>
            <a:r>
              <a:rPr lang="el-GR" sz="2800" dirty="0" smtClean="0">
                <a:sym typeface="Wingdings 2"/>
              </a:rPr>
              <a:t> </a:t>
            </a:r>
            <a:r>
              <a:rPr lang="el-GR" sz="2800" dirty="0" smtClean="0"/>
              <a:t>Δυσκολία στον ύπνο</a:t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 </a:t>
            </a:r>
            <a:r>
              <a:rPr lang="el-GR" sz="2800" dirty="0" smtClean="0"/>
              <a:t>Ψυχοκινητική επιβράδυνση ή διέγερση</a:t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 </a:t>
            </a:r>
            <a:r>
              <a:rPr lang="el-GR" sz="2800" dirty="0" smtClean="0"/>
              <a:t>Διαταραχές της όρεξης (μείωση ή αύξηση)</a:t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 </a:t>
            </a:r>
            <a:r>
              <a:rPr lang="el-GR" sz="2800" dirty="0" smtClean="0"/>
              <a:t>Απώλεια της ενέργειας</a:t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 </a:t>
            </a:r>
            <a:r>
              <a:rPr lang="el-GR" sz="2800" dirty="0" smtClean="0"/>
              <a:t>Αισθήματα αναξιότητας</a:t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 </a:t>
            </a:r>
            <a:r>
              <a:rPr lang="el-GR" sz="2800" dirty="0" smtClean="0"/>
              <a:t>Δυσκολία στη συγκέντρωση από σκέψη/ λήψη </a:t>
            </a:r>
            <a:br>
              <a:rPr lang="el-GR" sz="2800" dirty="0" smtClean="0"/>
            </a:br>
            <a:r>
              <a:rPr lang="el-GR" sz="2800" dirty="0" smtClean="0"/>
              <a:t>      αποφάσεων</a:t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 </a:t>
            </a:r>
            <a:r>
              <a:rPr lang="el-GR" sz="2800" dirty="0" smtClean="0"/>
              <a:t>Επανειλημμένες σκέψεις θανάτου ή αυτοκτονίας </a:t>
            </a:r>
            <a:br>
              <a:rPr lang="el-GR" sz="2800" dirty="0" smtClean="0"/>
            </a:b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977291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85819"/>
          </a:xfrm>
        </p:spPr>
        <p:txBody>
          <a:bodyPr>
            <a:noAutofit/>
          </a:bodyPr>
          <a:lstStyle/>
          <a:p>
            <a:r>
              <a:rPr lang="el-GR" sz="4000" dirty="0" smtClean="0"/>
              <a:t>1. Μείζονα Καταθλιπτική Διαταραχή </a:t>
            </a:r>
            <a:br>
              <a:rPr lang="el-GR" sz="4000" dirty="0" smtClean="0"/>
            </a:br>
            <a:r>
              <a:rPr lang="el-GR" sz="4000" dirty="0" smtClean="0"/>
              <a:t>(3 από 5)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285865"/>
            <a:ext cx="8229600" cy="4214842"/>
          </a:xfrm>
        </p:spPr>
        <p:txBody>
          <a:bodyPr>
            <a:noAutofit/>
          </a:bodyPr>
          <a:lstStyle/>
          <a:p>
            <a:pPr marL="811213" indent="-274638">
              <a:buNone/>
              <a:tabLst>
                <a:tab pos="536575" algn="l"/>
              </a:tabLst>
            </a:pPr>
            <a:r>
              <a:rPr lang="el-GR" sz="2800" dirty="0" smtClean="0">
                <a:sym typeface="Wingdings 2"/>
              </a:rPr>
              <a:t> </a:t>
            </a:r>
            <a:r>
              <a:rPr lang="el-GR" sz="2800" dirty="0" smtClean="0"/>
              <a:t>Τα συμπτώματα είναι παρόντα σχεδόν καθημερινά, κατά το μεγαλύτερο διάστημα της ημέρας για τουλάχιστον </a:t>
            </a:r>
            <a:r>
              <a:rPr lang="el-GR" sz="2800" b="1" dirty="0" smtClean="0"/>
              <a:t>δυο εβδομάδες</a:t>
            </a:r>
            <a:endParaRPr lang="el-GR" sz="2800" dirty="0" smtClean="0"/>
          </a:p>
          <a:p>
            <a:pPr marL="811213" indent="-274638">
              <a:buFont typeface="Wingdings 2"/>
              <a:buChar char="P"/>
              <a:tabLst>
                <a:tab pos="536575" algn="l"/>
              </a:tabLst>
            </a:pPr>
            <a:r>
              <a:rPr lang="el-GR" sz="2800" dirty="0" smtClean="0"/>
              <a:t>Τα συμπτώματα προκαλούν σημαντική </a:t>
            </a:r>
            <a:r>
              <a:rPr lang="el-GR" sz="2800" b="1" dirty="0" smtClean="0"/>
              <a:t>δυσφορία</a:t>
            </a:r>
            <a:r>
              <a:rPr lang="el-GR" sz="2800" dirty="0" smtClean="0"/>
              <a:t> ή έκπτωση στη </a:t>
            </a:r>
            <a:r>
              <a:rPr lang="el-GR" sz="2800" b="1" dirty="0" smtClean="0"/>
              <a:t>λειτουργικότητα </a:t>
            </a:r>
            <a:r>
              <a:rPr lang="el-GR" sz="2800" dirty="0" smtClean="0"/>
              <a:t>του ατόμου</a:t>
            </a:r>
            <a:endParaRPr lang="en-US" sz="2800" dirty="0" smtClean="0"/>
          </a:p>
          <a:p>
            <a:pPr marL="811213" indent="-274638">
              <a:buFont typeface="Wingdings 2"/>
              <a:buChar char="P"/>
              <a:tabLst>
                <a:tab pos="536575" algn="l"/>
              </a:tabLst>
            </a:pPr>
            <a:r>
              <a:rPr lang="el-GR" sz="2800" dirty="0" smtClean="0"/>
              <a:t>Τα συμπτώματα δεν οφείλονται σε φυσιολογικό πένθος</a:t>
            </a:r>
          </a:p>
          <a:p>
            <a:pPr marL="811213" indent="-274638" algn="r">
              <a:buNone/>
              <a:tabLst>
                <a:tab pos="536575" algn="l"/>
              </a:tabLst>
            </a:pP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pPr marL="811213" indent="-274638" algn="r">
              <a:buNone/>
              <a:tabLst>
                <a:tab pos="536575" algn="l"/>
              </a:tabLst>
            </a:pP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73114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Μείζονα Καταθλιπτική Διαταραχή</a:t>
            </a:r>
            <a:br>
              <a:rPr lang="el-GR" dirty="0" smtClean="0"/>
            </a:br>
            <a:r>
              <a:rPr lang="el-GR" dirty="0" smtClean="0"/>
              <a:t>(4 από 5)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/>
              <a:t>Σωματικά συμπτώματα της κατάθλιψης: κόπωση,  χαμηλή ενεργητικότητα, σωματικές ενοχλήσεις, πόνοι (χωρίς εμφανή οργανική αιτία)</a:t>
            </a:r>
            <a:br>
              <a:rPr lang="el-GR" sz="2800" dirty="0" smtClean="0"/>
            </a:br>
            <a:endParaRPr lang="el-GR" sz="2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/>
              <a:t>Αποκαλείται επεισοδιακή </a:t>
            </a:r>
            <a:r>
              <a:rPr lang="el-GR" sz="2800" dirty="0" err="1" smtClean="0"/>
              <a:t>δχ</a:t>
            </a:r>
            <a:r>
              <a:rPr lang="el-GR" sz="2800" dirty="0" smtClean="0"/>
              <a:t>, γιατί τα συμπτώματα τείνουν να παρουσιάζονται για κάποιο διάστημα και μετά να εξαφανίζονται</a:t>
            </a:r>
          </a:p>
        </p:txBody>
      </p:sp>
    </p:spTree>
    <p:extLst>
      <p:ext uri="{BB962C8B-B14F-4D97-AF65-F5344CB8AC3E}">
        <p14:creationId xmlns:p14="http://schemas.microsoft.com/office/powerpoint/2010/main" val="3634282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 txBox="1">
            <a:spLocks noGrp="1"/>
          </p:cNvSpPr>
          <p:nvPr>
            <p:ph type="title"/>
          </p:nvPr>
        </p:nvSpPr>
        <p:spPr>
          <a:xfrm>
            <a:off x="457200" y="428608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el-GR" dirty="0"/>
              <a:t>Μείζονα καταθλιπτική </a:t>
            </a:r>
            <a:r>
              <a:rPr lang="el-GR" dirty="0" smtClean="0"/>
              <a:t>διαταραχή</a:t>
            </a:r>
            <a:br>
              <a:rPr lang="el-GR" dirty="0" smtClean="0"/>
            </a:br>
            <a:r>
              <a:rPr lang="el-GR" dirty="0" smtClean="0"/>
              <a:t>(5 από 5)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Ένα επεισόδιο που δε θα αντιμετωπιστεί θεραπευτικά έχει διάρκεια πάνω από </a:t>
            </a:r>
            <a:r>
              <a:rPr lang="el-GR" sz="2800" b="1" dirty="0" smtClean="0"/>
              <a:t>πέντε μήνες</a:t>
            </a:r>
          </a:p>
          <a:p>
            <a:r>
              <a:rPr lang="el-GR" sz="2800" dirty="0" smtClean="0"/>
              <a:t>Ο μέσος όρος επεισοδίων είναι τέσσερα</a:t>
            </a:r>
          </a:p>
          <a:p>
            <a:r>
              <a:rPr lang="el-GR" sz="2800" dirty="0" smtClean="0"/>
              <a:t>Σε μικρό ποσοστό η κατάθλιψη γίνεται χρόνια (το άτομο δεν επανέρχεται πλήρως στο προηγούμενο επίπεδο λειτουργικότητας)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44425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 txBox="1">
            <a:spLocks noGrp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rmAutofit/>
          </a:bodyPr>
          <a:lstStyle/>
          <a:p>
            <a:r>
              <a:rPr lang="el-GR" sz="4000" dirty="0" err="1"/>
              <a:t>Δυσθυμική</a:t>
            </a:r>
            <a:r>
              <a:rPr lang="el-GR" sz="4000" dirty="0"/>
              <a:t> </a:t>
            </a:r>
            <a:r>
              <a:rPr lang="el-GR" sz="4000" dirty="0" smtClean="0"/>
              <a:t>Διαταραχή (1 από 2)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952892"/>
          </a:xfrm>
        </p:spPr>
        <p:txBody>
          <a:bodyPr>
            <a:normAutofit fontScale="55000" lnSpcReduction="20000"/>
          </a:bodyPr>
          <a:lstStyle/>
          <a:p>
            <a:r>
              <a:rPr lang="el-GR" sz="4600" b="1" dirty="0" smtClean="0"/>
              <a:t>Κριτήρια για τη </a:t>
            </a:r>
            <a:r>
              <a:rPr lang="el-GR" sz="4600" b="1" dirty="0" err="1" smtClean="0"/>
              <a:t>Δυσθυμική</a:t>
            </a:r>
            <a:r>
              <a:rPr lang="el-GR" sz="4600" b="1" dirty="0" smtClean="0"/>
              <a:t> Διαταραχή:</a:t>
            </a:r>
            <a:r>
              <a:rPr lang="el-GR" sz="4600" dirty="0" smtClean="0"/>
              <a:t/>
            </a:r>
            <a:br>
              <a:rPr lang="el-GR" sz="4600" dirty="0" smtClean="0"/>
            </a:br>
            <a:r>
              <a:rPr lang="el-GR" sz="4500" dirty="0" smtClean="0"/>
              <a:t>Θλιμμένη διάθεση για το μεγαλύτερο μέρος του χρόνου, για ένα διάστημα </a:t>
            </a:r>
            <a:r>
              <a:rPr lang="el-GR" sz="4500" b="1" dirty="0" smtClean="0"/>
              <a:t>2 ετών</a:t>
            </a:r>
          </a:p>
          <a:p>
            <a:r>
              <a:rPr lang="el-GR" sz="4500" dirty="0" smtClean="0"/>
              <a:t>Κατά το διάστημα αυτό, εμφανίζονται τουλάχιστον </a:t>
            </a:r>
            <a:r>
              <a:rPr lang="el-GR" sz="4500" b="1" dirty="0" smtClean="0"/>
              <a:t>δυο </a:t>
            </a:r>
            <a:r>
              <a:rPr lang="el-GR" sz="4500" dirty="0" smtClean="0"/>
              <a:t>από τα παρακάτω:</a:t>
            </a:r>
            <a:br>
              <a:rPr lang="el-GR" sz="4500" dirty="0" smtClean="0"/>
            </a:br>
            <a:r>
              <a:rPr lang="el-GR" sz="4000" dirty="0" smtClean="0">
                <a:sym typeface="Wingdings 2"/>
              </a:rPr>
              <a:t>  </a:t>
            </a:r>
            <a:r>
              <a:rPr lang="el-GR" sz="4400" dirty="0" smtClean="0"/>
              <a:t>Μειωμένη όρεξη ή υπερφαγία</a:t>
            </a:r>
            <a:br>
              <a:rPr lang="el-GR" sz="4400" dirty="0" smtClean="0"/>
            </a:br>
            <a:r>
              <a:rPr lang="el-GR" sz="4400" dirty="0" smtClean="0">
                <a:sym typeface="Wingdings 2"/>
              </a:rPr>
              <a:t>  </a:t>
            </a:r>
            <a:r>
              <a:rPr lang="el-GR" sz="4400" dirty="0" err="1" smtClean="0"/>
              <a:t>Υπερυπνία</a:t>
            </a:r>
            <a:r>
              <a:rPr lang="el-GR" sz="4400" dirty="0" smtClean="0"/>
              <a:t> ή έλλειψη ύπνου</a:t>
            </a:r>
            <a:br>
              <a:rPr lang="el-GR" sz="4400" dirty="0" smtClean="0"/>
            </a:br>
            <a:r>
              <a:rPr lang="el-GR" sz="4400" dirty="0" smtClean="0">
                <a:sym typeface="Wingdings 2"/>
              </a:rPr>
              <a:t>  </a:t>
            </a:r>
            <a:r>
              <a:rPr lang="el-GR" sz="4400" dirty="0" smtClean="0"/>
              <a:t>Μειωμένη ενέργεια</a:t>
            </a:r>
            <a:br>
              <a:rPr lang="el-GR" sz="4400" dirty="0" smtClean="0"/>
            </a:br>
            <a:r>
              <a:rPr lang="el-GR" sz="4400" dirty="0" smtClean="0">
                <a:sym typeface="Wingdings 2"/>
              </a:rPr>
              <a:t>  </a:t>
            </a:r>
            <a:r>
              <a:rPr lang="el-GR" sz="4400" dirty="0" smtClean="0"/>
              <a:t>Μειωμένη αυτοεκτίμηση</a:t>
            </a:r>
            <a:br>
              <a:rPr lang="el-GR" sz="4400" dirty="0" smtClean="0"/>
            </a:br>
            <a:r>
              <a:rPr lang="el-GR" sz="4400" dirty="0" smtClean="0">
                <a:sym typeface="Wingdings 2"/>
              </a:rPr>
              <a:t>  </a:t>
            </a:r>
            <a:r>
              <a:rPr lang="el-GR" sz="4400" dirty="0" smtClean="0"/>
              <a:t>Δυσκολίες στη συγκέντρωση και στη λήψη αποφάσεων</a:t>
            </a:r>
            <a:br>
              <a:rPr lang="el-GR" sz="4400" dirty="0" smtClean="0"/>
            </a:br>
            <a:r>
              <a:rPr lang="el-GR" sz="4400" dirty="0" smtClean="0">
                <a:sym typeface="Wingdings 2"/>
              </a:rPr>
              <a:t>  </a:t>
            </a:r>
            <a:r>
              <a:rPr lang="el-GR" sz="4400" dirty="0" smtClean="0"/>
              <a:t>Απελπισία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216278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Ψυχοπαθολογία Ενηλίκων</a:t>
            </a:r>
            <a:endParaRPr lang="el-GR" b="1" dirty="0"/>
          </a:p>
          <a:p>
            <a:pPr algn="l"/>
            <a:r>
              <a:rPr lang="el-GR" sz="2800" b="1" dirty="0" smtClean="0"/>
              <a:t>Ενότητα 3:</a:t>
            </a:r>
            <a:r>
              <a:rPr lang="en-US" sz="2800" dirty="0" smtClean="0"/>
              <a:t> </a:t>
            </a:r>
            <a:r>
              <a:rPr lang="el-GR" sz="2800" dirty="0"/>
              <a:t>Διαταραχές </a:t>
            </a:r>
            <a:r>
              <a:rPr lang="el-GR" sz="2800" dirty="0" smtClean="0"/>
              <a:t>Διάθεσης</a:t>
            </a:r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Σιαφάκα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Βασιλική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 txBox="1"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rmAutofit fontScale="90000"/>
          </a:bodyPr>
          <a:lstStyle/>
          <a:p>
            <a:r>
              <a:rPr lang="el-GR" dirty="0" err="1"/>
              <a:t>Δυσθυμική</a:t>
            </a:r>
            <a:r>
              <a:rPr lang="el-GR" dirty="0"/>
              <a:t> </a:t>
            </a:r>
            <a:r>
              <a:rPr lang="el-GR" dirty="0" smtClean="0"/>
              <a:t>Διαταραχή (2 από 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3000" b="1" dirty="0" smtClean="0"/>
              <a:t>Κριτήρια για τη </a:t>
            </a:r>
            <a:r>
              <a:rPr lang="el-GR" sz="3000" b="1" dirty="0" err="1" smtClean="0"/>
              <a:t>Δυσθυμική</a:t>
            </a:r>
            <a:r>
              <a:rPr lang="el-GR" sz="3000" b="1" dirty="0" smtClean="0"/>
              <a:t> Διαταραχή</a:t>
            </a:r>
            <a:r>
              <a:rPr lang="el-GR" sz="3000" dirty="0" smtClean="0"/>
              <a:t>:</a:t>
            </a:r>
            <a:br>
              <a:rPr lang="el-GR" sz="3000" dirty="0" smtClean="0"/>
            </a:br>
            <a:r>
              <a:rPr lang="el-GR" sz="3000" dirty="0" smtClean="0"/>
              <a:t>Τα συμπτώματα δεν εξαφανίζονται για περισσότερο από δυο μήνες κάθε φορά</a:t>
            </a:r>
            <a:br>
              <a:rPr lang="el-GR" sz="3000" dirty="0" smtClean="0"/>
            </a:br>
            <a:endParaRPr lang="el-GR" sz="3000" dirty="0" smtClean="0"/>
          </a:p>
          <a:p>
            <a:r>
              <a:rPr lang="el-GR" sz="3000" dirty="0" smtClean="0"/>
              <a:t>Κατά τα δυο πρώτα χρόνια των συμπτωμάτων δεν υπήρξε μείζον καταθλιπτικό επεισόδιο</a:t>
            </a:r>
            <a:br>
              <a:rPr lang="el-GR" sz="3000" dirty="0" smtClean="0"/>
            </a:br>
            <a:endParaRPr lang="el-GR" sz="3000" dirty="0" smtClean="0"/>
          </a:p>
          <a:p>
            <a:r>
              <a:rPr lang="el-GR" sz="3000" dirty="0" smtClean="0"/>
              <a:t>Τα συμπτώματα προκαλούν σημαντική δυσφορία ή έκπτωση στη λειτουργικότητα του ατόμου</a:t>
            </a:r>
          </a:p>
          <a:p>
            <a:endParaRPr lang="el-GR" sz="3500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8646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Συγκριτικός πίνακας 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214426"/>
            <a:ext cx="4040188" cy="630587"/>
          </a:xfrm>
        </p:spPr>
        <p:txBody>
          <a:bodyPr/>
          <a:lstStyle/>
          <a:p>
            <a:r>
              <a:rPr lang="el-GR" dirty="0" err="1" smtClean="0"/>
              <a:t>Δυσθυμική</a:t>
            </a:r>
            <a:r>
              <a:rPr lang="el-GR" dirty="0" smtClean="0"/>
              <a:t> διαταραχή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600" dirty="0" smtClean="0"/>
              <a:t>2 χρόνια</a:t>
            </a:r>
          </a:p>
          <a:p>
            <a:r>
              <a:rPr lang="el-GR" sz="2600" dirty="0" smtClean="0"/>
              <a:t>Καταθλιπτική διάθεση</a:t>
            </a:r>
          </a:p>
          <a:p>
            <a:r>
              <a:rPr lang="el-GR" sz="2600" dirty="0" smtClean="0"/>
              <a:t>2 επιπλέον συμπτώματα</a:t>
            </a:r>
          </a:p>
          <a:p>
            <a:r>
              <a:rPr lang="el-GR" sz="2600" dirty="0" smtClean="0"/>
              <a:t>Περισσότερα γνωσιακά</a:t>
            </a:r>
          </a:p>
          <a:p>
            <a:r>
              <a:rPr lang="el-GR" sz="2600" dirty="0" smtClean="0"/>
              <a:t>Η ήπια έναρξη μπορεί να ακολουθείται μετά τα 2 χρόνια από μείζονα κατάθλιψη</a:t>
            </a:r>
          </a:p>
          <a:p>
            <a:endParaRPr lang="el-GR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Μείζον καταθλιπτική διαταραχή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sz="3600" dirty="0" smtClean="0"/>
              <a:t>2 εβδομάδες</a:t>
            </a:r>
          </a:p>
          <a:p>
            <a:r>
              <a:rPr lang="el-GR" sz="3600" dirty="0" smtClean="0"/>
              <a:t>Καταθλιπτική διάθεση </a:t>
            </a:r>
          </a:p>
          <a:p>
            <a:r>
              <a:rPr lang="el-GR" sz="3600" dirty="0" smtClean="0"/>
              <a:t>4 επιπλέον συμπτώματα</a:t>
            </a:r>
          </a:p>
          <a:p>
            <a:r>
              <a:rPr lang="el-GR" sz="3600" dirty="0" smtClean="0"/>
              <a:t>Περισσότερα συμπτώματα από το αυτόνομο ΝΑ </a:t>
            </a:r>
          </a:p>
          <a:p>
            <a:r>
              <a:rPr lang="el-GR" sz="3600" dirty="0" smtClean="0"/>
              <a:t>Η έναρξη μπορεί να συνοδεύεται από πιο σοβαρά συμπτώματα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7675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Επιδημιολογία των καταθλιπτικών διαταραχών  (1 από 4)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4"/>
            <a:ext cx="8229600" cy="3643338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Η μείζονα καταθλιπτική διαταραχή είναι από τις πιο διαδεδομένες ψυχιατρικές διαταραχές</a:t>
            </a:r>
            <a:br>
              <a:rPr lang="el-GR" dirty="0" smtClean="0"/>
            </a:br>
            <a:endParaRPr lang="el-GR" dirty="0" smtClean="0"/>
          </a:p>
          <a:p>
            <a:r>
              <a:rPr lang="el-GR" dirty="0" smtClean="0"/>
              <a:t>Μελέτη στις ΗΠΑ: 16% των ατόμων πληροί τα κριτήρια της διάγνωσης κάποια στιγμή στη ζωή τους </a:t>
            </a:r>
            <a:br>
              <a:rPr lang="el-GR" dirty="0" smtClean="0"/>
            </a:br>
            <a:endParaRPr lang="el-GR" dirty="0" smtClean="0"/>
          </a:p>
          <a:p>
            <a:r>
              <a:rPr lang="el-GR" dirty="0" smtClean="0"/>
              <a:t>Δυσθυμία: πιο σπάνια από τη ΜΚΔ. Περίπου 2,5% των ατόμων πληροί τα κριτήρια </a:t>
            </a:r>
          </a:p>
          <a:p>
            <a:pPr algn="r">
              <a:buNone/>
            </a:pPr>
            <a:r>
              <a:rPr lang="el-GR" sz="2400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502452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Επιδημιολογία των καταθλιπτικών διαταραχών (2 από 4) 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Autofit/>
          </a:bodyPr>
          <a:lstStyle/>
          <a:p>
            <a:r>
              <a:rPr lang="el-GR" sz="2800" dirty="0" smtClean="0"/>
              <a:t>Η ΜΚΔ : 2 φορές συχνότερη στις γυναίκες (κοινωνικοί ρόλοι, έκθεση σε περισσότερους </a:t>
            </a:r>
            <a:r>
              <a:rPr lang="el-GR" sz="2800" dirty="0" err="1" smtClean="0"/>
              <a:t>στρεσσογόνους</a:t>
            </a:r>
            <a:r>
              <a:rPr lang="el-GR" sz="2800" dirty="0" smtClean="0"/>
              <a:t> παράγοντες)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Η ΜΚΔ : 3 φορές συχνότερη στους ανθρώπους που ζουν κάτω από το όριο της φτώχειας</a:t>
            </a:r>
          </a:p>
        </p:txBody>
      </p:sp>
    </p:spTree>
    <p:extLst>
      <p:ext uri="{BB962C8B-B14F-4D97-AF65-F5344CB8AC3E}">
        <p14:creationId xmlns:p14="http://schemas.microsoft.com/office/powerpoint/2010/main" val="1726027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rmAutofit fontScale="90000"/>
          </a:bodyPr>
          <a:lstStyle/>
          <a:p>
            <a:r>
              <a:rPr lang="el-GR" dirty="0"/>
              <a:t>Επιδημιολογία των καταθλιπτικών διαταραχών </a:t>
            </a:r>
            <a:r>
              <a:rPr lang="el-GR" dirty="0" smtClean="0"/>
              <a:t> (3 από 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rmAutofit fontScale="92500"/>
          </a:bodyPr>
          <a:lstStyle/>
          <a:p>
            <a:r>
              <a:rPr lang="el-GR" dirty="0"/>
              <a:t>Αύξηση των ποσοστών προς τα τέλη του 20ου αι</a:t>
            </a:r>
            <a:r>
              <a:rPr lang="el-GR" dirty="0" smtClean="0"/>
              <a:t>.</a:t>
            </a:r>
          </a:p>
          <a:p>
            <a:r>
              <a:rPr lang="el-GR" dirty="0" smtClean="0"/>
              <a:t>Η </a:t>
            </a:r>
            <a:r>
              <a:rPr lang="el-GR" dirty="0"/>
              <a:t>ηλικία εμφάνισης της </a:t>
            </a:r>
            <a:r>
              <a:rPr lang="el-GR" dirty="0" err="1"/>
              <a:t>Δχ</a:t>
            </a:r>
            <a:r>
              <a:rPr lang="el-GR" dirty="0"/>
              <a:t> μειώθηκε</a:t>
            </a:r>
            <a:br>
              <a:rPr lang="el-GR" dirty="0"/>
            </a:br>
            <a:r>
              <a:rPr lang="el-GR" dirty="0"/>
              <a:t/>
            </a:r>
            <a:br>
              <a:rPr lang="el-GR" dirty="0"/>
            </a:br>
            <a:r>
              <a:rPr lang="el-GR" b="1" dirty="0"/>
              <a:t>Εξήγηση</a:t>
            </a:r>
            <a:r>
              <a:rPr lang="el-GR" dirty="0"/>
              <a:t>: κοινωνικές μεταβολές </a:t>
            </a:r>
            <a:br>
              <a:rPr lang="el-GR" dirty="0"/>
            </a:br>
            <a:r>
              <a:rPr lang="el-GR" dirty="0"/>
              <a:t>(π.χ. χαλάρωση υποστηρικτικών δομών με σφιχτούς δεσμούς, όπως η οικογένεια)</a:t>
            </a:r>
            <a:br>
              <a:rPr lang="el-GR" dirty="0"/>
            </a:br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5259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Επιδημιολογία των καταθλιπτικών διαταραχών  (4 από 4)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4"/>
            <a:ext cx="8229600" cy="35719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Ο επιπολασμός</a:t>
            </a:r>
            <a:r>
              <a:rPr lang="el-GR" sz="2800" b="1" dirty="0" smtClean="0"/>
              <a:t> </a:t>
            </a:r>
            <a:r>
              <a:rPr lang="el-GR" sz="2800" dirty="0" smtClean="0"/>
              <a:t>της ποικίλει σημαντικά ανάμεσα στους </a:t>
            </a:r>
            <a:r>
              <a:rPr lang="el-GR" sz="2800" b="1" dirty="0" smtClean="0"/>
              <a:t>διάφορους πολιτισμούς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dirty="0" smtClean="0"/>
              <a:t>1.5% στην Ταϊβάν- 19% στη Βηρυτό</a:t>
            </a:r>
          </a:p>
          <a:p>
            <a:r>
              <a:rPr lang="el-GR" sz="2800" dirty="0" smtClean="0"/>
              <a:t>Διαφορές στα πολιτισμικά κριτήρια για τις αποδεκτές εκφράσεις της συναισθηματικής δυσφορίας; </a:t>
            </a:r>
            <a:br>
              <a:rPr lang="el-GR" sz="2800" dirty="0" smtClean="0"/>
            </a:br>
            <a:r>
              <a:rPr lang="el-GR" sz="2800" dirty="0" smtClean="0"/>
              <a:t>Ανθεκτικότητα; </a:t>
            </a:r>
            <a:br>
              <a:rPr lang="el-GR" sz="2800" dirty="0" smtClean="0"/>
            </a:br>
            <a:r>
              <a:rPr lang="el-GR" sz="2800" dirty="0" smtClean="0"/>
              <a:t>Προστατευτική δράση παραδοσιακών αξιών; </a:t>
            </a:r>
          </a:p>
        </p:txBody>
      </p:sp>
    </p:spTree>
    <p:extLst>
      <p:ext uri="{BB962C8B-B14F-4D97-AF65-F5344CB8AC3E}">
        <p14:creationId xmlns:p14="http://schemas.microsoft.com/office/powerpoint/2010/main" val="15060864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2. Διπολικές Διαταραχές (1 από 9)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sz="3800" dirty="0" smtClean="0"/>
              <a:t>Α. </a:t>
            </a:r>
            <a:r>
              <a:rPr lang="el-GR" sz="4100" b="1" dirty="0" smtClean="0"/>
              <a:t>Διπολική Διαταραχή Ι</a:t>
            </a:r>
            <a:r>
              <a:rPr lang="el-GR" sz="4100" dirty="0" smtClean="0"/>
              <a:t/>
            </a:r>
            <a:br>
              <a:rPr lang="el-GR" sz="4100" dirty="0" smtClean="0"/>
            </a:br>
            <a:r>
              <a:rPr lang="el-GR" sz="4100" dirty="0" smtClean="0"/>
              <a:t>Β. </a:t>
            </a:r>
            <a:r>
              <a:rPr lang="el-GR" sz="4100" b="1" dirty="0" smtClean="0"/>
              <a:t>Διπολική Διαταραχή ΙΙ</a:t>
            </a:r>
            <a:br>
              <a:rPr lang="el-GR" sz="4100" b="1" dirty="0" smtClean="0"/>
            </a:br>
            <a:r>
              <a:rPr lang="el-GR" sz="4100" dirty="0" smtClean="0"/>
              <a:t>Γ. </a:t>
            </a:r>
            <a:r>
              <a:rPr lang="el-GR" sz="4100" b="1" dirty="0" smtClean="0"/>
              <a:t>Κυκλοθυμική Διαταραχή </a:t>
            </a:r>
            <a:br>
              <a:rPr lang="el-GR" sz="4100" b="1" dirty="0" smtClean="0"/>
            </a:br>
            <a:endParaRPr lang="el-GR" sz="4100" b="1" dirty="0" smtClean="0"/>
          </a:p>
          <a:p>
            <a:r>
              <a:rPr lang="el-GR" sz="4100" dirty="0" smtClean="0"/>
              <a:t>Τα συμπτώματα της </a:t>
            </a:r>
            <a:r>
              <a:rPr lang="el-GR" sz="4100" b="1" dirty="0" smtClean="0"/>
              <a:t>μανίας</a:t>
            </a:r>
            <a:r>
              <a:rPr lang="el-GR" sz="4100" dirty="0" smtClean="0"/>
              <a:t> αποτελούν το κοινό γνώρισμα και των τριών</a:t>
            </a:r>
            <a:br>
              <a:rPr lang="el-GR" sz="4100" dirty="0" smtClean="0"/>
            </a:br>
            <a:endParaRPr lang="el-GR" sz="4100" dirty="0" smtClean="0"/>
          </a:p>
          <a:p>
            <a:r>
              <a:rPr lang="el-GR" sz="4100" dirty="0" smtClean="0"/>
              <a:t>Διαφοροποιούνται με βάση τη </a:t>
            </a:r>
            <a:r>
              <a:rPr lang="el-GR" sz="4100" u="sng" dirty="0" smtClean="0"/>
              <a:t>βαρύτητα</a:t>
            </a:r>
            <a:r>
              <a:rPr lang="el-GR" sz="4100" dirty="0" smtClean="0"/>
              <a:t> και τη </a:t>
            </a:r>
            <a:r>
              <a:rPr lang="el-GR" sz="4100" u="sng" dirty="0" smtClean="0"/>
              <a:t>διάρκεια </a:t>
            </a:r>
            <a:r>
              <a:rPr lang="el-GR" sz="4100" dirty="0" smtClean="0"/>
              <a:t>των συμπτωμάτων</a:t>
            </a:r>
            <a:r>
              <a:rPr lang="el-GR" sz="4600" dirty="0" smtClean="0"/>
              <a:t/>
            </a:r>
            <a:br>
              <a:rPr lang="el-GR" sz="4600" dirty="0" smtClean="0"/>
            </a:br>
            <a:endParaRPr lang="el-GR" sz="4600" dirty="0" smtClean="0"/>
          </a:p>
        </p:txBody>
      </p:sp>
    </p:spTree>
    <p:extLst>
      <p:ext uri="{BB962C8B-B14F-4D97-AF65-F5344CB8AC3E}">
        <p14:creationId xmlns:p14="http://schemas.microsoft.com/office/powerpoint/2010/main" val="20867151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2. Διπολικές Διαταραχές (2 από 9)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Γιατί αποκαλούνται </a:t>
            </a:r>
            <a:r>
              <a:rPr lang="el-GR" sz="2800" b="1" dirty="0" smtClean="0"/>
              <a:t>διπολικές</a:t>
            </a:r>
            <a:r>
              <a:rPr lang="el-GR" sz="2800" dirty="0" smtClean="0"/>
              <a:t>;</a:t>
            </a:r>
            <a:br>
              <a:rPr lang="el-GR" sz="2800" dirty="0" smtClean="0"/>
            </a:br>
            <a:r>
              <a:rPr lang="el-GR" sz="2800" dirty="0" smtClean="0"/>
              <a:t>Τα περισσότερα άτομα θα βιώσουν και συμπτώματα κατάθλιψης κατά τη διάρκεια της ζωής τους  (μανία και κατάθλιψη: αντίθετοι πόλοι)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0023763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500047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2. Διπολικές Διαταραχές (3 από 9)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70000" lnSpcReduction="20000"/>
          </a:bodyPr>
          <a:lstStyle/>
          <a:p>
            <a:r>
              <a:rPr lang="el-GR" sz="4100" dirty="0" smtClean="0"/>
              <a:t>Α. </a:t>
            </a:r>
            <a:r>
              <a:rPr lang="el-GR" sz="4100" b="1" dirty="0" smtClean="0"/>
              <a:t>Διπολική Διαταραχή Ι</a:t>
            </a:r>
            <a:br>
              <a:rPr lang="el-GR" sz="4100" b="1" dirty="0" smtClean="0"/>
            </a:br>
            <a:r>
              <a:rPr lang="el-GR" sz="3600" dirty="0" smtClean="0"/>
              <a:t>Παλαιότερα γνωστή ως μανιοκαταθλιπτική διαταραχή </a:t>
            </a:r>
            <a:br>
              <a:rPr lang="el-GR" sz="3600" dirty="0" smtClean="0"/>
            </a:br>
            <a:r>
              <a:rPr lang="el-GR" sz="3600" dirty="0" smtClean="0"/>
              <a:t>Περιλαμβάνει </a:t>
            </a:r>
            <a:r>
              <a:rPr lang="el-GR" sz="3600" u="sng" dirty="0" smtClean="0"/>
              <a:t>ένα μοναδικό μανιακό επεισόδιο </a:t>
            </a:r>
            <a:r>
              <a:rPr lang="el-GR" sz="3600" dirty="0" smtClean="0"/>
              <a:t>ή </a:t>
            </a:r>
            <a:r>
              <a:rPr lang="el-GR" sz="3600" u="sng" dirty="0" smtClean="0"/>
              <a:t>ένα μοναδικό μεικτό επεισόδιο </a:t>
            </a:r>
            <a:r>
              <a:rPr lang="el-GR" sz="3600" dirty="0" smtClean="0"/>
              <a:t>στη διάρκεια της ζωής ενός ατόμου</a:t>
            </a:r>
            <a:br>
              <a:rPr lang="el-GR" sz="3600" dirty="0" smtClean="0"/>
            </a:br>
            <a:endParaRPr lang="el-GR" sz="3600" dirty="0" smtClean="0"/>
          </a:p>
          <a:p>
            <a:r>
              <a:rPr lang="el-GR" sz="3600" dirty="0" smtClean="0"/>
              <a:t>Β. </a:t>
            </a:r>
            <a:r>
              <a:rPr lang="el-GR" sz="3600" b="1" dirty="0" smtClean="0"/>
              <a:t>Διπολική Διαταραχή ΙΙ</a:t>
            </a:r>
            <a:br>
              <a:rPr lang="el-GR" sz="3600" b="1" dirty="0" smtClean="0"/>
            </a:br>
            <a:r>
              <a:rPr lang="el-GR" sz="3600" dirty="0" smtClean="0"/>
              <a:t>Το άτομο να έχει βιώσει τουλάχιστον </a:t>
            </a:r>
            <a:r>
              <a:rPr lang="el-GR" sz="3600" u="sng" dirty="0" smtClean="0"/>
              <a:t>ένα μείζον καταθλιπτικό επεισόδιο</a:t>
            </a:r>
            <a:r>
              <a:rPr lang="el-GR" sz="3600" dirty="0" smtClean="0"/>
              <a:t>  και τουλάχιστον </a:t>
            </a:r>
            <a:r>
              <a:rPr lang="el-GR" sz="3600" u="sng" dirty="0" smtClean="0"/>
              <a:t>ένα </a:t>
            </a:r>
            <a:r>
              <a:rPr lang="el-GR" sz="3600" u="sng" dirty="0" err="1" smtClean="0"/>
              <a:t>υπομανιακό</a:t>
            </a:r>
            <a:r>
              <a:rPr lang="el-GR" sz="3600" u="sng" dirty="0" smtClean="0"/>
              <a:t> επεισόδιο</a:t>
            </a:r>
            <a:r>
              <a:rPr lang="el-GR" sz="3600" dirty="0" smtClean="0"/>
              <a:t> (πιο ήπια μορφή διπολικής διαταραχής</a:t>
            </a:r>
            <a:r>
              <a:rPr lang="el-GR" dirty="0" smtClean="0"/>
              <a:t>)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54480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428609"/>
            <a:ext cx="8229600" cy="57150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2. Διπολικές Διαταραχές (4 από 9)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12"/>
            <a:ext cx="8229600" cy="4357718"/>
          </a:xfrm>
        </p:spPr>
        <p:txBody>
          <a:bodyPr>
            <a:normAutofit fontScale="32500" lnSpcReduction="20000"/>
          </a:bodyPr>
          <a:lstStyle/>
          <a:p>
            <a:r>
              <a:rPr lang="el-GR" sz="7400" b="1" dirty="0" smtClean="0"/>
              <a:t>Κριτήρια για τα Μανιακά και </a:t>
            </a:r>
            <a:r>
              <a:rPr lang="el-GR" sz="7400" b="1" dirty="0" err="1" smtClean="0"/>
              <a:t>Υπομανιακά</a:t>
            </a:r>
            <a:r>
              <a:rPr lang="el-GR" sz="7400" b="1" dirty="0" smtClean="0"/>
              <a:t> επεισόδια: </a:t>
            </a:r>
          </a:p>
          <a:p>
            <a:pPr lvl="1"/>
            <a:r>
              <a:rPr lang="el-GR" sz="7400" dirty="0" smtClean="0"/>
              <a:t>Αισθητά ανεβασμένη ή ευερέθιστη διάθεση</a:t>
            </a:r>
          </a:p>
          <a:p>
            <a:pPr lvl="1"/>
            <a:r>
              <a:rPr lang="el-GR" sz="7400" dirty="0"/>
              <a:t>Τουλάχιστον 3 από τα παρακάτω (τέσσερα αν η διάθεση είναι ευερέθιστη</a:t>
            </a:r>
            <a:r>
              <a:rPr lang="el-GR" sz="7400" dirty="0" smtClean="0"/>
              <a:t>):</a:t>
            </a:r>
          </a:p>
          <a:p>
            <a:pPr lvl="1">
              <a:buNone/>
            </a:pPr>
            <a:r>
              <a:rPr lang="el-GR" sz="7400" dirty="0" smtClean="0">
                <a:sym typeface="Wingdings 2"/>
              </a:rPr>
              <a:t>      Αύξηση της δραστηριότητας ή σωματική διέγερση</a:t>
            </a:r>
            <a:br>
              <a:rPr lang="el-GR" sz="7400" dirty="0" smtClean="0">
                <a:sym typeface="Wingdings 2"/>
              </a:rPr>
            </a:br>
            <a:r>
              <a:rPr lang="el-GR" sz="7400" dirty="0" smtClean="0">
                <a:sym typeface="Wingdings 2"/>
              </a:rPr>
              <a:t>  Ασυνήθιστη ομιλητικότητα και πολύ γρήγορη ομιλία</a:t>
            </a:r>
          </a:p>
          <a:p>
            <a:pPr lvl="1">
              <a:buNone/>
            </a:pPr>
            <a:r>
              <a:rPr lang="el-GR" sz="7400" dirty="0" smtClean="0">
                <a:sym typeface="Wingdings 2"/>
              </a:rPr>
              <a:t>      Φυγή ιδεών ή υποκειμενική εντύπωση ότι οι ιδέες  </a:t>
            </a:r>
            <a:br>
              <a:rPr lang="el-GR" sz="7400" dirty="0" smtClean="0">
                <a:sym typeface="Wingdings 2"/>
              </a:rPr>
            </a:br>
            <a:r>
              <a:rPr lang="el-GR" sz="7400" dirty="0" smtClean="0">
                <a:sym typeface="Wingdings 2"/>
              </a:rPr>
              <a:t>       «καλπάζουν»</a:t>
            </a:r>
            <a:br>
              <a:rPr lang="el-GR" sz="7400" dirty="0" smtClean="0">
                <a:sym typeface="Wingdings 2"/>
              </a:rPr>
            </a:br>
            <a:r>
              <a:rPr lang="el-GR" sz="7400" dirty="0" smtClean="0">
                <a:sym typeface="Wingdings 2"/>
              </a:rPr>
              <a:t>  Ελαττωμένη ανάγκη για ύπνο</a:t>
            </a:r>
            <a:r>
              <a:rPr lang="el-GR" sz="1400" dirty="0" smtClean="0">
                <a:sym typeface="Wingdings 2"/>
              </a:rPr>
              <a:t/>
            </a:r>
            <a:br>
              <a:rPr lang="el-GR" sz="1400" dirty="0" smtClean="0">
                <a:sym typeface="Wingdings 2"/>
              </a:rPr>
            </a:br>
            <a:r>
              <a:rPr lang="el-GR" sz="3500" dirty="0" smtClean="0"/>
              <a:t/>
            </a:r>
            <a:br>
              <a:rPr lang="el-GR" sz="3500" dirty="0" smtClean="0"/>
            </a:br>
            <a:endParaRPr lang="el-GR" sz="3600" dirty="0" smtClean="0"/>
          </a:p>
          <a:p>
            <a:pPr lvl="1">
              <a:buNone/>
            </a:pPr>
            <a:r>
              <a:rPr lang="el-GR" sz="3500" dirty="0"/>
              <a:t/>
            </a:r>
            <a:br>
              <a:rPr lang="el-GR" sz="3500" dirty="0"/>
            </a:br>
            <a:r>
              <a:rPr lang="el-GR" sz="3500" dirty="0" smtClean="0"/>
              <a:t/>
            </a:r>
            <a:br>
              <a:rPr lang="el-GR" sz="3500" dirty="0" smtClean="0"/>
            </a:br>
            <a:r>
              <a:rPr lang="el-GR" sz="3200" dirty="0" smtClean="0"/>
              <a:t> 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400042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428609"/>
            <a:ext cx="8229600" cy="50006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2. Διπολικές Διαταραχές (5 από 9)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12"/>
            <a:ext cx="8229600" cy="4214842"/>
          </a:xfrm>
        </p:spPr>
        <p:txBody>
          <a:bodyPr>
            <a:normAutofit fontScale="55000" lnSpcReduction="20000"/>
          </a:bodyPr>
          <a:lstStyle/>
          <a:p>
            <a:r>
              <a:rPr lang="el-GR" sz="5100" b="1" dirty="0" smtClean="0"/>
              <a:t>Κριτήρια για τα Μανιακά και </a:t>
            </a:r>
            <a:r>
              <a:rPr lang="el-GR" sz="5100" b="1" dirty="0" err="1" smtClean="0"/>
              <a:t>Υπομανιακά</a:t>
            </a:r>
            <a:r>
              <a:rPr lang="el-GR" sz="5100" b="1" dirty="0" smtClean="0"/>
              <a:t> επεισόδια (συνέχεια):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>
                <a:sym typeface="Wingdings 2"/>
              </a:rPr>
              <a:t/>
            </a:r>
            <a:br>
              <a:rPr lang="el-GR" dirty="0" smtClean="0">
                <a:sym typeface="Wingdings 2"/>
              </a:rPr>
            </a:br>
            <a:r>
              <a:rPr lang="el-GR" dirty="0" smtClean="0">
                <a:sym typeface="Wingdings 2"/>
              </a:rPr>
              <a:t> </a:t>
            </a:r>
            <a:r>
              <a:rPr lang="el-GR" sz="3600" dirty="0" smtClean="0">
                <a:sym typeface="Wingdings 2"/>
              </a:rPr>
              <a:t> </a:t>
            </a:r>
            <a:r>
              <a:rPr lang="el-GR" sz="5100" dirty="0" smtClean="0">
                <a:sym typeface="Wingdings 2"/>
              </a:rPr>
              <a:t>Διογκωμένη αυτοεκτίμηση (πεποίθηση για </a:t>
            </a:r>
            <a:br>
              <a:rPr lang="el-GR" sz="5100" dirty="0" smtClean="0">
                <a:sym typeface="Wingdings 2"/>
              </a:rPr>
            </a:br>
            <a:r>
              <a:rPr lang="el-GR" sz="5100" dirty="0" smtClean="0">
                <a:sym typeface="Wingdings 2"/>
              </a:rPr>
              <a:t>      αυξημένες δυνάμεις – ταλέντα)</a:t>
            </a:r>
            <a:br>
              <a:rPr lang="el-GR" sz="5100" dirty="0" smtClean="0">
                <a:sym typeface="Wingdings 2"/>
              </a:rPr>
            </a:br>
            <a:r>
              <a:rPr lang="el-GR" sz="5100" dirty="0" smtClean="0">
                <a:sym typeface="Wingdings 2"/>
              </a:rPr>
              <a:t>  Διάσπαση της προσοχής</a:t>
            </a:r>
            <a:br>
              <a:rPr lang="el-GR" sz="5100" dirty="0" smtClean="0">
                <a:sym typeface="Wingdings 2"/>
              </a:rPr>
            </a:br>
            <a:r>
              <a:rPr lang="el-GR" sz="5100" dirty="0" smtClean="0">
                <a:sym typeface="Wingdings 2"/>
              </a:rPr>
              <a:t>  Υπερβολική εμπλοκή του ατόμου  σε ευχάριστες </a:t>
            </a:r>
            <a:br>
              <a:rPr lang="el-GR" sz="5100" dirty="0" smtClean="0">
                <a:sym typeface="Wingdings 2"/>
              </a:rPr>
            </a:br>
            <a:r>
              <a:rPr lang="el-GR" sz="5100" dirty="0" smtClean="0">
                <a:sym typeface="Wingdings 2"/>
              </a:rPr>
              <a:t>      δραστηριότητες (με πιθανές ανεπιθύμητες </a:t>
            </a:r>
            <a:br>
              <a:rPr lang="el-GR" sz="5100" dirty="0" smtClean="0">
                <a:sym typeface="Wingdings 2"/>
              </a:rPr>
            </a:br>
            <a:r>
              <a:rPr lang="el-GR" sz="5100" dirty="0" smtClean="0">
                <a:sym typeface="Wingdings 2"/>
              </a:rPr>
              <a:t>      ενέργειες </a:t>
            </a:r>
            <a:br>
              <a:rPr lang="el-GR" sz="5100" dirty="0" smtClean="0">
                <a:sym typeface="Wingdings 2"/>
              </a:rPr>
            </a:br>
            <a:r>
              <a:rPr lang="el-GR" sz="5100" dirty="0" smtClean="0">
                <a:sym typeface="Wingdings 2"/>
              </a:rPr>
              <a:t>      (π.χ. απερίσκεπτες σπατάλες, ριψοκίνδυνη </a:t>
            </a:r>
            <a:br>
              <a:rPr lang="el-GR" sz="5100" dirty="0" smtClean="0">
                <a:sym typeface="Wingdings 2"/>
              </a:rPr>
            </a:br>
            <a:r>
              <a:rPr lang="el-GR" sz="5100" dirty="0" smtClean="0">
                <a:sym typeface="Wingdings 2"/>
              </a:rPr>
              <a:t>      οδήγηση, ανάρμοστη σεξουαλική συμπεριφορά </a:t>
            </a:r>
            <a:br>
              <a:rPr lang="el-GR" sz="5100" dirty="0" smtClean="0">
                <a:sym typeface="Wingdings 2"/>
              </a:rPr>
            </a:br>
            <a:r>
              <a:rPr lang="el-GR" sz="5100" dirty="0" smtClean="0">
                <a:sym typeface="Wingdings 2"/>
              </a:rPr>
              <a:t>      - άρση αναστολών)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999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2. Διπολικές Διαταραχές (7 από 9)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Για το </a:t>
            </a:r>
            <a:r>
              <a:rPr lang="el-GR" sz="2800" b="1" dirty="0" smtClean="0"/>
              <a:t>μανιακό επεισόδιο</a:t>
            </a:r>
            <a:r>
              <a:rPr lang="el-GR" sz="2800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Τα συμπτώματα διαρκούν μια εβδομάδα ή απαιτούν νοσηλεία</a:t>
            </a:r>
            <a:br>
              <a:rPr lang="el-GR" sz="2800" dirty="0" smtClean="0"/>
            </a:br>
            <a:endParaRPr lang="el-G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Τα συμπτώματα προκαλούν σημαντική δυσφορία ή έκπτωση στη λειτουργικότητα του ατόμου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1117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2. Διπολικές Διαταραχές (8 από 9)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Για το </a:t>
            </a:r>
            <a:r>
              <a:rPr lang="el-GR" sz="2800" b="1" dirty="0" err="1" smtClean="0"/>
              <a:t>υπομανιακό</a:t>
            </a:r>
            <a:r>
              <a:rPr lang="el-GR" sz="2800" dirty="0" smtClean="0"/>
              <a:t> επεισόδιο: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Τα συμπτώματα διαρκούν τουλάχιστον τέσσερις ημέρες</a:t>
            </a:r>
            <a:br>
              <a:rPr lang="el-GR" sz="2800" dirty="0" smtClean="0"/>
            </a:br>
            <a:endParaRPr lang="el-G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Η λειτουργικότητα του ατόμου είναι αναμφίβολα διαφορετική, χωρίς να παρατηρείται ιδιαίτερη έκπτωση </a:t>
            </a:r>
            <a:br>
              <a:rPr lang="el-GR" sz="2800" dirty="0" smtClean="0"/>
            </a:b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20686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2. Διπολικές Διαταραχές (9 από 9)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800" dirty="0" smtClean="0"/>
              <a:t>Γ. Κριτήρια για την </a:t>
            </a:r>
            <a:r>
              <a:rPr lang="el-GR" sz="2800" b="1" dirty="0" smtClean="0"/>
              <a:t>Κυκλοθυμική Διαταραχή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dirty="0" smtClean="0"/>
              <a:t>Για τουλάχιστον </a:t>
            </a:r>
            <a:r>
              <a:rPr lang="el-GR" sz="2800" b="1" dirty="0" smtClean="0"/>
              <a:t>δυο χρόνια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 </a:t>
            </a:r>
            <a:r>
              <a:rPr lang="el-GR" sz="2800" dirty="0" smtClean="0"/>
              <a:t>Πολυάριθμα διαστήματα με </a:t>
            </a:r>
            <a:r>
              <a:rPr lang="el-GR" sz="2800" u="sng" dirty="0" err="1" smtClean="0"/>
              <a:t>υπομανιακά</a:t>
            </a:r>
            <a:r>
              <a:rPr lang="el-GR" sz="2800" dirty="0" smtClean="0"/>
              <a:t> </a:t>
            </a:r>
            <a:br>
              <a:rPr lang="el-GR" sz="2800" dirty="0" smtClean="0"/>
            </a:br>
            <a:r>
              <a:rPr lang="el-GR" sz="2800" dirty="0" smtClean="0"/>
              <a:t>     συμπτώματα που δεν πληρούν τα κριτήρια για </a:t>
            </a:r>
            <a:br>
              <a:rPr lang="el-GR" sz="2800" dirty="0" smtClean="0"/>
            </a:br>
            <a:r>
              <a:rPr lang="el-GR" sz="2800" dirty="0" smtClean="0"/>
              <a:t>     μανιακό επεισόδιο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 </a:t>
            </a:r>
            <a:r>
              <a:rPr lang="el-GR" sz="2800" dirty="0" smtClean="0"/>
              <a:t>Πολυάριθμα διαστήματα με </a:t>
            </a:r>
            <a:r>
              <a:rPr lang="el-GR" sz="2800" u="sng" dirty="0" smtClean="0"/>
              <a:t>καταθλιπτικά </a:t>
            </a:r>
            <a:br>
              <a:rPr lang="el-GR" sz="2800" u="sng" dirty="0" smtClean="0"/>
            </a:br>
            <a:r>
              <a:rPr lang="el-GR" sz="2800" dirty="0" smtClean="0"/>
              <a:t>      </a:t>
            </a:r>
            <a:r>
              <a:rPr lang="el-GR" sz="2800" u="sng" dirty="0" smtClean="0"/>
              <a:t>συμπτώματα</a:t>
            </a:r>
            <a:r>
              <a:rPr lang="el-GR" sz="2800" dirty="0" smtClean="0"/>
              <a:t>  που δεν πληρούν τα κριτήρια για </a:t>
            </a:r>
            <a:br>
              <a:rPr lang="el-GR" sz="2800" dirty="0" smtClean="0"/>
            </a:br>
            <a:r>
              <a:rPr lang="el-GR" sz="2800" dirty="0" smtClean="0"/>
              <a:t>      μείζον καταθλιπτικό επεισόδιο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73321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214282" y="571484"/>
            <a:ext cx="8643998" cy="571504"/>
          </a:xfrm>
        </p:spPr>
        <p:txBody>
          <a:bodyPr>
            <a:normAutofit fontScale="90000"/>
          </a:bodyPr>
          <a:lstStyle/>
          <a:p>
            <a:r>
              <a:rPr lang="el-GR" dirty="0"/>
              <a:t>Κυκλοθυμική </a:t>
            </a:r>
            <a:r>
              <a:rPr lang="el-GR" dirty="0" smtClean="0"/>
              <a:t>διαταραχή (</a:t>
            </a:r>
            <a:r>
              <a:rPr lang="el-GR" dirty="0"/>
              <a:t>παράδειγμα) </a:t>
            </a:r>
            <a:br>
              <a:rPr lang="el-GR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28674"/>
            <a:ext cx="8229600" cy="41764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Ένα άτομο με κυκλοθυμική </a:t>
            </a:r>
            <a:r>
              <a:rPr lang="el-GR" sz="2800" dirty="0" err="1" smtClean="0"/>
              <a:t>δχ</a:t>
            </a:r>
            <a:r>
              <a:rPr lang="el-GR" sz="2800" dirty="0" smtClean="0"/>
              <a:t> μπορεί να έχει «πεσμένη διάθεση», να είναι θλιμμένος, να αισθάνεται ανεπαρκής, να αποσύρεται από τους άλλους και να κοιμάται κάθε βράδυ περίπου 10 ώρες</a:t>
            </a:r>
            <a:br>
              <a:rPr lang="el-GR" sz="2800" dirty="0" smtClean="0"/>
            </a:b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Όταν έχει «ανεβασμένη» διάθεση, πιθανά είναι εύθυμος, κοινωνικός, με υπερβολική αυτοπεποίθηση και ελάχιστη ανάγκη για ύπνο</a:t>
            </a:r>
            <a:br>
              <a:rPr lang="el-GR" sz="2800" dirty="0" smtClean="0"/>
            </a:br>
            <a:r>
              <a:rPr lang="el-GR" sz="2800" dirty="0" smtClean="0"/>
              <a:t> </a:t>
            </a:r>
          </a:p>
          <a:p>
            <a:pPr marL="0" indent="0" algn="r">
              <a:buNone/>
            </a:pPr>
            <a:r>
              <a:rPr lang="el-GR" sz="2400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pPr marL="0" indent="0" algn="r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37327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>Επιδημιολογία  των Διπολικών </a:t>
            </a:r>
            <a:r>
              <a:rPr lang="el-GR" sz="4000" dirty="0"/>
              <a:t>Διαταραχών  (1 από 2)</a:t>
            </a:r>
            <a:br>
              <a:rPr lang="el-GR" sz="4000" dirty="0"/>
            </a:b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Autofit/>
          </a:bodyPr>
          <a:lstStyle/>
          <a:p>
            <a:r>
              <a:rPr lang="el-GR" sz="2800" dirty="0" smtClean="0"/>
              <a:t>Οι εκτιμήσεις μπορεί να υποτιμούν τα ποσοστά εμφάνισης, καθώς πολλά άτομα με ιστορικό μανιακών συμπτωμάτων δεν το συνειδητοποιούν 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Διπολική διαταραχή Ι ή Διπολική διαταραχή ΙΙ : </a:t>
            </a:r>
            <a:br>
              <a:rPr lang="el-GR" sz="2800" dirty="0" smtClean="0"/>
            </a:br>
            <a:r>
              <a:rPr lang="el-GR" sz="2800" dirty="0" smtClean="0"/>
              <a:t>4% του πληθυσμού πληροί τα κριτήρια</a:t>
            </a:r>
          </a:p>
        </p:txBody>
      </p:sp>
    </p:spTree>
    <p:extLst>
      <p:ext uri="{BB962C8B-B14F-4D97-AF65-F5344CB8AC3E}">
        <p14:creationId xmlns:p14="http://schemas.microsoft.com/office/powerpoint/2010/main" val="13098409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Autofit/>
          </a:bodyPr>
          <a:lstStyle/>
          <a:p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>Επιδημιολογία  των Διπολικών </a:t>
            </a:r>
            <a:r>
              <a:rPr lang="el-GR" sz="4000" dirty="0"/>
              <a:t>Διαταραχών (2 από 2)</a:t>
            </a:r>
            <a:br>
              <a:rPr lang="el-GR" sz="4000" dirty="0"/>
            </a:b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85930"/>
            <a:ext cx="8229600" cy="3319206"/>
          </a:xfrm>
        </p:spPr>
        <p:txBody>
          <a:bodyPr>
            <a:noAutofit/>
          </a:bodyPr>
          <a:lstStyle/>
          <a:p>
            <a:r>
              <a:rPr lang="el-GR" sz="2800" dirty="0" smtClean="0"/>
              <a:t>Κυκλοθυμική Διαταραχή: 4% του πληθυσμού πληροί τα κριτήρια 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Μέση ηλικία εμφάνισης: 20-30 ετών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Εμφανίζονται με την ίδια συχνότητα σε άνδρες και γυναίκες</a:t>
            </a:r>
            <a:br>
              <a:rPr lang="el-GR" sz="2800" dirty="0" smtClean="0"/>
            </a:b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2861444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4"/>
            <a:ext cx="8229600" cy="60988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Συμπεράσματα</a:t>
            </a:r>
            <a:br>
              <a:rPr lang="el-GR" dirty="0" smtClean="0"/>
            </a:br>
            <a:r>
              <a:rPr lang="el-GR" dirty="0" smtClean="0"/>
              <a:t>Διπολικές Διαταραχές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Η Διπολική Διαταραχή Ι είναι από τις πιο σοβαρές μορφές ψυχικής ασθένειας</a:t>
            </a:r>
            <a:br>
              <a:rPr lang="el-GR" dirty="0" smtClean="0"/>
            </a:br>
            <a:endParaRPr lang="el-GR" dirty="0" smtClean="0"/>
          </a:p>
          <a:p>
            <a:r>
              <a:rPr lang="el-GR" dirty="0" smtClean="0"/>
              <a:t>Το 1/3 των ατόμων έχει μεγάλη έκπτωση της λειτουργικότητας (αδυναμία εργασίας)</a:t>
            </a:r>
            <a:br>
              <a:rPr lang="el-GR" dirty="0" smtClean="0"/>
            </a:br>
            <a:endParaRPr lang="el-GR" dirty="0" smtClean="0"/>
          </a:p>
          <a:p>
            <a:r>
              <a:rPr lang="el-GR" dirty="0" smtClean="0"/>
              <a:t>Το ποσοστό αυτοκτονίας είναι υψηλό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05244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500045"/>
            <a:ext cx="8640960" cy="681319"/>
          </a:xfrm>
        </p:spPr>
        <p:txBody>
          <a:bodyPr>
            <a:noAutofit/>
          </a:bodyPr>
          <a:lstStyle/>
          <a:p>
            <a:r>
              <a:rPr lang="el-GR" sz="4000" dirty="0" smtClean="0"/>
              <a:t>Δημιουργικότητα  &amp;</a:t>
            </a:r>
            <a:br>
              <a:rPr lang="el-GR" sz="4000" dirty="0" smtClean="0"/>
            </a:br>
            <a:r>
              <a:rPr lang="el-GR" sz="4000" dirty="0" smtClean="0"/>
              <a:t>Διαταραχές Διάθεσης  (1 από 2)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Autofit/>
          </a:bodyPr>
          <a:lstStyle/>
          <a:p>
            <a:r>
              <a:rPr lang="el-GR" sz="2800" dirty="0" smtClean="0"/>
              <a:t>Κάποιοι ερευνητές συνδέουν τις διαταραχές της διάθεσης (ιδιαίτερα τη διπολική διαταραχή) με την καλλιτεχνική δημιουργικότητα</a:t>
            </a:r>
            <a:br>
              <a:rPr lang="el-GR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l-GR" sz="2800" dirty="0" smtClean="0"/>
              <a:t>Μανιακή κατάσταση </a:t>
            </a:r>
            <a:r>
              <a:rPr lang="el-GR" sz="2800" dirty="0" smtClean="0">
                <a:sym typeface="Wingdings 3"/>
              </a:rPr>
              <a:t></a:t>
            </a:r>
            <a:r>
              <a:rPr lang="el-GR" sz="2800" dirty="0" smtClean="0"/>
              <a:t> ικανότητα του ατόμου να συνδέει φαινομενικά ασύνδετα γεγονότα, γρήγορες σκέψεις, </a:t>
            </a:r>
            <a:r>
              <a:rPr lang="el-GR" sz="2800" dirty="0" err="1" smtClean="0"/>
              <a:t>ευφορική</a:t>
            </a:r>
            <a:r>
              <a:rPr lang="el-GR" sz="2800" dirty="0" smtClean="0"/>
              <a:t> διάθεση, αυξημένη ενεργητικότητα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644349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4"/>
            <a:ext cx="8229600" cy="857256"/>
          </a:xfrm>
        </p:spPr>
        <p:txBody>
          <a:bodyPr>
            <a:noAutofit/>
          </a:bodyPr>
          <a:lstStyle/>
          <a:p>
            <a:r>
              <a:rPr lang="el-GR" sz="4000" dirty="0"/>
              <a:t>Δημιουργικότητα  &amp;</a:t>
            </a:r>
            <a:br>
              <a:rPr lang="el-GR" sz="4000" dirty="0"/>
            </a:br>
            <a:r>
              <a:rPr lang="el-GR" sz="4000" dirty="0"/>
              <a:t>Διαταραχές Διάθεσης  </a:t>
            </a:r>
            <a:r>
              <a:rPr lang="el-GR" sz="4000" dirty="0" smtClean="0"/>
              <a:t>(2 </a:t>
            </a:r>
            <a:r>
              <a:rPr lang="el-GR" sz="4000" dirty="0"/>
              <a:t>από 2)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928806"/>
            <a:ext cx="8229600" cy="3176330"/>
          </a:xfrm>
        </p:spPr>
        <p:txBody>
          <a:bodyPr>
            <a:noAutofit/>
          </a:bodyPr>
          <a:lstStyle/>
          <a:p>
            <a:r>
              <a:rPr lang="el-GR" sz="2800" dirty="0" smtClean="0"/>
              <a:t>Πλούσιος κατάλογος εικαστικών καλλιτεχνών, συνθέτων και συγγραφέων (βλ. Βιβλιογραφία)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n-US" sz="2800" dirty="0" smtClean="0"/>
              <a:t>Michelangelo, van Gogh, Tchaikovsky, Schumann, Gauguin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964295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sz="4000" dirty="0" smtClean="0"/>
              <a:t>Αιτιολογία των Διαταραχών της Διάθεσης (1 από 11)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b="1" dirty="0" smtClean="0"/>
              <a:t>Γενετικοί παράγοντες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dirty="0" smtClean="0"/>
              <a:t>Η διπολική Διαταραχή σε μεγάλο βαθμό κληρονομείται, ενώ η κατάθλιψη κληρονομείται μερικώς</a:t>
            </a:r>
            <a:br>
              <a:rPr lang="el-GR" sz="2800" dirty="0" smtClean="0"/>
            </a:br>
            <a:endParaRPr lang="el-GR" sz="2800" dirty="0" smtClean="0"/>
          </a:p>
          <a:p>
            <a:pPr marL="0" indent="0">
              <a:buNone/>
            </a:pPr>
            <a:r>
              <a:rPr lang="el-GR" sz="2800" b="1" dirty="0" err="1" smtClean="0"/>
              <a:t>Νευροβιολογικοί</a:t>
            </a:r>
            <a:r>
              <a:rPr lang="el-GR" sz="2800" b="1" dirty="0" smtClean="0"/>
              <a:t> παράγοντες</a:t>
            </a:r>
            <a:r>
              <a:rPr lang="el-GR" sz="2800" dirty="0" smtClean="0"/>
              <a:t>: </a:t>
            </a:r>
            <a:br>
              <a:rPr lang="el-GR" sz="2800" dirty="0" smtClean="0"/>
            </a:br>
            <a:r>
              <a:rPr lang="el-GR" sz="2800" dirty="0" smtClean="0"/>
              <a:t>Η κατάθλιψη: συνδέεται με μεταβολές στους υποδοχείς της </a:t>
            </a:r>
            <a:r>
              <a:rPr lang="el-GR" sz="2800" dirty="0" err="1" smtClean="0"/>
              <a:t>σεροτονίνης</a:t>
            </a: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6665559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sz="4000" dirty="0" smtClean="0"/>
              <a:t>Αιτιολογία των Διαταραχών </a:t>
            </a:r>
            <a:br>
              <a:rPr lang="el-GR" sz="4000" dirty="0" smtClean="0"/>
            </a:br>
            <a:r>
              <a:rPr lang="el-GR" sz="4000" dirty="0" smtClean="0"/>
              <a:t>της Διάθεσης  (2 από 11)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b="1" dirty="0" err="1" smtClean="0"/>
              <a:t>Νευροβιολογικοί</a:t>
            </a:r>
            <a:r>
              <a:rPr lang="el-GR" sz="2800" b="1" dirty="0" smtClean="0"/>
              <a:t> παράγοντες</a:t>
            </a:r>
            <a:r>
              <a:rPr lang="el-GR" sz="2800" dirty="0" smtClean="0"/>
              <a:t>: </a:t>
            </a:r>
            <a:br>
              <a:rPr lang="el-GR" sz="2800" dirty="0" smtClean="0"/>
            </a:br>
            <a:r>
              <a:rPr lang="el-GR" sz="2800" dirty="0" smtClean="0"/>
              <a:t>Μανία και κατάθλιψη : συνδέονται με μεταβολές στους υποδοχείς της </a:t>
            </a:r>
            <a:r>
              <a:rPr lang="el-GR" sz="2800" dirty="0" err="1" smtClean="0"/>
              <a:t>ντοπαμίνης</a:t>
            </a:r>
            <a:endParaRPr lang="el-GR" sz="2800" dirty="0" smtClean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3500442"/>
            <a:ext cx="2466975" cy="184785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277903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sz="4000" dirty="0" smtClean="0"/>
              <a:t>Αιτιολογία των Διαταραχών </a:t>
            </a:r>
            <a:br>
              <a:rPr lang="el-GR" sz="4000" dirty="0" smtClean="0"/>
            </a:br>
            <a:r>
              <a:rPr lang="el-GR" sz="4000" dirty="0" smtClean="0"/>
              <a:t>της Διάθεσης (3 από 11)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Autofit/>
          </a:bodyPr>
          <a:lstStyle/>
          <a:p>
            <a:r>
              <a:rPr lang="el-GR" sz="2800" b="1" dirty="0" err="1" smtClean="0"/>
              <a:t>Νευροβιολογικοί</a:t>
            </a:r>
            <a:r>
              <a:rPr lang="el-GR" sz="2800" b="1" dirty="0" smtClean="0"/>
              <a:t> παράγοντες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b="1" dirty="0" smtClean="0"/>
              <a:t>Διπολικές Διαταραχές</a:t>
            </a:r>
            <a:r>
              <a:rPr lang="el-GR" sz="2800" dirty="0" smtClean="0"/>
              <a:t>: φαίνεται να συνδέονται με αυξημένη δραστηριότητα της </a:t>
            </a:r>
            <a:r>
              <a:rPr lang="el-GR" sz="2800" u="sng" dirty="0" smtClean="0"/>
              <a:t>αμυγδαλής</a:t>
            </a:r>
            <a:r>
              <a:rPr lang="el-GR" sz="2800" dirty="0" smtClean="0"/>
              <a:t> και μειωμένη δραστηριότητα σε περιοχές: </a:t>
            </a:r>
            <a:br>
              <a:rPr lang="el-GR" sz="2800" dirty="0" smtClean="0"/>
            </a:br>
            <a:r>
              <a:rPr lang="el-GR" sz="2800" dirty="0" smtClean="0"/>
              <a:t> </a:t>
            </a:r>
            <a:r>
              <a:rPr lang="el-GR" sz="2800" dirty="0" smtClean="0">
                <a:sym typeface="Wingdings 2"/>
              </a:rPr>
              <a:t> </a:t>
            </a:r>
            <a:r>
              <a:rPr lang="el-GR" sz="2800" dirty="0" smtClean="0"/>
              <a:t>του προμετωπιαίου φλοιού</a:t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 </a:t>
            </a:r>
            <a:r>
              <a:rPr lang="el-GR" sz="2800" dirty="0" smtClean="0"/>
              <a:t>του ιππόκαμπου</a:t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 </a:t>
            </a:r>
            <a:r>
              <a:rPr lang="el-GR" sz="2800" dirty="0" smtClean="0"/>
              <a:t>της πρόσθιας αύλακας του </a:t>
            </a:r>
            <a:r>
              <a:rPr lang="el-GR" sz="2800" dirty="0" err="1" smtClean="0"/>
              <a:t>προσαγωγίου</a:t>
            </a:r>
            <a:r>
              <a:rPr lang="el-GR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9075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sz="4000" dirty="0" smtClean="0"/>
              <a:t>Αιτιολογία των Διαταραχών </a:t>
            </a:r>
            <a:br>
              <a:rPr lang="el-GR" sz="4000" dirty="0" smtClean="0"/>
            </a:br>
            <a:r>
              <a:rPr lang="el-GR" sz="4000" dirty="0" smtClean="0"/>
              <a:t>της Διάθεσης  (4 από 11)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/>
          </a:bodyPr>
          <a:lstStyle/>
          <a:p>
            <a:r>
              <a:rPr lang="el-GR" sz="2800" b="1" dirty="0" smtClean="0"/>
              <a:t>Κατάθλιψη</a:t>
            </a:r>
            <a:r>
              <a:rPr lang="el-GR" sz="2800" dirty="0" smtClean="0"/>
              <a:t>: υπερβολική δραστηριότητα του άξονα Υποθάλαμος- υπόφυση- επινεφρίδια </a:t>
            </a:r>
            <a:r>
              <a:rPr lang="el-GR" sz="2800" dirty="0" smtClean="0">
                <a:sym typeface="Wingdings 3"/>
              </a:rPr>
              <a:t> υψηλό ποσοστό </a:t>
            </a:r>
            <a:r>
              <a:rPr lang="el-GR" sz="2800" dirty="0" err="1" smtClean="0">
                <a:sym typeface="Wingdings 3"/>
              </a:rPr>
              <a:t>κορτιζόλης</a:t>
            </a:r>
            <a:r>
              <a:rPr lang="el-GR" sz="2800" dirty="0" smtClean="0">
                <a:sym typeface="Wingdings 3"/>
              </a:rPr>
              <a:t> 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 flipH="1" flipV="1">
            <a:off x="2500298" y="3143252"/>
            <a:ext cx="3888432" cy="228886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481480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Autofit/>
          </a:bodyPr>
          <a:lstStyle/>
          <a:p>
            <a:r>
              <a:rPr lang="el-GR" sz="4000" dirty="0" smtClean="0"/>
              <a:t>Αιτιολογία των Διαταραχών </a:t>
            </a:r>
            <a:br>
              <a:rPr lang="el-GR" sz="4000" dirty="0" smtClean="0"/>
            </a:br>
            <a:r>
              <a:rPr lang="el-GR" sz="4000" dirty="0" smtClean="0"/>
              <a:t>της Διάθεσης (5 από 11)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Κοινωνικοί – περιβαλλοντικοί παράγοντες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dirty="0" smtClean="0"/>
              <a:t> </a:t>
            </a:r>
            <a:r>
              <a:rPr lang="el-GR" sz="2800" dirty="0" smtClean="0">
                <a:sym typeface="Wingdings 2"/>
              </a:rPr>
              <a:t> </a:t>
            </a:r>
            <a:r>
              <a:rPr lang="el-GR" sz="2800" dirty="0" smtClean="0"/>
              <a:t>Αρνητικά γεγονότα ζωής</a:t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 </a:t>
            </a:r>
            <a:r>
              <a:rPr lang="el-GR" sz="2800" dirty="0" smtClean="0"/>
              <a:t>Έλλειψη κοινωνικής υποστήριξης</a:t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 </a:t>
            </a:r>
            <a:r>
              <a:rPr lang="el-GR" sz="2800" dirty="0" smtClean="0"/>
              <a:t>Εκφρασμένο συναίσθημα: επικριτικά ή εχθρικά </a:t>
            </a:r>
            <a:br>
              <a:rPr lang="el-GR" sz="2800" dirty="0" smtClean="0"/>
            </a:br>
            <a:r>
              <a:rPr lang="el-GR" sz="2800" dirty="0" smtClean="0"/>
              <a:t>      σχόλια ή συναισθηματική </a:t>
            </a:r>
            <a:r>
              <a:rPr lang="el-GR" sz="2800" dirty="0" err="1" smtClean="0"/>
              <a:t>υπερεμπλοκή</a:t>
            </a:r>
            <a:r>
              <a:rPr lang="el-GR" sz="2800" dirty="0" smtClean="0"/>
              <a:t> ενός </a:t>
            </a:r>
            <a:br>
              <a:rPr lang="el-GR" sz="2800" dirty="0" smtClean="0"/>
            </a:br>
            <a:r>
              <a:rPr lang="el-GR" sz="2800" dirty="0" smtClean="0"/>
              <a:t>      μέλους της οικογένειας προς το άτομο που </a:t>
            </a:r>
            <a:br>
              <a:rPr lang="el-GR" sz="2800" dirty="0" smtClean="0"/>
            </a:br>
            <a:r>
              <a:rPr lang="el-GR" sz="2800" dirty="0" smtClean="0"/>
              <a:t>      εμφανίζει κατάθλιψη </a:t>
            </a:r>
          </a:p>
          <a:p>
            <a:pPr algn="r">
              <a:buNone/>
            </a:pPr>
            <a:r>
              <a:rPr lang="el-GR" sz="2000" dirty="0" smtClean="0"/>
              <a:t>(</a:t>
            </a:r>
            <a:r>
              <a:rPr lang="en-US" sz="2000" dirty="0" err="1" smtClean="0"/>
              <a:t>Kring</a:t>
            </a:r>
            <a:r>
              <a:rPr lang="en-US" sz="2000" dirty="0" smtClean="0"/>
              <a:t> A.M., Davison G.C., Neale J.M., Johnson S.L., 2010)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05845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14360"/>
            <a:ext cx="8229600" cy="857256"/>
          </a:xfrm>
        </p:spPr>
        <p:txBody>
          <a:bodyPr>
            <a:noAutofit/>
          </a:bodyPr>
          <a:lstStyle/>
          <a:p>
            <a:r>
              <a:rPr lang="el-GR" sz="4000" dirty="0" smtClean="0"/>
              <a:t>Αιτιολογία των Διαταραχών </a:t>
            </a:r>
            <a:br>
              <a:rPr lang="el-GR" sz="4000" dirty="0" smtClean="0"/>
            </a:br>
            <a:r>
              <a:rPr lang="el-GR" sz="4000" dirty="0" smtClean="0"/>
              <a:t>της Διάθεσης (6 από 11)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000244"/>
            <a:ext cx="8229600" cy="3104892"/>
          </a:xfrm>
        </p:spPr>
        <p:txBody>
          <a:bodyPr>
            <a:noAutofit/>
          </a:bodyPr>
          <a:lstStyle/>
          <a:p>
            <a:r>
              <a:rPr lang="el-GR" sz="2800" dirty="0" smtClean="0"/>
              <a:t>Άτομα με λιγότερες κοινωνικές δεξιότητες και όσα αναζητούν την επιβεβαίωση σε υπερβολικό βαθμό διατρέχουν υψηλότερο κίνδυνο να παρουσιάσουν κατάθλιψη</a:t>
            </a:r>
            <a:br>
              <a:rPr lang="el-GR" sz="2800" dirty="0" smtClean="0"/>
            </a:br>
            <a:endParaRPr lang="el-GR" sz="2800" dirty="0" smtClean="0"/>
          </a:p>
          <a:p>
            <a:pPr>
              <a:buNone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80009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7"/>
            <a:ext cx="8229600" cy="681318"/>
          </a:xfrm>
        </p:spPr>
        <p:txBody>
          <a:bodyPr>
            <a:noAutofit/>
          </a:bodyPr>
          <a:lstStyle/>
          <a:p>
            <a:r>
              <a:rPr lang="el-GR" sz="4000" dirty="0" smtClean="0"/>
              <a:t>Αιτιολογία των Διαταραχών </a:t>
            </a:r>
            <a:br>
              <a:rPr lang="el-GR" sz="4000" dirty="0" smtClean="0"/>
            </a:br>
            <a:r>
              <a:rPr lang="el-GR" sz="4000" dirty="0" smtClean="0"/>
              <a:t>της Διάθεσης (7 από 11)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786214"/>
          </a:xfrm>
        </p:spPr>
        <p:txBody>
          <a:bodyPr>
            <a:normAutofit fontScale="85000" lnSpcReduction="20000"/>
          </a:bodyPr>
          <a:lstStyle/>
          <a:p>
            <a:r>
              <a:rPr lang="el-GR" b="1" dirty="0" smtClean="0"/>
              <a:t>Ψυχολογικές θεωρίες </a:t>
            </a:r>
            <a:r>
              <a:rPr lang="el-GR" dirty="0" smtClean="0"/>
              <a:t>για την κατάθλιψη: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1. </a:t>
            </a:r>
            <a:r>
              <a:rPr lang="el-GR" b="1" dirty="0" smtClean="0"/>
              <a:t>Ψυχαναλυτική </a:t>
            </a:r>
            <a:r>
              <a:rPr lang="el-GR" dirty="0" smtClean="0"/>
              <a:t>προσέγγιση: </a:t>
            </a:r>
            <a:br>
              <a:rPr lang="el-GR" dirty="0" smtClean="0"/>
            </a:br>
            <a:r>
              <a:rPr lang="el-GR" dirty="0" smtClean="0"/>
              <a:t>     Θυμός που έχει στραφεί ενάντια στον εαυτό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2. </a:t>
            </a:r>
            <a:r>
              <a:rPr lang="el-GR" b="1" dirty="0" smtClean="0"/>
              <a:t>Γνωστική προσέγγιση</a:t>
            </a:r>
            <a:r>
              <a:rPr lang="el-GR" dirty="0" smtClean="0"/>
              <a:t>: </a:t>
            </a:r>
            <a:br>
              <a:rPr lang="el-GR" dirty="0" smtClean="0"/>
            </a:br>
            <a:r>
              <a:rPr lang="el-GR" dirty="0" smtClean="0"/>
              <a:t>     Αρνητικά σχήματα και γνωστικές διαστρεβλώσεις- </a:t>
            </a:r>
            <a:br>
              <a:rPr lang="el-GR" dirty="0" smtClean="0"/>
            </a:br>
            <a:r>
              <a:rPr lang="el-GR" dirty="0" smtClean="0"/>
              <a:t>     σφάλματα αποτελούν αιτίες της κατάθλιψης</a:t>
            </a:r>
            <a:br>
              <a:rPr lang="el-GR" dirty="0" smtClean="0"/>
            </a:br>
            <a:r>
              <a:rPr lang="el-GR" dirty="0" smtClean="0"/>
              <a:t>     Χαμηλή αυτοεκτίμηση και πεποίθηση ότι κάποιο    </a:t>
            </a:r>
            <a:br>
              <a:rPr lang="el-GR" dirty="0" smtClean="0"/>
            </a:br>
            <a:r>
              <a:rPr lang="el-GR" dirty="0" smtClean="0"/>
              <a:t>     γεγονός  θα έχει μακροχρόνιες αρνητικές συνέπειες </a:t>
            </a:r>
            <a:br>
              <a:rPr lang="el-GR" dirty="0" smtClean="0"/>
            </a:b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9478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sz="4000" dirty="0" smtClean="0"/>
              <a:t>Αιτιολογία των Διαταραχών </a:t>
            </a:r>
            <a:br>
              <a:rPr lang="el-GR" sz="4000" dirty="0" smtClean="0"/>
            </a:br>
            <a:r>
              <a:rPr lang="el-GR" sz="4000" dirty="0" smtClean="0"/>
              <a:t>της Διάθεσης (8 από 11)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58204" cy="3533520"/>
          </a:xfrm>
        </p:spPr>
        <p:txBody>
          <a:bodyPr>
            <a:noAutofit/>
          </a:bodyPr>
          <a:lstStyle/>
          <a:p>
            <a:r>
              <a:rPr lang="el-GR" sz="2800" dirty="0" smtClean="0"/>
              <a:t>Παραδείγματα </a:t>
            </a:r>
            <a:r>
              <a:rPr lang="el-GR" sz="2800" u="sng" dirty="0" smtClean="0"/>
              <a:t>γνωστικών σφαλμάτων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dirty="0" smtClean="0"/>
              <a:t>1. </a:t>
            </a:r>
            <a:r>
              <a:rPr lang="el-GR" sz="2800" b="1" dirty="0" smtClean="0"/>
              <a:t>Αυθαίρετα συμπεράσματα</a:t>
            </a:r>
            <a:r>
              <a:rPr lang="el-GR" sz="2800" dirty="0" smtClean="0"/>
              <a:t>: </a:t>
            </a:r>
            <a:br>
              <a:rPr lang="el-GR" sz="2800" dirty="0" smtClean="0"/>
            </a:br>
            <a:r>
              <a:rPr lang="el-GR" sz="2800" dirty="0" smtClean="0"/>
              <a:t>    </a:t>
            </a:r>
            <a:r>
              <a:rPr lang="el-GR" sz="2800" i="1" dirty="0" smtClean="0"/>
              <a:t>«Σήμερα που κάλεσα φίλους, βρέχει. Δεν αξίζω </a:t>
            </a:r>
            <a:br>
              <a:rPr lang="el-GR" sz="2800" i="1" dirty="0" smtClean="0"/>
            </a:br>
            <a:r>
              <a:rPr lang="el-GR" sz="2800" i="1" dirty="0" smtClean="0"/>
              <a:t>      τίποτα»</a:t>
            </a:r>
            <a:br>
              <a:rPr lang="el-GR" sz="2800" i="1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2. </a:t>
            </a:r>
            <a:r>
              <a:rPr lang="el-GR" sz="2800" b="1" dirty="0" smtClean="0"/>
              <a:t>Επιλεκτική αφαίρεση</a:t>
            </a:r>
            <a:r>
              <a:rPr lang="el-GR" sz="2800" dirty="0" smtClean="0"/>
              <a:t>: </a:t>
            </a:r>
            <a:br>
              <a:rPr lang="el-GR" sz="2800" dirty="0" smtClean="0"/>
            </a:br>
            <a:r>
              <a:rPr lang="el-GR" sz="2800" dirty="0" smtClean="0"/>
              <a:t>    Εστιάζει σε ένα στοιχείο, αγνοώντας τα υπόλοιπα </a:t>
            </a:r>
            <a:br>
              <a:rPr lang="el-GR" sz="2800" dirty="0" smtClean="0"/>
            </a:br>
            <a:r>
              <a:rPr lang="el-GR" sz="2800" dirty="0" smtClean="0"/>
              <a:t>    </a:t>
            </a:r>
            <a:r>
              <a:rPr lang="el-GR" sz="2800" i="1" dirty="0" smtClean="0"/>
              <a:t>«Δεν αξίζω τίποτα, αφού δεν κατάφερα να </a:t>
            </a:r>
            <a:br>
              <a:rPr lang="el-GR" sz="2800" i="1" dirty="0" smtClean="0"/>
            </a:br>
            <a:r>
              <a:rPr lang="el-GR" sz="2800" i="1" dirty="0" smtClean="0"/>
              <a:t>      περάσω το συγκεκριμένο μάθημα»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51726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Autofit/>
          </a:bodyPr>
          <a:lstStyle/>
          <a:p>
            <a:r>
              <a:rPr lang="el-GR" sz="4000" dirty="0" smtClean="0"/>
              <a:t>Αιτιολογία των Διαταραχών </a:t>
            </a:r>
            <a:br>
              <a:rPr lang="el-GR" sz="4000" dirty="0" smtClean="0"/>
            </a:br>
            <a:r>
              <a:rPr lang="el-GR" sz="4000" dirty="0" smtClean="0"/>
              <a:t>της Διάθεσης (9 από 11)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Autofit/>
          </a:bodyPr>
          <a:lstStyle/>
          <a:p>
            <a:r>
              <a:rPr lang="el-GR" sz="2800" u="sng" dirty="0" smtClean="0"/>
              <a:t>Γνωστικά σφάλματα </a:t>
            </a:r>
            <a:r>
              <a:rPr lang="el-GR" sz="2800" dirty="0" smtClean="0"/>
              <a:t>(παραδείγματα)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3. </a:t>
            </a:r>
            <a:r>
              <a:rPr lang="el-GR" sz="2800" b="1" dirty="0" err="1" smtClean="0"/>
              <a:t>Υπεργενίκευση</a:t>
            </a:r>
            <a:r>
              <a:rPr lang="el-GR" sz="2800" dirty="0" smtClean="0"/>
              <a:t>: </a:t>
            </a:r>
            <a:br>
              <a:rPr lang="el-GR" sz="2800" dirty="0" smtClean="0"/>
            </a:br>
            <a:r>
              <a:rPr lang="el-GR" sz="2800" dirty="0" smtClean="0"/>
              <a:t>     Ένα μεμονωμένο και πιθανά ασήμαντο γεγονός    </a:t>
            </a:r>
            <a:br>
              <a:rPr lang="el-GR" sz="2800" dirty="0" smtClean="0"/>
            </a:br>
            <a:r>
              <a:rPr lang="el-GR" sz="2800" dirty="0" smtClean="0"/>
              <a:t>     γενικεύεται </a:t>
            </a:r>
            <a:br>
              <a:rPr lang="el-GR" sz="2800" dirty="0" smtClean="0"/>
            </a:br>
            <a:r>
              <a:rPr lang="el-GR" sz="2800" dirty="0" smtClean="0"/>
              <a:t>     </a:t>
            </a:r>
            <a:r>
              <a:rPr lang="el-GR" sz="2800" i="1" dirty="0" smtClean="0"/>
              <a:t>«Αυτή η αποτυχία στις εξετάσεις θα καθορίσει    </a:t>
            </a:r>
            <a:br>
              <a:rPr lang="el-GR" sz="2800" i="1" dirty="0" smtClean="0"/>
            </a:br>
            <a:r>
              <a:rPr lang="el-GR" sz="2800" i="1" dirty="0" smtClean="0"/>
              <a:t>      όλη μου τη ζωή»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13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1071571"/>
          </a:xfrm>
        </p:spPr>
        <p:txBody>
          <a:bodyPr>
            <a:noAutofit/>
          </a:bodyPr>
          <a:lstStyle/>
          <a:p>
            <a:r>
              <a:rPr lang="el-GR" sz="4000" dirty="0" smtClean="0"/>
              <a:t>Αιτιολογία των Διαταραχών </a:t>
            </a:r>
            <a:br>
              <a:rPr lang="el-GR" sz="4000" dirty="0" smtClean="0"/>
            </a:br>
            <a:r>
              <a:rPr lang="el-GR" sz="4000" dirty="0" smtClean="0"/>
              <a:t>της Διάθεσης (10 από 11)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85930"/>
            <a:ext cx="8229600" cy="3500462"/>
          </a:xfrm>
        </p:spPr>
        <p:txBody>
          <a:bodyPr>
            <a:normAutofit fontScale="92500" lnSpcReduction="10000"/>
          </a:bodyPr>
          <a:lstStyle/>
          <a:p>
            <a:r>
              <a:rPr lang="el-GR" sz="2800" b="1" dirty="0" smtClean="0"/>
              <a:t>Ψυχολογικές θεωρίες για τη μανία</a:t>
            </a:r>
            <a:r>
              <a:rPr lang="el-GR" sz="2800" dirty="0" smtClean="0"/>
              <a:t>: 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1. </a:t>
            </a:r>
            <a:r>
              <a:rPr lang="el-GR" sz="2800" b="1" dirty="0" smtClean="0"/>
              <a:t>Θεωρία της μανιακής άμυνας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dirty="0" smtClean="0"/>
              <a:t>    η μανία είναι συνέπεια της προσπάθειας του   </a:t>
            </a:r>
            <a:br>
              <a:rPr lang="el-GR" sz="2800" dirty="0" smtClean="0"/>
            </a:br>
            <a:r>
              <a:rPr lang="el-GR" sz="2800" dirty="0" smtClean="0"/>
              <a:t>    ατόμου να αμυνθεί απέναντι στην αναγνώριση    </a:t>
            </a:r>
            <a:br>
              <a:rPr lang="el-GR" sz="2800" dirty="0" smtClean="0"/>
            </a:br>
            <a:r>
              <a:rPr lang="el-GR" sz="2800" dirty="0" smtClean="0"/>
              <a:t>    στοιχείων του εαυτού που θα του ήταν επώδυνη</a:t>
            </a:r>
            <a:br>
              <a:rPr lang="el-GR" sz="2800" dirty="0" smtClean="0"/>
            </a:br>
            <a:endParaRPr lang="el-GR" sz="2800" dirty="0" smtClean="0"/>
          </a:p>
          <a:p>
            <a:pPr algn="r">
              <a:buNone/>
            </a:pPr>
            <a:r>
              <a:rPr lang="el-GR" sz="2200" dirty="0" smtClean="0"/>
              <a:t>(</a:t>
            </a:r>
            <a:r>
              <a:rPr lang="en-US" sz="2200" dirty="0" err="1" smtClean="0"/>
              <a:t>Kring</a:t>
            </a:r>
            <a:r>
              <a:rPr lang="en-US" sz="2200" dirty="0" smtClean="0"/>
              <a:t> A.M., Davison G.C., Neale J.M., Johnson S.L., 2010)</a:t>
            </a:r>
            <a:r>
              <a:rPr lang="el-GR" sz="2200" dirty="0" smtClean="0"/>
              <a:t/>
            </a:r>
            <a:br>
              <a:rPr lang="el-GR" sz="2200" dirty="0" smtClean="0"/>
            </a:br>
            <a:endParaRPr lang="el-GR" sz="2200" dirty="0" smtClean="0"/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949416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4"/>
            <a:ext cx="8229600" cy="928693"/>
          </a:xfrm>
        </p:spPr>
        <p:txBody>
          <a:bodyPr>
            <a:normAutofit/>
          </a:bodyPr>
          <a:lstStyle/>
          <a:p>
            <a:r>
              <a:rPr lang="el-GR" sz="4000" dirty="0" smtClean="0"/>
              <a:t>Σκοποί  ενότητας (1 από 2)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/>
          </a:bodyPr>
          <a:lstStyle/>
          <a:p>
            <a:pPr marL="114300" indent="-457200">
              <a:buNone/>
            </a:pPr>
            <a:r>
              <a:rPr lang="el-GR" sz="2800" dirty="0" smtClean="0"/>
              <a:t>Με το τέλος της ενότητας  ο φοιτητής θα πρέπει να γνωρίζει: </a:t>
            </a:r>
          </a:p>
          <a:p>
            <a:pPr marL="720725" indent="-277813"/>
            <a:r>
              <a:rPr lang="el-GR" sz="2800" dirty="0" smtClean="0"/>
              <a:t>Ποιες είναι οι διαταραχές διάθεσης</a:t>
            </a:r>
          </a:p>
          <a:p>
            <a:pPr marL="720725" indent="-277813"/>
            <a:r>
              <a:rPr lang="el-GR" sz="2800" dirty="0" smtClean="0"/>
              <a:t>Πως ταξινομούνται</a:t>
            </a:r>
          </a:p>
          <a:p>
            <a:pPr marL="720725" indent="-277813"/>
            <a:r>
              <a:rPr lang="el-GR" sz="2800" dirty="0" smtClean="0"/>
              <a:t>Ποια είναι τα βασικά κριτήρια για τη διάγνωση κάθε διαταραχής</a:t>
            </a:r>
          </a:p>
          <a:p>
            <a:pPr marL="0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sz="4000" dirty="0" smtClean="0"/>
              <a:t>Αιτιολογία των Διαταραχών </a:t>
            </a:r>
            <a:br>
              <a:rPr lang="el-GR" sz="4000" dirty="0" smtClean="0"/>
            </a:br>
            <a:r>
              <a:rPr lang="el-GR" sz="4000" dirty="0" smtClean="0"/>
              <a:t>της Διάθεσης (11 από 11)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lnSpcReduction="10000"/>
          </a:bodyPr>
          <a:lstStyle/>
          <a:p>
            <a:r>
              <a:rPr lang="el-GR" sz="2800" b="1" dirty="0" smtClean="0"/>
              <a:t>Ψυχολογικές θεωρίες για τη μανία</a:t>
            </a:r>
            <a:r>
              <a:rPr lang="el-GR" sz="2800" dirty="0" smtClean="0"/>
              <a:t>: 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2. Η μανία αντανακλά μια διαταραχή στο </a:t>
            </a:r>
            <a:r>
              <a:rPr lang="el-GR" sz="2800" b="1" dirty="0" smtClean="0"/>
              <a:t>σύστημα </a:t>
            </a:r>
            <a:br>
              <a:rPr lang="el-GR" sz="2800" b="1" dirty="0" smtClean="0"/>
            </a:br>
            <a:r>
              <a:rPr lang="el-GR" sz="2800" b="1" dirty="0" smtClean="0"/>
              <a:t>    ανταμοιβής του εγκεφάλου</a:t>
            </a:r>
            <a:r>
              <a:rPr lang="el-GR" sz="2800" dirty="0" smtClean="0"/>
              <a:t>: 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Τα γεγονότα που συνδέονται με κάποια επιτυχία μπορεί να πυροδοτούν </a:t>
            </a:r>
            <a:r>
              <a:rPr lang="el-GR" sz="2800" b="1" dirty="0" smtClean="0"/>
              <a:t>γνωστικές αλλαγές</a:t>
            </a:r>
            <a:r>
              <a:rPr lang="el-GR" sz="2800" dirty="0" smtClean="0"/>
              <a:t> σχετικά με την αυτοπεποίθηση</a:t>
            </a:r>
            <a:r>
              <a:rPr lang="el-GR" sz="2800" dirty="0" smtClean="0">
                <a:sym typeface="Wingdings 3"/>
              </a:rPr>
              <a:t> </a:t>
            </a:r>
            <a:r>
              <a:rPr lang="el-GR" sz="2800" dirty="0" smtClean="0"/>
              <a:t> υπερβολική επιδίωξη στόχων </a:t>
            </a:r>
            <a:r>
              <a:rPr lang="el-GR" sz="2800" dirty="0" smtClean="0">
                <a:sym typeface="Wingdings 3"/>
              </a:rPr>
              <a:t> μανιακά συμπτώματα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4423726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Θεραπευτικές προσεγγίσεις </a:t>
            </a:r>
            <a:br>
              <a:rPr lang="el-GR" dirty="0" smtClean="0"/>
            </a:br>
            <a:r>
              <a:rPr lang="el-GR" dirty="0" smtClean="0"/>
              <a:t> (1 από 11)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57302"/>
            <a:ext cx="8229600" cy="3747834"/>
          </a:xfrm>
        </p:spPr>
        <p:txBody>
          <a:bodyPr>
            <a:noAutofit/>
          </a:bodyPr>
          <a:lstStyle/>
          <a:p>
            <a:pPr marL="263525" indent="-263525"/>
            <a:r>
              <a:rPr lang="el-GR" sz="2800" dirty="0" smtClean="0"/>
              <a:t>Α. </a:t>
            </a:r>
            <a:r>
              <a:rPr lang="el-GR" sz="2800" b="1" dirty="0" smtClean="0"/>
              <a:t>Ψυχολογική θεραπεία </a:t>
            </a:r>
            <a:r>
              <a:rPr lang="el-GR" sz="2800" dirty="0" smtClean="0"/>
              <a:t>της κατάθλιψης: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1. </a:t>
            </a:r>
            <a:r>
              <a:rPr lang="el-GR" sz="2800" b="1" dirty="0" smtClean="0"/>
              <a:t>Διαπροσωπική ψυχοθεραπεία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(Βασίζεται σε ψυχαναλυτικές ιδέες)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Στηρίζεται στην υπόθεση ότι η κατάθλιψη συνδέεται με </a:t>
            </a:r>
            <a:r>
              <a:rPr lang="el-GR" sz="2800" u="sng" dirty="0" smtClean="0"/>
              <a:t>διαπροσωπικά προβλήματα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Εστιάζεται στην τρέχουσα ζωή του ατόμου (ρόλοι, διαπροσωπικές συγκρούσεις, απομόνωση, πένθος) </a:t>
            </a:r>
          </a:p>
        </p:txBody>
      </p:sp>
    </p:spTree>
    <p:extLst>
      <p:ext uri="{BB962C8B-B14F-4D97-AF65-F5344CB8AC3E}">
        <p14:creationId xmlns:p14="http://schemas.microsoft.com/office/powerpoint/2010/main" val="32088594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Θεραπευτικές προσεγγίσεις </a:t>
            </a:r>
            <a:br>
              <a:rPr lang="el-GR" dirty="0" smtClean="0"/>
            </a:br>
            <a:r>
              <a:rPr lang="el-GR" dirty="0" smtClean="0"/>
              <a:t>(2 από 11)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Autofit/>
          </a:bodyPr>
          <a:lstStyle/>
          <a:p>
            <a:pPr marL="263525" indent="-263525"/>
            <a:r>
              <a:rPr lang="el-GR" sz="2800" b="1" dirty="0" smtClean="0"/>
              <a:t>Στόχος της Διαπροσωπικής ψυχοθεραπείας </a:t>
            </a:r>
            <a:r>
              <a:rPr lang="el-GR" sz="2800" dirty="0" smtClean="0"/>
              <a:t>: </a:t>
            </a:r>
            <a:br>
              <a:rPr lang="el-GR" sz="2800" dirty="0" smtClean="0"/>
            </a:br>
            <a:r>
              <a:rPr lang="el-GR" sz="2800" dirty="0" smtClean="0"/>
              <a:t>το άτομο να αναγνωρίσει τα συναισθήματά του, να πάρει αποφάσεις και να κάνει αλλαγές </a:t>
            </a:r>
            <a:br>
              <a:rPr lang="el-GR" sz="2800" dirty="0" smtClean="0"/>
            </a:br>
            <a:endParaRPr lang="el-GR" sz="2800" dirty="0" smtClean="0"/>
          </a:p>
          <a:p>
            <a:pPr marL="92075" indent="-92075"/>
            <a:r>
              <a:rPr lang="el-GR" sz="2800" dirty="0" smtClean="0"/>
              <a:t> Εκπαιδεύεται σε δεξιότητες επικοινωνίας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0321636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Θεραπευτικές προσεγγίσεις </a:t>
            </a:r>
            <a:br>
              <a:rPr lang="el-GR" dirty="0" smtClean="0"/>
            </a:br>
            <a:r>
              <a:rPr lang="el-GR" dirty="0" smtClean="0"/>
              <a:t>(3 από 11)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2. </a:t>
            </a:r>
            <a:r>
              <a:rPr lang="el-GR" sz="2800" b="1" dirty="0" smtClean="0"/>
              <a:t>Γνωστική θεραπεία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dirty="0" smtClean="0"/>
              <a:t>Βασίζεται στην ιδέα ότι η κατάθλιψη προκαλείται από </a:t>
            </a:r>
            <a:r>
              <a:rPr lang="el-GR" sz="2800" u="sng" dirty="0" smtClean="0"/>
              <a:t>αρνητικά σχήματα</a:t>
            </a:r>
            <a:r>
              <a:rPr lang="el-GR" sz="2800" dirty="0" smtClean="0"/>
              <a:t> και </a:t>
            </a:r>
            <a:r>
              <a:rPr lang="el-GR" sz="2800" u="sng" dirty="0" smtClean="0"/>
              <a:t>γνωστικές στρεβλώσεις</a:t>
            </a:r>
            <a:br>
              <a:rPr lang="el-GR" sz="2800" u="sng" dirty="0" smtClean="0"/>
            </a:br>
            <a:endParaRPr lang="el-GR" sz="2800" u="sng" dirty="0" smtClean="0"/>
          </a:p>
          <a:p>
            <a:r>
              <a:rPr lang="el-GR" sz="2800" b="1" dirty="0" smtClean="0"/>
              <a:t>Στόχος</a:t>
            </a:r>
            <a:r>
              <a:rPr lang="el-GR" sz="2800" dirty="0" smtClean="0"/>
              <a:t>: η αλλαγή των </a:t>
            </a:r>
            <a:r>
              <a:rPr lang="el-GR" sz="2800" dirty="0" err="1" smtClean="0"/>
              <a:t>δυσπροσαρμοστικών</a:t>
            </a:r>
            <a:r>
              <a:rPr lang="el-GR" sz="2800" dirty="0" smtClean="0"/>
              <a:t> μοτίβων σκέψης </a:t>
            </a:r>
          </a:p>
        </p:txBody>
      </p:sp>
    </p:spTree>
    <p:extLst>
      <p:ext uri="{BB962C8B-B14F-4D97-AF65-F5344CB8AC3E}">
        <p14:creationId xmlns:p14="http://schemas.microsoft.com/office/powerpoint/2010/main" val="26098867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7858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Θεραπευτικές προσεγγίσεις</a:t>
            </a:r>
            <a:br>
              <a:rPr lang="el-GR" dirty="0" smtClean="0"/>
            </a:br>
            <a:r>
              <a:rPr lang="el-GR" dirty="0" smtClean="0"/>
              <a:t> (4 από 11)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rmAutofit/>
          </a:bodyPr>
          <a:lstStyle/>
          <a:p>
            <a:r>
              <a:rPr lang="el-GR" sz="2800" dirty="0" smtClean="0"/>
              <a:t>2. </a:t>
            </a:r>
            <a:r>
              <a:rPr lang="el-GR" sz="2800" b="1" dirty="0" smtClean="0"/>
              <a:t>Γνωστική θεραπεία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dirty="0" smtClean="0"/>
              <a:t>Διδάσκεται να παρατηρεί τους </a:t>
            </a:r>
            <a:r>
              <a:rPr lang="el-GR" sz="2800" u="sng" dirty="0" smtClean="0"/>
              <a:t>εσωτερικούς μονολόγους</a:t>
            </a:r>
            <a:r>
              <a:rPr lang="el-GR" sz="2800" dirty="0" smtClean="0"/>
              <a:t> και να αναγνωρίζει </a:t>
            </a:r>
            <a:r>
              <a:rPr lang="el-GR" sz="2800" u="sng" dirty="0" smtClean="0"/>
              <a:t>μοτίβα σκέψης</a:t>
            </a:r>
            <a:r>
              <a:rPr lang="el-GR" sz="2800" dirty="0" smtClean="0"/>
              <a:t> που συμβάλλουν στην κατάθλιψη </a:t>
            </a:r>
            <a:r>
              <a:rPr lang="el-GR" sz="2800" dirty="0" smtClean="0">
                <a:sym typeface="Wingdings 3"/>
              </a:rPr>
              <a:t> αμφισβήτησή τους  </a:t>
            </a:r>
            <a:br>
              <a:rPr lang="el-GR" sz="2800" dirty="0" smtClean="0">
                <a:sym typeface="Wingdings 3"/>
              </a:rPr>
            </a:br>
            <a:r>
              <a:rPr lang="el-GR" sz="2800" dirty="0" smtClean="0">
                <a:sym typeface="Wingdings 3"/>
              </a:rPr>
              <a:t>Αντικατάσταση από ρεαλιστικές – θετικές παραδοχές : </a:t>
            </a:r>
            <a:r>
              <a:rPr lang="el-GR" sz="2800" b="1" dirty="0" smtClean="0">
                <a:sym typeface="Wingdings 3"/>
              </a:rPr>
              <a:t>ΓΝΩΣΤΙΚΗ ΑΝΑΔΟΜΗΣΗ  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21356552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Θεραπευτικές προσεγγίσεις </a:t>
            </a:r>
            <a:br>
              <a:rPr lang="el-GR" dirty="0" smtClean="0"/>
            </a:br>
            <a:r>
              <a:rPr lang="el-GR" dirty="0" smtClean="0"/>
              <a:t>(5 από 11)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Autofit/>
          </a:bodyPr>
          <a:lstStyle/>
          <a:p>
            <a:r>
              <a:rPr lang="el-GR" sz="2800" dirty="0" smtClean="0"/>
              <a:t>3. </a:t>
            </a:r>
            <a:r>
              <a:rPr lang="el-GR" sz="2800" b="1" dirty="0" err="1" smtClean="0"/>
              <a:t>Συμπεριφορική</a:t>
            </a:r>
            <a:r>
              <a:rPr lang="el-GR" sz="2800" b="1" dirty="0" smtClean="0"/>
              <a:t> θεραπεία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dirty="0" smtClean="0"/>
              <a:t>Εκπαίδευση σε </a:t>
            </a:r>
            <a:r>
              <a:rPr lang="el-GR" sz="2800" u="sng" dirty="0" smtClean="0"/>
              <a:t>κοινωνικές δεξιότητες </a:t>
            </a:r>
            <a:r>
              <a:rPr lang="el-GR" sz="2800" dirty="0" smtClean="0">
                <a:sym typeface="Wingdings 3"/>
              </a:rPr>
              <a:t> βελτίωση κοινωνικών αλληλεπιδράσεων </a:t>
            </a:r>
            <a:br>
              <a:rPr lang="el-GR" sz="2800" dirty="0" smtClean="0">
                <a:sym typeface="Wingdings 3"/>
              </a:rPr>
            </a:br>
            <a:r>
              <a:rPr lang="el-GR" sz="2800" dirty="0" smtClean="0">
                <a:sym typeface="Wingdings 3"/>
              </a:rPr>
              <a:t/>
            </a:r>
            <a:br>
              <a:rPr lang="el-GR" sz="2800" dirty="0" smtClean="0">
                <a:sym typeface="Wingdings 3"/>
              </a:rPr>
            </a:br>
            <a:r>
              <a:rPr lang="el-GR" sz="2800" b="1" dirty="0" err="1" smtClean="0">
                <a:sym typeface="Wingdings 3"/>
              </a:rPr>
              <a:t>Συμπεριφορική</a:t>
            </a:r>
            <a:r>
              <a:rPr lang="el-GR" sz="2800" b="1" dirty="0" smtClean="0">
                <a:sym typeface="Wingdings 3"/>
              </a:rPr>
              <a:t> ενεργοποίηση</a:t>
            </a:r>
            <a:r>
              <a:rPr lang="el-GR" sz="2800" dirty="0" smtClean="0">
                <a:sym typeface="Wingdings 3"/>
              </a:rPr>
              <a:t>: επιδιώκει να αυξήσει τη συμμετοχή σε δραστηριότητες που προσφέρουν θετική ενίσχυση, προκειμένου να διακοπεί ο φαύλος κύκλος της κατάθλιψης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5481814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Θεραπευτικές προσεγγίσεις </a:t>
            </a:r>
            <a:br>
              <a:rPr lang="el-GR" dirty="0" smtClean="0"/>
            </a:br>
            <a:r>
              <a:rPr lang="el-GR" dirty="0" smtClean="0"/>
              <a:t>(6 από 11)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l-GR" sz="9800" dirty="0" smtClean="0"/>
              <a:t>4</a:t>
            </a:r>
            <a:r>
              <a:rPr lang="el-GR" sz="11200" dirty="0" smtClean="0"/>
              <a:t>. </a:t>
            </a:r>
            <a:r>
              <a:rPr lang="el-GR" sz="11200" b="1" dirty="0" smtClean="0"/>
              <a:t>Βιολογικές θεραπείες της κατάθλιψης</a:t>
            </a:r>
            <a:r>
              <a:rPr lang="el-GR" sz="11200" dirty="0" smtClean="0"/>
              <a:t>:</a:t>
            </a:r>
            <a:br>
              <a:rPr lang="el-GR" sz="11200" dirty="0" smtClean="0"/>
            </a:br>
            <a:r>
              <a:rPr lang="el-GR" sz="11200" dirty="0" smtClean="0"/>
              <a:t>    </a:t>
            </a:r>
            <a:r>
              <a:rPr lang="el-GR" sz="11200" b="1" dirty="0" smtClean="0"/>
              <a:t>Φαρμακευτική θεραπεία :</a:t>
            </a:r>
            <a:r>
              <a:rPr lang="el-GR" sz="11200" dirty="0" smtClean="0"/>
              <a:t> </a:t>
            </a:r>
            <a:br>
              <a:rPr lang="el-GR" sz="11200" dirty="0" smtClean="0"/>
            </a:br>
            <a:r>
              <a:rPr lang="el-GR" sz="11200" dirty="0" smtClean="0"/>
              <a:t>    Χρησιμοποιείται συχνότερα και έχει μελετηθεί   </a:t>
            </a:r>
            <a:br>
              <a:rPr lang="el-GR" sz="11200" dirty="0" smtClean="0"/>
            </a:br>
            <a:r>
              <a:rPr lang="el-GR" sz="11200" dirty="0" smtClean="0"/>
              <a:t>    περισσότερο </a:t>
            </a:r>
            <a:br>
              <a:rPr lang="el-GR" sz="11200" dirty="0" smtClean="0"/>
            </a:br>
            <a:r>
              <a:rPr lang="el-GR" sz="11200" dirty="0" smtClean="0"/>
              <a:t> </a:t>
            </a:r>
            <a:r>
              <a:rPr lang="el-GR" sz="11200" dirty="0" smtClean="0">
                <a:sym typeface="Wingdings 2"/>
              </a:rPr>
              <a:t> </a:t>
            </a:r>
            <a:r>
              <a:rPr lang="el-GR" sz="11200" dirty="0" smtClean="0"/>
              <a:t>Αναστολείς της </a:t>
            </a:r>
            <a:r>
              <a:rPr lang="el-GR" sz="11200" dirty="0" err="1" smtClean="0"/>
              <a:t>μονοαμινοξειδάσης</a:t>
            </a:r>
            <a:r>
              <a:rPr lang="el-GR" sz="11200" dirty="0" smtClean="0"/>
              <a:t> (ΜΑΟ)</a:t>
            </a:r>
            <a:br>
              <a:rPr lang="el-GR" sz="11200" dirty="0" smtClean="0"/>
            </a:br>
            <a:r>
              <a:rPr lang="el-GR" sz="11200" dirty="0" smtClean="0">
                <a:sym typeface="Wingdings 2"/>
              </a:rPr>
              <a:t>  </a:t>
            </a:r>
            <a:r>
              <a:rPr lang="el-GR" sz="11200" dirty="0" err="1" smtClean="0"/>
              <a:t>Τρικυκλικά</a:t>
            </a:r>
            <a:r>
              <a:rPr lang="el-GR" sz="11200" dirty="0" smtClean="0"/>
              <a:t> αντικαταθλιπτικά</a:t>
            </a:r>
            <a:br>
              <a:rPr lang="el-GR" sz="11200" dirty="0" smtClean="0"/>
            </a:br>
            <a:r>
              <a:rPr lang="el-GR" sz="11200" dirty="0" smtClean="0">
                <a:sym typeface="Wingdings 2"/>
              </a:rPr>
              <a:t>  </a:t>
            </a:r>
            <a:r>
              <a:rPr lang="el-GR" sz="11200" dirty="0" smtClean="0"/>
              <a:t>Εκλεκτικοί αναστολείς </a:t>
            </a:r>
            <a:r>
              <a:rPr lang="el-GR" sz="11200" dirty="0" err="1" smtClean="0"/>
              <a:t>επαναπρόσληψης</a:t>
            </a:r>
            <a:r>
              <a:rPr lang="el-GR" sz="11200" dirty="0" smtClean="0"/>
              <a:t> της </a:t>
            </a:r>
            <a:br>
              <a:rPr lang="el-GR" sz="11200" dirty="0" smtClean="0"/>
            </a:br>
            <a:r>
              <a:rPr lang="el-GR" sz="11200" dirty="0" smtClean="0"/>
              <a:t>     </a:t>
            </a:r>
            <a:r>
              <a:rPr lang="el-GR" sz="11200" dirty="0" err="1" smtClean="0"/>
              <a:t>σεροτονίνης</a:t>
            </a:r>
            <a:r>
              <a:rPr lang="el-GR" sz="11200" dirty="0" smtClean="0"/>
              <a:t> </a:t>
            </a:r>
            <a:r>
              <a:rPr lang="en-US" sz="11200" dirty="0" smtClean="0"/>
              <a:t>(SSRI’s) </a:t>
            </a:r>
            <a:r>
              <a:rPr lang="el-GR" sz="8600" dirty="0" smtClean="0"/>
              <a:t/>
            </a:r>
            <a:br>
              <a:rPr lang="el-GR" sz="8600" dirty="0" smtClean="0"/>
            </a:br>
            <a:r>
              <a:rPr lang="el-GR" sz="8600" dirty="0" smtClean="0"/>
              <a:t/>
            </a:r>
            <a:br>
              <a:rPr lang="el-GR" sz="8600" dirty="0" smtClean="0"/>
            </a:br>
            <a:endParaRPr lang="el-GR" sz="8600" dirty="0"/>
          </a:p>
        </p:txBody>
      </p:sp>
    </p:spTree>
    <p:extLst>
      <p:ext uri="{BB962C8B-B14F-4D97-AF65-F5344CB8AC3E}">
        <p14:creationId xmlns:p14="http://schemas.microsoft.com/office/powerpoint/2010/main" val="3496769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Θεραπευτικές προσεγγίσεις </a:t>
            </a:r>
            <a:br>
              <a:rPr lang="el-GR" dirty="0" smtClean="0"/>
            </a:br>
            <a:r>
              <a:rPr lang="el-GR" dirty="0" smtClean="0"/>
              <a:t>(7 από 11)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rmAutofit/>
          </a:bodyPr>
          <a:lstStyle/>
          <a:p>
            <a:r>
              <a:rPr lang="el-GR" sz="2800" dirty="0" smtClean="0"/>
              <a:t>4. </a:t>
            </a:r>
            <a:r>
              <a:rPr lang="el-GR" sz="2800" b="1" dirty="0" smtClean="0"/>
              <a:t>Βιολογικές θεραπείες της κατάθλιψης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dirty="0" smtClean="0"/>
              <a:t>Δυσάρεστες παρενέργειες </a:t>
            </a:r>
            <a:r>
              <a:rPr lang="el-GR" sz="2800" dirty="0" smtClean="0">
                <a:sym typeface="Wingdings 3"/>
              </a:rPr>
              <a:t> διακοπή φαρμακευτικής αγωγής  υποτροπή </a:t>
            </a:r>
            <a:br>
              <a:rPr lang="el-GR" sz="2800" dirty="0" smtClean="0">
                <a:sym typeface="Wingdings 3"/>
              </a:rPr>
            </a:br>
            <a:endParaRPr lang="el-GR" sz="2800" dirty="0" smtClean="0">
              <a:sym typeface="Wingdings 3"/>
            </a:endParaRPr>
          </a:p>
          <a:p>
            <a:r>
              <a:rPr lang="el-GR" sz="2800" dirty="0" smtClean="0">
                <a:sym typeface="Wingdings 3"/>
              </a:rPr>
              <a:t>Συνδυασμός ψυχοθεραπείας – φαρμακευτικής αγωγής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0707801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Θεραπευτικές προσεγγίσεις </a:t>
            </a:r>
            <a:br>
              <a:rPr lang="el-GR" dirty="0" smtClean="0"/>
            </a:br>
            <a:r>
              <a:rPr lang="el-GR" dirty="0" smtClean="0"/>
              <a:t>(8 από 11)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l-GR" sz="5100" dirty="0" smtClean="0"/>
              <a:t>4. </a:t>
            </a:r>
            <a:r>
              <a:rPr lang="el-GR" sz="5100" b="1" dirty="0" smtClean="0"/>
              <a:t>Βιολογικές θεραπείες της κατάθλιψης:</a:t>
            </a:r>
            <a:br>
              <a:rPr lang="el-GR" sz="5100" b="1" dirty="0" smtClean="0"/>
            </a:br>
            <a:r>
              <a:rPr lang="el-GR" sz="5100" dirty="0" smtClean="0"/>
              <a:t/>
            </a:r>
            <a:br>
              <a:rPr lang="el-GR" sz="5100" dirty="0" smtClean="0"/>
            </a:br>
            <a:r>
              <a:rPr lang="el-GR" sz="5100" b="1" dirty="0" err="1" smtClean="0"/>
              <a:t>Ηλεκτροσπασμοθεραπεία</a:t>
            </a:r>
            <a:r>
              <a:rPr lang="el-GR" sz="5100" dirty="0" smtClean="0"/>
              <a:t>:</a:t>
            </a:r>
          </a:p>
          <a:p>
            <a:pPr>
              <a:lnSpc>
                <a:spcPct val="120000"/>
              </a:lnSpc>
              <a:buNone/>
            </a:pPr>
            <a:r>
              <a:rPr lang="el-GR" sz="5100" dirty="0" smtClean="0"/>
              <a:t>     Η πιο έντονη και αμφιλεγόμενη θεραπεία</a:t>
            </a:r>
            <a:br>
              <a:rPr lang="el-GR" sz="5100" dirty="0" smtClean="0"/>
            </a:br>
            <a:r>
              <a:rPr lang="el-GR" sz="5100" dirty="0" smtClean="0"/>
              <a:t>Χρησιμοποιείται μόνο στις περιπτώσεις που δεν ανταποκρίνονται στη φαρμακευτική αγωγή (κυρίως σε κατάθλιψη με ψυχωτικά στοιχεία)</a:t>
            </a:r>
            <a:r>
              <a:rPr lang="el-GR" sz="3500" dirty="0" smtClean="0"/>
              <a:t/>
            </a:r>
            <a:br>
              <a:rPr lang="el-GR" sz="3500" dirty="0" smtClean="0"/>
            </a:br>
            <a:r>
              <a:rPr lang="el-GR" sz="35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50634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100013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Θεραπευτικές προσεγγίσεις </a:t>
            </a:r>
            <a:br>
              <a:rPr lang="el-GR" dirty="0" smtClean="0"/>
            </a:br>
            <a:r>
              <a:rPr lang="el-GR" dirty="0" smtClean="0"/>
              <a:t>(9 από 11)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rmAutofit/>
          </a:bodyPr>
          <a:lstStyle/>
          <a:p>
            <a:r>
              <a:rPr lang="el-GR" sz="2800" b="1" dirty="0" err="1" smtClean="0"/>
              <a:t>Ηλεκτροσπασμοθεραπεία</a:t>
            </a:r>
            <a:r>
              <a:rPr lang="el-GR" sz="2800" dirty="0"/>
              <a:t>:</a:t>
            </a:r>
          </a:p>
          <a:p>
            <a:pPr>
              <a:buNone/>
            </a:pPr>
            <a:r>
              <a:rPr lang="el-GR" sz="2800" dirty="0" smtClean="0"/>
              <a:t>    Προκαλούνται σπασμοί στο φλοιό και στιγμιαία απώλεια της συνείδησης μέσω της διοχέτευσης ρεύματος ισχύος 70-130</a:t>
            </a:r>
            <a:r>
              <a:rPr lang="en-US" sz="2800" dirty="0" smtClean="0"/>
              <a:t>volts </a:t>
            </a:r>
            <a:r>
              <a:rPr lang="el-GR" sz="2800" dirty="0" smtClean="0"/>
              <a:t>στον εγκέφαλο του ασθενούς </a:t>
            </a:r>
            <a:br>
              <a:rPr lang="el-GR" sz="2800" dirty="0" smtClean="0"/>
            </a:br>
            <a:r>
              <a:rPr lang="el-GR" sz="2800" dirty="0" smtClean="0"/>
              <a:t>(με αναισθητικό βραχείας δράσης και </a:t>
            </a:r>
            <a:r>
              <a:rPr lang="el-GR" sz="2800" dirty="0" err="1" smtClean="0"/>
              <a:t>μυοχαλαρωτικά</a:t>
            </a:r>
            <a:r>
              <a:rPr lang="el-GR" sz="2800" dirty="0" smtClean="0"/>
              <a:t>)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092661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Σκοποί  ενότητας (2 από 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20725" indent="-277813"/>
            <a:r>
              <a:rPr lang="el-GR" sz="2800" dirty="0" smtClean="0"/>
              <a:t>Τις βασικές θεωρίες για την αιτιολογία των διαταραχών διάθεσης </a:t>
            </a:r>
            <a:br>
              <a:rPr lang="el-GR" sz="2800" dirty="0" smtClean="0"/>
            </a:br>
            <a:endParaRPr lang="el-GR" sz="2800" dirty="0" smtClean="0"/>
          </a:p>
          <a:p>
            <a:pPr marL="720725" indent="-277813"/>
            <a:r>
              <a:rPr lang="el-GR" sz="2800" dirty="0" smtClean="0"/>
              <a:t>Τις σημαντικότερες θεραπευτικές προσεγγίσεις</a:t>
            </a:r>
          </a:p>
          <a:p>
            <a:pPr marL="0"/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918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Θεραπευτικές προσεγγίσεις </a:t>
            </a:r>
            <a:br>
              <a:rPr lang="el-GR" dirty="0" smtClean="0"/>
            </a:br>
            <a:r>
              <a:rPr lang="el-GR" dirty="0" smtClean="0"/>
              <a:t>(10 από 11)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Φαρμακευτική θεραπεία </a:t>
            </a:r>
            <a:r>
              <a:rPr lang="el-GR" sz="2800" dirty="0" smtClean="0"/>
              <a:t>για τη Διπολική Διαταραχή: </a:t>
            </a:r>
          </a:p>
          <a:p>
            <a:r>
              <a:rPr lang="el-GR" sz="2800" dirty="0" smtClean="0"/>
              <a:t>Τα φάρμακα που μειώνουν τα μανιακά συμπτώματα ονομάζονται «σταθεροποιητικά της διάθεσης» </a:t>
            </a:r>
          </a:p>
          <a:p>
            <a:r>
              <a:rPr lang="el-GR" sz="2800" dirty="0" err="1" smtClean="0"/>
              <a:t>Λίθιο</a:t>
            </a:r>
            <a:r>
              <a:rPr lang="el-GR" sz="2800" dirty="0" smtClean="0"/>
              <a:t>: το πρώτο σταθεροποιητικό που αναγνωρίστηκε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8306258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714359"/>
            <a:ext cx="8229600" cy="467005"/>
          </a:xfrm>
        </p:spPr>
        <p:txBody>
          <a:bodyPr>
            <a:noAutofit/>
          </a:bodyPr>
          <a:lstStyle/>
          <a:p>
            <a:r>
              <a:rPr lang="el-GR" sz="4000" dirty="0" smtClean="0"/>
              <a:t>Θεραπευτικές προσεγγίσεις </a:t>
            </a:r>
            <a:br>
              <a:rPr lang="el-GR" sz="4000" dirty="0" smtClean="0"/>
            </a:br>
            <a:r>
              <a:rPr lang="el-GR" sz="4000" dirty="0" smtClean="0"/>
              <a:t>(11 από 11) 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85930"/>
            <a:ext cx="8229600" cy="3319206"/>
          </a:xfrm>
        </p:spPr>
        <p:txBody>
          <a:bodyPr>
            <a:normAutofit/>
          </a:bodyPr>
          <a:lstStyle/>
          <a:p>
            <a:r>
              <a:rPr lang="el-GR" sz="2800" dirty="0" err="1" smtClean="0"/>
              <a:t>Λίθιο</a:t>
            </a:r>
            <a:r>
              <a:rPr lang="el-GR" sz="2800" dirty="0" smtClean="0"/>
              <a:t>: πρέπει να </a:t>
            </a:r>
            <a:r>
              <a:rPr lang="el-GR" sz="2800" dirty="0" err="1" smtClean="0"/>
              <a:t>συνταγογραφείται</a:t>
            </a:r>
            <a:r>
              <a:rPr lang="el-GR" sz="2800" dirty="0" smtClean="0"/>
              <a:t> και να λαμβάνεται πολύ προσεκτικά </a:t>
            </a:r>
            <a:br>
              <a:rPr lang="el-GR" sz="2800" dirty="0" smtClean="0"/>
            </a:br>
            <a:r>
              <a:rPr lang="el-GR" sz="2800" dirty="0" smtClean="0"/>
              <a:t>Κίνδυνος τοξικότητας: απαραίτητες συχνές εξετάσεις αίματος </a:t>
            </a:r>
          </a:p>
          <a:p>
            <a:r>
              <a:rPr lang="el-GR" sz="2800" dirty="0" smtClean="0"/>
              <a:t>Για άτομα στα οποία δεν ενδείκνυται το </a:t>
            </a:r>
            <a:r>
              <a:rPr lang="el-GR" sz="2800" dirty="0" err="1" smtClean="0"/>
              <a:t>λίθιο</a:t>
            </a:r>
            <a:r>
              <a:rPr lang="el-GR" sz="2800" dirty="0" smtClean="0"/>
              <a:t>:  Αντιεπιληπτικά</a:t>
            </a:r>
            <a:br>
              <a:rPr lang="el-GR" sz="2800" dirty="0" smtClean="0"/>
            </a:br>
            <a:r>
              <a:rPr lang="el-GR" sz="2800" dirty="0" err="1" smtClean="0"/>
              <a:t>Αντιψυχωτικά</a:t>
            </a:r>
            <a:r>
              <a:rPr lang="el-GR" sz="2800" dirty="0" smtClean="0"/>
              <a:t>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9851166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000" dirty="0" smtClean="0"/>
              <a:t>Η τέχνη στις διαταραχές διάθεσης</a:t>
            </a:r>
            <a:endParaRPr lang="el-GR" sz="3000" dirty="0"/>
          </a:p>
        </p:txBody>
      </p:sp>
      <p:pic>
        <p:nvPicPr>
          <p:cNvPr id="1027" name="Picture 3" descr="C:\Users\Βάσω\Documents\Φωτο μαστός\διπολική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3942" y="1705372"/>
            <a:ext cx="3036115" cy="27384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857764"/>
            <a:ext cx="8059611" cy="42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537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Basco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M.R. and A.J. Rush, (2005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Cognitive - behavioral therapy for </a:t>
            </a:r>
            <a:r>
              <a:rPr lang="en-US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bipolar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disorder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New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York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: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Guilford Press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Beck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J.S., (2004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στη Γνωστική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Θεραπεία.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Εκδόσεις Πατάκη.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Feldman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G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(2007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Cognitive </a:t>
            </a:r>
            <a:r>
              <a:rPr lang="en-US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Behavioral Therapies for </a:t>
            </a:r>
            <a:r>
              <a:rPr lang="en-US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Depression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: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Overview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New Directions, and Practical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Recommendations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for Dissemination”,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Psychiatr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Clin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N Am, 30: 39-50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err="1" smtClean="0"/>
              <a:t>Getzfeld</a:t>
            </a:r>
            <a:r>
              <a:rPr lang="en-US" sz="1400" dirty="0" smtClean="0"/>
              <a:t>, A</a:t>
            </a:r>
            <a:r>
              <a:rPr lang="el-GR" sz="1400" dirty="0" smtClean="0"/>
              <a:t>.(2009).</a:t>
            </a:r>
            <a:r>
              <a:rPr lang="el-GR" sz="1400" i="1" dirty="0" smtClean="0"/>
              <a:t>Βασικά στοιχεία ψυχοπαθολογίας</a:t>
            </a:r>
            <a:r>
              <a:rPr lang="el-GR" sz="1400" dirty="0" smtClean="0"/>
              <a:t>. Πάτρα : </a:t>
            </a:r>
            <a:r>
              <a:rPr lang="en-US" sz="1400" dirty="0" err="1" smtClean="0"/>
              <a:t>Gotsis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</a:t>
            </a:r>
            <a:r>
              <a:rPr lang="en-US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aplan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H.I.S. and B.J.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Sadock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(2000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Ψυχιατρική, τόμος Β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΄</a:t>
            </a:r>
            <a:r>
              <a:rPr lang="en-US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 :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Ιατρικές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Λίτσας.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/>
              <a:t>Kring</a:t>
            </a:r>
            <a:r>
              <a:rPr lang="el-GR" sz="1400" dirty="0" smtClean="0"/>
              <a:t>, Α., </a:t>
            </a:r>
            <a:r>
              <a:rPr lang="el-GR" sz="1400" dirty="0" err="1" smtClean="0"/>
              <a:t>Davison</a:t>
            </a:r>
            <a:r>
              <a:rPr lang="el-GR" sz="1400" dirty="0" smtClean="0"/>
              <a:t>, G., </a:t>
            </a:r>
            <a:r>
              <a:rPr lang="el-GR" sz="1400" dirty="0" err="1" smtClean="0"/>
              <a:t>Neale</a:t>
            </a:r>
            <a:r>
              <a:rPr lang="el-GR" sz="1400" dirty="0" smtClean="0"/>
              <a:t>, J., &amp; </a:t>
            </a:r>
            <a:r>
              <a:rPr lang="el-GR" sz="1400" dirty="0" err="1" smtClean="0"/>
              <a:t>Johnson</a:t>
            </a:r>
            <a:r>
              <a:rPr lang="el-GR" sz="1400" dirty="0" smtClean="0"/>
              <a:t>, S.(2010). </a:t>
            </a:r>
            <a:r>
              <a:rPr lang="el-GR" sz="1400" i="1" dirty="0" smtClean="0"/>
              <a:t>Ψυχοπαθολογία</a:t>
            </a:r>
            <a:r>
              <a:rPr lang="el-GR" sz="1400" dirty="0" smtClean="0"/>
              <a:t>. Αθήνα : </a:t>
            </a:r>
            <a:r>
              <a:rPr lang="el-GR" sz="1400" dirty="0" err="1" smtClean="0"/>
              <a:t>Gutenberg</a:t>
            </a:r>
            <a:endParaRPr lang="el-GR" sz="1400" dirty="0" smtClean="0"/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err="1" smtClean="0"/>
              <a:t>Schacter</a:t>
            </a:r>
            <a:r>
              <a:rPr lang="en-US" sz="1400" dirty="0" smtClean="0"/>
              <a:t> D.L., Gilbert D.T., Wegner D..M. (2012). </a:t>
            </a:r>
            <a:r>
              <a:rPr lang="el-GR" sz="1400" dirty="0" smtClean="0"/>
              <a:t>Ψυχολογία. Αθήνα: </a:t>
            </a:r>
            <a:r>
              <a:rPr lang="en-US" sz="1400" dirty="0" smtClean="0"/>
              <a:t>Gutenberg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Westbrook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Kennerley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H. and J.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Kirk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(2012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στη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γνωσιακή-συμπεριφοριστική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θεραπεία: Τεχνικές </a:t>
            </a:r>
            <a:endParaRPr lang="el-GR" sz="1400" i="1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και εφαρμογές.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Πεδίο.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Ευθυμίου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Κ., Μαυροειδή, Α.,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Παυλάτου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Ε. και Καλαντζή-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Αζίζι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(2006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Πρώτες  βοήθειες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ψυχικής υγείας.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Ένας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οδηγός για τις ψυχικές διαταραχές και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την αντιμετώπισή τους.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Ελληνικά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Γράμματα.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Παπακώστας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Γ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(1994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Γνωσιακή Ψυχοθεραπεία: Θεωρία και </a:t>
            </a:r>
            <a:r>
              <a:rPr lang="el-GR" sz="1400" i="1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Πράξη</a:t>
            </a:r>
            <a:r>
              <a:rPr lang="el-GR" sz="1400" i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: Εκδόσεις Ινστιτούτο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Έρευνας της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Συμπεριφοράς.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Χρήσιμες ιστοσελίδες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www.klimaka.org.gr/js/index.php/homepage-psyxiki-geia/mental-illnesses/diataraxes-diathesis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www.experimentalphysiology.gr/UserFiles/Research/psyYgeia/Diataraxes_diathesis.pdf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>
                <a:hlinkClick r:id="rId4"/>
              </a:rPr>
              <a:t>ftp://</a:t>
            </a:r>
            <a:r>
              <a:rPr lang="en-US" sz="1400" dirty="0" smtClean="0">
                <a:hlinkClick r:id="rId4"/>
              </a:rPr>
              <a:t>ftp.soc.uoc.gr/students/KLIPS108/KEFALAIO8.doc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www.epipsi.gr/dipoliki/kli.php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6"/>
              </a:rPr>
              <a:t>http://</a:t>
            </a:r>
            <a:r>
              <a:rPr lang="en-US" sz="1400" dirty="0" smtClean="0">
                <a:hlinkClick r:id="rId6"/>
              </a:rPr>
              <a:t>www.apa.org/monitor/2008/10/disorders.aspx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7"/>
              </a:rPr>
              <a:t>http://</a:t>
            </a:r>
            <a:r>
              <a:rPr lang="en-US" sz="1400" dirty="0" smtClean="0">
                <a:hlinkClick r:id="rId7"/>
              </a:rPr>
              <a:t>web.stanford.edu/group/co-sign/Sussman.pdf</a:t>
            </a:r>
            <a:endParaRPr lang="el-GR" sz="1400" dirty="0" smtClean="0"/>
          </a:p>
          <a:p>
            <a:pPr marL="0" indent="0">
              <a:buNone/>
            </a:pPr>
            <a:endParaRPr lang="el-GR" sz="14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776045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65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&lt;Σιαφάκα Βασιλική&gt;.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&lt;Ψυχοπαθολογία Ενηλίκων&gt;.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&lt;Ιωάννινα&gt;,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eclass.teiep.gr/courses/LOGO102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3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&lt;Τσάνταλη Ελένη&gt;</a:t>
            </a:r>
            <a:endParaRPr lang="el-GR" sz="2900" b="1" dirty="0"/>
          </a:p>
          <a:p>
            <a:pPr algn="r"/>
            <a:r>
              <a:rPr lang="el-GR" sz="2900" dirty="0" smtClean="0"/>
              <a:t>&lt; Ιωάννινα&gt;,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>
                <a:solidFill>
                  <a:schemeClr val="bg1"/>
                </a:solidFill>
              </a:rPr>
              <a:t>ΔΙΑΤΑΡΑΧΕΣ </a:t>
            </a:r>
            <a:r>
              <a:rPr lang="el-GR" sz="1200" b="1" smtClean="0">
                <a:solidFill>
                  <a:schemeClr val="bg1"/>
                </a:solidFill>
              </a:rPr>
              <a:t>ΔΙΑΘΕΣΗΣ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>
                <a:solidFill>
                  <a:schemeClr val="bg1"/>
                </a:solidFill>
              </a:rPr>
              <a:t>Ενότητα </a:t>
            </a:r>
            <a:r>
              <a:rPr lang="el-GR" sz="1200" smtClean="0">
                <a:solidFill>
                  <a:schemeClr val="bg1"/>
                </a:solidFill>
              </a:rPr>
              <a:t>3,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68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ΔΙΑΤΑΡΑΧΕΣ ΔΙΑΘΕΣΗΣ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3,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69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Περιεχόμενα ενότητας (1 από 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Διαταραχές της διάθεσης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Καταθλιπτικές</a:t>
            </a:r>
          </a:p>
          <a:p>
            <a:pPr marL="442912" indent="0">
              <a:buNone/>
            </a:pPr>
            <a:r>
              <a:rPr lang="el-GR" sz="2800" dirty="0" smtClean="0"/>
              <a:t>2.1 Μείζονα καταθλιπτική διαταραχή</a:t>
            </a:r>
          </a:p>
          <a:p>
            <a:pPr marL="442912" indent="0">
              <a:buNone/>
            </a:pPr>
            <a:r>
              <a:rPr lang="el-GR" sz="2800" dirty="0" smtClean="0"/>
              <a:t>2.2 </a:t>
            </a:r>
            <a:r>
              <a:rPr lang="el-GR" sz="2800" dirty="0" err="1" smtClean="0"/>
              <a:t>Δυσθυμική</a:t>
            </a:r>
            <a:r>
              <a:rPr lang="el-GR" sz="2800" dirty="0" smtClean="0"/>
              <a:t> διαταραχή</a:t>
            </a:r>
          </a:p>
          <a:p>
            <a:pPr marL="442912" indent="0">
              <a:buNone/>
            </a:pPr>
            <a:r>
              <a:rPr lang="el-GR" sz="2800" dirty="0" smtClean="0"/>
              <a:t>2.3 Επιδημιολογία</a:t>
            </a:r>
          </a:p>
          <a:p>
            <a:pPr marL="514350" indent="-514350">
              <a:buFont typeface="+mj-lt"/>
              <a:buAutoNum type="arabicPeriod" startAt="3"/>
            </a:pPr>
            <a:endParaRPr lang="el-GR" dirty="0" smtClean="0"/>
          </a:p>
          <a:p>
            <a:pPr marL="514350" indent="-514350">
              <a:buFont typeface="+mj-lt"/>
              <a:buAutoNum type="arabicPeriod" startAt="3"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(2 από 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l-GR" sz="3000" dirty="0" smtClean="0"/>
              <a:t>Διπολικές</a:t>
            </a:r>
          </a:p>
          <a:p>
            <a:pPr marL="623887" indent="0">
              <a:buNone/>
            </a:pPr>
            <a:r>
              <a:rPr lang="el-GR" sz="3000" dirty="0" smtClean="0"/>
              <a:t>3.1 Διπολική διαταραχή Ι</a:t>
            </a:r>
          </a:p>
          <a:p>
            <a:pPr marL="623887" indent="0">
              <a:buNone/>
            </a:pPr>
            <a:r>
              <a:rPr lang="el-GR" sz="3000" dirty="0" smtClean="0"/>
              <a:t>3.2 Διπολική </a:t>
            </a:r>
            <a:r>
              <a:rPr lang="el-GR" sz="3000" dirty="0"/>
              <a:t>διαταραχή </a:t>
            </a:r>
            <a:r>
              <a:rPr lang="el-GR" sz="3000" dirty="0" smtClean="0"/>
              <a:t>ΙΙ</a:t>
            </a:r>
          </a:p>
          <a:p>
            <a:pPr marL="623887" indent="0">
              <a:buNone/>
            </a:pPr>
            <a:r>
              <a:rPr lang="el-GR" sz="3000" dirty="0" smtClean="0"/>
              <a:t>3.3 Κυκλοθυμική διαταραχή</a:t>
            </a:r>
          </a:p>
          <a:p>
            <a:pPr marL="623887" indent="0">
              <a:buNone/>
            </a:pPr>
            <a:r>
              <a:rPr lang="el-GR" sz="3000" dirty="0" smtClean="0"/>
              <a:t>3.4 Επιδημιολογία</a:t>
            </a:r>
          </a:p>
          <a:p>
            <a:pPr marL="623887" indent="0">
              <a:buNone/>
            </a:pPr>
            <a:r>
              <a:rPr lang="el-GR" sz="3000" dirty="0" smtClean="0"/>
              <a:t>3.5 Δημιουργικότητα και διαταραχές διάθεσης</a:t>
            </a:r>
          </a:p>
          <a:p>
            <a:pPr marL="623887" indent="0">
              <a:buNone/>
            </a:pPr>
            <a:r>
              <a:rPr lang="el-GR" sz="3000" dirty="0" smtClean="0"/>
              <a:t>3.6 Αιτιολογία</a:t>
            </a:r>
          </a:p>
          <a:p>
            <a:pPr marL="720725" indent="-96838"/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6310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(3 από 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l-GR" sz="2800" dirty="0"/>
              <a:t>Θεραπευτικές προσεγγίσεις </a:t>
            </a:r>
            <a:endParaRPr lang="el-GR" sz="2800" dirty="0" smtClean="0"/>
          </a:p>
          <a:p>
            <a:pPr marL="720725" indent="0">
              <a:buNone/>
            </a:pPr>
            <a:r>
              <a:rPr lang="el-GR" sz="2800" dirty="0" smtClean="0"/>
              <a:t>4.1 Διαπροσωπική</a:t>
            </a:r>
          </a:p>
          <a:p>
            <a:pPr marL="720725" indent="0">
              <a:buNone/>
            </a:pPr>
            <a:r>
              <a:rPr lang="el-GR" sz="2800" dirty="0" smtClean="0"/>
              <a:t>4.2 Γνωστική</a:t>
            </a:r>
          </a:p>
          <a:p>
            <a:pPr marL="720725" indent="0">
              <a:buNone/>
            </a:pPr>
            <a:r>
              <a:rPr lang="el-GR" sz="2800" dirty="0" smtClean="0"/>
              <a:t>4.3 </a:t>
            </a:r>
            <a:r>
              <a:rPr lang="el-GR" sz="2800" dirty="0" err="1" smtClean="0"/>
              <a:t>Συμπεριφορική</a:t>
            </a:r>
            <a:endParaRPr lang="el-GR" sz="2800" dirty="0" smtClean="0"/>
          </a:p>
          <a:p>
            <a:pPr marL="720725" indent="0">
              <a:buNone/>
            </a:pPr>
            <a:r>
              <a:rPr lang="el-GR" sz="2800" dirty="0" smtClean="0"/>
              <a:t>4.4 Βιολογική </a:t>
            </a:r>
            <a:endParaRPr lang="el-GR" sz="28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824516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1892</TotalTime>
  <Words>1676</Words>
  <Application>Microsoft Office PowerPoint</Application>
  <PresentationFormat>Προβολή στην οθόνη (16:10)</PresentationFormat>
  <Paragraphs>300</Paragraphs>
  <Slides>70</Slides>
  <Notes>15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70</vt:i4>
      </vt:variant>
    </vt:vector>
  </HeadingPairs>
  <TitlesOfParts>
    <vt:vector size="78" baseType="lpstr">
      <vt:lpstr>Arial Unicode MS</vt:lpstr>
      <vt:lpstr>Arial</vt:lpstr>
      <vt:lpstr>Calibri</vt:lpstr>
      <vt:lpstr>Times New Roman</vt:lpstr>
      <vt:lpstr>Wingdings</vt:lpstr>
      <vt:lpstr>Wingdings 2</vt:lpstr>
      <vt:lpstr>Wingdings 3</vt:lpstr>
      <vt:lpstr>Θέμα του Office</vt:lpstr>
      <vt:lpstr>Ψυχοπαθολογία Ενηλίκων</vt:lpstr>
      <vt:lpstr>Παρουσίαση του PowerPoint</vt:lpstr>
      <vt:lpstr>Άδειες Χρήσης</vt:lpstr>
      <vt:lpstr>Χρηματοδότηση</vt:lpstr>
      <vt:lpstr>Σκοποί  ενότητας (1 από 2)</vt:lpstr>
      <vt:lpstr>Σκοποί  ενότητας (2 από 2)</vt:lpstr>
      <vt:lpstr>Περιεχόμενα ενότητας (1 από 3)</vt:lpstr>
      <vt:lpstr>Περιεχόμενα ενότητας (2 από 3)</vt:lpstr>
      <vt:lpstr>Περιεχόμενα ενότητας (3 από 3)</vt:lpstr>
      <vt:lpstr>Διαταραχές Διάθεσης</vt:lpstr>
      <vt:lpstr>Διαταραχές της Διάθεσης-εισαγωγικά</vt:lpstr>
      <vt:lpstr>Διαταραχές της Διάθεσης</vt:lpstr>
      <vt:lpstr>Κλινική περιγραφή</vt:lpstr>
      <vt:lpstr>1. Μείζονα Καταθλιπτική Διαταραχή  (1 από 5)</vt:lpstr>
      <vt:lpstr>1. Μείζονα Καταθλιπτική Διαταραχή  (2 από 5)</vt:lpstr>
      <vt:lpstr>1. Μείζονα Καταθλιπτική Διαταραχή  (3 από 5)</vt:lpstr>
      <vt:lpstr>Μείζονα Καταθλιπτική Διαταραχή (4 από 5) </vt:lpstr>
      <vt:lpstr>Μείζονα καταθλιπτική διαταραχή (5 από 5) </vt:lpstr>
      <vt:lpstr>Δυσθυμική Διαταραχή (1 από 2)</vt:lpstr>
      <vt:lpstr>Δυσθυμική Διαταραχή (2 από 2)</vt:lpstr>
      <vt:lpstr>Συγκριτικός πίνακας </vt:lpstr>
      <vt:lpstr>Επιδημιολογία των καταθλιπτικών διαταραχών  (1 από 4)</vt:lpstr>
      <vt:lpstr>Επιδημιολογία των καταθλιπτικών διαταραχών (2 από 4) </vt:lpstr>
      <vt:lpstr>Επιδημιολογία των καταθλιπτικών διαταραχών  (3 από 4)</vt:lpstr>
      <vt:lpstr>Επιδημιολογία των καταθλιπτικών διαταραχών  (4 από 4)</vt:lpstr>
      <vt:lpstr>2. Διπολικές Διαταραχές (1 από 9) </vt:lpstr>
      <vt:lpstr>2. Διπολικές Διαταραχές (2 από 9) </vt:lpstr>
      <vt:lpstr>2. Διπολικές Διαταραχές (3 από 9) </vt:lpstr>
      <vt:lpstr>2. Διπολικές Διαταραχές (4 από 9) </vt:lpstr>
      <vt:lpstr>2. Διπολικές Διαταραχές (5 από 9)</vt:lpstr>
      <vt:lpstr>2. Διπολικές Διαταραχές (7 από 9) </vt:lpstr>
      <vt:lpstr>2. Διπολικές Διαταραχές (8 από 9) </vt:lpstr>
      <vt:lpstr>2. Διπολικές Διαταραχές (9 από 9)</vt:lpstr>
      <vt:lpstr>Κυκλοθυμική διαταραχή (παράδειγμα)  </vt:lpstr>
      <vt:lpstr> Επιδημιολογία  των Διπολικών Διαταραχών  (1 από 2) </vt:lpstr>
      <vt:lpstr> Επιδημιολογία  των Διπολικών Διαταραχών (2 από 2) </vt:lpstr>
      <vt:lpstr>Συμπεράσματα Διπολικές Διαταραχές</vt:lpstr>
      <vt:lpstr>Δημιουργικότητα  &amp; Διαταραχές Διάθεσης  (1 από 2)</vt:lpstr>
      <vt:lpstr>Δημιουργικότητα  &amp; Διαταραχές Διάθεσης  (2 από 2)</vt:lpstr>
      <vt:lpstr>Αιτιολογία των Διαταραχών της Διάθεσης (1 από 11)</vt:lpstr>
      <vt:lpstr>Αιτιολογία των Διαταραχών  της Διάθεσης  (2 από 11)</vt:lpstr>
      <vt:lpstr>Αιτιολογία των Διαταραχών  της Διάθεσης (3 από 11)</vt:lpstr>
      <vt:lpstr>Αιτιολογία των Διαταραχών  της Διάθεσης  (4 από 11)</vt:lpstr>
      <vt:lpstr>Αιτιολογία των Διαταραχών  της Διάθεσης (5 από 11)</vt:lpstr>
      <vt:lpstr>Αιτιολογία των Διαταραχών  της Διάθεσης (6 από 11)</vt:lpstr>
      <vt:lpstr>Αιτιολογία των Διαταραχών  της Διάθεσης (7 από 11)</vt:lpstr>
      <vt:lpstr>Αιτιολογία των Διαταραχών  της Διάθεσης (8 από 11)</vt:lpstr>
      <vt:lpstr>Αιτιολογία των Διαταραχών  της Διάθεσης (9 από 11)</vt:lpstr>
      <vt:lpstr>Αιτιολογία των Διαταραχών  της Διάθεσης (10 από 11)</vt:lpstr>
      <vt:lpstr>Αιτιολογία των Διαταραχών  της Διάθεσης (11 από 11)</vt:lpstr>
      <vt:lpstr>Θεραπευτικές προσεγγίσεις   (1 από 11)</vt:lpstr>
      <vt:lpstr>Θεραπευτικές προσεγγίσεις  (2 από 11) </vt:lpstr>
      <vt:lpstr>Θεραπευτικές προσεγγίσεις  (3 από 11) </vt:lpstr>
      <vt:lpstr>Θεραπευτικές προσεγγίσεις  (4 από 11) </vt:lpstr>
      <vt:lpstr>Θεραπευτικές προσεγγίσεις  (5 από 11) </vt:lpstr>
      <vt:lpstr>Θεραπευτικές προσεγγίσεις  (6 από 11) </vt:lpstr>
      <vt:lpstr>Θεραπευτικές προσεγγίσεις  (7 από 11)</vt:lpstr>
      <vt:lpstr>Θεραπευτικές προσεγγίσεις  (8 από 11) </vt:lpstr>
      <vt:lpstr>Θεραπευτικές προσεγγίσεις  (9 από 11) </vt:lpstr>
      <vt:lpstr>Θεραπευτικές προσεγγίσεις  (10 από 11) </vt:lpstr>
      <vt:lpstr>Θεραπευτικές προσεγγίσεις  (11 από 11) </vt:lpstr>
      <vt:lpstr>Η τέχνη στις διαταραχές διάθεσης</vt:lpstr>
      <vt:lpstr>Βιβλιογραφία</vt:lpstr>
      <vt:lpstr>Χρήσιμες ιστοσελίδες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nikolaos kyrgios</cp:lastModifiedBy>
  <cp:revision>203</cp:revision>
  <dcterms:created xsi:type="dcterms:W3CDTF">2012-09-06T09:03:05Z</dcterms:created>
  <dcterms:modified xsi:type="dcterms:W3CDTF">2015-09-29T08:35:21Z</dcterms:modified>
</cp:coreProperties>
</file>