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57" r:id="rId4"/>
    <p:sldId id="259" r:id="rId5"/>
    <p:sldId id="411" r:id="rId6"/>
    <p:sldId id="412" r:id="rId7"/>
    <p:sldId id="413" r:id="rId8"/>
    <p:sldId id="414" r:id="rId9"/>
    <p:sldId id="415" r:id="rId10"/>
    <p:sldId id="419" r:id="rId11"/>
    <p:sldId id="416" r:id="rId12"/>
    <p:sldId id="417" r:id="rId13"/>
    <p:sldId id="418" r:id="rId14"/>
    <p:sldId id="420" r:id="rId15"/>
    <p:sldId id="391" r:id="rId16"/>
    <p:sldId id="291" r:id="rId17"/>
    <p:sldId id="292" r:id="rId18"/>
    <p:sldId id="293" r:id="rId19"/>
    <p:sldId id="280" r:id="rId20"/>
  </p:sldIdLst>
  <p:sldSz cx="9144000" cy="5715000" type="screen16x10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26/6/2015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69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254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4487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322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960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3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2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01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136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054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</a:t>
            </a:r>
            <a:r>
              <a:rPr lang="el-GR" sz="1000" b="1" dirty="0" smtClean="0">
                <a:solidFill>
                  <a:schemeClr val="bg1"/>
                </a:solidFill>
              </a:rPr>
              <a:t>Δυναμικοί τύπου δεδομένων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9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l-GR" sz="2800" b="1" dirty="0"/>
              <a:t> Δυναμικοί τύπου </a:t>
            </a:r>
            <a:r>
              <a:rPr lang="el-GR" sz="2800" b="1" dirty="0" smtClean="0"/>
              <a:t>δεδομένων</a:t>
            </a:r>
          </a:p>
          <a:p>
            <a:endParaRPr lang="el-GR" sz="1600" dirty="0" smtClean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11" y="1080340"/>
            <a:ext cx="4344378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Σύνολα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057300"/>
            <a:ext cx="3610744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Τα σύνολα είναι μια μικρή επέκταση των λιστών που είδαμε προηγουμένως με την προσθήκη πως δεν επιτρέπονται διπλές εγγραφές σε </a:t>
            </a:r>
            <a:r>
              <a:rPr lang="el-GR" sz="2000" dirty="0" smtClean="0"/>
              <a:t>αυτά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Δηλαδή </a:t>
            </a:r>
            <a:r>
              <a:rPr lang="el-GR" sz="2000" dirty="0"/>
              <a:t>αν για παράδειγμα ένας ακέραιος έχει ήδη προστεθεί με κάποια μέθοδο </a:t>
            </a:r>
            <a:r>
              <a:rPr lang="el-GR" sz="2000" dirty="0" err="1"/>
              <a:t>add</a:t>
            </a:r>
            <a:r>
              <a:rPr lang="el-GR" sz="2000" dirty="0"/>
              <a:t>() αυτό δεν μπορεί να ξαναγίνει.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t="4042"/>
          <a:stretch/>
        </p:blipFill>
        <p:spPr>
          <a:xfrm>
            <a:off x="4717392" y="1345332"/>
            <a:ext cx="3354264" cy="431808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691095" y="872634"/>
            <a:ext cx="1669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000000"/>
                </a:solidFill>
              </a:rPr>
              <a:t>'</a:t>
            </a:r>
            <a:r>
              <a:rPr lang="el-GR" sz="1600" b="1" dirty="0" err="1">
                <a:solidFill>
                  <a:srgbClr val="000000"/>
                </a:solidFill>
              </a:rPr>
              <a:t>Ενωση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  <a:r>
              <a:rPr lang="el-GR" sz="1600" b="1" dirty="0" smtClean="0">
                <a:solidFill>
                  <a:srgbClr val="000000"/>
                </a:solidFill>
              </a:rPr>
              <a:t>συνόλων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21715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Στοίβες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057300"/>
            <a:ext cx="3106688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Σε </a:t>
            </a:r>
            <a:r>
              <a:rPr lang="el-GR" sz="2000" dirty="0"/>
              <a:t>αυτήν την δομή θεωρούμε πως υπάρχει ένα σημείο στο οποίο μπορούμε να κάνουμε εισαγωγές και </a:t>
            </a:r>
            <a:r>
              <a:rPr lang="el-GR" sz="2000" dirty="0" smtClean="0"/>
              <a:t>εξαγωγές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Αυτό </a:t>
            </a:r>
            <a:r>
              <a:rPr lang="el-GR" sz="2000" dirty="0"/>
              <a:t>το σημείο θεωρείται η κορυφή της λίστας και όλες οι πράξεις γίνονται μόνον εκεί.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t="1018"/>
          <a:stretch/>
        </p:blipFill>
        <p:spPr>
          <a:xfrm>
            <a:off x="3835474" y="1137681"/>
            <a:ext cx="4885629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Επαναλήπτες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057300"/>
            <a:ext cx="3394720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 err="1"/>
              <a:t>επαναλήπτες</a:t>
            </a:r>
            <a:r>
              <a:rPr lang="el-GR" sz="2000" dirty="0"/>
              <a:t> είναι μια </a:t>
            </a:r>
            <a:r>
              <a:rPr lang="el-GR" sz="2000" dirty="0" smtClean="0"/>
              <a:t>απλή </a:t>
            </a:r>
            <a:r>
              <a:rPr lang="el-GR" sz="2000" dirty="0"/>
              <a:t>στην χρήση δομή για την ανάκτηση των στοιχείων της λίστας και δεν ενδιαφέρονται για το μέγεθος της λίστας και είναι απλούστεροι στην </a:t>
            </a:r>
            <a:r>
              <a:rPr lang="el-GR" sz="2000" dirty="0" smtClean="0"/>
              <a:t>χρήση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t="2922"/>
          <a:stretch/>
        </p:blipFill>
        <p:spPr>
          <a:xfrm>
            <a:off x="4081327" y="1305118"/>
            <a:ext cx="4376066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520" y="1313245"/>
            <a:ext cx="4226960" cy="4428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Επαναλήπτες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3419872" y="1012088"/>
            <a:ext cx="2066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000000"/>
                </a:solidFill>
              </a:rPr>
              <a:t>Χρήση του </a:t>
            </a:r>
            <a:r>
              <a:rPr lang="en-US" sz="1600" b="1" dirty="0" err="1">
                <a:solidFill>
                  <a:srgbClr val="000000"/>
                </a:solidFill>
              </a:rPr>
              <a:t>Listlterator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13670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Δυναμικοί τύπου δεδομένων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9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l-GR" sz="2800" dirty="0"/>
              <a:t> Δυναμικοί τύπου </a:t>
            </a:r>
            <a:r>
              <a:rPr lang="el-GR" sz="2800" dirty="0" smtClean="0"/>
              <a:t>δεδομένων</a:t>
            </a:r>
          </a:p>
          <a:p>
            <a:pPr algn="l"/>
            <a:endParaRPr lang="el-GR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Αποτελεί </a:t>
            </a:r>
            <a:r>
              <a:rPr lang="el-GR" sz="2400" dirty="0"/>
              <a:t>την βάση για όλες τις κατηγορίες της γλώσσας. </a:t>
            </a:r>
            <a:endParaRPr lang="el-GR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Μέθοδος </a:t>
            </a:r>
            <a:r>
              <a:rPr lang="el-GR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Μέθοδος </a:t>
            </a:r>
            <a:r>
              <a:rPr lang="el-GR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getClass</a:t>
            </a:r>
            <a:r>
              <a:rPr lang="el-GR" sz="2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l-GR" sz="2400" dirty="0" err="1" smtClean="0"/>
              <a:t>πορεί</a:t>
            </a:r>
            <a:r>
              <a:rPr lang="el-GR" sz="2400" dirty="0" smtClean="0"/>
              <a:t> </a:t>
            </a:r>
            <a:r>
              <a:rPr lang="el-GR" sz="2400" dirty="0"/>
              <a:t>να χρησιμοποιηθεί σαν ένας έμμεσος δείκτης προς την κατηγορία που βρίσκεται πίσω από ένα </a:t>
            </a:r>
            <a:r>
              <a:rPr lang="el-GR" sz="2400" dirty="0" smtClean="0"/>
              <a:t>αντικείμενο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M</a:t>
            </a:r>
            <a:r>
              <a:rPr lang="el-GR" sz="2400" dirty="0" err="1" smtClean="0"/>
              <a:t>έθοδος</a:t>
            </a:r>
            <a:r>
              <a:rPr lang="el-GR" sz="2400" dirty="0" smtClean="0"/>
              <a:t> </a:t>
            </a:r>
            <a:r>
              <a:rPr lang="el-GR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/>
              <a:t>X</a:t>
            </a:r>
            <a:r>
              <a:rPr lang="el-GR" sz="2400" dirty="0" err="1" smtClean="0"/>
              <a:t>ρησιμοποιείται</a:t>
            </a:r>
            <a:r>
              <a:rPr lang="el-GR" sz="2400" dirty="0" smtClean="0"/>
              <a:t> </a:t>
            </a:r>
            <a:r>
              <a:rPr lang="el-GR" sz="2400" dirty="0"/>
              <a:t>προκειμένου να επιστρέψει με την μορφή αλφαριθμητικού πληροφορία για ένα αντικείμενο όπως για παράδειγμα να επιστρέψει σαν αλφαριθμητικό τις συντεταγμένες ενός σημείου κτλ.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53" y="1345332"/>
            <a:ext cx="6155294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73" y="985292"/>
            <a:ext cx="4108889" cy="4680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06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Object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46112"/>
            <a:ext cx="3514518" cy="514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851920" y="209688"/>
            <a:ext cx="1952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Reflection </a:t>
            </a:r>
            <a:r>
              <a:rPr lang="el-GR" sz="1600" b="1" dirty="0">
                <a:solidFill>
                  <a:srgbClr val="000000"/>
                </a:solidFill>
              </a:rPr>
              <a:t>στην </a:t>
            </a:r>
            <a:r>
              <a:rPr lang="en-US" sz="1600" b="1" dirty="0">
                <a:solidFill>
                  <a:srgbClr val="000000"/>
                </a:solidFill>
              </a:rPr>
              <a:t>Java.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2607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057300"/>
            <a:ext cx="8867328" cy="37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X</a:t>
            </a:r>
            <a:r>
              <a:rPr lang="el-GR" sz="2000" dirty="0" err="1" smtClean="0"/>
              <a:t>ρησιμοποιείται</a:t>
            </a:r>
            <a:r>
              <a:rPr lang="el-GR" sz="2000" dirty="0" smtClean="0"/>
              <a:t> </a:t>
            </a:r>
            <a:r>
              <a:rPr lang="el-GR" sz="2000" dirty="0"/>
              <a:t>προκειμένου να αποθηκεύσουμε σε αυτήν δεδομένα διαφόρων ειδών τα οποία δεν είναι γνωστά εκ των προτέρων για το </a:t>
            </a:r>
            <a:r>
              <a:rPr lang="el-GR" sz="2000" dirty="0" smtClean="0"/>
              <a:t>πλήθος</a:t>
            </a:r>
            <a:r>
              <a:rPr lang="en-US" sz="2000" dirty="0" smtClean="0"/>
              <a:t> </a:t>
            </a:r>
            <a:r>
              <a:rPr lang="el-GR" sz="2000" dirty="0" smtClean="0"/>
              <a:t>τους</a:t>
            </a:r>
            <a:endParaRPr lang="el-GR" sz="2000" dirty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(Object 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Αυτή η μέθοδος επιστρέφει αληθές αν η λίστα περιέχει το αντικείμενο χ και ψευδές σε διαφορετική περίπτωση.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(Object 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Αυτή η μέθοδος προσπαθεί να διαγράψει το αντικείμενο χ από την λίστα Σε περίπτωση επιτυχίας επιστρέφει αληθές διαφορετικά ψευδές.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Η μέθοδος αυτή επιστρέφει αληθές αν δεν υπάρχει κανένα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position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2000" dirty="0" smtClean="0"/>
              <a:t> </a:t>
            </a:r>
            <a:r>
              <a:rPr lang="el-GR" sz="2000" dirty="0"/>
              <a:t>Η μέθοδος επιστρέφει το αντικείμενο Object που είναι στην θέση </a:t>
            </a:r>
            <a:r>
              <a:rPr lang="el-GR" sz="2000" dirty="0" err="1"/>
              <a:t>position</a:t>
            </a:r>
            <a:r>
              <a:rPr lang="el-GR" sz="2000" dirty="0"/>
              <a:t>. Οι θέσεις ξεκινούν από το 0 και σταματούν στο </a:t>
            </a:r>
            <a:r>
              <a:rPr lang="el-GR" sz="2000" dirty="0" err="1"/>
              <a:t>size</a:t>
            </a:r>
            <a:r>
              <a:rPr lang="el-GR" sz="2000" dirty="0" smtClean="0"/>
              <a:t>()</a:t>
            </a:r>
            <a:r>
              <a:rPr lang="en-US" sz="2000" dirty="0" smtClean="0"/>
              <a:t>-1</a:t>
            </a:r>
            <a:r>
              <a:rPr lang="el-GR" sz="2000" dirty="0" smtClean="0"/>
              <a:t>, </a:t>
            </a:r>
            <a:r>
              <a:rPr lang="el-GR" sz="2000" dirty="0"/>
              <a:t>όπως ακριβώς και στους στατικούς πίνακες.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clear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Η μέθοδος αυτή διαγράφει όλα τα στοιχεία της λίστας.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(Object 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Η μέθοδος αυτή επιστρέφει την θέση του αντικειμένου </a:t>
            </a:r>
            <a:r>
              <a:rPr lang="en-US" sz="2000" dirty="0" smtClean="0"/>
              <a:t>x</a:t>
            </a:r>
            <a:r>
              <a:rPr lang="el-GR" sz="2000" dirty="0" smtClean="0"/>
              <a:t> </a:t>
            </a:r>
            <a:r>
              <a:rPr lang="el-GR" sz="2000" dirty="0"/>
              <a:t>μέσα στην λίστα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80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3638</TotalTime>
  <Words>831</Words>
  <Application>Microsoft Office PowerPoint</Application>
  <PresentationFormat>Προβολή στην οθόνη (16:10)</PresentationFormat>
  <Paragraphs>118</Paragraphs>
  <Slides>19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Calibri</vt:lpstr>
      <vt:lpstr>Consolas</vt:lpstr>
      <vt:lpstr>Courier New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Object</vt:lpstr>
      <vt:lpstr>Object</vt:lpstr>
      <vt:lpstr>Object</vt:lpstr>
      <vt:lpstr>Object</vt:lpstr>
      <vt:lpstr>ArrayList</vt:lpstr>
      <vt:lpstr>ArrayList</vt:lpstr>
      <vt:lpstr>Σύνολα</vt:lpstr>
      <vt:lpstr>Στοίβες</vt:lpstr>
      <vt:lpstr>Επαναλήπτες</vt:lpstr>
      <vt:lpstr>Επαναλήπτες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278</cp:revision>
  <dcterms:created xsi:type="dcterms:W3CDTF">2012-09-06T09:03:05Z</dcterms:created>
  <dcterms:modified xsi:type="dcterms:W3CDTF">2015-06-25T23:09:49Z</dcterms:modified>
</cp:coreProperties>
</file>