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417" r:id="rId6"/>
    <p:sldId id="422" r:id="rId7"/>
    <p:sldId id="421" r:id="rId8"/>
    <p:sldId id="423" r:id="rId9"/>
    <p:sldId id="424" r:id="rId10"/>
    <p:sldId id="425" r:id="rId11"/>
    <p:sldId id="426" r:id="rId12"/>
    <p:sldId id="427" r:id="rId13"/>
    <p:sldId id="428" r:id="rId14"/>
    <p:sldId id="430" r:id="rId15"/>
    <p:sldId id="431" r:id="rId16"/>
    <p:sldId id="429" r:id="rId17"/>
    <p:sldId id="432" r:id="rId18"/>
    <p:sldId id="416" r:id="rId19"/>
    <p:sldId id="291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865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25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29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72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04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25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30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445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6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714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0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Επαναληπτικές Ασκήσεις (</a:t>
            </a:r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r>
              <a:rPr lang="el-GR" sz="1000" b="1" dirty="0" smtClean="0">
                <a:solidFill>
                  <a:schemeClr val="bg1"/>
                </a:solidFill>
              </a:rPr>
              <a:t>/</a:t>
            </a:r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r>
              <a:rPr lang="el-GR" sz="1000" b="1" dirty="0" smtClean="0">
                <a:solidFill>
                  <a:schemeClr val="bg1"/>
                </a:solidFill>
              </a:rPr>
              <a:t>), </a:t>
            </a:r>
            <a:r>
              <a:rPr lang="el-GR" sz="1000" b="1" dirty="0" smtClean="0">
                <a:solidFill>
                  <a:schemeClr val="bg1"/>
                </a:solidFill>
              </a:rPr>
              <a:t>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Επαναληπτικές Ασκήσεις (</a:t>
            </a:r>
            <a:r>
              <a:rPr lang="en-US" sz="2800" b="1" dirty="0" smtClean="0"/>
              <a:t>2</a:t>
            </a:r>
            <a:r>
              <a:rPr lang="el-GR" sz="2800" b="1" dirty="0" smtClean="0"/>
              <a:t>/</a:t>
            </a:r>
            <a:r>
              <a:rPr lang="en-US" sz="2800" b="1" dirty="0" smtClean="0"/>
              <a:t>3</a:t>
            </a:r>
            <a:r>
              <a:rPr lang="el-GR" sz="2800" b="1" dirty="0" smtClean="0"/>
              <a:t>)</a:t>
            </a:r>
            <a:endParaRPr lang="en-US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Άσκηση </a:t>
            </a:r>
            <a:r>
              <a:rPr lang="el-GR" sz="3600" dirty="0" smtClean="0"/>
              <a:t>(Χειρισμός </a:t>
            </a:r>
            <a:r>
              <a:rPr lang="en-US" sz="3600" dirty="0"/>
              <a:t>CSV </a:t>
            </a:r>
            <a:r>
              <a:rPr lang="el-GR" sz="3600" dirty="0"/>
              <a:t>αλφαριθμητικών)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Να γραφεί κατηγορία για το </a:t>
            </a:r>
            <a:r>
              <a:rPr lang="el-GR" sz="2400" dirty="0" smtClean="0"/>
              <a:t>χειρισμό </a:t>
            </a:r>
            <a:r>
              <a:rPr lang="el-GR" sz="2400" dirty="0"/>
              <a:t>CSV αλφαριθμητικών. Σε κάθε τέτοιο </a:t>
            </a:r>
            <a:r>
              <a:rPr lang="el-GR" sz="2400" dirty="0" smtClean="0"/>
              <a:t>αλφαριθμητικό </a:t>
            </a:r>
            <a:r>
              <a:rPr lang="el-GR" sz="2400" dirty="0"/>
              <a:t>υπάρχουν τα εξής </a:t>
            </a:r>
            <a:r>
              <a:rPr lang="el-GR" sz="2400" dirty="0" smtClean="0"/>
              <a:t>στοιχεία: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ΚΩΔΙΚΟΣ </a:t>
            </a:r>
            <a:r>
              <a:rPr lang="el-GR" sz="2400" dirty="0"/>
              <a:t>ΣΠΟΥΔΑΣΤΗ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ΕΤΟΣ ΕΙΣΑΓΩΓΗΣ,</a:t>
            </a:r>
            <a:r>
              <a:rPr lang="en-US" sz="2400" dirty="0" smtClean="0"/>
              <a:t> </a:t>
            </a:r>
            <a:r>
              <a:rPr lang="el-GR" sz="2400" dirty="0" smtClean="0"/>
              <a:t>ΒΑΘΜΟΣ </a:t>
            </a:r>
            <a:r>
              <a:rPr lang="el-GR" sz="2400" dirty="0"/>
              <a:t>ΑΠΟΦΟΙΤΗΣΗΣ.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Στην </a:t>
            </a:r>
            <a:r>
              <a:rPr lang="el-GR" sz="2400" dirty="0"/>
              <a:t>κατηγορία θα πρέπει να υπάρχουν </a:t>
            </a:r>
            <a:r>
              <a:rPr lang="el-GR" sz="2400" dirty="0" smtClean="0"/>
              <a:t>στα </a:t>
            </a:r>
            <a:r>
              <a:rPr lang="el-GR" sz="2400" dirty="0"/>
              <a:t>ιδιωτικά πεδία: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ένας </a:t>
            </a:r>
            <a:r>
              <a:rPr lang="el-GR" sz="2400" dirty="0"/>
              <a:t>πίνακας ακεραίων </a:t>
            </a:r>
            <a:r>
              <a:rPr lang="en-US" sz="2400" i="1" dirty="0" smtClean="0"/>
              <a:t>c</a:t>
            </a:r>
            <a:r>
              <a:rPr lang="el-GR" sz="2400" i="1" dirty="0" err="1" smtClean="0"/>
              <a:t>ode</a:t>
            </a:r>
            <a:r>
              <a:rPr lang="el-GR" sz="2400" dirty="0" smtClean="0"/>
              <a:t> </a:t>
            </a:r>
            <a:r>
              <a:rPr lang="el-GR" sz="2400" dirty="0"/>
              <a:t>για τους κωδικούς των </a:t>
            </a:r>
            <a:r>
              <a:rPr lang="el-GR" sz="2400" dirty="0" smtClean="0"/>
              <a:t>σπουδαστών, </a:t>
            </a:r>
            <a:r>
              <a:rPr lang="el-GR" sz="2400" dirty="0"/>
              <a:t>ένας πίνακας ακεραίων με το όνομα </a:t>
            </a:r>
            <a:r>
              <a:rPr lang="el-GR" sz="2400" i="1" dirty="0" err="1"/>
              <a:t>year</a:t>
            </a:r>
            <a:r>
              <a:rPr lang="el-GR" sz="2400" dirty="0"/>
              <a:t> για το έτος </a:t>
            </a:r>
            <a:r>
              <a:rPr lang="el-GR" sz="2400" dirty="0" smtClean="0"/>
              <a:t>εισαγωγής </a:t>
            </a:r>
            <a:r>
              <a:rPr lang="el-GR" sz="2400" dirty="0"/>
              <a:t>και ένας πίνακας δεκαδικών με το όνομα </a:t>
            </a:r>
            <a:r>
              <a:rPr lang="el-GR" sz="2400" i="1" dirty="0" err="1"/>
              <a:t>grade</a:t>
            </a:r>
            <a:r>
              <a:rPr lang="el-GR" sz="2400" dirty="0"/>
              <a:t> για την βαθμολογία. Κάθε πίνακας έχει μέγεθος 100 </a:t>
            </a:r>
            <a:r>
              <a:rPr lang="el-GR" sz="2400" dirty="0" smtClean="0"/>
              <a:t>(μέγιστος </a:t>
            </a:r>
            <a:r>
              <a:rPr lang="el-GR" sz="2400" dirty="0"/>
              <a:t>αριθμός </a:t>
            </a:r>
            <a:r>
              <a:rPr lang="el-GR" sz="2400" dirty="0" smtClean="0"/>
              <a:t>σπουδαστών).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3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Άσκηση </a:t>
            </a:r>
            <a:r>
              <a:rPr lang="el-GR" sz="3600" dirty="0" smtClean="0"/>
              <a:t>(Χειρισμός </a:t>
            </a:r>
            <a:r>
              <a:rPr lang="en-US" sz="3600" dirty="0"/>
              <a:t>CSV </a:t>
            </a:r>
            <a:r>
              <a:rPr lang="el-GR" sz="3600" dirty="0"/>
              <a:t>αλφαριθμητικών)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κατηγορία θα πρέπει να έχεις τις εξής μεθόδους: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i="1" dirty="0" err="1" smtClean="0"/>
              <a:t>bool</a:t>
            </a:r>
            <a:r>
              <a:rPr lang="el-GR" sz="2400" i="1" dirty="0" smtClean="0"/>
              <a:t> </a:t>
            </a:r>
            <a:r>
              <a:rPr lang="el-GR" sz="2400" i="1" dirty="0" err="1"/>
              <a:t>isValid</a:t>
            </a:r>
            <a:r>
              <a:rPr lang="el-GR" sz="2400" i="1" dirty="0"/>
              <a:t>( </a:t>
            </a:r>
            <a:r>
              <a:rPr lang="el-GR" sz="2400" i="1" dirty="0" err="1"/>
              <a:t>har</a:t>
            </a:r>
            <a:r>
              <a:rPr lang="el-GR" sz="2400" i="1" dirty="0"/>
              <a:t> *x)</a:t>
            </a:r>
            <a:r>
              <a:rPr lang="el-GR" sz="2400" dirty="0"/>
              <a:t>. Η μέθοδος </a:t>
            </a:r>
            <a:r>
              <a:rPr lang="el-GR" sz="2400" dirty="0" smtClean="0"/>
              <a:t>επιστρέφει </a:t>
            </a:r>
            <a:r>
              <a:rPr lang="el-GR" sz="2400" i="1" dirty="0" err="1"/>
              <a:t>true</a:t>
            </a:r>
            <a:r>
              <a:rPr lang="el-GR" sz="2400" dirty="0"/>
              <a:t> αν το Χ είναι έγκυρο CSV αλφαριθμητικό και </a:t>
            </a:r>
            <a:r>
              <a:rPr lang="el-GR" sz="2400" i="1" dirty="0" err="1"/>
              <a:t>false</a:t>
            </a:r>
            <a:r>
              <a:rPr lang="el-GR" sz="2400" dirty="0"/>
              <a:t> αν δεν είναι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i="1" dirty="0" err="1" smtClean="0"/>
              <a:t>bool</a:t>
            </a:r>
            <a:r>
              <a:rPr lang="el-GR" sz="2400" i="1" dirty="0" smtClean="0"/>
              <a:t> </a:t>
            </a:r>
            <a:r>
              <a:rPr lang="el-GR" sz="2400" i="1" dirty="0" err="1"/>
              <a:t>addValue</a:t>
            </a:r>
            <a:r>
              <a:rPr lang="el-GR" sz="2400" i="1" dirty="0"/>
              <a:t>( </a:t>
            </a:r>
            <a:r>
              <a:rPr lang="el-GR" sz="2400" i="1" dirty="0" err="1"/>
              <a:t>har</a:t>
            </a:r>
            <a:r>
              <a:rPr lang="el-GR" sz="2400" i="1" dirty="0"/>
              <a:t> *x)</a:t>
            </a:r>
            <a:r>
              <a:rPr lang="el-GR" sz="2400" dirty="0"/>
              <a:t>. Η μέθοδος ελέγχει αν το Χ είναι έγκυρο και αν είναι βάζει τα </a:t>
            </a:r>
            <a:r>
              <a:rPr lang="el-GR" sz="2400" dirty="0" smtClean="0"/>
              <a:t>αντίστοιχα </a:t>
            </a:r>
            <a:r>
              <a:rPr lang="el-GR" sz="2400" dirty="0"/>
              <a:t>δεδομένα </a:t>
            </a:r>
            <a:r>
              <a:rPr lang="el-GR" sz="2400" dirty="0" smtClean="0"/>
              <a:t>στους </a:t>
            </a:r>
            <a:r>
              <a:rPr lang="el-GR" sz="2400" dirty="0"/>
              <a:t>3 πίνακες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i="1" dirty="0" err="1" smtClean="0"/>
              <a:t>int</a:t>
            </a:r>
            <a:r>
              <a:rPr lang="el-GR" sz="2400" i="1" dirty="0" smtClean="0"/>
              <a:t> </a:t>
            </a:r>
            <a:r>
              <a:rPr lang="el-GR" sz="2400" i="1" dirty="0" err="1"/>
              <a:t>total</a:t>
            </a:r>
            <a:r>
              <a:rPr lang="el-GR" sz="2400" i="1" dirty="0"/>
              <a:t>()</a:t>
            </a:r>
            <a:r>
              <a:rPr lang="el-GR" sz="2400" dirty="0"/>
              <a:t> </a:t>
            </a:r>
            <a:r>
              <a:rPr lang="el-GR" sz="2400" dirty="0" smtClean="0"/>
              <a:t>Επιστρέφει </a:t>
            </a:r>
            <a:r>
              <a:rPr lang="el-GR" sz="2400" dirty="0"/>
              <a:t>το </a:t>
            </a:r>
            <a:r>
              <a:rPr lang="el-GR" sz="2400" dirty="0" smtClean="0"/>
              <a:t>σύνολο </a:t>
            </a:r>
            <a:r>
              <a:rPr lang="el-GR" sz="2400" dirty="0"/>
              <a:t>των </a:t>
            </a:r>
            <a:r>
              <a:rPr lang="el-GR" sz="2400" dirty="0" smtClean="0"/>
              <a:t>σπουδαστών </a:t>
            </a:r>
            <a:r>
              <a:rPr lang="el-GR" sz="2400" dirty="0"/>
              <a:t>που πήρε πτυχίο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i="1" dirty="0" err="1" smtClean="0"/>
              <a:t>int</a:t>
            </a:r>
            <a:r>
              <a:rPr lang="el-GR" sz="2400" i="1" dirty="0" smtClean="0"/>
              <a:t> </a:t>
            </a:r>
            <a:r>
              <a:rPr lang="el-GR" sz="2400" i="1" dirty="0" err="1"/>
              <a:t>ountYear</a:t>
            </a:r>
            <a:r>
              <a:rPr lang="el-GR" sz="2400" i="1" dirty="0"/>
              <a:t>(</a:t>
            </a:r>
            <a:r>
              <a:rPr lang="el-GR" sz="2400" i="1" dirty="0" err="1"/>
              <a:t>int</a:t>
            </a:r>
            <a:r>
              <a:rPr lang="el-GR" sz="2400" i="1" dirty="0"/>
              <a:t> y)</a:t>
            </a:r>
            <a:r>
              <a:rPr lang="el-GR" sz="2400" dirty="0"/>
              <a:t> </a:t>
            </a:r>
            <a:r>
              <a:rPr lang="el-GR" sz="2400" dirty="0" smtClean="0"/>
              <a:t>Επιστρέφει </a:t>
            </a:r>
            <a:r>
              <a:rPr lang="el-GR" sz="2400" dirty="0"/>
              <a:t>το </a:t>
            </a:r>
            <a:r>
              <a:rPr lang="el-GR" sz="2400" dirty="0" smtClean="0"/>
              <a:t>σύνολο </a:t>
            </a:r>
            <a:r>
              <a:rPr lang="el-GR" sz="2400" dirty="0"/>
              <a:t>των </a:t>
            </a:r>
            <a:r>
              <a:rPr lang="el-GR" sz="2400" dirty="0" smtClean="0"/>
              <a:t>σπουδαστών </a:t>
            </a:r>
            <a:r>
              <a:rPr lang="el-GR" sz="2400" dirty="0"/>
              <a:t>με έτος </a:t>
            </a:r>
            <a:r>
              <a:rPr lang="el-GR" sz="2400" dirty="0" smtClean="0"/>
              <a:t>εισαγωγής </a:t>
            </a:r>
            <a:r>
              <a:rPr lang="el-GR" sz="2400" dirty="0"/>
              <a:t>y που πήραν πτυχίο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i="1" dirty="0" err="1" smtClean="0"/>
              <a:t>double</a:t>
            </a:r>
            <a:r>
              <a:rPr lang="el-GR" sz="2400" i="1" dirty="0" smtClean="0"/>
              <a:t> </a:t>
            </a:r>
            <a:r>
              <a:rPr lang="el-GR" sz="2400" i="1" dirty="0" err="1"/>
              <a:t>meangrade</a:t>
            </a:r>
            <a:r>
              <a:rPr lang="el-GR" sz="2400" i="1" dirty="0"/>
              <a:t>()</a:t>
            </a:r>
            <a:r>
              <a:rPr lang="el-GR" sz="2400" dirty="0"/>
              <a:t> </a:t>
            </a:r>
            <a:r>
              <a:rPr lang="el-GR" sz="2400" dirty="0" smtClean="0"/>
              <a:t>Επιστρέφει </a:t>
            </a:r>
            <a:r>
              <a:rPr lang="el-GR" sz="2400" dirty="0"/>
              <a:t>τον </a:t>
            </a:r>
            <a:r>
              <a:rPr lang="el-GR" sz="2400" dirty="0" smtClean="0"/>
              <a:t>μέσο </a:t>
            </a:r>
            <a:r>
              <a:rPr lang="el-GR" sz="2400" dirty="0"/>
              <a:t>βαθμό πτυχίου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1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2952295" y="216577"/>
            <a:ext cx="5767475" cy="548613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" name="Εικόνα 2" descr="lecture7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65988" r="42609" b="16570"/>
          <a:stretch/>
        </p:blipFill>
        <p:spPr>
          <a:xfrm>
            <a:off x="539552" y="1181365"/>
            <a:ext cx="3168352" cy="16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6050" r="33462" b="19284"/>
          <a:stretch/>
        </p:blipFill>
        <p:spPr>
          <a:xfrm>
            <a:off x="1619672" y="251109"/>
            <a:ext cx="5904656" cy="5416514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4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Άσκηση </a:t>
            </a:r>
            <a:r>
              <a:rPr lang="el-GR" sz="4000" dirty="0" smtClean="0"/>
              <a:t>(</a:t>
            </a:r>
            <a:r>
              <a:rPr lang="el-GR" sz="4000" dirty="0"/>
              <a:t>Κληρονομικότητα)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Να γραφεί κατηγορία με το όνομα </a:t>
            </a:r>
            <a:r>
              <a:rPr lang="el-GR" sz="2400" b="1" i="1" dirty="0" err="1" smtClean="0"/>
              <a:t>Re</a:t>
            </a:r>
            <a:r>
              <a:rPr lang="en-US" sz="2400" b="1" i="1" dirty="0" smtClean="0"/>
              <a:t>c</a:t>
            </a:r>
            <a:r>
              <a:rPr lang="el-GR" sz="2400" b="1" i="1" dirty="0" err="1" smtClean="0"/>
              <a:t>tangle</a:t>
            </a:r>
            <a:r>
              <a:rPr lang="el-GR" sz="2400" dirty="0"/>
              <a:t>. Στα ιδιωτικά της πεδία θα είναι: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Πλευρά1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Πλευρά2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Στατικό </a:t>
            </a:r>
            <a:r>
              <a:rPr lang="el-GR" sz="2400" dirty="0"/>
              <a:t>πεδίο </a:t>
            </a:r>
            <a:r>
              <a:rPr lang="en-US" sz="2400" i="1" dirty="0" smtClean="0"/>
              <a:t>c</a:t>
            </a:r>
            <a:r>
              <a:rPr lang="el-GR" sz="2400" i="1" dirty="0" err="1" smtClean="0"/>
              <a:t>ount</a:t>
            </a:r>
            <a:r>
              <a:rPr lang="el-GR" sz="2400" dirty="0" smtClean="0"/>
              <a:t> </a:t>
            </a:r>
            <a:r>
              <a:rPr lang="el-GR" sz="2400" dirty="0"/>
              <a:t>για την </a:t>
            </a:r>
            <a:r>
              <a:rPr lang="el-GR" sz="2400" dirty="0" smtClean="0"/>
              <a:t>καταμέτρησή </a:t>
            </a:r>
            <a:r>
              <a:rPr lang="el-GR" sz="2400" dirty="0"/>
              <a:t>των </a:t>
            </a:r>
            <a:r>
              <a:rPr lang="el-GR" sz="2400" dirty="0" smtClean="0"/>
              <a:t>αντικειμένων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Στα δημόσιά </a:t>
            </a:r>
            <a:r>
              <a:rPr lang="el-GR" sz="2400" dirty="0"/>
              <a:t>πεδία: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Μια </a:t>
            </a:r>
            <a:r>
              <a:rPr lang="el-GR" sz="2400" dirty="0"/>
              <a:t>μέθοδος δημιουργίας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Μια </a:t>
            </a:r>
            <a:r>
              <a:rPr lang="el-GR" sz="2400" dirty="0"/>
              <a:t>μέθοδος με το όνομα </a:t>
            </a:r>
            <a:r>
              <a:rPr lang="el-GR" sz="2400" i="1" dirty="0" err="1"/>
              <a:t>area</a:t>
            </a:r>
            <a:r>
              <a:rPr lang="el-GR" sz="2400" i="1" dirty="0"/>
              <a:t>()</a:t>
            </a:r>
            <a:r>
              <a:rPr lang="el-GR" sz="2400" dirty="0"/>
              <a:t> για </a:t>
            </a:r>
            <a:r>
              <a:rPr lang="el-GR" sz="2400" dirty="0" smtClean="0"/>
              <a:t>υπολογισμό </a:t>
            </a:r>
            <a:r>
              <a:rPr lang="el-GR" sz="2400" dirty="0"/>
              <a:t>εμβαδού </a:t>
            </a:r>
            <a:endParaRPr lang="en-US" sz="24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400" dirty="0" smtClean="0"/>
              <a:t>Μια </a:t>
            </a:r>
            <a:r>
              <a:rPr lang="el-GR" sz="2400" dirty="0"/>
              <a:t>μέθοδος με το όνομα </a:t>
            </a:r>
            <a:r>
              <a:rPr lang="el-GR" sz="2400" i="1" dirty="0" err="1"/>
              <a:t>volume</a:t>
            </a:r>
            <a:r>
              <a:rPr lang="el-GR" sz="2400" i="1" dirty="0"/>
              <a:t>()</a:t>
            </a:r>
            <a:r>
              <a:rPr lang="el-GR" sz="2400" dirty="0"/>
              <a:t> για </a:t>
            </a:r>
            <a:r>
              <a:rPr lang="el-GR" sz="2400" dirty="0" smtClean="0"/>
              <a:t>υπολογισμό </a:t>
            </a:r>
            <a:r>
              <a:rPr lang="el-GR" sz="2400" dirty="0"/>
              <a:t>όγκου που θα </a:t>
            </a:r>
            <a:r>
              <a:rPr lang="el-GR" sz="2400" dirty="0" smtClean="0"/>
              <a:t>επιστρέφει </a:t>
            </a:r>
            <a:r>
              <a:rPr lang="el-GR" sz="2400" dirty="0"/>
              <a:t>0 και θα είναι υπερβατική 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92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51453" r="33462" b="16570"/>
          <a:stretch/>
        </p:blipFill>
        <p:spPr>
          <a:xfrm>
            <a:off x="1619672" y="2815738"/>
            <a:ext cx="5403170" cy="2899262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Άσκηση </a:t>
            </a:r>
            <a:r>
              <a:rPr lang="el-GR" sz="4000" dirty="0" smtClean="0"/>
              <a:t>(</a:t>
            </a:r>
            <a:r>
              <a:rPr lang="el-GR" sz="4000" dirty="0"/>
              <a:t>Κληρονομικότητα)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l-GR" sz="2400" dirty="0" smtClean="0"/>
              <a:t>Μια μέθοδος με το όνομα </a:t>
            </a:r>
            <a:r>
              <a:rPr lang="el-GR" sz="2400" i="1" dirty="0" err="1" smtClean="0"/>
              <a:t>details</a:t>
            </a:r>
            <a:r>
              <a:rPr lang="el-GR" sz="2400" i="1" dirty="0" smtClean="0"/>
              <a:t>()</a:t>
            </a:r>
            <a:r>
              <a:rPr lang="el-GR" sz="2400" dirty="0" smtClean="0"/>
              <a:t> η οποία θα εμφανίζει το εμβαδόν και τον όγκο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Στην συνέχεια να φτιαχτεί η κατηγορία </a:t>
            </a:r>
            <a:r>
              <a:rPr lang="el-GR" sz="2400" i="1" dirty="0" err="1" smtClean="0"/>
              <a:t>Box</a:t>
            </a:r>
            <a:r>
              <a:rPr lang="el-GR" sz="2400" dirty="0" smtClean="0"/>
              <a:t> που θα κληρονομεί την </a:t>
            </a:r>
            <a:r>
              <a:rPr lang="el-GR" sz="2400" i="1" dirty="0" err="1" smtClean="0"/>
              <a:t>Re</a:t>
            </a:r>
            <a:r>
              <a:rPr lang="en-US" sz="2400" i="1" dirty="0" smtClean="0"/>
              <a:t>c</a:t>
            </a:r>
            <a:r>
              <a:rPr lang="el-GR" sz="2400" i="1" dirty="0" err="1" smtClean="0"/>
              <a:t>tangle</a:t>
            </a:r>
            <a:r>
              <a:rPr lang="el-GR" sz="2400" i="1" dirty="0" smtClean="0"/>
              <a:t> </a:t>
            </a:r>
            <a:r>
              <a:rPr lang="el-GR" sz="2400" dirty="0" smtClean="0"/>
              <a:t>με επιπλέον πεδίο την τρίτη πλευρά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9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619672" y="228865"/>
            <a:ext cx="5767473" cy="548613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4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2" name="Εικόνα 1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57267"/>
          <a:stretch/>
        </p:blipFill>
        <p:spPr>
          <a:xfrm>
            <a:off x="1331640" y="1181365"/>
            <a:ext cx="7202959" cy="21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952328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Επαναληπτικές </a:t>
            </a:r>
            <a:r>
              <a:rPr lang="el-GR" sz="2800" dirty="0"/>
              <a:t>Ασκήσεις </a:t>
            </a:r>
            <a:r>
              <a:rPr lang="el-GR" sz="2800" dirty="0" smtClean="0"/>
              <a:t>(</a:t>
            </a:r>
            <a:r>
              <a:rPr lang="en-US" sz="2800" dirty="0" smtClean="0"/>
              <a:t>2</a:t>
            </a:r>
            <a:r>
              <a:rPr lang="el-GR" sz="2800" dirty="0" smtClean="0"/>
              <a:t>/</a:t>
            </a:r>
            <a:r>
              <a:rPr lang="en-US" sz="2800" dirty="0" smtClean="0"/>
              <a:t>3</a:t>
            </a:r>
            <a:r>
              <a:rPr lang="el-GR" sz="2800" dirty="0" smtClean="0"/>
              <a:t>)</a:t>
            </a:r>
            <a:endParaRPr lang="en-US" sz="2800" dirty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Επαναληπτικές Ασκήσεις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(Πίνακες)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200" dirty="0"/>
              <a:t>Να γραφεί κατηγορία για τον </a:t>
            </a:r>
            <a:r>
              <a:rPr lang="el-GR" sz="2200" dirty="0" smtClean="0"/>
              <a:t>χειρισμό </a:t>
            </a:r>
            <a:r>
              <a:rPr lang="el-GR" sz="2200" dirty="0"/>
              <a:t>πινάκων ακεραίων με τα εξής </a:t>
            </a:r>
            <a:r>
              <a:rPr lang="el-GR" sz="2200" b="1" dirty="0"/>
              <a:t>ιδιωτικά πεδία</a:t>
            </a:r>
            <a:r>
              <a:rPr lang="el-GR" sz="2200" dirty="0"/>
              <a:t>: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200" dirty="0" smtClean="0"/>
              <a:t>΄Έναν </a:t>
            </a:r>
            <a:r>
              <a:rPr lang="el-GR" sz="2200" dirty="0"/>
              <a:t>δείκτη </a:t>
            </a:r>
            <a:r>
              <a:rPr lang="el-GR" sz="2200" dirty="0" smtClean="0"/>
              <a:t>σε </a:t>
            </a:r>
            <a:r>
              <a:rPr lang="el-GR" sz="2200" dirty="0"/>
              <a:t>ακέραιο (πίνακας)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200" dirty="0" smtClean="0"/>
              <a:t>΄Έναν </a:t>
            </a:r>
            <a:r>
              <a:rPr lang="el-GR" sz="2200" dirty="0"/>
              <a:t>ακέραιο αριθμό Ν (μέγεθος πίνακα) 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200" dirty="0" smtClean="0"/>
              <a:t>Στα </a:t>
            </a:r>
            <a:r>
              <a:rPr lang="el-GR" sz="2200" b="1" dirty="0" smtClean="0"/>
              <a:t>δημόσιά </a:t>
            </a:r>
            <a:r>
              <a:rPr lang="el-GR" sz="2200" b="1" dirty="0"/>
              <a:t>πεδία</a:t>
            </a:r>
            <a:r>
              <a:rPr lang="el-GR" sz="2200" dirty="0"/>
              <a:t> πρέπει να υπάρχουν τα ακόλουθα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200" dirty="0" smtClean="0"/>
              <a:t>Μια </a:t>
            </a:r>
            <a:r>
              <a:rPr lang="el-GR" sz="2200" dirty="0"/>
              <a:t>μέθοδος δημιουργίας που θα δέχεται </a:t>
            </a:r>
            <a:r>
              <a:rPr lang="el-GR" sz="2200" dirty="0" smtClean="0"/>
              <a:t>σαν </a:t>
            </a:r>
            <a:r>
              <a:rPr lang="el-GR" sz="2200" dirty="0"/>
              <a:t>παράμετρο έναν ακέραιο </a:t>
            </a:r>
            <a:r>
              <a:rPr lang="el-GR" sz="2200" dirty="0" smtClean="0"/>
              <a:t>αριθμό </a:t>
            </a:r>
            <a:r>
              <a:rPr lang="el-GR" sz="2200" dirty="0"/>
              <a:t>Μ (μέγεθος πίνακα). Κάθε </a:t>
            </a:r>
            <a:r>
              <a:rPr lang="el-GR" sz="2200" dirty="0" smtClean="0"/>
              <a:t>στοιχείο </a:t>
            </a:r>
            <a:r>
              <a:rPr lang="el-GR" sz="2200" dirty="0"/>
              <a:t>του πίνακα θα αρχικοποιείται </a:t>
            </a:r>
            <a:r>
              <a:rPr lang="el-GR" sz="2200" dirty="0" smtClean="0"/>
              <a:t>στο διάστημα</a:t>
            </a:r>
            <a:r>
              <a:rPr lang="en-US" sz="2200" dirty="0" smtClean="0"/>
              <a:t> </a:t>
            </a:r>
            <a:r>
              <a:rPr lang="el-GR" sz="2200" dirty="0" smtClean="0"/>
              <a:t>[10,20</a:t>
            </a:r>
            <a:r>
              <a:rPr lang="en-US" sz="2200" dirty="0" smtClean="0"/>
              <a:t>]</a:t>
            </a:r>
            <a:r>
              <a:rPr lang="el-GR" sz="2200" dirty="0" smtClean="0"/>
              <a:t> </a:t>
            </a:r>
            <a:r>
              <a:rPr lang="el-GR" sz="2200" dirty="0"/>
              <a:t>με τυχαίο τρόπο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200" dirty="0" smtClean="0"/>
              <a:t>Μια </a:t>
            </a:r>
            <a:r>
              <a:rPr lang="el-GR" sz="2200" dirty="0"/>
              <a:t>μέθοδος δημιουργίας που δεν θα δέχεται </a:t>
            </a:r>
            <a:r>
              <a:rPr lang="el-GR" sz="2200" dirty="0" smtClean="0"/>
              <a:t>σαν όρισμά </a:t>
            </a:r>
            <a:r>
              <a:rPr lang="el-GR" sz="2200" dirty="0"/>
              <a:t>τίποτα και θα </a:t>
            </a:r>
            <a:r>
              <a:rPr lang="el-GR" sz="2200" dirty="0" smtClean="0"/>
              <a:t>διαβάζει </a:t>
            </a:r>
            <a:r>
              <a:rPr lang="el-GR" sz="2200" dirty="0"/>
              <a:t>από το πληκτρολόγιο </a:t>
            </a:r>
            <a:r>
              <a:rPr lang="el-GR" sz="2200" dirty="0" smtClean="0"/>
              <a:t>τόσο </a:t>
            </a:r>
            <a:r>
              <a:rPr lang="el-GR" sz="2200" dirty="0"/>
              <a:t>το μέγεθος του πίνακα </a:t>
            </a:r>
            <a:r>
              <a:rPr lang="el-GR" sz="2200" dirty="0" smtClean="0"/>
              <a:t>όσο </a:t>
            </a:r>
            <a:r>
              <a:rPr lang="el-GR" sz="2200" dirty="0"/>
              <a:t>και τα </a:t>
            </a:r>
            <a:r>
              <a:rPr lang="el-GR" sz="2200" dirty="0" smtClean="0"/>
              <a:t>στοιχεία </a:t>
            </a:r>
            <a:r>
              <a:rPr lang="el-GR" sz="2200" dirty="0"/>
              <a:t>του.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l-GR" sz="2200" dirty="0" smtClean="0"/>
              <a:t>Μεθόδους </a:t>
            </a:r>
            <a:r>
              <a:rPr lang="el-GR" sz="2200" i="1" dirty="0" err="1"/>
              <a:t>set</a:t>
            </a:r>
            <a:r>
              <a:rPr lang="el-GR" sz="2200" i="1" dirty="0"/>
              <a:t>()</a:t>
            </a:r>
            <a:r>
              <a:rPr lang="el-GR" sz="2200" dirty="0"/>
              <a:t> και </a:t>
            </a:r>
            <a:r>
              <a:rPr lang="el-GR" sz="2200" i="1" dirty="0" err="1"/>
              <a:t>get</a:t>
            </a:r>
            <a:r>
              <a:rPr lang="el-GR" sz="2200" i="1" dirty="0"/>
              <a:t>()</a:t>
            </a:r>
            <a:r>
              <a:rPr lang="el-GR" sz="2200" dirty="0"/>
              <a:t> 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(Πίνακες)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l-GR" sz="2200" dirty="0" smtClean="0"/>
              <a:t>Μια </a:t>
            </a:r>
            <a:r>
              <a:rPr lang="el-GR" sz="2200" dirty="0"/>
              <a:t>μέθοδο με το όνομα </a:t>
            </a:r>
            <a:r>
              <a:rPr lang="el-GR" sz="2200" i="1" dirty="0" err="1"/>
              <a:t>reverse</a:t>
            </a:r>
            <a:r>
              <a:rPr lang="el-GR" sz="2200" i="1" dirty="0"/>
              <a:t>()</a:t>
            </a:r>
            <a:r>
              <a:rPr lang="el-GR" sz="2200" dirty="0"/>
              <a:t> που θα </a:t>
            </a:r>
            <a:r>
              <a:rPr lang="el-GR" sz="2200" dirty="0" smtClean="0"/>
              <a:t>αντιστρέφει </a:t>
            </a:r>
            <a:r>
              <a:rPr lang="el-GR" sz="2200" dirty="0"/>
              <a:t>τα </a:t>
            </a:r>
            <a:r>
              <a:rPr lang="el-GR" sz="2200" dirty="0" smtClean="0"/>
              <a:t>στοιχεία </a:t>
            </a:r>
            <a:r>
              <a:rPr lang="el-GR" sz="2200" dirty="0"/>
              <a:t>του πίνακα </a:t>
            </a:r>
            <a:endParaRPr lang="en-US" sz="22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l-GR" sz="2200" dirty="0" smtClean="0"/>
              <a:t>Μια </a:t>
            </a:r>
            <a:r>
              <a:rPr lang="el-GR" sz="2200" dirty="0"/>
              <a:t>μέθοδο με το όνομα </a:t>
            </a:r>
            <a:r>
              <a:rPr lang="en-US" sz="2200" i="1" dirty="0" smtClean="0"/>
              <a:t>c</a:t>
            </a:r>
            <a:r>
              <a:rPr lang="el-GR" sz="2200" i="1" dirty="0" err="1" smtClean="0"/>
              <a:t>ut</a:t>
            </a:r>
            <a:r>
              <a:rPr lang="el-GR" sz="2200" i="1" dirty="0" smtClean="0"/>
              <a:t>(</a:t>
            </a:r>
            <a:r>
              <a:rPr lang="el-GR" sz="2200" i="1" dirty="0" err="1" smtClean="0"/>
              <a:t>int</a:t>
            </a:r>
            <a:r>
              <a:rPr lang="el-GR" sz="2200" i="1" dirty="0" smtClean="0"/>
              <a:t> </a:t>
            </a:r>
            <a:r>
              <a:rPr lang="el-GR" sz="2200" i="1" dirty="0"/>
              <a:t>Μ)</a:t>
            </a:r>
            <a:r>
              <a:rPr lang="el-GR" sz="2200" dirty="0"/>
              <a:t>, η οποία θα περικόπτει τα </a:t>
            </a:r>
            <a:r>
              <a:rPr lang="el-GR" sz="2200" dirty="0" smtClean="0"/>
              <a:t>στοιχεία </a:t>
            </a:r>
            <a:r>
              <a:rPr lang="el-GR" sz="2200" dirty="0"/>
              <a:t>του πίνακα </a:t>
            </a:r>
            <a:r>
              <a:rPr lang="el-GR" sz="2200" dirty="0" smtClean="0"/>
              <a:t>σε </a:t>
            </a:r>
            <a:r>
              <a:rPr lang="el-GR" sz="2200" dirty="0"/>
              <a:t>Μ αν και εφόσον </a:t>
            </a:r>
            <a:r>
              <a:rPr lang="el-GR" sz="2200" dirty="0" smtClean="0"/>
              <a:t>Μ</a:t>
            </a:r>
            <a:r>
              <a:rPr lang="en-US" sz="2200" dirty="0" smtClean="0"/>
              <a:t>&lt;N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</a:pPr>
            <a:r>
              <a:rPr lang="el-GR" sz="2200" dirty="0"/>
              <a:t>Μια μέθοδο με το όνομα </a:t>
            </a:r>
            <a:r>
              <a:rPr lang="el-GR" sz="2200" i="1" dirty="0" err="1"/>
              <a:t>details</a:t>
            </a:r>
            <a:r>
              <a:rPr lang="el-GR" sz="2200" i="1" dirty="0"/>
              <a:t>()</a:t>
            </a:r>
            <a:r>
              <a:rPr lang="el-GR" sz="2200" dirty="0"/>
              <a:t> η οποία θα εμφανίζει τα </a:t>
            </a:r>
            <a:r>
              <a:rPr lang="el-GR" sz="2200" dirty="0" smtClean="0"/>
              <a:t>στοιχεία </a:t>
            </a:r>
            <a:r>
              <a:rPr lang="el-GR" sz="2200" dirty="0"/>
              <a:t>του πίνακα </a:t>
            </a:r>
            <a:r>
              <a:rPr lang="el-GR" sz="2200" dirty="0" smtClean="0"/>
              <a:t>στην </a:t>
            </a:r>
            <a:r>
              <a:rPr lang="el-GR" sz="2200" dirty="0"/>
              <a:t>οθόνη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7" name="Εικόνα 6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70349" r="33462" b="16570"/>
          <a:stretch/>
        </p:blipFill>
        <p:spPr>
          <a:xfrm>
            <a:off x="1331640" y="3454761"/>
            <a:ext cx="7518373" cy="16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676" r="33462" b="17781"/>
          <a:stretch/>
        </p:blipFill>
        <p:spPr>
          <a:xfrm>
            <a:off x="1620312" y="235232"/>
            <a:ext cx="5760000" cy="5465224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547664" y="228865"/>
            <a:ext cx="5688632" cy="5411138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0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 descr="lecture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61628"/>
          <a:stretch/>
        </p:blipFill>
        <p:spPr>
          <a:xfrm>
            <a:off x="1331640" y="1129308"/>
            <a:ext cx="6379773" cy="14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</TotalTime>
  <Words>982</Words>
  <Application>Microsoft Office PowerPoint</Application>
  <PresentationFormat>Προβολή στην οθόνη (16:10)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Άσκηση (Πίνακες)</vt:lpstr>
      <vt:lpstr>Άσκηση (Πίνακες)</vt:lpstr>
      <vt:lpstr>Λύση</vt:lpstr>
      <vt:lpstr>Λύση</vt:lpstr>
      <vt:lpstr>Λύση</vt:lpstr>
      <vt:lpstr>Άσκηση (Χειρισμός CSV αλφαριθμητικών)</vt:lpstr>
      <vt:lpstr>Άσκηση (Χειρισμός CSV αλφαριθμητικών)</vt:lpstr>
      <vt:lpstr>Λύση</vt:lpstr>
      <vt:lpstr>Λύση</vt:lpstr>
      <vt:lpstr>Άσκηση (Κληρονομικότητα)</vt:lpstr>
      <vt:lpstr>Άσκηση (Κληρονομικότητα)</vt:lpstr>
      <vt:lpstr>Λύση</vt:lpstr>
      <vt:lpstr>Λύση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703</cp:revision>
  <dcterms:created xsi:type="dcterms:W3CDTF">2012-09-06T09:03:05Z</dcterms:created>
  <dcterms:modified xsi:type="dcterms:W3CDTF">2015-09-30T08:58:08Z</dcterms:modified>
</cp:coreProperties>
</file>