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261" r:id="rId6"/>
    <p:sldId id="262" r:id="rId7"/>
    <p:sldId id="350"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8" r:id="rId24"/>
    <p:sldId id="397" r:id="rId25"/>
    <p:sldId id="399" r:id="rId26"/>
    <p:sldId id="400" r:id="rId27"/>
    <p:sldId id="291" r:id="rId28"/>
    <p:sldId id="292" r:id="rId29"/>
    <p:sldId id="293"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5405" autoAdjust="0"/>
  </p:normalViewPr>
  <p:slideViewPr>
    <p:cSldViewPr>
      <p:cViewPr varScale="1">
        <p:scale>
          <a:sx n="102" d="100"/>
          <a:sy n="102" d="100"/>
        </p:scale>
        <p:origin x="1003"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1474461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Ασκήσεις Επανάληψης Α’</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11 </a:t>
            </a:r>
            <a:r>
              <a:rPr lang="el-GR" sz="2800" dirty="0" smtClean="0"/>
              <a:t>: </a:t>
            </a:r>
            <a:r>
              <a:rPr lang="el-GR" sz="2800" b="1" dirty="0" smtClean="0"/>
              <a:t>Ασκήσεις Επανάληψης Α’</a:t>
            </a:r>
          </a:p>
          <a:p>
            <a:endParaRPr lang="el-GR" sz="2800"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4/13</a:t>
            </a:r>
            <a:endParaRPr lang="el-GR" baseline="-25000" dirty="0"/>
          </a:p>
        </p:txBody>
      </p:sp>
      <p:sp>
        <p:nvSpPr>
          <p:cNvPr id="3" name="Θέση περιεχομένου 2"/>
          <p:cNvSpPr>
            <a:spLocks noGrp="1"/>
          </p:cNvSpPr>
          <p:nvPr>
            <p:ph idx="1"/>
          </p:nvPr>
        </p:nvSpPr>
        <p:spPr>
          <a:xfrm>
            <a:off x="457200" y="1333500"/>
            <a:ext cx="8147248" cy="4116288"/>
          </a:xfrm>
        </p:spPr>
        <p:txBody>
          <a:bodyPr>
            <a:normAutofit/>
          </a:bodyPr>
          <a:lstStyle/>
          <a:p>
            <a:pPr marL="0" lvl="0" indent="0">
              <a:buNone/>
            </a:pPr>
            <a:r>
              <a:rPr lang="el-GR" sz="2400" dirty="0"/>
              <a:t>Να γίνουν προγράμματα με τα οποία:</a:t>
            </a:r>
          </a:p>
          <a:p>
            <a:pPr marL="0" lvl="0" indent="0">
              <a:buNone/>
            </a:pPr>
            <a:r>
              <a:rPr lang="el-GR" sz="2000" b="1" dirty="0"/>
              <a:t>I. </a:t>
            </a:r>
            <a:r>
              <a:rPr lang="el-GR" sz="2000" dirty="0"/>
              <a:t>Ο χρήστης να δίνει του βαθμούς τριών διαγωνισμάτων σε ένα μάθημα ενός φοιτητή και να εμφανίζει αν αυτός περνά το μάθημα ή όχι. Ο φοιτητής περνάει το μάθημα αν έχει στα διαγωνίσματα μέσο όρο πάνω από 4.5. Οι βαθμοί παίρνουν τιμές από 0 έως 10. Ακόμη να σχεδιαστεί το λογικό διάγραμμα αυτού του προγράμματος.</a:t>
            </a:r>
          </a:p>
          <a:p>
            <a:pPr marL="0" lvl="0" indent="0">
              <a:buNone/>
            </a:pPr>
            <a:r>
              <a:rPr lang="el-GR" sz="2000" b="1" dirty="0"/>
              <a:t>II. </a:t>
            </a:r>
            <a:r>
              <a:rPr lang="el-GR" sz="2000" dirty="0"/>
              <a:t>Ο χρήστης να δίνει του βαθμούς τεσσάρων διαγωνισμάτων σε ένα μάθημα ενός φοιτητή και να εμφανίζει αν αυτός περνά το μάθημα ή όχι. Ο φοιτητής περνάει το μάθημα αν έχει γράψει σε όλα τα διαγωνίσματα πάνω από 5 ή όταν ο μέσος όρος των διαγωνισμάτων είναι πάνω από 7. Οι βαθμοί παίρνουν τιμές από 0 έως 10.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4104066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4/13-1</a:t>
            </a:r>
            <a:endParaRPr lang="el-GR" baseline="-25000" dirty="0"/>
          </a:p>
        </p:txBody>
      </p:sp>
      <p:sp>
        <p:nvSpPr>
          <p:cNvPr id="3" name="Θέση περιεχομένου 2"/>
          <p:cNvSpPr>
            <a:spLocks noGrp="1"/>
          </p:cNvSpPr>
          <p:nvPr>
            <p:ph idx="1"/>
          </p:nvPr>
        </p:nvSpPr>
        <p:spPr>
          <a:xfrm>
            <a:off x="457200" y="1333500"/>
            <a:ext cx="8147248" cy="4116288"/>
          </a:xfrm>
        </p:spPr>
        <p:txBody>
          <a:bodyPr>
            <a:normAutofit/>
          </a:bodyPr>
          <a:lstStyle/>
          <a:p>
            <a:pPr marL="0" indent="0">
              <a:buNone/>
            </a:pPr>
            <a:r>
              <a:rPr lang="en-US" sz="1600" b="1" dirty="0"/>
              <a:t>I</a:t>
            </a:r>
            <a:r>
              <a:rPr lang="en-US" sz="1600" b="1" dirty="0" smtClean="0"/>
              <a:t>)</a:t>
            </a:r>
            <a:r>
              <a:rPr lang="el-GR" sz="1600" b="1" dirty="0" smtClean="0"/>
              <a:t> </a:t>
            </a:r>
            <a:r>
              <a:rPr lang="el-GR" sz="1600" dirty="0" smtClean="0"/>
              <a:t>Εδώ </a:t>
            </a:r>
            <a:r>
              <a:rPr lang="el-GR" sz="1600" dirty="0"/>
              <a:t>θα χρησιμοποιήσουμε τρεις πραγματικές μεταβλητές </a:t>
            </a:r>
            <a:r>
              <a:rPr lang="en-US" sz="1600" dirty="0"/>
              <a:t>a1,a2,a3 </a:t>
            </a:r>
            <a:r>
              <a:rPr lang="el-GR" sz="1600" dirty="0"/>
              <a:t>για τους βαθμούς των διαγωνισμάτων και μια πραγματική </a:t>
            </a:r>
            <a:r>
              <a:rPr lang="en-US" sz="1600" dirty="0"/>
              <a:t>average </a:t>
            </a:r>
            <a:r>
              <a:rPr lang="el-GR" sz="1600" dirty="0"/>
              <a:t>για το μέσο όρο του φοιτητή. </a:t>
            </a:r>
            <a:r>
              <a:rPr lang="el-GR" sz="1600" dirty="0" smtClean="0"/>
              <a:t>Αφού </a:t>
            </a:r>
            <a:r>
              <a:rPr lang="el-GR" sz="1600" dirty="0"/>
              <a:t>ο χρήστης εισάγει τους βαθμούς των τριών μαθημάτων, στη συνέχεια ελέγχεται αν είναι αποδεκτές οι τιμές τους</a:t>
            </a:r>
            <a:r>
              <a:rPr lang="el-GR" sz="1600" dirty="0" smtClean="0"/>
              <a:t>. Αν </a:t>
            </a:r>
            <a:r>
              <a:rPr lang="el-GR" sz="1600" dirty="0"/>
              <a:t>είναι τότε εκτελείται το υπόλοιπο πρόγραμμα, δηλαδή εμφανίζεται στην οθόνη αν ο φοιτητής περνάει το μάθημα. </a:t>
            </a:r>
            <a:r>
              <a:rPr lang="el-GR" sz="1600" dirty="0" smtClean="0"/>
              <a:t>Το </a:t>
            </a:r>
            <a:r>
              <a:rPr lang="el-GR" sz="1600" dirty="0"/>
              <a:t>πρόγραμμα είναι το εξής: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5" name="6 - Διάγραμμα ροής: Έξοδος σε εκτυπωτή"/>
          <p:cNvSpPr/>
          <p:nvPr/>
        </p:nvSpPr>
        <p:spPr>
          <a:xfrm>
            <a:off x="1547664" y="2639722"/>
            <a:ext cx="5715001" cy="307527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smtClean="0">
                <a:solidFill>
                  <a:schemeClr val="bg1"/>
                </a:solidFill>
              </a:rPr>
              <a:t>program </a:t>
            </a:r>
            <a:r>
              <a:rPr lang="en-US" sz="1200" b="1" dirty="0" err="1">
                <a:solidFill>
                  <a:schemeClr val="bg1"/>
                </a:solidFill>
              </a:rPr>
              <a:t>bathmoi</a:t>
            </a:r>
            <a:r>
              <a:rPr lang="en-US" sz="1200" dirty="0">
                <a:solidFill>
                  <a:schemeClr val="bg1"/>
                </a:solidFill>
              </a:rPr>
              <a:t>(</a:t>
            </a:r>
            <a:r>
              <a:rPr lang="en-US" sz="1200" dirty="0" err="1">
                <a:solidFill>
                  <a:schemeClr val="bg1"/>
                </a:solidFill>
              </a:rPr>
              <a:t>input,output</a:t>
            </a:r>
            <a:r>
              <a:rPr lang="en-US" sz="1200" dirty="0">
                <a:solidFill>
                  <a:schemeClr val="bg1"/>
                </a:solidFill>
              </a:rPr>
              <a:t>);</a:t>
            </a:r>
          </a:p>
          <a:p>
            <a:r>
              <a:rPr lang="en-US" sz="1200" b="1" dirty="0" err="1">
                <a:solidFill>
                  <a:schemeClr val="bg1"/>
                </a:solidFill>
              </a:rPr>
              <a:t>var</a:t>
            </a:r>
            <a:r>
              <a:rPr lang="en-US" sz="1200" b="1" dirty="0">
                <a:solidFill>
                  <a:schemeClr val="bg1"/>
                </a:solidFill>
              </a:rPr>
              <a:t> </a:t>
            </a:r>
            <a:r>
              <a:rPr lang="en-US" sz="1200" dirty="0">
                <a:solidFill>
                  <a:schemeClr val="bg1"/>
                </a:solidFill>
              </a:rPr>
              <a:t>a1,a2,a3,average:</a:t>
            </a:r>
            <a:r>
              <a:rPr lang="en-US" sz="1200" b="1" dirty="0">
                <a:solidFill>
                  <a:schemeClr val="bg1"/>
                </a:solidFill>
              </a:rPr>
              <a:t>real</a:t>
            </a:r>
            <a:r>
              <a:rPr lang="en-US" sz="1200" dirty="0">
                <a:solidFill>
                  <a:schemeClr val="bg1"/>
                </a:solidFill>
              </a:rPr>
              <a:t>;</a:t>
            </a:r>
          </a:p>
          <a:p>
            <a:r>
              <a:rPr lang="en-US" sz="1200" b="1" dirty="0">
                <a:solidFill>
                  <a:schemeClr val="bg1"/>
                </a:solidFill>
              </a:rPr>
              <a:t>begin </a:t>
            </a:r>
          </a:p>
          <a:p>
            <a:r>
              <a:rPr lang="en-US" sz="1200" b="1" dirty="0">
                <a:solidFill>
                  <a:schemeClr val="bg1"/>
                </a:solidFill>
              </a:rPr>
              <a:t>writeln</a:t>
            </a:r>
            <a:r>
              <a:rPr lang="en-US" sz="1200" dirty="0">
                <a:solidFill>
                  <a:schemeClr val="bg1"/>
                </a:solidFill>
              </a:rPr>
              <a:t>(' Dose toys </a:t>
            </a:r>
            <a:r>
              <a:rPr lang="en-US" sz="1200" dirty="0" err="1">
                <a:solidFill>
                  <a:schemeClr val="bg1"/>
                </a:solidFill>
              </a:rPr>
              <a:t>bathmoys</a:t>
            </a:r>
            <a:r>
              <a:rPr lang="en-US" sz="1200" dirty="0">
                <a:solidFill>
                  <a:schemeClr val="bg1"/>
                </a:solidFill>
              </a:rPr>
              <a:t> </a:t>
            </a:r>
            <a:r>
              <a:rPr lang="el-GR" sz="1200" dirty="0" smtClean="0">
                <a:solidFill>
                  <a:schemeClr val="bg1"/>
                </a:solidFill>
              </a:rPr>
              <a:t>3</a:t>
            </a:r>
            <a:r>
              <a:rPr lang="en-US" sz="1200" dirty="0" smtClean="0">
                <a:solidFill>
                  <a:schemeClr val="bg1"/>
                </a:solidFill>
              </a:rPr>
              <a:t> </a:t>
            </a:r>
            <a:r>
              <a:rPr lang="en-US" sz="1200" dirty="0" err="1">
                <a:solidFill>
                  <a:schemeClr val="bg1"/>
                </a:solidFill>
              </a:rPr>
              <a:t>diagwnismatwn</a:t>
            </a:r>
            <a:r>
              <a:rPr lang="en-US" sz="1200" dirty="0">
                <a:solidFill>
                  <a:schemeClr val="bg1"/>
                </a:solidFill>
              </a:rPr>
              <a:t> ');</a:t>
            </a:r>
          </a:p>
          <a:p>
            <a:r>
              <a:rPr lang="en-US" sz="1200" b="1" dirty="0">
                <a:solidFill>
                  <a:schemeClr val="bg1"/>
                </a:solidFill>
              </a:rPr>
              <a:t>readln</a:t>
            </a:r>
            <a:r>
              <a:rPr lang="en-US" sz="1200" dirty="0">
                <a:solidFill>
                  <a:schemeClr val="bg1"/>
                </a:solidFill>
              </a:rPr>
              <a:t>(a1,a2,a3);</a:t>
            </a:r>
          </a:p>
          <a:p>
            <a:r>
              <a:rPr lang="en-US" sz="1200" b="1" dirty="0">
                <a:solidFill>
                  <a:schemeClr val="bg1"/>
                </a:solidFill>
              </a:rPr>
              <a:t>if </a:t>
            </a:r>
            <a:r>
              <a:rPr lang="en-US" sz="1200" dirty="0">
                <a:solidFill>
                  <a:schemeClr val="bg1"/>
                </a:solidFill>
              </a:rPr>
              <a:t>(a1&lt;0)</a:t>
            </a:r>
            <a:r>
              <a:rPr lang="en-US" sz="1200" b="1" dirty="0">
                <a:solidFill>
                  <a:schemeClr val="bg1"/>
                </a:solidFill>
              </a:rPr>
              <a:t>or </a:t>
            </a:r>
            <a:r>
              <a:rPr lang="en-US" sz="1200" dirty="0">
                <a:solidFill>
                  <a:schemeClr val="bg1"/>
                </a:solidFill>
              </a:rPr>
              <a:t>(a1&gt;10)</a:t>
            </a:r>
            <a:r>
              <a:rPr lang="en-US" sz="1200" b="1" dirty="0">
                <a:solidFill>
                  <a:schemeClr val="bg1"/>
                </a:solidFill>
              </a:rPr>
              <a:t>or </a:t>
            </a:r>
            <a:r>
              <a:rPr lang="en-US" sz="1200" dirty="0">
                <a:solidFill>
                  <a:schemeClr val="bg1"/>
                </a:solidFill>
              </a:rPr>
              <a:t>(a2&lt;0)</a:t>
            </a:r>
            <a:r>
              <a:rPr lang="en-US" sz="1200" b="1" dirty="0">
                <a:solidFill>
                  <a:schemeClr val="bg1"/>
                </a:solidFill>
              </a:rPr>
              <a:t>or </a:t>
            </a:r>
            <a:r>
              <a:rPr lang="en-US" sz="1200" dirty="0">
                <a:solidFill>
                  <a:schemeClr val="bg1"/>
                </a:solidFill>
              </a:rPr>
              <a:t>(a2&gt;10)</a:t>
            </a:r>
            <a:r>
              <a:rPr lang="en-US" sz="1200" b="1" dirty="0">
                <a:solidFill>
                  <a:schemeClr val="bg1"/>
                </a:solidFill>
              </a:rPr>
              <a:t>or</a:t>
            </a:r>
            <a:r>
              <a:rPr lang="en-US" sz="1200" dirty="0">
                <a:solidFill>
                  <a:schemeClr val="bg1"/>
                </a:solidFill>
              </a:rPr>
              <a:t>(a3&lt;0)</a:t>
            </a:r>
            <a:r>
              <a:rPr lang="en-US" sz="1200" b="1" dirty="0">
                <a:solidFill>
                  <a:schemeClr val="bg1"/>
                </a:solidFill>
              </a:rPr>
              <a:t>or </a:t>
            </a:r>
            <a:r>
              <a:rPr lang="en-US" sz="1200" dirty="0">
                <a:solidFill>
                  <a:schemeClr val="bg1"/>
                </a:solidFill>
              </a:rPr>
              <a:t>(a3&gt;10)</a:t>
            </a:r>
            <a:r>
              <a:rPr lang="en-US" sz="1200" b="1" dirty="0">
                <a:solidFill>
                  <a:schemeClr val="bg1"/>
                </a:solidFill>
              </a:rPr>
              <a:t>then</a:t>
            </a:r>
          </a:p>
          <a:p>
            <a:r>
              <a:rPr lang="en-US" sz="1200" b="1" dirty="0">
                <a:solidFill>
                  <a:schemeClr val="bg1"/>
                </a:solidFill>
              </a:rPr>
              <a:t>writeln</a:t>
            </a:r>
            <a:r>
              <a:rPr lang="en-US" sz="1200" dirty="0">
                <a:solidFill>
                  <a:schemeClr val="bg1"/>
                </a:solidFill>
              </a:rPr>
              <a:t>(' </a:t>
            </a:r>
            <a:r>
              <a:rPr lang="en-US" sz="1200" dirty="0" err="1">
                <a:solidFill>
                  <a:schemeClr val="bg1"/>
                </a:solidFill>
              </a:rPr>
              <a:t>Mh</a:t>
            </a:r>
            <a:r>
              <a:rPr lang="en-US" sz="1200" dirty="0">
                <a:solidFill>
                  <a:schemeClr val="bg1"/>
                </a:solidFill>
              </a:rPr>
              <a:t> </a:t>
            </a:r>
            <a:r>
              <a:rPr lang="en-US" sz="1200" dirty="0" err="1">
                <a:solidFill>
                  <a:schemeClr val="bg1"/>
                </a:solidFill>
              </a:rPr>
              <a:t>apodekta</a:t>
            </a:r>
            <a:r>
              <a:rPr lang="en-US" sz="1200" dirty="0">
                <a:solidFill>
                  <a:schemeClr val="bg1"/>
                </a:solidFill>
              </a:rPr>
              <a:t> </a:t>
            </a:r>
            <a:r>
              <a:rPr lang="en-US" sz="1200" dirty="0" err="1">
                <a:solidFill>
                  <a:schemeClr val="bg1"/>
                </a:solidFill>
              </a:rPr>
              <a:t>dedomena</a:t>
            </a:r>
            <a:r>
              <a:rPr lang="en-US" sz="1200" dirty="0">
                <a:solidFill>
                  <a:schemeClr val="bg1"/>
                </a:solidFill>
              </a:rPr>
              <a:t> ')</a:t>
            </a:r>
          </a:p>
          <a:p>
            <a:r>
              <a:rPr lang="en-US" sz="1200" b="1" dirty="0">
                <a:solidFill>
                  <a:schemeClr val="bg1"/>
                </a:solidFill>
              </a:rPr>
              <a:t>else</a:t>
            </a:r>
          </a:p>
          <a:p>
            <a:r>
              <a:rPr lang="en-US" sz="1200" b="1" dirty="0">
                <a:solidFill>
                  <a:schemeClr val="bg1"/>
                </a:solidFill>
              </a:rPr>
              <a:t>	begin </a:t>
            </a:r>
          </a:p>
          <a:p>
            <a:r>
              <a:rPr lang="en-US" sz="1200" b="1" dirty="0">
                <a:solidFill>
                  <a:schemeClr val="bg1"/>
                </a:solidFill>
              </a:rPr>
              <a:t>	</a:t>
            </a:r>
            <a:r>
              <a:rPr lang="en-US" sz="1200" dirty="0">
                <a:solidFill>
                  <a:schemeClr val="bg1"/>
                </a:solidFill>
              </a:rPr>
              <a:t>average:</a:t>
            </a:r>
            <a:r>
              <a:rPr lang="en-US" sz="1200" b="1" dirty="0">
                <a:solidFill>
                  <a:schemeClr val="bg1"/>
                </a:solidFill>
              </a:rPr>
              <a:t>=</a:t>
            </a:r>
            <a:r>
              <a:rPr lang="en-US" sz="1200" dirty="0">
                <a:solidFill>
                  <a:schemeClr val="bg1"/>
                </a:solidFill>
              </a:rPr>
              <a:t>(a1+a2+a3)/3.0;</a:t>
            </a:r>
          </a:p>
          <a:p>
            <a:r>
              <a:rPr lang="en-US" sz="1200" dirty="0">
                <a:solidFill>
                  <a:schemeClr val="bg1"/>
                </a:solidFill>
              </a:rPr>
              <a:t>	</a:t>
            </a:r>
            <a:r>
              <a:rPr lang="en-US" sz="1200" b="1" dirty="0">
                <a:solidFill>
                  <a:schemeClr val="bg1"/>
                </a:solidFill>
              </a:rPr>
              <a:t>if </a:t>
            </a:r>
            <a:r>
              <a:rPr lang="en-US" sz="1200" dirty="0">
                <a:solidFill>
                  <a:schemeClr val="bg1"/>
                </a:solidFill>
              </a:rPr>
              <a:t>average&gt;=4.5 </a:t>
            </a:r>
            <a:r>
              <a:rPr lang="en-US" sz="1200" b="1" dirty="0">
                <a:solidFill>
                  <a:schemeClr val="bg1"/>
                </a:solidFill>
              </a:rPr>
              <a:t>then</a:t>
            </a:r>
          </a:p>
          <a:p>
            <a:r>
              <a:rPr lang="en-US" sz="1200" b="1" dirty="0">
                <a:solidFill>
                  <a:schemeClr val="bg1"/>
                </a:solidFill>
              </a:rPr>
              <a:t>	writeln</a:t>
            </a:r>
            <a:r>
              <a:rPr lang="en-US" sz="1200" dirty="0">
                <a:solidFill>
                  <a:schemeClr val="bg1"/>
                </a:solidFill>
              </a:rPr>
              <a:t>(' O </a:t>
            </a:r>
            <a:r>
              <a:rPr lang="en-US" sz="1200" dirty="0" err="1">
                <a:solidFill>
                  <a:schemeClr val="bg1"/>
                </a:solidFill>
              </a:rPr>
              <a:t>foithths</a:t>
            </a:r>
            <a:r>
              <a:rPr lang="en-US" sz="1200" dirty="0">
                <a:solidFill>
                  <a:schemeClr val="bg1"/>
                </a:solidFill>
              </a:rPr>
              <a:t> </a:t>
            </a:r>
            <a:r>
              <a:rPr lang="en-US" sz="1200" dirty="0" err="1">
                <a:solidFill>
                  <a:schemeClr val="bg1"/>
                </a:solidFill>
              </a:rPr>
              <a:t>pernaei</a:t>
            </a:r>
            <a:r>
              <a:rPr lang="en-US" sz="1200" dirty="0">
                <a:solidFill>
                  <a:schemeClr val="bg1"/>
                </a:solidFill>
              </a:rPr>
              <a:t> to </a:t>
            </a:r>
            <a:r>
              <a:rPr lang="en-US" sz="1200" dirty="0" err="1">
                <a:solidFill>
                  <a:schemeClr val="bg1"/>
                </a:solidFill>
              </a:rPr>
              <a:t>mathima</a:t>
            </a:r>
            <a:r>
              <a:rPr lang="en-US" sz="1200" dirty="0">
                <a:solidFill>
                  <a:schemeClr val="bg1"/>
                </a:solidFill>
              </a:rPr>
              <a:t> ')</a:t>
            </a:r>
          </a:p>
          <a:p>
            <a:r>
              <a:rPr lang="en-US" sz="1200" dirty="0">
                <a:solidFill>
                  <a:schemeClr val="bg1"/>
                </a:solidFill>
              </a:rPr>
              <a:t>	</a:t>
            </a:r>
            <a:r>
              <a:rPr lang="en-US" sz="1200" b="1" dirty="0">
                <a:solidFill>
                  <a:schemeClr val="bg1"/>
                </a:solidFill>
              </a:rPr>
              <a:t>else </a:t>
            </a:r>
          </a:p>
          <a:p>
            <a:r>
              <a:rPr lang="en-US" sz="1200" b="1" dirty="0">
                <a:solidFill>
                  <a:schemeClr val="bg1"/>
                </a:solidFill>
              </a:rPr>
              <a:t>	writeln</a:t>
            </a:r>
            <a:r>
              <a:rPr lang="en-US" sz="1200" dirty="0">
                <a:solidFill>
                  <a:schemeClr val="bg1"/>
                </a:solidFill>
              </a:rPr>
              <a:t>(' O </a:t>
            </a:r>
            <a:r>
              <a:rPr lang="en-US" sz="1200" dirty="0" err="1">
                <a:solidFill>
                  <a:schemeClr val="bg1"/>
                </a:solidFill>
              </a:rPr>
              <a:t>fothths</a:t>
            </a:r>
            <a:r>
              <a:rPr lang="en-US" sz="1200" dirty="0">
                <a:solidFill>
                  <a:schemeClr val="bg1"/>
                </a:solidFill>
              </a:rPr>
              <a:t> den </a:t>
            </a:r>
            <a:r>
              <a:rPr lang="en-US" sz="1200" dirty="0" err="1">
                <a:solidFill>
                  <a:schemeClr val="bg1"/>
                </a:solidFill>
              </a:rPr>
              <a:t>pernaei</a:t>
            </a:r>
            <a:r>
              <a:rPr lang="en-US" sz="1200" dirty="0">
                <a:solidFill>
                  <a:schemeClr val="bg1"/>
                </a:solidFill>
              </a:rPr>
              <a:t> to </a:t>
            </a:r>
            <a:r>
              <a:rPr lang="en-US" sz="1200" dirty="0" err="1">
                <a:solidFill>
                  <a:schemeClr val="bg1"/>
                </a:solidFill>
              </a:rPr>
              <a:t>mathima</a:t>
            </a:r>
            <a:r>
              <a:rPr lang="en-US" sz="1200" dirty="0">
                <a:solidFill>
                  <a:schemeClr val="bg1"/>
                </a:solidFill>
              </a:rPr>
              <a:t> ');</a:t>
            </a:r>
          </a:p>
          <a:p>
            <a:r>
              <a:rPr lang="en-US" sz="1200" dirty="0">
                <a:solidFill>
                  <a:schemeClr val="bg1"/>
                </a:solidFill>
              </a:rPr>
              <a:t>	</a:t>
            </a:r>
            <a:r>
              <a:rPr lang="en-US" sz="1200" b="1" dirty="0">
                <a:solidFill>
                  <a:schemeClr val="bg1"/>
                </a:solidFill>
              </a:rPr>
              <a:t>end</a:t>
            </a:r>
          </a:p>
          <a:p>
            <a:r>
              <a:rPr lang="en-US" sz="1200" b="1" dirty="0">
                <a:solidFill>
                  <a:schemeClr val="bg1"/>
                </a:solidFill>
              </a:rPr>
              <a:t>end.</a:t>
            </a:r>
            <a:endParaRPr lang="el-GR" sz="900" dirty="0" smtClean="0">
              <a:solidFill>
                <a:schemeClr val="bg1"/>
              </a:solidFill>
            </a:endParaRPr>
          </a:p>
        </p:txBody>
      </p:sp>
    </p:spTree>
    <p:extLst>
      <p:ext uri="{BB962C8B-B14F-4D97-AF65-F5344CB8AC3E}">
        <p14:creationId xmlns:p14="http://schemas.microsoft.com/office/powerpoint/2010/main" val="237978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4/13-2</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grpSp>
        <p:nvGrpSpPr>
          <p:cNvPr id="7" name="Group 70"/>
          <p:cNvGrpSpPr/>
          <p:nvPr/>
        </p:nvGrpSpPr>
        <p:grpSpPr>
          <a:xfrm>
            <a:off x="2051719" y="1143000"/>
            <a:ext cx="5636097" cy="4572000"/>
            <a:chOff x="1600199" y="1353185"/>
            <a:chExt cx="6823397" cy="5687696"/>
          </a:xfrm>
        </p:grpSpPr>
        <p:sp>
          <p:nvSpPr>
            <p:cNvPr id="8" name="Oval 2"/>
            <p:cNvSpPr/>
            <p:nvPr/>
          </p:nvSpPr>
          <p:spPr>
            <a:xfrm>
              <a:off x="3352800" y="1353185"/>
              <a:ext cx="1646253" cy="41148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begin</a:t>
              </a:r>
              <a:endParaRPr lang="el-GR" sz="2000" dirty="0"/>
            </a:p>
          </p:txBody>
        </p:sp>
        <p:sp>
          <p:nvSpPr>
            <p:cNvPr id="9" name="Parallelogram 6"/>
            <p:cNvSpPr/>
            <p:nvPr/>
          </p:nvSpPr>
          <p:spPr>
            <a:xfrm>
              <a:off x="3048000" y="1931035"/>
              <a:ext cx="2286000" cy="68580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a:solidFill>
                    <a:srgbClr val="FFFFFF"/>
                  </a:solidFill>
                </a:rPr>
                <a:t>writeln</a:t>
              </a:r>
              <a:r>
                <a:rPr lang="en-US" sz="1100" dirty="0">
                  <a:solidFill>
                    <a:srgbClr val="FFFFFF"/>
                  </a:solidFill>
                </a:rPr>
                <a:t>(' Dose toys </a:t>
              </a:r>
              <a:r>
                <a:rPr lang="en-US" sz="1100" dirty="0" err="1">
                  <a:solidFill>
                    <a:srgbClr val="FFFFFF"/>
                  </a:solidFill>
                </a:rPr>
                <a:t>bathmoys</a:t>
              </a:r>
              <a:r>
                <a:rPr lang="en-US" sz="1100" dirty="0">
                  <a:solidFill>
                    <a:srgbClr val="FFFFFF"/>
                  </a:solidFill>
                </a:rPr>
                <a:t> 4 </a:t>
              </a:r>
              <a:r>
                <a:rPr lang="en-US" sz="1100" dirty="0" err="1">
                  <a:solidFill>
                    <a:srgbClr val="FFFFFF"/>
                  </a:solidFill>
                </a:rPr>
                <a:t>diagwnismatwn</a:t>
              </a:r>
              <a:r>
                <a:rPr lang="en-US" sz="1100" dirty="0">
                  <a:solidFill>
                    <a:srgbClr val="FFFFFF"/>
                  </a:solidFill>
                </a:rPr>
                <a:t> ')</a:t>
              </a:r>
              <a:endParaRPr lang="el-GR" dirty="0"/>
            </a:p>
          </p:txBody>
        </p:sp>
        <p:sp>
          <p:nvSpPr>
            <p:cNvPr id="10" name="Parallelogram 11"/>
            <p:cNvSpPr/>
            <p:nvPr/>
          </p:nvSpPr>
          <p:spPr>
            <a:xfrm>
              <a:off x="3539068" y="2741218"/>
              <a:ext cx="1303283" cy="61722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solidFill>
                    <a:srgbClr val="FFFFFF"/>
                  </a:solidFill>
                </a:rPr>
                <a:t>readln</a:t>
              </a:r>
            </a:p>
            <a:p>
              <a:pPr algn="ctr"/>
              <a:r>
                <a:rPr lang="en-US" sz="1100" dirty="0" smtClean="0">
                  <a:solidFill>
                    <a:srgbClr val="FFFFFF"/>
                  </a:solidFill>
                </a:rPr>
                <a:t>(</a:t>
              </a:r>
              <a:r>
                <a:rPr lang="en-US" sz="1100" dirty="0">
                  <a:solidFill>
                    <a:srgbClr val="FFFFFF"/>
                  </a:solidFill>
                </a:rPr>
                <a:t>a1,a2,a3)</a:t>
              </a:r>
              <a:endParaRPr lang="el-GR" dirty="0"/>
            </a:p>
          </p:txBody>
        </p:sp>
        <p:sp>
          <p:nvSpPr>
            <p:cNvPr id="11" name="Diamond 9"/>
            <p:cNvSpPr/>
            <p:nvPr/>
          </p:nvSpPr>
          <p:spPr>
            <a:xfrm>
              <a:off x="5503179" y="4779685"/>
              <a:ext cx="1589101" cy="1219354"/>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bg1"/>
                  </a:solidFill>
                </a:rPr>
                <a:t>average</a:t>
              </a:r>
              <a:r>
                <a:rPr lang="en-US" sz="1050" dirty="0">
                  <a:solidFill>
                    <a:schemeClr val="bg1"/>
                  </a:solidFill>
                </a:rPr>
                <a:t>&gt;=4.5 </a:t>
              </a:r>
              <a:endParaRPr lang="el-GR" sz="1200" dirty="0"/>
            </a:p>
          </p:txBody>
        </p:sp>
        <p:sp>
          <p:nvSpPr>
            <p:cNvPr id="12" name="Parallelogram 12"/>
            <p:cNvSpPr/>
            <p:nvPr/>
          </p:nvSpPr>
          <p:spPr>
            <a:xfrm>
              <a:off x="1600199" y="4275455"/>
              <a:ext cx="1447800" cy="61722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000" b="1" dirty="0">
                  <a:solidFill>
                    <a:schemeClr val="bg1"/>
                  </a:solidFill>
                </a:rPr>
                <a:t>writeln</a:t>
              </a:r>
              <a:r>
                <a:rPr lang="en-US" sz="1000" dirty="0">
                  <a:solidFill>
                    <a:schemeClr val="bg1"/>
                  </a:solidFill>
                </a:rPr>
                <a:t>(' </a:t>
              </a:r>
              <a:r>
                <a:rPr lang="en-US" sz="1000" dirty="0" err="1">
                  <a:solidFill>
                    <a:schemeClr val="bg1"/>
                  </a:solidFill>
                </a:rPr>
                <a:t>Mh</a:t>
              </a:r>
              <a:r>
                <a:rPr lang="en-US" sz="1000" dirty="0">
                  <a:solidFill>
                    <a:schemeClr val="bg1"/>
                  </a:solidFill>
                </a:rPr>
                <a:t> </a:t>
              </a:r>
              <a:r>
                <a:rPr lang="en-US" sz="1000" dirty="0" err="1">
                  <a:solidFill>
                    <a:schemeClr val="bg1"/>
                  </a:solidFill>
                </a:rPr>
                <a:t>apodekta</a:t>
              </a:r>
              <a:r>
                <a:rPr lang="en-US" sz="1000" dirty="0">
                  <a:solidFill>
                    <a:schemeClr val="bg1"/>
                  </a:solidFill>
                </a:rPr>
                <a:t> </a:t>
              </a:r>
              <a:r>
                <a:rPr lang="en-US" sz="1000" dirty="0" err="1">
                  <a:solidFill>
                    <a:schemeClr val="bg1"/>
                  </a:solidFill>
                </a:rPr>
                <a:t>dedomena</a:t>
              </a:r>
              <a:r>
                <a:rPr lang="en-US" sz="1000" dirty="0">
                  <a:solidFill>
                    <a:schemeClr val="bg1"/>
                  </a:solidFill>
                </a:rPr>
                <a:t> ')</a:t>
              </a:r>
            </a:p>
          </p:txBody>
        </p:sp>
        <p:sp>
          <p:nvSpPr>
            <p:cNvPr id="13" name="Rectangle 13"/>
            <p:cNvSpPr/>
            <p:nvPr/>
          </p:nvSpPr>
          <p:spPr>
            <a:xfrm>
              <a:off x="5486400" y="4206875"/>
              <a:ext cx="1676400" cy="4246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rgbClr val="FFFFFF"/>
                  </a:solidFill>
                </a:rPr>
                <a:t>average:</a:t>
              </a:r>
              <a:r>
                <a:rPr lang="en-US" sz="1000" b="1">
                  <a:solidFill>
                    <a:srgbClr val="FFFFFF"/>
                  </a:solidFill>
                </a:rPr>
                <a:t>=</a:t>
              </a:r>
              <a:r>
                <a:rPr lang="en-US" sz="1000">
                  <a:solidFill>
                    <a:srgbClr val="FFFFFF"/>
                  </a:solidFill>
                </a:rPr>
                <a:t>(a1+a2+a3)/3.0;</a:t>
              </a:r>
              <a:endParaRPr lang="el-GR" sz="1400"/>
            </a:p>
          </p:txBody>
        </p:sp>
        <p:sp>
          <p:nvSpPr>
            <p:cNvPr id="14" name="Diamond 14"/>
            <p:cNvSpPr/>
            <p:nvPr/>
          </p:nvSpPr>
          <p:spPr>
            <a:xfrm>
              <a:off x="3256567" y="3533774"/>
              <a:ext cx="1830720" cy="1104900"/>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a:solidFill>
                    <a:srgbClr val="FFFFFF"/>
                  </a:solidFill>
                </a:rPr>
                <a:t>(a1&lt;0)</a:t>
              </a:r>
              <a:r>
                <a:rPr lang="en-US" sz="700" b="1">
                  <a:solidFill>
                    <a:srgbClr val="FFFFFF"/>
                  </a:solidFill>
                </a:rPr>
                <a:t>or </a:t>
              </a:r>
              <a:r>
                <a:rPr lang="en-US" sz="700">
                  <a:solidFill>
                    <a:srgbClr val="FFFFFF"/>
                  </a:solidFill>
                </a:rPr>
                <a:t>(a1&gt;10)</a:t>
              </a:r>
              <a:r>
                <a:rPr lang="en-US" sz="700" b="1">
                  <a:solidFill>
                    <a:srgbClr val="FFFFFF"/>
                  </a:solidFill>
                </a:rPr>
                <a:t>or </a:t>
              </a:r>
              <a:r>
                <a:rPr lang="en-US" sz="700">
                  <a:solidFill>
                    <a:srgbClr val="FFFFFF"/>
                  </a:solidFill>
                </a:rPr>
                <a:t>(a2&lt;0)</a:t>
              </a:r>
              <a:r>
                <a:rPr lang="en-US" sz="700" b="1">
                  <a:solidFill>
                    <a:srgbClr val="FFFFFF"/>
                  </a:solidFill>
                </a:rPr>
                <a:t>or </a:t>
              </a:r>
              <a:r>
                <a:rPr lang="en-US" sz="700">
                  <a:solidFill>
                    <a:srgbClr val="FFFFFF"/>
                  </a:solidFill>
                </a:rPr>
                <a:t>(a2&gt;10)</a:t>
              </a:r>
              <a:r>
                <a:rPr lang="en-US" sz="700" b="1">
                  <a:solidFill>
                    <a:srgbClr val="FFFFFF"/>
                  </a:solidFill>
                </a:rPr>
                <a:t>or</a:t>
              </a:r>
              <a:r>
                <a:rPr lang="en-US" sz="700">
                  <a:solidFill>
                    <a:srgbClr val="FFFFFF"/>
                  </a:solidFill>
                </a:rPr>
                <a:t>(a3&lt;0)</a:t>
              </a:r>
              <a:r>
                <a:rPr lang="en-US" sz="700" b="1">
                  <a:solidFill>
                    <a:srgbClr val="FFFFFF"/>
                  </a:solidFill>
                </a:rPr>
                <a:t>or </a:t>
              </a:r>
              <a:r>
                <a:rPr lang="en-US" sz="700">
                  <a:solidFill>
                    <a:srgbClr val="FFFFFF"/>
                  </a:solidFill>
                </a:rPr>
                <a:t>(a3&gt;10)</a:t>
              </a:r>
              <a:endParaRPr lang="el-GR" sz="1050"/>
            </a:p>
          </p:txBody>
        </p:sp>
        <p:sp>
          <p:nvSpPr>
            <p:cNvPr id="15" name="Oval 15"/>
            <p:cNvSpPr/>
            <p:nvPr/>
          </p:nvSpPr>
          <p:spPr>
            <a:xfrm>
              <a:off x="3581400" y="6629400"/>
              <a:ext cx="1646253" cy="41148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e</a:t>
              </a:r>
              <a:r>
                <a:rPr lang="en-US" sz="2000" dirty="0" smtClean="0"/>
                <a:t>nd.</a:t>
              </a:r>
              <a:endParaRPr lang="el-GR" sz="2000" dirty="0"/>
            </a:p>
          </p:txBody>
        </p:sp>
        <p:sp>
          <p:nvSpPr>
            <p:cNvPr id="16" name="Parallelogram 16"/>
            <p:cNvSpPr/>
            <p:nvPr/>
          </p:nvSpPr>
          <p:spPr>
            <a:xfrm>
              <a:off x="4030717" y="5494655"/>
              <a:ext cx="1303283" cy="61722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800" b="1" dirty="0">
                  <a:solidFill>
                    <a:schemeClr val="bg1"/>
                  </a:solidFill>
                </a:rPr>
                <a:t>writeln</a:t>
              </a:r>
              <a:r>
                <a:rPr lang="en-US" sz="800" dirty="0">
                  <a:solidFill>
                    <a:schemeClr val="bg1"/>
                  </a:solidFill>
                </a:rPr>
                <a:t>(' O </a:t>
              </a:r>
              <a:r>
                <a:rPr lang="en-US" sz="800" dirty="0" err="1">
                  <a:solidFill>
                    <a:schemeClr val="bg1"/>
                  </a:solidFill>
                </a:rPr>
                <a:t>foithths</a:t>
              </a:r>
              <a:r>
                <a:rPr lang="en-US" sz="800" dirty="0">
                  <a:solidFill>
                    <a:schemeClr val="bg1"/>
                  </a:solidFill>
                </a:rPr>
                <a:t> </a:t>
              </a:r>
              <a:r>
                <a:rPr lang="en-US" sz="800" dirty="0" err="1">
                  <a:solidFill>
                    <a:schemeClr val="bg1"/>
                  </a:solidFill>
                </a:rPr>
                <a:t>pernaei</a:t>
              </a:r>
              <a:r>
                <a:rPr lang="en-US" sz="800" dirty="0">
                  <a:solidFill>
                    <a:schemeClr val="bg1"/>
                  </a:solidFill>
                </a:rPr>
                <a:t> to </a:t>
              </a:r>
              <a:r>
                <a:rPr lang="en-US" sz="800" dirty="0" err="1">
                  <a:solidFill>
                    <a:schemeClr val="bg1"/>
                  </a:solidFill>
                </a:rPr>
                <a:t>mathima</a:t>
              </a:r>
              <a:r>
                <a:rPr lang="en-US" sz="800" dirty="0">
                  <a:solidFill>
                    <a:schemeClr val="bg1"/>
                  </a:solidFill>
                </a:rPr>
                <a:t> ')</a:t>
              </a:r>
            </a:p>
          </p:txBody>
        </p:sp>
        <p:sp>
          <p:nvSpPr>
            <p:cNvPr id="17" name="Parallelogram 17"/>
            <p:cNvSpPr/>
            <p:nvPr/>
          </p:nvSpPr>
          <p:spPr>
            <a:xfrm>
              <a:off x="7120313" y="5486824"/>
              <a:ext cx="1303283" cy="61722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800" b="1" dirty="0">
                  <a:solidFill>
                    <a:schemeClr val="bg1"/>
                  </a:solidFill>
                </a:rPr>
                <a:t>writeln</a:t>
              </a:r>
              <a:r>
                <a:rPr lang="en-US" sz="800" dirty="0">
                  <a:solidFill>
                    <a:schemeClr val="bg1"/>
                  </a:solidFill>
                </a:rPr>
                <a:t>(' O </a:t>
              </a:r>
              <a:r>
                <a:rPr lang="en-US" sz="800" dirty="0" err="1">
                  <a:solidFill>
                    <a:schemeClr val="bg1"/>
                  </a:solidFill>
                </a:rPr>
                <a:t>fothths</a:t>
              </a:r>
              <a:r>
                <a:rPr lang="en-US" sz="800" dirty="0">
                  <a:solidFill>
                    <a:schemeClr val="bg1"/>
                  </a:solidFill>
                </a:rPr>
                <a:t> den </a:t>
              </a:r>
              <a:r>
                <a:rPr lang="en-US" sz="800" dirty="0" err="1">
                  <a:solidFill>
                    <a:schemeClr val="bg1"/>
                  </a:solidFill>
                </a:rPr>
                <a:t>pernaei</a:t>
              </a:r>
              <a:r>
                <a:rPr lang="en-US" sz="800" dirty="0">
                  <a:solidFill>
                    <a:schemeClr val="bg1"/>
                  </a:solidFill>
                </a:rPr>
                <a:t> to </a:t>
              </a:r>
              <a:r>
                <a:rPr lang="en-US" sz="800" dirty="0" err="1">
                  <a:solidFill>
                    <a:schemeClr val="bg1"/>
                  </a:solidFill>
                </a:rPr>
                <a:t>mathima</a:t>
              </a:r>
              <a:r>
                <a:rPr lang="en-US" sz="800" dirty="0">
                  <a:solidFill>
                    <a:schemeClr val="bg1"/>
                  </a:solidFill>
                </a:rPr>
                <a:t> ');</a:t>
              </a:r>
            </a:p>
          </p:txBody>
        </p:sp>
        <p:cxnSp>
          <p:nvCxnSpPr>
            <p:cNvPr id="18" name="Straight Arrow Connector 19"/>
            <p:cNvCxnSpPr>
              <a:endCxn id="9" idx="0"/>
            </p:cNvCxnSpPr>
            <p:nvPr/>
          </p:nvCxnSpPr>
          <p:spPr>
            <a:xfrm>
              <a:off x="4191000" y="1764666"/>
              <a:ext cx="0" cy="1663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21"/>
            <p:cNvCxnSpPr>
              <a:stCxn id="9" idx="4"/>
              <a:endCxn id="10" idx="0"/>
            </p:cNvCxnSpPr>
            <p:nvPr/>
          </p:nvCxnSpPr>
          <p:spPr>
            <a:xfrm flipH="1">
              <a:off x="4190710" y="2616835"/>
              <a:ext cx="290" cy="1243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23"/>
            <p:cNvCxnSpPr>
              <a:stCxn id="10" idx="4"/>
              <a:endCxn id="14" idx="0"/>
            </p:cNvCxnSpPr>
            <p:nvPr/>
          </p:nvCxnSpPr>
          <p:spPr>
            <a:xfrm flipH="1">
              <a:off x="4171928" y="3358437"/>
              <a:ext cx="18782" cy="1753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Elbow Connector 27"/>
            <p:cNvCxnSpPr>
              <a:stCxn id="14" idx="1"/>
              <a:endCxn id="12" idx="1"/>
            </p:cNvCxnSpPr>
            <p:nvPr/>
          </p:nvCxnSpPr>
          <p:spPr>
            <a:xfrm rot="10800000" flipV="1">
              <a:off x="2399183" y="4086224"/>
              <a:ext cx="857385" cy="18923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Elbow Connector 33"/>
            <p:cNvCxnSpPr>
              <a:endCxn id="13" idx="0"/>
            </p:cNvCxnSpPr>
            <p:nvPr/>
          </p:nvCxnSpPr>
          <p:spPr>
            <a:xfrm>
              <a:off x="4800600" y="4086223"/>
              <a:ext cx="1524000" cy="120652"/>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34"/>
            <p:cNvCxnSpPr>
              <a:stCxn id="13" idx="2"/>
              <a:endCxn id="11" idx="0"/>
            </p:cNvCxnSpPr>
            <p:nvPr/>
          </p:nvCxnSpPr>
          <p:spPr>
            <a:xfrm flipH="1">
              <a:off x="6297730" y="4631477"/>
              <a:ext cx="26870" cy="1482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Elbow Connector 39"/>
            <p:cNvCxnSpPr>
              <a:endCxn id="17" idx="0"/>
            </p:cNvCxnSpPr>
            <p:nvPr/>
          </p:nvCxnSpPr>
          <p:spPr>
            <a:xfrm>
              <a:off x="6951134" y="5389362"/>
              <a:ext cx="820821" cy="97462"/>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Elbow Connector 41"/>
            <p:cNvCxnSpPr>
              <a:stCxn id="11" idx="1"/>
              <a:endCxn id="16" idx="0"/>
            </p:cNvCxnSpPr>
            <p:nvPr/>
          </p:nvCxnSpPr>
          <p:spPr>
            <a:xfrm rot="10800000" flipV="1">
              <a:off x="4682359" y="5389361"/>
              <a:ext cx="820820" cy="105293"/>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Elbow Connector 43"/>
            <p:cNvCxnSpPr>
              <a:stCxn id="16" idx="4"/>
              <a:endCxn id="17" idx="4"/>
            </p:cNvCxnSpPr>
            <p:nvPr/>
          </p:nvCxnSpPr>
          <p:spPr>
            <a:xfrm rot="5400000" flipH="1" flipV="1">
              <a:off x="6223241" y="4563162"/>
              <a:ext cx="7831" cy="3089596"/>
            </a:xfrm>
            <a:prstGeom prst="bentConnector3">
              <a:avLst>
                <a:gd name="adj1" fmla="val -2919167"/>
              </a:avLst>
            </a:prstGeom>
          </p:spPr>
          <p:style>
            <a:lnRef idx="2">
              <a:schemeClr val="accent1"/>
            </a:lnRef>
            <a:fillRef idx="0">
              <a:schemeClr val="accent1"/>
            </a:fillRef>
            <a:effectRef idx="1">
              <a:schemeClr val="accent1"/>
            </a:effectRef>
            <a:fontRef idx="minor">
              <a:schemeClr val="tx1"/>
            </a:fontRef>
          </p:style>
        </p:cxnSp>
        <p:cxnSp>
          <p:nvCxnSpPr>
            <p:cNvPr id="27" name="Straight Connector 57"/>
            <p:cNvCxnSpPr/>
            <p:nvPr/>
          </p:nvCxnSpPr>
          <p:spPr>
            <a:xfrm>
              <a:off x="6400800" y="6325020"/>
              <a:ext cx="0" cy="15212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Elbow Connector 60"/>
            <p:cNvCxnSpPr>
              <a:endCxn id="15" idx="0"/>
            </p:cNvCxnSpPr>
            <p:nvPr/>
          </p:nvCxnSpPr>
          <p:spPr>
            <a:xfrm rot="10800000" flipV="1">
              <a:off x="4404528" y="6477140"/>
              <a:ext cx="1996273" cy="15226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67"/>
            <p:cNvCxnSpPr/>
            <p:nvPr/>
          </p:nvCxnSpPr>
          <p:spPr>
            <a:xfrm>
              <a:off x="2251841" y="4892675"/>
              <a:ext cx="0" cy="1584324"/>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69"/>
            <p:cNvCxnSpPr/>
            <p:nvPr/>
          </p:nvCxnSpPr>
          <p:spPr>
            <a:xfrm>
              <a:off x="2251841" y="6476999"/>
              <a:ext cx="2152685" cy="141"/>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19048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4/13-3</a:t>
            </a:r>
            <a:endParaRPr lang="el-GR" baseline="-25000" dirty="0"/>
          </a:p>
        </p:txBody>
      </p:sp>
      <p:sp>
        <p:nvSpPr>
          <p:cNvPr id="3" name="Θέση περιεχομένου 2"/>
          <p:cNvSpPr>
            <a:spLocks noGrp="1"/>
          </p:cNvSpPr>
          <p:nvPr>
            <p:ph idx="1"/>
          </p:nvPr>
        </p:nvSpPr>
        <p:spPr>
          <a:xfrm>
            <a:off x="457200" y="1333500"/>
            <a:ext cx="8075240" cy="4381500"/>
          </a:xfrm>
        </p:spPr>
        <p:txBody>
          <a:bodyPr>
            <a:noAutofit/>
          </a:bodyPr>
          <a:lstStyle/>
          <a:p>
            <a:pPr marL="0" indent="0">
              <a:buNone/>
            </a:pPr>
            <a:r>
              <a:rPr lang="en-US" sz="1600" b="1" dirty="0" smtClean="0"/>
              <a:t>II)</a:t>
            </a:r>
            <a:r>
              <a:rPr lang="el-GR" sz="1600" b="1" dirty="0" smtClean="0"/>
              <a:t> </a:t>
            </a:r>
            <a:r>
              <a:rPr lang="el-GR" sz="1600" dirty="0" smtClean="0"/>
              <a:t>Εδώ </a:t>
            </a:r>
            <a:r>
              <a:rPr lang="el-GR" sz="1600" dirty="0"/>
              <a:t>θα χρησιμοποιήσουμε τέσσερις πραγματικές μεταβλητές </a:t>
            </a:r>
            <a:r>
              <a:rPr lang="en-US" sz="1600" dirty="0"/>
              <a:t>b1,b2,b3,b4 </a:t>
            </a:r>
            <a:r>
              <a:rPr lang="el-GR" sz="1600" dirty="0"/>
              <a:t>για τους βαθμούς των διαγωνισμάτων και άλλη μια </a:t>
            </a:r>
            <a:r>
              <a:rPr lang="en-US" sz="1600" dirty="0"/>
              <a:t>average </a:t>
            </a:r>
            <a:r>
              <a:rPr lang="el-GR" sz="1600" dirty="0"/>
              <a:t>για το μέσο όρο του φοιτητή (οι βαθμοί μπορεί να είναι και ακέραιες μεταβλητές αφού αυτό δεν ξεκαθαρίζεται από την εκφώνηση). </a:t>
            </a:r>
          </a:p>
          <a:p>
            <a:pPr marL="0" indent="0">
              <a:buNone/>
            </a:pPr>
            <a:r>
              <a:rPr lang="el-GR" sz="1600" dirty="0"/>
              <a:t>Με το πρόγραμμα αυτό αφού εξασφαλίσουμε ότι τα δεδομένα είναι δεκτά, θα πρέπει να ελέγχουμε κατ’ αρχήν αν όλοι οι βαθμοί του φοιτητή είναι πάνω από 5, αν όχι τότε βρίσκουμε το μέσο όρο των  διαγωνισμάτων και ελέγχουμε αν είναι μεγαλύτερος του 7.</a:t>
            </a:r>
          </a:p>
          <a:p>
            <a:pPr marL="0" indent="0">
              <a:buNone/>
            </a:pPr>
            <a:r>
              <a:rPr lang="el-GR" sz="1600" dirty="0"/>
              <a:t>Αν συμβαίνει κάτι από τα παραπάνω τότε ο φοιτητής περνάει το μάθημα αλλιώς όχι. </a:t>
            </a:r>
          </a:p>
          <a:p>
            <a:pPr marL="0" indent="0">
              <a:buNone/>
            </a:pPr>
            <a:r>
              <a:rPr lang="el-GR" sz="1600" dirty="0"/>
              <a:t>Επομένως, το πρόγραμμα είναι το εξής: </a:t>
            </a:r>
          </a:p>
          <a:p>
            <a:pPr marL="0" indent="0">
              <a:buNone/>
            </a:pPr>
            <a:r>
              <a:rPr lang="el-GR" sz="1200" dirty="0" smtClean="0"/>
              <a:t> </a:t>
            </a:r>
            <a:endParaRPr lang="el-GR" sz="1200" dirty="0"/>
          </a:p>
          <a:p>
            <a:pPr marL="0" indent="0">
              <a:buNone/>
            </a:pPr>
            <a:endParaRPr lang="el-GR" sz="1200" dirty="0" smtClean="0"/>
          </a:p>
          <a:p>
            <a:endParaRPr lang="el-GR" sz="1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1346227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4/13-4</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6" name="6 - Διάγραμμα ροής: Έξοδος σε εκτυπωτή"/>
          <p:cNvSpPr/>
          <p:nvPr/>
        </p:nvSpPr>
        <p:spPr>
          <a:xfrm>
            <a:off x="1510680" y="1163925"/>
            <a:ext cx="6122640" cy="447192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smtClean="0">
                <a:solidFill>
                  <a:schemeClr val="bg1"/>
                </a:solidFill>
              </a:rPr>
              <a:t>program </a:t>
            </a:r>
            <a:r>
              <a:rPr lang="en-US" sz="1200" b="1" dirty="0" err="1">
                <a:solidFill>
                  <a:schemeClr val="bg1"/>
                </a:solidFill>
              </a:rPr>
              <a:t>bathmoi</a:t>
            </a:r>
            <a:r>
              <a:rPr lang="en-US" sz="1200" dirty="0">
                <a:solidFill>
                  <a:schemeClr val="bg1"/>
                </a:solidFill>
              </a:rPr>
              <a:t>(</a:t>
            </a:r>
            <a:r>
              <a:rPr lang="en-US" sz="1200" dirty="0" err="1">
                <a:solidFill>
                  <a:schemeClr val="bg1"/>
                </a:solidFill>
              </a:rPr>
              <a:t>input,output</a:t>
            </a:r>
            <a:r>
              <a:rPr lang="en-US" sz="1200" dirty="0">
                <a:solidFill>
                  <a:schemeClr val="bg1"/>
                </a:solidFill>
              </a:rPr>
              <a:t>);</a:t>
            </a:r>
          </a:p>
          <a:p>
            <a:r>
              <a:rPr lang="en-US" sz="1200" b="1" dirty="0" err="1">
                <a:solidFill>
                  <a:schemeClr val="bg1"/>
                </a:solidFill>
              </a:rPr>
              <a:t>var</a:t>
            </a:r>
            <a:r>
              <a:rPr lang="en-US" sz="1200" b="1" dirty="0">
                <a:solidFill>
                  <a:schemeClr val="bg1"/>
                </a:solidFill>
              </a:rPr>
              <a:t> </a:t>
            </a:r>
            <a:r>
              <a:rPr lang="en-US" sz="1200" dirty="0">
                <a:solidFill>
                  <a:schemeClr val="bg1"/>
                </a:solidFill>
              </a:rPr>
              <a:t>b1,b2,b3,b4,average:</a:t>
            </a:r>
            <a:r>
              <a:rPr lang="en-US" sz="1200" b="1" dirty="0">
                <a:solidFill>
                  <a:schemeClr val="bg1"/>
                </a:solidFill>
              </a:rPr>
              <a:t>real</a:t>
            </a:r>
            <a:r>
              <a:rPr lang="en-US" sz="1200" dirty="0">
                <a:solidFill>
                  <a:schemeClr val="bg1"/>
                </a:solidFill>
              </a:rPr>
              <a:t>;</a:t>
            </a:r>
          </a:p>
          <a:p>
            <a:r>
              <a:rPr lang="en-US" sz="1200" b="1" dirty="0">
                <a:solidFill>
                  <a:schemeClr val="bg1"/>
                </a:solidFill>
              </a:rPr>
              <a:t>begin </a:t>
            </a:r>
          </a:p>
          <a:p>
            <a:r>
              <a:rPr lang="en-US" sz="1200" b="1" dirty="0">
                <a:solidFill>
                  <a:schemeClr val="bg1"/>
                </a:solidFill>
              </a:rPr>
              <a:t>writeln</a:t>
            </a:r>
            <a:r>
              <a:rPr lang="en-US" sz="1200" dirty="0">
                <a:solidFill>
                  <a:schemeClr val="bg1"/>
                </a:solidFill>
              </a:rPr>
              <a:t>(' Dose toys </a:t>
            </a:r>
            <a:r>
              <a:rPr lang="en-US" sz="1200" dirty="0" err="1">
                <a:solidFill>
                  <a:schemeClr val="bg1"/>
                </a:solidFill>
              </a:rPr>
              <a:t>bathmoys</a:t>
            </a:r>
            <a:r>
              <a:rPr lang="en-US" sz="1200" dirty="0">
                <a:solidFill>
                  <a:schemeClr val="bg1"/>
                </a:solidFill>
              </a:rPr>
              <a:t> 4 </a:t>
            </a:r>
            <a:r>
              <a:rPr lang="en-US" sz="1200" dirty="0" err="1">
                <a:solidFill>
                  <a:schemeClr val="bg1"/>
                </a:solidFill>
              </a:rPr>
              <a:t>diagwnismatwn</a:t>
            </a:r>
            <a:r>
              <a:rPr lang="en-US" sz="1200" dirty="0">
                <a:solidFill>
                  <a:schemeClr val="bg1"/>
                </a:solidFill>
              </a:rPr>
              <a:t> ');</a:t>
            </a:r>
          </a:p>
          <a:p>
            <a:r>
              <a:rPr lang="en-US" sz="1200" b="1" dirty="0">
                <a:solidFill>
                  <a:schemeClr val="bg1"/>
                </a:solidFill>
              </a:rPr>
              <a:t>readln</a:t>
            </a:r>
            <a:r>
              <a:rPr lang="en-US" sz="1200" dirty="0">
                <a:solidFill>
                  <a:schemeClr val="bg1"/>
                </a:solidFill>
              </a:rPr>
              <a:t>(b1,b2,b3,b4);</a:t>
            </a:r>
          </a:p>
          <a:p>
            <a:r>
              <a:rPr lang="en-US" sz="1200" b="1" dirty="0">
                <a:solidFill>
                  <a:schemeClr val="bg1"/>
                </a:solidFill>
              </a:rPr>
              <a:t>if </a:t>
            </a:r>
            <a:r>
              <a:rPr lang="en-US" sz="1200" dirty="0">
                <a:solidFill>
                  <a:schemeClr val="bg1"/>
                </a:solidFill>
              </a:rPr>
              <a:t>(b1&lt;0)</a:t>
            </a:r>
            <a:r>
              <a:rPr lang="en-US" sz="1200" b="1" dirty="0">
                <a:solidFill>
                  <a:schemeClr val="bg1"/>
                </a:solidFill>
              </a:rPr>
              <a:t>or </a:t>
            </a:r>
            <a:r>
              <a:rPr lang="en-US" sz="1200" dirty="0">
                <a:solidFill>
                  <a:schemeClr val="bg1"/>
                </a:solidFill>
              </a:rPr>
              <a:t>(b1&gt;10)</a:t>
            </a:r>
            <a:r>
              <a:rPr lang="en-US" sz="1200" b="1" dirty="0">
                <a:solidFill>
                  <a:schemeClr val="bg1"/>
                </a:solidFill>
              </a:rPr>
              <a:t>or </a:t>
            </a:r>
            <a:r>
              <a:rPr lang="en-US" sz="1200" dirty="0">
                <a:solidFill>
                  <a:schemeClr val="bg1"/>
                </a:solidFill>
              </a:rPr>
              <a:t>(b2&lt;0)</a:t>
            </a:r>
            <a:r>
              <a:rPr lang="en-US" sz="1200" b="1" dirty="0">
                <a:solidFill>
                  <a:schemeClr val="bg1"/>
                </a:solidFill>
              </a:rPr>
              <a:t>or </a:t>
            </a:r>
            <a:r>
              <a:rPr lang="en-US" sz="1200" dirty="0">
                <a:solidFill>
                  <a:schemeClr val="bg1"/>
                </a:solidFill>
              </a:rPr>
              <a:t>(b2&gt;10)</a:t>
            </a:r>
            <a:r>
              <a:rPr lang="en-US" sz="1200" b="1" dirty="0">
                <a:solidFill>
                  <a:schemeClr val="bg1"/>
                </a:solidFill>
              </a:rPr>
              <a:t>or</a:t>
            </a:r>
            <a:r>
              <a:rPr lang="en-US" sz="1200" dirty="0">
                <a:solidFill>
                  <a:schemeClr val="bg1"/>
                </a:solidFill>
              </a:rPr>
              <a:t>(b3&lt;0)</a:t>
            </a:r>
            <a:r>
              <a:rPr lang="en-US" sz="1200" b="1" dirty="0">
                <a:solidFill>
                  <a:schemeClr val="bg1"/>
                </a:solidFill>
              </a:rPr>
              <a:t>or </a:t>
            </a:r>
            <a:r>
              <a:rPr lang="en-US" sz="1200" dirty="0">
                <a:solidFill>
                  <a:schemeClr val="bg1"/>
                </a:solidFill>
              </a:rPr>
              <a:t>(b3&gt;10)</a:t>
            </a:r>
            <a:r>
              <a:rPr lang="en-US" sz="1200" b="1" dirty="0">
                <a:solidFill>
                  <a:schemeClr val="bg1"/>
                </a:solidFill>
              </a:rPr>
              <a:t>or</a:t>
            </a:r>
            <a:r>
              <a:rPr lang="en-US" sz="1200" dirty="0">
                <a:solidFill>
                  <a:schemeClr val="bg1"/>
                </a:solidFill>
              </a:rPr>
              <a:t>(b4&lt;0)</a:t>
            </a:r>
            <a:r>
              <a:rPr lang="en-US" sz="1200" b="1" dirty="0">
                <a:solidFill>
                  <a:schemeClr val="bg1"/>
                </a:solidFill>
              </a:rPr>
              <a:t>or </a:t>
            </a:r>
            <a:r>
              <a:rPr lang="en-US" sz="1200" dirty="0">
                <a:solidFill>
                  <a:schemeClr val="bg1"/>
                </a:solidFill>
              </a:rPr>
              <a:t>(b4&gt;10)</a:t>
            </a:r>
            <a:r>
              <a:rPr lang="en-US" sz="1200" b="1" dirty="0">
                <a:solidFill>
                  <a:schemeClr val="bg1"/>
                </a:solidFill>
              </a:rPr>
              <a:t>then</a:t>
            </a:r>
          </a:p>
          <a:p>
            <a:r>
              <a:rPr lang="en-US" sz="1200" b="1" dirty="0">
                <a:solidFill>
                  <a:schemeClr val="bg1"/>
                </a:solidFill>
              </a:rPr>
              <a:t>writeln</a:t>
            </a:r>
            <a:r>
              <a:rPr lang="en-US" sz="1200" dirty="0">
                <a:solidFill>
                  <a:schemeClr val="bg1"/>
                </a:solidFill>
              </a:rPr>
              <a:t>(' </a:t>
            </a:r>
            <a:r>
              <a:rPr lang="en-US" sz="1200" dirty="0" err="1">
                <a:solidFill>
                  <a:schemeClr val="bg1"/>
                </a:solidFill>
              </a:rPr>
              <a:t>Mh</a:t>
            </a:r>
            <a:r>
              <a:rPr lang="en-US" sz="1200" dirty="0">
                <a:solidFill>
                  <a:schemeClr val="bg1"/>
                </a:solidFill>
              </a:rPr>
              <a:t> </a:t>
            </a:r>
            <a:r>
              <a:rPr lang="en-US" sz="1200" dirty="0" err="1">
                <a:solidFill>
                  <a:schemeClr val="bg1"/>
                </a:solidFill>
              </a:rPr>
              <a:t>apodekta</a:t>
            </a:r>
            <a:r>
              <a:rPr lang="en-US" sz="1200" dirty="0">
                <a:solidFill>
                  <a:schemeClr val="bg1"/>
                </a:solidFill>
              </a:rPr>
              <a:t> </a:t>
            </a:r>
            <a:r>
              <a:rPr lang="en-US" sz="1200" dirty="0" err="1">
                <a:solidFill>
                  <a:schemeClr val="bg1"/>
                </a:solidFill>
              </a:rPr>
              <a:t>dedomena</a:t>
            </a:r>
            <a:r>
              <a:rPr lang="en-US" sz="1200" dirty="0">
                <a:solidFill>
                  <a:schemeClr val="bg1"/>
                </a:solidFill>
              </a:rPr>
              <a:t> ')</a:t>
            </a:r>
          </a:p>
          <a:p>
            <a:r>
              <a:rPr lang="en-US" sz="1200" b="1" dirty="0">
                <a:solidFill>
                  <a:schemeClr val="bg1"/>
                </a:solidFill>
              </a:rPr>
              <a:t>else</a:t>
            </a:r>
          </a:p>
          <a:p>
            <a:r>
              <a:rPr lang="en-US" sz="1200" b="1" dirty="0">
                <a:solidFill>
                  <a:schemeClr val="bg1"/>
                </a:solidFill>
              </a:rPr>
              <a:t>	begin </a:t>
            </a:r>
          </a:p>
          <a:p>
            <a:r>
              <a:rPr lang="en-US" sz="1200" b="1" dirty="0">
                <a:solidFill>
                  <a:schemeClr val="bg1"/>
                </a:solidFill>
              </a:rPr>
              <a:t>	if </a:t>
            </a:r>
            <a:r>
              <a:rPr lang="en-US" sz="1200" dirty="0">
                <a:solidFill>
                  <a:schemeClr val="bg1"/>
                </a:solidFill>
              </a:rPr>
              <a:t>(b1&gt;=5.0) </a:t>
            </a:r>
            <a:r>
              <a:rPr lang="en-US" sz="1200" b="1" dirty="0">
                <a:solidFill>
                  <a:schemeClr val="bg1"/>
                </a:solidFill>
              </a:rPr>
              <a:t>and </a:t>
            </a:r>
            <a:r>
              <a:rPr lang="en-US" sz="1200" dirty="0">
                <a:solidFill>
                  <a:schemeClr val="bg1"/>
                </a:solidFill>
              </a:rPr>
              <a:t>(b2&gt;5.0)</a:t>
            </a:r>
            <a:r>
              <a:rPr lang="en-US" sz="1200" b="1" dirty="0">
                <a:solidFill>
                  <a:schemeClr val="bg1"/>
                </a:solidFill>
              </a:rPr>
              <a:t>and </a:t>
            </a:r>
            <a:r>
              <a:rPr lang="en-US" sz="1200" dirty="0">
                <a:solidFill>
                  <a:schemeClr val="bg1"/>
                </a:solidFill>
              </a:rPr>
              <a:t>(b3&gt;=5.0) </a:t>
            </a:r>
            <a:r>
              <a:rPr lang="en-US" sz="1200" b="1" dirty="0">
                <a:solidFill>
                  <a:schemeClr val="bg1"/>
                </a:solidFill>
              </a:rPr>
              <a:t>and </a:t>
            </a:r>
            <a:r>
              <a:rPr lang="en-US" sz="1200" dirty="0">
                <a:solidFill>
                  <a:schemeClr val="bg1"/>
                </a:solidFill>
              </a:rPr>
              <a:t>(b4&gt;5.0)</a:t>
            </a:r>
            <a:r>
              <a:rPr lang="en-US" sz="1200" b="1" dirty="0">
                <a:solidFill>
                  <a:schemeClr val="bg1"/>
                </a:solidFill>
              </a:rPr>
              <a:t>then</a:t>
            </a:r>
          </a:p>
          <a:p>
            <a:r>
              <a:rPr lang="en-US" sz="1200" b="1" dirty="0">
                <a:solidFill>
                  <a:schemeClr val="bg1"/>
                </a:solidFill>
              </a:rPr>
              <a:t>	writeln</a:t>
            </a:r>
            <a:r>
              <a:rPr lang="en-US" sz="1200" dirty="0">
                <a:solidFill>
                  <a:schemeClr val="bg1"/>
                </a:solidFill>
              </a:rPr>
              <a:t>(' O </a:t>
            </a:r>
            <a:r>
              <a:rPr lang="en-US" sz="1200" dirty="0" err="1">
                <a:solidFill>
                  <a:schemeClr val="bg1"/>
                </a:solidFill>
              </a:rPr>
              <a:t>foithths</a:t>
            </a:r>
            <a:r>
              <a:rPr lang="en-US" sz="1200" dirty="0">
                <a:solidFill>
                  <a:schemeClr val="bg1"/>
                </a:solidFill>
              </a:rPr>
              <a:t> </a:t>
            </a:r>
            <a:r>
              <a:rPr lang="en-US" sz="1200" dirty="0" err="1">
                <a:solidFill>
                  <a:schemeClr val="bg1"/>
                </a:solidFill>
              </a:rPr>
              <a:t>pernaei</a:t>
            </a:r>
            <a:r>
              <a:rPr lang="en-US" sz="1200" dirty="0">
                <a:solidFill>
                  <a:schemeClr val="bg1"/>
                </a:solidFill>
              </a:rPr>
              <a:t> to </a:t>
            </a:r>
            <a:r>
              <a:rPr lang="en-US" sz="1200" dirty="0" err="1">
                <a:solidFill>
                  <a:schemeClr val="bg1"/>
                </a:solidFill>
              </a:rPr>
              <a:t>mathima</a:t>
            </a:r>
            <a:r>
              <a:rPr lang="en-US" sz="1200" dirty="0">
                <a:solidFill>
                  <a:schemeClr val="bg1"/>
                </a:solidFill>
              </a:rPr>
              <a:t> ')</a:t>
            </a:r>
          </a:p>
          <a:p>
            <a:r>
              <a:rPr lang="el-GR" sz="1200" dirty="0">
                <a:solidFill>
                  <a:schemeClr val="bg1"/>
                </a:solidFill>
              </a:rPr>
              <a:t>	</a:t>
            </a:r>
          </a:p>
          <a:p>
            <a:r>
              <a:rPr lang="en-US" sz="1200" dirty="0">
                <a:solidFill>
                  <a:schemeClr val="bg1"/>
                </a:solidFill>
              </a:rPr>
              <a:t>	</a:t>
            </a:r>
            <a:r>
              <a:rPr lang="en-US" sz="1200" b="1" dirty="0">
                <a:solidFill>
                  <a:schemeClr val="bg1"/>
                </a:solidFill>
              </a:rPr>
              <a:t>else </a:t>
            </a:r>
          </a:p>
          <a:p>
            <a:r>
              <a:rPr lang="en-US" sz="1200" b="1" dirty="0">
                <a:solidFill>
                  <a:schemeClr val="bg1"/>
                </a:solidFill>
              </a:rPr>
              <a:t>		begin</a:t>
            </a:r>
          </a:p>
          <a:p>
            <a:r>
              <a:rPr lang="en-US" sz="1200" b="1" dirty="0">
                <a:solidFill>
                  <a:schemeClr val="bg1"/>
                </a:solidFill>
              </a:rPr>
              <a:t>		</a:t>
            </a:r>
            <a:r>
              <a:rPr lang="en-US" sz="1200" dirty="0">
                <a:solidFill>
                  <a:schemeClr val="bg1"/>
                </a:solidFill>
              </a:rPr>
              <a:t>average:</a:t>
            </a:r>
            <a:r>
              <a:rPr lang="en-US" sz="1200" b="1" dirty="0">
                <a:solidFill>
                  <a:schemeClr val="bg1"/>
                </a:solidFill>
              </a:rPr>
              <a:t>=</a:t>
            </a:r>
            <a:r>
              <a:rPr lang="en-US" sz="1200" dirty="0">
                <a:solidFill>
                  <a:schemeClr val="bg1"/>
                </a:solidFill>
              </a:rPr>
              <a:t>(b1+b2+b3+b4)/4.0;</a:t>
            </a:r>
          </a:p>
          <a:p>
            <a:r>
              <a:rPr lang="en-US" sz="1200" dirty="0">
                <a:solidFill>
                  <a:schemeClr val="bg1"/>
                </a:solidFill>
              </a:rPr>
              <a:t>		</a:t>
            </a:r>
            <a:r>
              <a:rPr lang="en-US" sz="1200" b="1" dirty="0">
                <a:solidFill>
                  <a:schemeClr val="bg1"/>
                </a:solidFill>
              </a:rPr>
              <a:t>if </a:t>
            </a:r>
            <a:r>
              <a:rPr lang="en-US" sz="1200" dirty="0">
                <a:solidFill>
                  <a:schemeClr val="bg1"/>
                </a:solidFill>
              </a:rPr>
              <a:t>average&gt;=7.0 </a:t>
            </a:r>
            <a:r>
              <a:rPr lang="en-US" sz="1200" b="1" dirty="0">
                <a:solidFill>
                  <a:schemeClr val="bg1"/>
                </a:solidFill>
              </a:rPr>
              <a:t>then</a:t>
            </a:r>
          </a:p>
          <a:p>
            <a:r>
              <a:rPr lang="en-US" sz="1200" b="1" dirty="0">
                <a:solidFill>
                  <a:schemeClr val="bg1"/>
                </a:solidFill>
              </a:rPr>
              <a:t>		writeln</a:t>
            </a:r>
            <a:r>
              <a:rPr lang="en-US" sz="1200" dirty="0">
                <a:solidFill>
                  <a:schemeClr val="bg1"/>
                </a:solidFill>
              </a:rPr>
              <a:t>(' O </a:t>
            </a:r>
            <a:r>
              <a:rPr lang="en-US" sz="1200" dirty="0" err="1">
                <a:solidFill>
                  <a:schemeClr val="bg1"/>
                </a:solidFill>
              </a:rPr>
              <a:t>foithths</a:t>
            </a:r>
            <a:r>
              <a:rPr lang="en-US" sz="1200" dirty="0">
                <a:solidFill>
                  <a:schemeClr val="bg1"/>
                </a:solidFill>
              </a:rPr>
              <a:t> </a:t>
            </a:r>
            <a:r>
              <a:rPr lang="en-US" sz="1200" dirty="0" err="1">
                <a:solidFill>
                  <a:schemeClr val="bg1"/>
                </a:solidFill>
              </a:rPr>
              <a:t>pernaei</a:t>
            </a:r>
            <a:r>
              <a:rPr lang="en-US" sz="1200" dirty="0">
                <a:solidFill>
                  <a:schemeClr val="bg1"/>
                </a:solidFill>
              </a:rPr>
              <a:t> to </a:t>
            </a:r>
            <a:r>
              <a:rPr lang="en-US" sz="1200" dirty="0" err="1">
                <a:solidFill>
                  <a:schemeClr val="bg1"/>
                </a:solidFill>
              </a:rPr>
              <a:t>mathima</a:t>
            </a:r>
            <a:r>
              <a:rPr lang="en-US" sz="1200" dirty="0">
                <a:solidFill>
                  <a:schemeClr val="bg1"/>
                </a:solidFill>
              </a:rPr>
              <a:t> ')</a:t>
            </a:r>
          </a:p>
          <a:p>
            <a:r>
              <a:rPr lang="en-US" sz="1200" dirty="0">
                <a:solidFill>
                  <a:schemeClr val="bg1"/>
                </a:solidFill>
              </a:rPr>
              <a:t>		</a:t>
            </a:r>
            <a:r>
              <a:rPr lang="en-US" sz="1200" b="1" dirty="0">
                <a:solidFill>
                  <a:schemeClr val="bg1"/>
                </a:solidFill>
              </a:rPr>
              <a:t>else</a:t>
            </a:r>
          </a:p>
          <a:p>
            <a:r>
              <a:rPr lang="en-US" sz="1200" b="1" dirty="0">
                <a:solidFill>
                  <a:schemeClr val="bg1"/>
                </a:solidFill>
              </a:rPr>
              <a:t>	   writeln</a:t>
            </a:r>
            <a:r>
              <a:rPr lang="en-US" sz="1200" dirty="0">
                <a:solidFill>
                  <a:schemeClr val="bg1"/>
                </a:solidFill>
              </a:rPr>
              <a:t>(' O </a:t>
            </a:r>
            <a:r>
              <a:rPr lang="en-US" sz="1200" dirty="0" err="1">
                <a:solidFill>
                  <a:schemeClr val="bg1"/>
                </a:solidFill>
              </a:rPr>
              <a:t>foithths</a:t>
            </a:r>
            <a:r>
              <a:rPr lang="en-US" sz="1200" dirty="0">
                <a:solidFill>
                  <a:schemeClr val="bg1"/>
                </a:solidFill>
              </a:rPr>
              <a:t> den </a:t>
            </a:r>
            <a:r>
              <a:rPr lang="en-US" sz="1200" dirty="0" err="1">
                <a:solidFill>
                  <a:schemeClr val="bg1"/>
                </a:solidFill>
              </a:rPr>
              <a:t>pernaei</a:t>
            </a:r>
            <a:r>
              <a:rPr lang="en-US" sz="1200" dirty="0">
                <a:solidFill>
                  <a:schemeClr val="bg1"/>
                </a:solidFill>
              </a:rPr>
              <a:t> to </a:t>
            </a:r>
            <a:r>
              <a:rPr lang="en-US" sz="1200" dirty="0" err="1">
                <a:solidFill>
                  <a:schemeClr val="bg1"/>
                </a:solidFill>
              </a:rPr>
              <a:t>mathima</a:t>
            </a:r>
            <a:r>
              <a:rPr lang="en-US" sz="1200" dirty="0">
                <a:solidFill>
                  <a:schemeClr val="bg1"/>
                </a:solidFill>
              </a:rPr>
              <a:t> ');</a:t>
            </a:r>
          </a:p>
          <a:p>
            <a:r>
              <a:rPr lang="en-US" sz="1200" dirty="0">
                <a:solidFill>
                  <a:schemeClr val="bg1"/>
                </a:solidFill>
              </a:rPr>
              <a:t>	   </a:t>
            </a:r>
            <a:r>
              <a:rPr lang="en-US" sz="1200" b="1" dirty="0">
                <a:solidFill>
                  <a:schemeClr val="bg1"/>
                </a:solidFill>
              </a:rPr>
              <a:t>end</a:t>
            </a:r>
            <a:r>
              <a:rPr lang="en-US" sz="1200" dirty="0">
                <a:solidFill>
                  <a:schemeClr val="bg1"/>
                </a:solidFill>
              </a:rPr>
              <a:t>;</a:t>
            </a:r>
          </a:p>
          <a:p>
            <a:r>
              <a:rPr lang="en-US" sz="1200" dirty="0">
                <a:solidFill>
                  <a:schemeClr val="bg1"/>
                </a:solidFill>
              </a:rPr>
              <a:t>	</a:t>
            </a:r>
            <a:r>
              <a:rPr lang="en-US" sz="1200" b="1" dirty="0">
                <a:solidFill>
                  <a:schemeClr val="bg1"/>
                </a:solidFill>
              </a:rPr>
              <a:t>end</a:t>
            </a:r>
          </a:p>
          <a:p>
            <a:r>
              <a:rPr lang="en-US" sz="1200" b="1" dirty="0">
                <a:solidFill>
                  <a:schemeClr val="bg1"/>
                </a:solidFill>
              </a:rPr>
              <a:t>end.</a:t>
            </a:r>
            <a:endParaRPr lang="el-GR" sz="900" dirty="0" smtClean="0">
              <a:solidFill>
                <a:schemeClr val="bg1"/>
              </a:solidFill>
            </a:endParaRPr>
          </a:p>
        </p:txBody>
      </p:sp>
    </p:spTree>
    <p:extLst>
      <p:ext uri="{BB962C8B-B14F-4D97-AF65-F5344CB8AC3E}">
        <p14:creationId xmlns:p14="http://schemas.microsoft.com/office/powerpoint/2010/main" val="197376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5/13-1</a:t>
            </a:r>
            <a:endParaRPr lang="el-GR" baseline="-25000" dirty="0"/>
          </a:p>
        </p:txBody>
      </p:sp>
      <p:sp>
        <p:nvSpPr>
          <p:cNvPr id="3" name="Θέση περιεχομένου 2"/>
          <p:cNvSpPr>
            <a:spLocks noGrp="1"/>
          </p:cNvSpPr>
          <p:nvPr>
            <p:ph idx="1"/>
          </p:nvPr>
        </p:nvSpPr>
        <p:spPr>
          <a:xfrm>
            <a:off x="457200" y="1333500"/>
            <a:ext cx="8147248" cy="4116288"/>
          </a:xfrm>
        </p:spPr>
        <p:txBody>
          <a:bodyPr>
            <a:normAutofit/>
          </a:bodyPr>
          <a:lstStyle/>
          <a:p>
            <a:pPr marL="0" lvl="0" indent="0">
              <a:buNone/>
            </a:pPr>
            <a:r>
              <a:rPr lang="el-GR" sz="2800" dirty="0"/>
              <a:t>Να γίνει πρόγραμμα με το οποίο ο χρήστης να δίνει δύο πραγματικού αριθμούς και το σύμβολο μιας αριθμητικής πράξης και να εκτελείται η αντίστοιχη πράξη. Να ελέγχονται οι αντίστοιχοι περιορισμοί και να εμφανίζονται τα αποτελέσματα στην οθόνη. Να δοθούν δύο αντίστοιχα παραδείγματα εκτέλεσης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5484466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5/13-2</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
        <p:nvSpPr>
          <p:cNvPr id="5" name="Θέση περιεχομένου 4"/>
          <p:cNvSpPr>
            <a:spLocks noGrp="1"/>
          </p:cNvSpPr>
          <p:nvPr>
            <p:ph idx="1"/>
          </p:nvPr>
        </p:nvSpPr>
        <p:spPr/>
        <p:txBody>
          <a:bodyPr>
            <a:noAutofit/>
          </a:bodyPr>
          <a:lstStyle/>
          <a:p>
            <a:pPr marL="285750" indent="-285750"/>
            <a:r>
              <a:rPr lang="el-GR" sz="2000" dirty="0"/>
              <a:t>Εδώ θα χρειαστούμε τρεις πραγματικές μεταβλητές </a:t>
            </a:r>
            <a:r>
              <a:rPr lang="en-US" sz="2000" b="1" dirty="0"/>
              <a:t>a,</a:t>
            </a:r>
            <a:r>
              <a:rPr lang="el-GR" sz="2000" b="1" dirty="0"/>
              <a:t> </a:t>
            </a:r>
            <a:r>
              <a:rPr lang="en-US" sz="2000" b="1" dirty="0"/>
              <a:t>b,</a:t>
            </a:r>
            <a:r>
              <a:rPr lang="el-GR" sz="2000" b="1" dirty="0"/>
              <a:t> </a:t>
            </a:r>
            <a:r>
              <a:rPr lang="en-US" sz="2000" b="1" dirty="0"/>
              <a:t>c </a:t>
            </a:r>
            <a:r>
              <a:rPr lang="el-GR" sz="2000" dirty="0"/>
              <a:t>τις δύο πρώτες για τις τιμές που θα εισάγει ο χρήστης από το πληκτρολόγιο και την τρίτη για το αποτέλεσμα κάθε επιμέρους πράξης ακόμα θα χρειαστούμε μια μεταβλητή </a:t>
            </a:r>
            <a:r>
              <a:rPr lang="en-US" sz="2000" b="1" dirty="0" err="1"/>
              <a:t>prax</a:t>
            </a:r>
            <a:r>
              <a:rPr lang="en-US" sz="2000" dirty="0" err="1"/>
              <a:t>i</a:t>
            </a:r>
            <a:r>
              <a:rPr lang="en-US" sz="2000" dirty="0"/>
              <a:t> </a:t>
            </a:r>
            <a:r>
              <a:rPr lang="el-GR" sz="2000" dirty="0"/>
              <a:t>τύπου χαρακτήρα για το πρόσημο που θα δίνει ο χρήστης (δηλαδή για την πράξη που θα ζητάει κάθε φορά να εκτελείται).</a:t>
            </a:r>
          </a:p>
          <a:p>
            <a:pPr marL="285750" indent="-285750"/>
            <a:r>
              <a:rPr lang="el-GR" sz="2000" dirty="0"/>
              <a:t>Το σύμβολο της αντίστοιχης πράξης και στη συνέχεια ή θα τους προσθέτει ή θα του αφαιρεί ή θα τους πολλαπλασιάζει ή θα τους διαιρεί εφόσον ο παρονομαστής (δηλαδή ο δεύτερος αριθμός) είναι διάφορος του 0. </a:t>
            </a:r>
          </a:p>
          <a:p>
            <a:pPr marL="285750" indent="-285750"/>
            <a:r>
              <a:rPr lang="el-GR" sz="2000" dirty="0"/>
              <a:t>Τα αποτελέσματα θα εμφανίζονται στην οθόνη.</a:t>
            </a:r>
          </a:p>
          <a:p>
            <a:pPr marL="285750" indent="-285750"/>
            <a:r>
              <a:rPr lang="el-GR" sz="2000" dirty="0"/>
              <a:t>Επειδή το σύμβολο της πράξης μπορεί να πάρει τέσσερις τιμές (+, -, *, /) είναι προτιμότερο να χρησιμοποιήσουμε την εντολή </a:t>
            </a:r>
            <a:r>
              <a:rPr lang="en-US" sz="2000" dirty="0" smtClean="0"/>
              <a:t>case</a:t>
            </a:r>
            <a:endParaRPr lang="en-US" sz="2000" dirty="0"/>
          </a:p>
        </p:txBody>
      </p:sp>
    </p:spTree>
    <p:extLst>
      <p:ext uri="{BB962C8B-B14F-4D97-AF65-F5344CB8AC3E}">
        <p14:creationId xmlns:p14="http://schemas.microsoft.com/office/powerpoint/2010/main" val="2046049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193204"/>
            <a:ext cx="8229600" cy="952500"/>
          </a:xfrm>
        </p:spPr>
        <p:txBody>
          <a:bodyPr/>
          <a:lstStyle/>
          <a:p>
            <a:pPr algn="l"/>
            <a:r>
              <a:rPr lang="el-GR" dirty="0" smtClean="0"/>
              <a:t>Ασκήσεις</a:t>
            </a:r>
            <a:r>
              <a:rPr lang="el-GR" baseline="-25000" dirty="0" smtClean="0"/>
              <a:t>5/13-3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6" name="6 - Διάγραμμα ροής: Έξοδος σε εκτυπωτή"/>
          <p:cNvSpPr/>
          <p:nvPr/>
        </p:nvSpPr>
        <p:spPr>
          <a:xfrm>
            <a:off x="3635153" y="332584"/>
            <a:ext cx="5401343" cy="538241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900" b="1" dirty="0" smtClean="0">
                <a:solidFill>
                  <a:schemeClr val="bg1"/>
                </a:solidFill>
              </a:rPr>
              <a:t>program </a:t>
            </a:r>
            <a:r>
              <a:rPr lang="en-US" sz="900" b="1" dirty="0" err="1">
                <a:solidFill>
                  <a:schemeClr val="bg1"/>
                </a:solidFill>
              </a:rPr>
              <a:t>praxeis</a:t>
            </a:r>
            <a:r>
              <a:rPr lang="en-US" sz="900" dirty="0">
                <a:solidFill>
                  <a:schemeClr val="bg1"/>
                </a:solidFill>
              </a:rPr>
              <a:t>(</a:t>
            </a:r>
            <a:r>
              <a:rPr lang="en-US" sz="900" dirty="0" err="1">
                <a:solidFill>
                  <a:schemeClr val="bg1"/>
                </a:solidFill>
              </a:rPr>
              <a:t>input,output</a:t>
            </a:r>
            <a:r>
              <a:rPr lang="en-US" sz="900" dirty="0">
                <a:solidFill>
                  <a:schemeClr val="bg1"/>
                </a:solidFill>
              </a:rPr>
              <a:t>);</a:t>
            </a:r>
          </a:p>
          <a:p>
            <a:r>
              <a:rPr lang="en-US" sz="900" b="1" dirty="0" err="1">
                <a:solidFill>
                  <a:schemeClr val="bg1"/>
                </a:solidFill>
              </a:rPr>
              <a:t>var</a:t>
            </a:r>
            <a:r>
              <a:rPr lang="en-US" sz="900" b="1" dirty="0">
                <a:solidFill>
                  <a:schemeClr val="bg1"/>
                </a:solidFill>
              </a:rPr>
              <a:t> </a:t>
            </a:r>
            <a:r>
              <a:rPr lang="en-US" sz="900" dirty="0" err="1">
                <a:solidFill>
                  <a:schemeClr val="bg1"/>
                </a:solidFill>
              </a:rPr>
              <a:t>a,b,c:</a:t>
            </a:r>
            <a:r>
              <a:rPr lang="en-US" sz="900" b="1" dirty="0" err="1">
                <a:solidFill>
                  <a:schemeClr val="bg1"/>
                </a:solidFill>
              </a:rPr>
              <a:t>real</a:t>
            </a:r>
            <a:r>
              <a:rPr lang="en-US" sz="900" dirty="0">
                <a:solidFill>
                  <a:schemeClr val="bg1"/>
                </a:solidFill>
              </a:rPr>
              <a:t>;</a:t>
            </a:r>
          </a:p>
          <a:p>
            <a:r>
              <a:rPr lang="en-US" sz="900" dirty="0">
                <a:solidFill>
                  <a:schemeClr val="bg1"/>
                </a:solidFill>
              </a:rPr>
              <a:t>	</a:t>
            </a:r>
            <a:r>
              <a:rPr lang="en-US" sz="900" dirty="0" err="1">
                <a:solidFill>
                  <a:schemeClr val="bg1"/>
                </a:solidFill>
              </a:rPr>
              <a:t>praxi:</a:t>
            </a:r>
            <a:r>
              <a:rPr lang="en-US" sz="900" b="1" dirty="0" err="1">
                <a:solidFill>
                  <a:schemeClr val="bg1"/>
                </a:solidFill>
              </a:rPr>
              <a:t>char</a:t>
            </a:r>
            <a:r>
              <a:rPr lang="en-US" sz="900" dirty="0">
                <a:solidFill>
                  <a:schemeClr val="bg1"/>
                </a:solidFill>
              </a:rPr>
              <a:t>;</a:t>
            </a:r>
          </a:p>
          <a:p>
            <a:r>
              <a:rPr lang="en-US" sz="900" b="1" dirty="0">
                <a:solidFill>
                  <a:schemeClr val="bg1"/>
                </a:solidFill>
              </a:rPr>
              <a:t>begin</a:t>
            </a:r>
          </a:p>
          <a:p>
            <a:r>
              <a:rPr lang="de-DE" sz="900" b="1" dirty="0">
                <a:solidFill>
                  <a:schemeClr val="bg1"/>
                </a:solidFill>
              </a:rPr>
              <a:t>writeln</a:t>
            </a:r>
            <a:r>
              <a:rPr lang="de-DE" sz="900" dirty="0">
                <a:solidFill>
                  <a:schemeClr val="bg1"/>
                </a:solidFill>
              </a:rPr>
              <a:t>(' </a:t>
            </a:r>
            <a:r>
              <a:rPr lang="de-DE" sz="900" dirty="0" err="1">
                <a:solidFill>
                  <a:schemeClr val="bg1"/>
                </a:solidFill>
              </a:rPr>
              <a:t>Dwse</a:t>
            </a:r>
            <a:r>
              <a:rPr lang="de-DE" sz="900" dirty="0">
                <a:solidFill>
                  <a:schemeClr val="bg1"/>
                </a:solidFill>
              </a:rPr>
              <a:t> 2 </a:t>
            </a:r>
            <a:r>
              <a:rPr lang="de-DE" sz="900" dirty="0" err="1">
                <a:solidFill>
                  <a:schemeClr val="bg1"/>
                </a:solidFill>
              </a:rPr>
              <a:t>pragmatikous</a:t>
            </a:r>
            <a:r>
              <a:rPr lang="de-DE" sz="900" dirty="0">
                <a:solidFill>
                  <a:schemeClr val="bg1"/>
                </a:solidFill>
              </a:rPr>
              <a:t> </a:t>
            </a:r>
            <a:r>
              <a:rPr lang="de-DE" sz="900" dirty="0" err="1">
                <a:solidFill>
                  <a:schemeClr val="bg1"/>
                </a:solidFill>
              </a:rPr>
              <a:t>arithmoys</a:t>
            </a:r>
            <a:r>
              <a:rPr lang="de-DE" sz="900" dirty="0">
                <a:solidFill>
                  <a:schemeClr val="bg1"/>
                </a:solidFill>
              </a:rPr>
              <a:t>: ');</a:t>
            </a:r>
          </a:p>
          <a:p>
            <a:r>
              <a:rPr lang="en-US" sz="900" b="1" dirty="0">
                <a:solidFill>
                  <a:schemeClr val="bg1"/>
                </a:solidFill>
              </a:rPr>
              <a:t>readln</a:t>
            </a:r>
            <a:r>
              <a:rPr lang="en-US" sz="900" dirty="0">
                <a:solidFill>
                  <a:schemeClr val="bg1"/>
                </a:solidFill>
              </a:rPr>
              <a:t>(</a:t>
            </a:r>
            <a:r>
              <a:rPr lang="en-US" sz="900" dirty="0" err="1">
                <a:solidFill>
                  <a:schemeClr val="bg1"/>
                </a:solidFill>
              </a:rPr>
              <a:t>a,b</a:t>
            </a:r>
            <a:r>
              <a:rPr lang="en-US" sz="900" dirty="0">
                <a:solidFill>
                  <a:schemeClr val="bg1"/>
                </a:solidFill>
              </a:rPr>
              <a:t>);</a:t>
            </a:r>
          </a:p>
          <a:p>
            <a:r>
              <a:rPr lang="en-US" sz="900" b="1" dirty="0">
                <a:solidFill>
                  <a:schemeClr val="bg1"/>
                </a:solidFill>
              </a:rPr>
              <a:t>writeln</a:t>
            </a:r>
            <a:r>
              <a:rPr lang="en-US" sz="900" dirty="0">
                <a:solidFill>
                  <a:schemeClr val="bg1"/>
                </a:solidFill>
              </a:rPr>
              <a:t>(' </a:t>
            </a:r>
            <a:r>
              <a:rPr lang="en-US" sz="900" dirty="0" err="1">
                <a:solidFill>
                  <a:schemeClr val="bg1"/>
                </a:solidFill>
              </a:rPr>
              <a:t>Dwse</a:t>
            </a:r>
            <a:r>
              <a:rPr lang="en-US" sz="900" dirty="0">
                <a:solidFill>
                  <a:schemeClr val="bg1"/>
                </a:solidFill>
              </a:rPr>
              <a:t> to </a:t>
            </a:r>
            <a:r>
              <a:rPr lang="en-US" sz="900" dirty="0" err="1">
                <a:solidFill>
                  <a:schemeClr val="bg1"/>
                </a:solidFill>
              </a:rPr>
              <a:t>symbolo</a:t>
            </a:r>
            <a:r>
              <a:rPr lang="en-US" sz="900" dirty="0">
                <a:solidFill>
                  <a:schemeClr val="bg1"/>
                </a:solidFill>
              </a:rPr>
              <a:t> </a:t>
            </a:r>
            <a:r>
              <a:rPr lang="en-US" sz="900" dirty="0" err="1">
                <a:solidFill>
                  <a:schemeClr val="bg1"/>
                </a:solidFill>
              </a:rPr>
              <a:t>ths</a:t>
            </a:r>
            <a:r>
              <a:rPr lang="en-US" sz="900" dirty="0">
                <a:solidFill>
                  <a:schemeClr val="bg1"/>
                </a:solidFill>
              </a:rPr>
              <a:t> </a:t>
            </a:r>
            <a:r>
              <a:rPr lang="en-US" sz="900" dirty="0" err="1">
                <a:solidFill>
                  <a:schemeClr val="bg1"/>
                </a:solidFill>
              </a:rPr>
              <a:t>praxhs</a:t>
            </a:r>
            <a:r>
              <a:rPr lang="en-US" sz="900" dirty="0">
                <a:solidFill>
                  <a:schemeClr val="bg1"/>
                </a:solidFill>
              </a:rPr>
              <a:t>: ');</a:t>
            </a:r>
          </a:p>
          <a:p>
            <a:r>
              <a:rPr lang="en-US" sz="900" b="1" dirty="0">
                <a:solidFill>
                  <a:schemeClr val="bg1"/>
                </a:solidFill>
              </a:rPr>
              <a:t>readln</a:t>
            </a:r>
            <a:r>
              <a:rPr lang="en-US" sz="900" dirty="0">
                <a:solidFill>
                  <a:schemeClr val="bg1"/>
                </a:solidFill>
              </a:rPr>
              <a:t>(praxi);</a:t>
            </a:r>
          </a:p>
          <a:p>
            <a:r>
              <a:rPr lang="en-US" sz="900" b="1" dirty="0" smtClean="0">
                <a:solidFill>
                  <a:schemeClr val="bg1"/>
                </a:solidFill>
              </a:rPr>
              <a:t>	case </a:t>
            </a:r>
            <a:r>
              <a:rPr lang="en-US" sz="900" dirty="0">
                <a:solidFill>
                  <a:schemeClr val="bg1"/>
                </a:solidFill>
              </a:rPr>
              <a:t>praxi </a:t>
            </a:r>
            <a:r>
              <a:rPr lang="en-US" sz="900" b="1" dirty="0">
                <a:solidFill>
                  <a:schemeClr val="bg1"/>
                </a:solidFill>
              </a:rPr>
              <a:t>of </a:t>
            </a:r>
          </a:p>
          <a:p>
            <a:r>
              <a:rPr lang="el-GR" sz="900" b="1" dirty="0">
                <a:solidFill>
                  <a:schemeClr val="bg1"/>
                </a:solidFill>
              </a:rPr>
              <a:t>	</a:t>
            </a:r>
            <a:r>
              <a:rPr lang="el-GR" sz="900" dirty="0">
                <a:solidFill>
                  <a:schemeClr val="bg1"/>
                </a:solidFill>
              </a:rPr>
              <a:t>'+':</a:t>
            </a:r>
          </a:p>
          <a:p>
            <a:r>
              <a:rPr lang="en-US" sz="900" dirty="0">
                <a:solidFill>
                  <a:schemeClr val="bg1"/>
                </a:solidFill>
              </a:rPr>
              <a:t>		</a:t>
            </a:r>
            <a:r>
              <a:rPr lang="en-US" sz="900" b="1" dirty="0">
                <a:solidFill>
                  <a:schemeClr val="bg1"/>
                </a:solidFill>
              </a:rPr>
              <a:t>begin </a:t>
            </a:r>
          </a:p>
          <a:p>
            <a:r>
              <a:rPr lang="en-US" sz="900" b="1" dirty="0">
                <a:solidFill>
                  <a:schemeClr val="bg1"/>
                </a:solidFill>
              </a:rPr>
              <a:t>		</a:t>
            </a:r>
            <a:r>
              <a:rPr lang="en-US" sz="900" dirty="0">
                <a:solidFill>
                  <a:schemeClr val="bg1"/>
                </a:solidFill>
              </a:rPr>
              <a:t>c:=a+b;</a:t>
            </a:r>
          </a:p>
          <a:p>
            <a:r>
              <a:rPr lang="en-US" sz="900" dirty="0">
                <a:solidFill>
                  <a:schemeClr val="bg1"/>
                </a:solidFill>
              </a:rPr>
              <a:t>		</a:t>
            </a:r>
            <a:r>
              <a:rPr lang="en-US" sz="900" b="1" dirty="0">
                <a:solidFill>
                  <a:schemeClr val="bg1"/>
                </a:solidFill>
              </a:rPr>
              <a:t>writeln</a:t>
            </a:r>
            <a:r>
              <a:rPr lang="en-US" sz="900" dirty="0">
                <a:solidFill>
                  <a:schemeClr val="bg1"/>
                </a:solidFill>
              </a:rPr>
              <a:t>(a,' + ',b,' = ',c);</a:t>
            </a:r>
          </a:p>
          <a:p>
            <a:r>
              <a:rPr lang="en-US" sz="900" dirty="0">
                <a:solidFill>
                  <a:schemeClr val="bg1"/>
                </a:solidFill>
              </a:rPr>
              <a:t>		</a:t>
            </a:r>
            <a:r>
              <a:rPr lang="en-US" sz="900" b="1" dirty="0">
                <a:solidFill>
                  <a:schemeClr val="bg1"/>
                </a:solidFill>
              </a:rPr>
              <a:t>end</a:t>
            </a:r>
            <a:r>
              <a:rPr lang="en-US" sz="900" dirty="0">
                <a:solidFill>
                  <a:schemeClr val="bg1"/>
                </a:solidFill>
              </a:rPr>
              <a:t>;</a:t>
            </a:r>
          </a:p>
          <a:p>
            <a:r>
              <a:rPr lang="el-GR" sz="900" dirty="0">
                <a:solidFill>
                  <a:schemeClr val="bg1"/>
                </a:solidFill>
              </a:rPr>
              <a:t>	'-':</a:t>
            </a:r>
          </a:p>
          <a:p>
            <a:r>
              <a:rPr lang="en-US" sz="900" dirty="0">
                <a:solidFill>
                  <a:schemeClr val="bg1"/>
                </a:solidFill>
              </a:rPr>
              <a:t>		</a:t>
            </a:r>
            <a:r>
              <a:rPr lang="en-US" sz="900" b="1" dirty="0">
                <a:solidFill>
                  <a:schemeClr val="bg1"/>
                </a:solidFill>
              </a:rPr>
              <a:t>begin </a:t>
            </a:r>
          </a:p>
          <a:p>
            <a:r>
              <a:rPr lang="en-US" sz="900" b="1" dirty="0">
                <a:solidFill>
                  <a:schemeClr val="bg1"/>
                </a:solidFill>
              </a:rPr>
              <a:t>		</a:t>
            </a:r>
            <a:r>
              <a:rPr lang="en-US" sz="900" dirty="0">
                <a:solidFill>
                  <a:schemeClr val="bg1"/>
                </a:solidFill>
              </a:rPr>
              <a:t>c:=a-b;</a:t>
            </a:r>
          </a:p>
          <a:p>
            <a:r>
              <a:rPr lang="en-US" sz="900" dirty="0">
                <a:solidFill>
                  <a:schemeClr val="bg1"/>
                </a:solidFill>
              </a:rPr>
              <a:t>		</a:t>
            </a:r>
            <a:r>
              <a:rPr lang="en-US" sz="900" b="1" dirty="0">
                <a:solidFill>
                  <a:schemeClr val="bg1"/>
                </a:solidFill>
              </a:rPr>
              <a:t>writeln</a:t>
            </a:r>
            <a:r>
              <a:rPr lang="en-US" sz="900" dirty="0">
                <a:solidFill>
                  <a:schemeClr val="bg1"/>
                </a:solidFill>
              </a:rPr>
              <a:t>(a,' - ',b,' = ',c);</a:t>
            </a:r>
          </a:p>
          <a:p>
            <a:r>
              <a:rPr lang="en-US" sz="900" dirty="0">
                <a:solidFill>
                  <a:schemeClr val="bg1"/>
                </a:solidFill>
              </a:rPr>
              <a:t>		</a:t>
            </a:r>
            <a:r>
              <a:rPr lang="en-US" sz="900" b="1" dirty="0">
                <a:solidFill>
                  <a:schemeClr val="bg1"/>
                </a:solidFill>
              </a:rPr>
              <a:t>end</a:t>
            </a:r>
            <a:r>
              <a:rPr lang="en-US" sz="900" dirty="0">
                <a:solidFill>
                  <a:schemeClr val="bg1"/>
                </a:solidFill>
              </a:rPr>
              <a:t>; </a:t>
            </a:r>
          </a:p>
          <a:p>
            <a:r>
              <a:rPr lang="el-GR" sz="900" dirty="0">
                <a:solidFill>
                  <a:schemeClr val="bg1"/>
                </a:solidFill>
              </a:rPr>
              <a:t>	'*':</a:t>
            </a:r>
          </a:p>
          <a:p>
            <a:r>
              <a:rPr lang="en-US" sz="900" dirty="0">
                <a:solidFill>
                  <a:schemeClr val="bg1"/>
                </a:solidFill>
              </a:rPr>
              <a:t>		</a:t>
            </a:r>
            <a:r>
              <a:rPr lang="en-US" sz="900" b="1" dirty="0">
                <a:solidFill>
                  <a:schemeClr val="bg1"/>
                </a:solidFill>
              </a:rPr>
              <a:t>begin </a:t>
            </a:r>
          </a:p>
          <a:p>
            <a:r>
              <a:rPr lang="en-US" sz="900" b="1" dirty="0">
                <a:solidFill>
                  <a:schemeClr val="bg1"/>
                </a:solidFill>
              </a:rPr>
              <a:t>		</a:t>
            </a:r>
            <a:r>
              <a:rPr lang="en-US" sz="900" dirty="0">
                <a:solidFill>
                  <a:schemeClr val="bg1"/>
                </a:solidFill>
              </a:rPr>
              <a:t>c:=a*b;</a:t>
            </a:r>
          </a:p>
          <a:p>
            <a:r>
              <a:rPr lang="en-US" sz="900" dirty="0">
                <a:solidFill>
                  <a:schemeClr val="bg1"/>
                </a:solidFill>
              </a:rPr>
              <a:t>		</a:t>
            </a:r>
            <a:r>
              <a:rPr lang="en-US" sz="900" b="1" dirty="0">
                <a:solidFill>
                  <a:schemeClr val="bg1"/>
                </a:solidFill>
              </a:rPr>
              <a:t>writeln</a:t>
            </a:r>
            <a:r>
              <a:rPr lang="en-US" sz="900" dirty="0">
                <a:solidFill>
                  <a:schemeClr val="bg1"/>
                </a:solidFill>
              </a:rPr>
              <a:t>(a,' * ',b,' = ',c);</a:t>
            </a:r>
          </a:p>
          <a:p>
            <a:r>
              <a:rPr lang="en-US" sz="900" dirty="0">
                <a:solidFill>
                  <a:schemeClr val="bg1"/>
                </a:solidFill>
              </a:rPr>
              <a:t>		</a:t>
            </a:r>
            <a:r>
              <a:rPr lang="en-US" sz="900" b="1" dirty="0">
                <a:solidFill>
                  <a:schemeClr val="bg1"/>
                </a:solidFill>
              </a:rPr>
              <a:t>end</a:t>
            </a:r>
            <a:r>
              <a:rPr lang="en-US" sz="900" dirty="0">
                <a:solidFill>
                  <a:schemeClr val="bg1"/>
                </a:solidFill>
              </a:rPr>
              <a:t>; </a:t>
            </a:r>
          </a:p>
          <a:p>
            <a:r>
              <a:rPr lang="el-GR" sz="900" dirty="0">
                <a:solidFill>
                  <a:schemeClr val="bg1"/>
                </a:solidFill>
              </a:rPr>
              <a:t>	'/':</a:t>
            </a:r>
          </a:p>
          <a:p>
            <a:r>
              <a:rPr lang="en-US" sz="900" dirty="0">
                <a:solidFill>
                  <a:schemeClr val="bg1"/>
                </a:solidFill>
              </a:rPr>
              <a:t>		</a:t>
            </a:r>
            <a:r>
              <a:rPr lang="en-US" sz="900" b="1" dirty="0">
                <a:solidFill>
                  <a:schemeClr val="bg1"/>
                </a:solidFill>
              </a:rPr>
              <a:t>begin </a:t>
            </a:r>
          </a:p>
          <a:p>
            <a:r>
              <a:rPr lang="en-US" sz="900" b="1" dirty="0">
                <a:solidFill>
                  <a:schemeClr val="bg1"/>
                </a:solidFill>
              </a:rPr>
              <a:t>		</a:t>
            </a:r>
            <a:r>
              <a:rPr lang="en-US" sz="900" b="1" dirty="0" smtClean="0">
                <a:solidFill>
                  <a:schemeClr val="bg1"/>
                </a:solidFill>
              </a:rPr>
              <a:t>if </a:t>
            </a:r>
            <a:r>
              <a:rPr lang="en-US" sz="900" dirty="0" smtClean="0">
                <a:solidFill>
                  <a:schemeClr val="bg1"/>
                </a:solidFill>
              </a:rPr>
              <a:t>b&lt;&gt;0 </a:t>
            </a:r>
            <a:r>
              <a:rPr lang="en-US" sz="900" b="1" dirty="0" smtClean="0">
                <a:solidFill>
                  <a:schemeClr val="bg1"/>
                </a:solidFill>
              </a:rPr>
              <a:t>then </a:t>
            </a:r>
          </a:p>
          <a:p>
            <a:r>
              <a:rPr lang="en-US" sz="900" b="1" dirty="0" smtClean="0">
                <a:solidFill>
                  <a:schemeClr val="bg1"/>
                </a:solidFill>
              </a:rPr>
              <a:t>		</a:t>
            </a:r>
            <a:r>
              <a:rPr lang="en-US" sz="900" b="1" dirty="0">
                <a:solidFill>
                  <a:schemeClr val="bg1"/>
                </a:solidFill>
              </a:rPr>
              <a:t> </a:t>
            </a:r>
            <a:r>
              <a:rPr lang="en-US" sz="900" b="1" dirty="0" smtClean="0">
                <a:solidFill>
                  <a:schemeClr val="bg1"/>
                </a:solidFill>
              </a:rPr>
              <a:t>   begin</a:t>
            </a:r>
          </a:p>
          <a:p>
            <a:r>
              <a:rPr lang="en-US" sz="900" b="1" dirty="0" smtClean="0">
                <a:solidFill>
                  <a:schemeClr val="bg1"/>
                </a:solidFill>
              </a:rPr>
              <a:t>		</a:t>
            </a:r>
            <a:r>
              <a:rPr lang="en-US" sz="900" b="1" dirty="0">
                <a:solidFill>
                  <a:schemeClr val="bg1"/>
                </a:solidFill>
              </a:rPr>
              <a:t> </a:t>
            </a:r>
            <a:r>
              <a:rPr lang="en-US" sz="900" b="1" dirty="0" smtClean="0">
                <a:solidFill>
                  <a:schemeClr val="bg1"/>
                </a:solidFill>
              </a:rPr>
              <a:t>   </a:t>
            </a:r>
            <a:r>
              <a:rPr lang="en-US" sz="900" dirty="0" smtClean="0">
                <a:solidFill>
                  <a:schemeClr val="bg1"/>
                </a:solidFill>
              </a:rPr>
              <a:t>c:=a/b;</a:t>
            </a:r>
          </a:p>
          <a:p>
            <a:r>
              <a:rPr lang="en-US" sz="900" dirty="0" smtClean="0">
                <a:solidFill>
                  <a:schemeClr val="bg1"/>
                </a:solidFill>
              </a:rPr>
              <a:t>		</a:t>
            </a:r>
            <a:r>
              <a:rPr lang="en-US" sz="900" dirty="0">
                <a:solidFill>
                  <a:schemeClr val="bg1"/>
                </a:solidFill>
              </a:rPr>
              <a:t> </a:t>
            </a:r>
            <a:r>
              <a:rPr lang="en-US" sz="900" dirty="0" smtClean="0">
                <a:solidFill>
                  <a:schemeClr val="bg1"/>
                </a:solidFill>
              </a:rPr>
              <a:t>   </a:t>
            </a:r>
            <a:r>
              <a:rPr lang="en-US" sz="900" b="1" dirty="0" smtClean="0">
                <a:solidFill>
                  <a:schemeClr val="bg1"/>
                </a:solidFill>
              </a:rPr>
              <a:t>writeln</a:t>
            </a:r>
            <a:r>
              <a:rPr lang="en-US" sz="900" dirty="0" smtClean="0">
                <a:solidFill>
                  <a:schemeClr val="bg1"/>
                </a:solidFill>
              </a:rPr>
              <a:t>(a,' / ',b,' = ',c);</a:t>
            </a:r>
          </a:p>
          <a:p>
            <a:r>
              <a:rPr lang="en-US" sz="900" dirty="0" smtClean="0">
                <a:solidFill>
                  <a:schemeClr val="bg1"/>
                </a:solidFill>
              </a:rPr>
              <a:t>		</a:t>
            </a:r>
            <a:r>
              <a:rPr lang="en-US" sz="900" dirty="0">
                <a:solidFill>
                  <a:schemeClr val="bg1"/>
                </a:solidFill>
              </a:rPr>
              <a:t> </a:t>
            </a:r>
            <a:r>
              <a:rPr lang="en-US" sz="900" dirty="0" smtClean="0">
                <a:solidFill>
                  <a:schemeClr val="bg1"/>
                </a:solidFill>
              </a:rPr>
              <a:t>   </a:t>
            </a:r>
            <a:r>
              <a:rPr lang="en-US" sz="900" b="1" dirty="0" smtClean="0">
                <a:solidFill>
                  <a:schemeClr val="bg1"/>
                </a:solidFill>
              </a:rPr>
              <a:t>end</a:t>
            </a:r>
          </a:p>
          <a:p>
            <a:r>
              <a:rPr lang="en-US" sz="900" b="1" dirty="0" smtClean="0">
                <a:solidFill>
                  <a:schemeClr val="bg1"/>
                </a:solidFill>
              </a:rPr>
              <a:t>		else </a:t>
            </a:r>
          </a:p>
          <a:p>
            <a:r>
              <a:rPr lang="en-US" sz="900" b="1" dirty="0" smtClean="0">
                <a:solidFill>
                  <a:schemeClr val="bg1"/>
                </a:solidFill>
              </a:rPr>
              <a:t>		writeln</a:t>
            </a:r>
            <a:r>
              <a:rPr lang="en-US" sz="900" dirty="0" smtClean="0">
                <a:solidFill>
                  <a:schemeClr val="bg1"/>
                </a:solidFill>
              </a:rPr>
              <a:t>(' </a:t>
            </a:r>
            <a:r>
              <a:rPr lang="en-US" sz="900" dirty="0" err="1" smtClean="0">
                <a:solidFill>
                  <a:schemeClr val="bg1"/>
                </a:solidFill>
              </a:rPr>
              <a:t>Mh</a:t>
            </a:r>
            <a:r>
              <a:rPr lang="en-US" sz="900" dirty="0" smtClean="0">
                <a:solidFill>
                  <a:schemeClr val="bg1"/>
                </a:solidFill>
              </a:rPr>
              <a:t> </a:t>
            </a:r>
            <a:r>
              <a:rPr lang="en-US" sz="900" dirty="0" err="1" smtClean="0">
                <a:solidFill>
                  <a:schemeClr val="bg1"/>
                </a:solidFill>
              </a:rPr>
              <a:t>apodektos</a:t>
            </a:r>
            <a:r>
              <a:rPr lang="en-US" sz="900" dirty="0" smtClean="0">
                <a:solidFill>
                  <a:schemeClr val="bg1"/>
                </a:solidFill>
              </a:rPr>
              <a:t> </a:t>
            </a:r>
            <a:r>
              <a:rPr lang="en-US" sz="900" dirty="0" err="1" smtClean="0">
                <a:solidFill>
                  <a:schemeClr val="bg1"/>
                </a:solidFill>
              </a:rPr>
              <a:t>paronomasths</a:t>
            </a:r>
            <a:r>
              <a:rPr lang="en-US" sz="900" dirty="0" smtClean="0">
                <a:solidFill>
                  <a:schemeClr val="bg1"/>
                </a:solidFill>
              </a:rPr>
              <a:t> ');</a:t>
            </a:r>
          </a:p>
          <a:p>
            <a:r>
              <a:rPr lang="en-US" sz="900" dirty="0">
                <a:solidFill>
                  <a:schemeClr val="bg1"/>
                </a:solidFill>
              </a:rPr>
              <a:t>		</a:t>
            </a:r>
            <a:r>
              <a:rPr lang="en-US" sz="900" b="1" dirty="0">
                <a:solidFill>
                  <a:schemeClr val="bg1"/>
                </a:solidFill>
              </a:rPr>
              <a:t>end</a:t>
            </a:r>
            <a:r>
              <a:rPr lang="en-US" sz="900" dirty="0">
                <a:solidFill>
                  <a:schemeClr val="bg1"/>
                </a:solidFill>
              </a:rPr>
              <a:t>;</a:t>
            </a:r>
          </a:p>
          <a:p>
            <a:r>
              <a:rPr lang="en-US" sz="900" dirty="0">
                <a:solidFill>
                  <a:schemeClr val="bg1"/>
                </a:solidFill>
              </a:rPr>
              <a:t>	</a:t>
            </a:r>
            <a:r>
              <a:rPr lang="en-US" sz="900" b="1" dirty="0">
                <a:solidFill>
                  <a:schemeClr val="bg1"/>
                </a:solidFill>
              </a:rPr>
              <a:t>end </a:t>
            </a:r>
          </a:p>
          <a:p>
            <a:r>
              <a:rPr lang="en-US" sz="900" b="1" dirty="0">
                <a:solidFill>
                  <a:schemeClr val="bg1"/>
                </a:solidFill>
              </a:rPr>
              <a:t>end. </a:t>
            </a:r>
            <a:endParaRPr lang="el-GR" sz="500" dirty="0" smtClean="0">
              <a:solidFill>
                <a:schemeClr val="bg1"/>
              </a:solidFill>
            </a:endParaRPr>
          </a:p>
        </p:txBody>
      </p:sp>
    </p:spTree>
    <p:extLst>
      <p:ext uri="{BB962C8B-B14F-4D97-AF65-F5344CB8AC3E}">
        <p14:creationId xmlns:p14="http://schemas.microsoft.com/office/powerpoint/2010/main" val="348030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6/13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5" name="Θέση περιεχομένου 4"/>
          <p:cNvSpPr>
            <a:spLocks noGrp="1"/>
          </p:cNvSpPr>
          <p:nvPr>
            <p:ph idx="1"/>
          </p:nvPr>
        </p:nvSpPr>
        <p:spPr>
          <a:xfrm>
            <a:off x="457200" y="1333500"/>
            <a:ext cx="3250704" cy="3771636"/>
          </a:xfrm>
        </p:spPr>
        <p:txBody>
          <a:bodyPr>
            <a:noAutofit/>
          </a:bodyPr>
          <a:lstStyle/>
          <a:p>
            <a:pPr marL="0" indent="0">
              <a:buNone/>
            </a:pPr>
            <a:r>
              <a:rPr lang="el-GR" sz="2400" dirty="0" smtClean="0"/>
              <a:t>Θέλουμε </a:t>
            </a:r>
            <a:r>
              <a:rPr lang="el-GR" sz="2400" dirty="0"/>
              <a:t>να δημιουργήσουμε ένα πρόγραμμα που να διαβάζει από το </a:t>
            </a:r>
            <a:r>
              <a:rPr lang="el-GR" sz="2400" dirty="0" smtClean="0"/>
              <a:t>πληκτρολόγιο το </a:t>
            </a:r>
            <a:r>
              <a:rPr lang="el-GR" sz="2400" dirty="0"/>
              <a:t>όνομα, το επώνυμο και την ηλικία σας, και θα τα εμφανίζει στην οθόνη. Για </a:t>
            </a:r>
            <a:r>
              <a:rPr lang="el-GR" sz="2400" dirty="0" smtClean="0"/>
              <a:t>τα ονόματα </a:t>
            </a:r>
            <a:r>
              <a:rPr lang="el-GR" sz="2400" dirty="0"/>
              <a:t>θα επιτρέπουμε μήκος έως 20 χαρακτήρες</a:t>
            </a:r>
          </a:p>
        </p:txBody>
      </p:sp>
      <p:sp>
        <p:nvSpPr>
          <p:cNvPr id="6" name="6 - Διάγραμμα ροής: Έξοδος σε εκτυπωτή"/>
          <p:cNvSpPr/>
          <p:nvPr/>
        </p:nvSpPr>
        <p:spPr>
          <a:xfrm>
            <a:off x="3923928" y="1219816"/>
            <a:ext cx="3333751" cy="424181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smtClean="0"/>
              <a:t>program</a:t>
            </a:r>
            <a:r>
              <a:rPr lang="en-US" dirty="0" smtClean="0"/>
              <a:t> name;</a:t>
            </a:r>
          </a:p>
          <a:p>
            <a:r>
              <a:rPr lang="en-US" b="1" dirty="0" smtClean="0"/>
              <a:t>var</a:t>
            </a:r>
            <a:r>
              <a:rPr lang="en-US" dirty="0" smtClean="0"/>
              <a:t> </a:t>
            </a:r>
            <a:r>
              <a:rPr lang="en-US" dirty="0" err="1" smtClean="0"/>
              <a:t>ono,epo</a:t>
            </a:r>
            <a:r>
              <a:rPr lang="en-US" dirty="0" smtClean="0"/>
              <a:t> </a:t>
            </a:r>
            <a:r>
              <a:rPr lang="el-GR" dirty="0" smtClean="0"/>
              <a:t>:</a:t>
            </a:r>
            <a:r>
              <a:rPr lang="en-US" dirty="0" smtClean="0"/>
              <a:t> string[20];</a:t>
            </a:r>
          </a:p>
          <a:p>
            <a:r>
              <a:rPr lang="en-US" b="1" dirty="0" smtClean="0"/>
              <a:t>var</a:t>
            </a:r>
            <a:r>
              <a:rPr lang="en-US" dirty="0" smtClean="0"/>
              <a:t> </a:t>
            </a:r>
            <a:r>
              <a:rPr lang="en-US" dirty="0" err="1" smtClean="0"/>
              <a:t>ili</a:t>
            </a:r>
            <a:r>
              <a:rPr lang="en-US" dirty="0" smtClean="0"/>
              <a:t> : integer;</a:t>
            </a:r>
          </a:p>
          <a:p>
            <a:r>
              <a:rPr lang="en-US" b="1" dirty="0" smtClean="0"/>
              <a:t>begin</a:t>
            </a:r>
          </a:p>
          <a:p>
            <a:r>
              <a:rPr lang="en-US" dirty="0" smtClean="0"/>
              <a:t>write('DWSE ONOMA:');</a:t>
            </a:r>
          </a:p>
          <a:p>
            <a:r>
              <a:rPr lang="en-US" dirty="0" smtClean="0"/>
              <a:t>readln(</a:t>
            </a:r>
            <a:r>
              <a:rPr lang="en-US" dirty="0" err="1" smtClean="0"/>
              <a:t>ono</a:t>
            </a:r>
            <a:r>
              <a:rPr lang="en-US" dirty="0" smtClean="0"/>
              <a:t>);</a:t>
            </a:r>
          </a:p>
          <a:p>
            <a:r>
              <a:rPr lang="en-US" dirty="0" smtClean="0"/>
              <a:t>write('DWSE EPONYMO:');</a:t>
            </a:r>
          </a:p>
          <a:p>
            <a:r>
              <a:rPr lang="en-US" dirty="0" smtClean="0"/>
              <a:t>readln(</a:t>
            </a:r>
            <a:r>
              <a:rPr lang="en-US" dirty="0" err="1" smtClean="0"/>
              <a:t>epo</a:t>
            </a:r>
            <a:r>
              <a:rPr lang="en-US" dirty="0" smtClean="0"/>
              <a:t>);</a:t>
            </a:r>
          </a:p>
          <a:p>
            <a:r>
              <a:rPr lang="en-US" dirty="0" smtClean="0"/>
              <a:t>write('DWSE HLIKIA:');</a:t>
            </a:r>
          </a:p>
          <a:p>
            <a:r>
              <a:rPr lang="en-US" dirty="0" smtClean="0"/>
              <a:t>readln(</a:t>
            </a:r>
            <a:r>
              <a:rPr lang="en-US" dirty="0" err="1" smtClean="0"/>
              <a:t>ili</a:t>
            </a:r>
            <a:r>
              <a:rPr lang="en-US" dirty="0" smtClean="0"/>
              <a:t>);</a:t>
            </a:r>
          </a:p>
          <a:p>
            <a:r>
              <a:rPr lang="en-US" dirty="0" smtClean="0"/>
              <a:t>writeln('ONOMA: ',</a:t>
            </a:r>
            <a:r>
              <a:rPr lang="en-US" dirty="0" err="1" smtClean="0"/>
              <a:t>ono</a:t>
            </a:r>
            <a:r>
              <a:rPr lang="en-US" dirty="0" smtClean="0"/>
              <a:t>);</a:t>
            </a:r>
          </a:p>
          <a:p>
            <a:r>
              <a:rPr lang="en-US" dirty="0" smtClean="0"/>
              <a:t>writeln('</a:t>
            </a:r>
            <a:r>
              <a:rPr lang="en-US" dirty="0" err="1" smtClean="0"/>
              <a:t>EPWNYMO:',epo</a:t>
            </a:r>
            <a:r>
              <a:rPr lang="en-US" dirty="0" smtClean="0"/>
              <a:t>);</a:t>
            </a:r>
          </a:p>
          <a:p>
            <a:r>
              <a:rPr lang="en-US" dirty="0" smtClean="0"/>
              <a:t>writeln('HLIKIA: ',</a:t>
            </a:r>
            <a:r>
              <a:rPr lang="en-US" dirty="0" err="1" smtClean="0"/>
              <a:t>ili</a:t>
            </a:r>
            <a:r>
              <a:rPr lang="en-US" dirty="0" smtClean="0"/>
              <a:t>, 'ETWN');</a:t>
            </a:r>
          </a:p>
          <a:p>
            <a:r>
              <a:rPr lang="en-US" b="1" dirty="0" smtClean="0"/>
              <a:t>end.</a:t>
            </a:r>
            <a:endParaRPr lang="en-US" sz="1050" b="1" dirty="0" smtClean="0"/>
          </a:p>
          <a:p>
            <a:endParaRPr lang="el-GR" sz="1050" dirty="0" smtClean="0"/>
          </a:p>
          <a:p>
            <a:endParaRPr lang="el-GR" sz="1050" dirty="0" smtClean="0"/>
          </a:p>
          <a:p>
            <a:endParaRPr lang="el-GR" sz="1050" dirty="0" smtClean="0"/>
          </a:p>
          <a:p>
            <a:endParaRPr lang="el-GR" sz="1050" dirty="0" smtClean="0"/>
          </a:p>
        </p:txBody>
      </p:sp>
    </p:spTree>
    <p:extLst>
      <p:ext uri="{BB962C8B-B14F-4D97-AF65-F5344CB8AC3E}">
        <p14:creationId xmlns:p14="http://schemas.microsoft.com/office/powerpoint/2010/main" val="215518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7/13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5" name="Θέση περιεχομένου 4"/>
          <p:cNvSpPr>
            <a:spLocks noGrp="1"/>
          </p:cNvSpPr>
          <p:nvPr>
            <p:ph idx="1"/>
          </p:nvPr>
        </p:nvSpPr>
        <p:spPr>
          <a:xfrm>
            <a:off x="457200" y="1333500"/>
            <a:ext cx="3250704" cy="3771636"/>
          </a:xfrm>
        </p:spPr>
        <p:txBody>
          <a:bodyPr>
            <a:noAutofit/>
          </a:bodyPr>
          <a:lstStyle/>
          <a:p>
            <a:pPr marL="0" indent="0">
              <a:buNone/>
            </a:pPr>
            <a:r>
              <a:rPr lang="el-GR" sz="2400" dirty="0"/>
              <a:t>Πρόγραμμα που διαβάζει από το πληκτρολόγιο την τιμή ενός πραγματικού αριθμού </a:t>
            </a:r>
            <a:r>
              <a:rPr lang="el-GR" sz="2400" i="1" dirty="0" smtClean="0"/>
              <a:t>x </a:t>
            </a:r>
            <a:r>
              <a:rPr lang="el-GR" sz="2400" dirty="0" smtClean="0"/>
              <a:t>και </a:t>
            </a:r>
            <a:r>
              <a:rPr lang="el-GR" sz="2400" dirty="0"/>
              <a:t>υπολογίζει την τιμή της συνάρτησης</a:t>
            </a:r>
          </a:p>
        </p:txBody>
      </p:sp>
      <p:graphicFrame>
        <p:nvGraphicFramePr>
          <p:cNvPr id="9" name="8 - Αντικείμενο"/>
          <p:cNvGraphicFramePr>
            <a:graphicFrameLocks noChangeAspect="1"/>
          </p:cNvGraphicFramePr>
          <p:nvPr>
            <p:extLst>
              <p:ext uri="{D42A27DB-BD31-4B8C-83A1-F6EECF244321}">
                <p14:modId xmlns:p14="http://schemas.microsoft.com/office/powerpoint/2010/main" val="1467150459"/>
              </p:ext>
            </p:extLst>
          </p:nvPr>
        </p:nvGraphicFramePr>
        <p:xfrm>
          <a:off x="827584" y="3937620"/>
          <a:ext cx="2192337" cy="946691"/>
        </p:xfrm>
        <a:graphic>
          <a:graphicData uri="http://schemas.openxmlformats.org/presentationml/2006/ole">
            <mc:AlternateContent xmlns:mc="http://schemas.openxmlformats.org/markup-compatibility/2006">
              <mc:Choice xmlns:v="urn:schemas-microsoft-com:vml" Requires="v">
                <p:oleObj spid="_x0000_s2060" name="Equation" r:id="rId3" imgW="1117440" imgH="482400" progId="Equation.3">
                  <p:embed/>
                </p:oleObj>
              </mc:Choice>
              <mc:Fallback>
                <p:oleObj name="Equation" r:id="rId3" imgW="1117440" imgH="482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3937620"/>
                        <a:ext cx="2192337" cy="9466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6 - Διάγραμμα ροής: Έξοδος σε εκτυπωτή"/>
          <p:cNvSpPr/>
          <p:nvPr/>
        </p:nvSpPr>
        <p:spPr>
          <a:xfrm>
            <a:off x="3635896" y="1417340"/>
            <a:ext cx="4800600" cy="266429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smtClean="0"/>
              <a:t>program </a:t>
            </a:r>
            <a:r>
              <a:rPr lang="en-US" dirty="0" smtClean="0"/>
              <a:t>expression;</a:t>
            </a:r>
          </a:p>
          <a:p>
            <a:r>
              <a:rPr lang="en-US" b="1" dirty="0" smtClean="0"/>
              <a:t>var </a:t>
            </a:r>
            <a:r>
              <a:rPr lang="en-US" dirty="0" err="1" smtClean="0"/>
              <a:t>x,y</a:t>
            </a:r>
            <a:r>
              <a:rPr lang="en-US" dirty="0" smtClean="0"/>
              <a:t> : real;</a:t>
            </a:r>
          </a:p>
          <a:p>
            <a:r>
              <a:rPr lang="en-US" b="1" dirty="0" smtClean="0"/>
              <a:t>begin</a:t>
            </a:r>
          </a:p>
          <a:p>
            <a:r>
              <a:rPr lang="en-US" dirty="0" smtClean="0"/>
              <a:t>write('DWSE ARI8MO:');</a:t>
            </a:r>
          </a:p>
          <a:p>
            <a:r>
              <a:rPr lang="en-US" dirty="0" smtClean="0"/>
              <a:t>readln(x);</a:t>
            </a:r>
          </a:p>
          <a:p>
            <a:r>
              <a:rPr lang="en-US" dirty="0" smtClean="0"/>
              <a:t>y := ( exp(-x)+</a:t>
            </a:r>
            <a:r>
              <a:rPr lang="en-US" dirty="0" err="1" smtClean="0"/>
              <a:t>sqr</a:t>
            </a:r>
            <a:r>
              <a:rPr lang="en-US" dirty="0" smtClean="0"/>
              <a:t>(x)+</a:t>
            </a:r>
            <a:r>
              <a:rPr lang="en-US" dirty="0" err="1" smtClean="0"/>
              <a:t>sqrt</a:t>
            </a:r>
            <a:r>
              <a:rPr lang="en-US" dirty="0" smtClean="0"/>
              <a:t>(x) ) / ( </a:t>
            </a:r>
            <a:r>
              <a:rPr lang="en-US" dirty="0" err="1" smtClean="0"/>
              <a:t>ln</a:t>
            </a:r>
            <a:r>
              <a:rPr lang="en-US" dirty="0" smtClean="0"/>
              <a:t>(x)+abs(x) );</a:t>
            </a:r>
          </a:p>
          <a:p>
            <a:r>
              <a:rPr lang="en-US" dirty="0" smtClean="0"/>
              <a:t>writeln('TO APOTELESMA THS EXISWSHS EINAI ', y:0:2);</a:t>
            </a:r>
          </a:p>
          <a:p>
            <a:r>
              <a:rPr lang="en-US" b="1" dirty="0" smtClean="0"/>
              <a:t>end.</a:t>
            </a:r>
            <a:endParaRPr lang="el-GR" dirty="0" smtClean="0"/>
          </a:p>
          <a:p>
            <a:endParaRPr lang="el-GR" sz="1600" dirty="0" smtClean="0"/>
          </a:p>
          <a:p>
            <a:endParaRPr lang="el-GR" sz="1600" dirty="0" smtClean="0"/>
          </a:p>
          <a:p>
            <a:endParaRPr lang="el-GR" sz="1600" dirty="0" smtClean="0"/>
          </a:p>
        </p:txBody>
      </p:sp>
    </p:spTree>
    <p:extLst>
      <p:ext uri="{BB962C8B-B14F-4D97-AF65-F5344CB8AC3E}">
        <p14:creationId xmlns:p14="http://schemas.microsoft.com/office/powerpoint/2010/main" val="38711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l-GR" sz="2800" b="1" dirty="0" smtClean="0"/>
              <a:t>1</a:t>
            </a:r>
            <a:r>
              <a:rPr lang="en-US" sz="2800" b="1" smtClean="0"/>
              <a:t>1 </a:t>
            </a:r>
            <a:r>
              <a:rPr lang="el-GR" sz="2800" b="1" dirty="0"/>
              <a:t>:</a:t>
            </a:r>
            <a:r>
              <a:rPr lang="en-US" sz="2800" b="1" dirty="0"/>
              <a:t> </a:t>
            </a:r>
            <a:r>
              <a:rPr lang="el-GR" sz="2800" dirty="0" smtClean="0"/>
              <a:t>Ασκήσεις </a:t>
            </a:r>
            <a:r>
              <a:rPr lang="el-GR" sz="2800" dirty="0"/>
              <a:t>Επανάληψης Α’</a:t>
            </a:r>
            <a:endParaRPr lang="el-GR" sz="2800" dirty="0" smtClean="0"/>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8/13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400" dirty="0"/>
              <a:t>Θέλουμε να δημιουργήσουμε ένα πρόγραμμα που να διαβάζει από το </a:t>
            </a:r>
            <a:r>
              <a:rPr lang="el-GR" sz="2400" dirty="0" smtClean="0"/>
              <a:t>πληκτρολόγιο έναν </a:t>
            </a:r>
            <a:r>
              <a:rPr lang="el-GR" sz="2400" dirty="0"/>
              <a:t>αριθμό δευτερόλεπτων και να εμφανίζει τις ώρες, λεπτά, δευτερόλεπτα </a:t>
            </a:r>
            <a:r>
              <a:rPr lang="el-GR" sz="2400" dirty="0" smtClean="0"/>
              <a:t>που αντιστοιχούν </a:t>
            </a:r>
            <a:r>
              <a:rPr lang="el-GR" sz="2400" dirty="0"/>
              <a:t>στον αριθμό αυτό</a:t>
            </a:r>
          </a:p>
        </p:txBody>
      </p:sp>
      <p:sp>
        <p:nvSpPr>
          <p:cNvPr id="7" name="6 - Διάγραμμα ροής: Έξοδος σε εκτυπωτή"/>
          <p:cNvSpPr/>
          <p:nvPr/>
        </p:nvSpPr>
        <p:spPr>
          <a:xfrm>
            <a:off x="3635896" y="1309394"/>
            <a:ext cx="5256584" cy="406838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smtClean="0"/>
              <a:t>program </a:t>
            </a:r>
            <a:r>
              <a:rPr lang="en-US" dirty="0" smtClean="0"/>
              <a:t>seconds;</a:t>
            </a:r>
          </a:p>
          <a:p>
            <a:r>
              <a:rPr lang="en-US" b="1" dirty="0" smtClean="0"/>
              <a:t>var secs,o,l,d : integer;</a:t>
            </a:r>
          </a:p>
          <a:p>
            <a:r>
              <a:rPr lang="en-US" b="1" dirty="0" smtClean="0"/>
              <a:t>begin</a:t>
            </a:r>
          </a:p>
          <a:p>
            <a:r>
              <a:rPr lang="es-ES" dirty="0" smtClean="0"/>
              <a:t>write('DWSE DEYTEROLEPTA POY </a:t>
            </a:r>
            <a:r>
              <a:rPr lang="el-GR" dirty="0" smtClean="0"/>
              <a:t>ΤΗ</a:t>
            </a:r>
            <a:r>
              <a:rPr lang="es-ES" dirty="0" smtClean="0"/>
              <a:t>ES NA METATRAPOYN: ');</a:t>
            </a:r>
          </a:p>
          <a:p>
            <a:r>
              <a:rPr lang="en-US" dirty="0" smtClean="0"/>
              <a:t>readln(</a:t>
            </a:r>
            <a:r>
              <a:rPr lang="en-US" dirty="0" err="1" smtClean="0"/>
              <a:t>secs</a:t>
            </a:r>
            <a:r>
              <a:rPr lang="en-US" dirty="0" smtClean="0"/>
              <a:t>);</a:t>
            </a:r>
          </a:p>
          <a:p>
            <a:r>
              <a:rPr lang="en-US" dirty="0" smtClean="0"/>
              <a:t>o := secs DIV 3600;</a:t>
            </a:r>
          </a:p>
          <a:p>
            <a:r>
              <a:rPr lang="en-US" dirty="0" smtClean="0"/>
              <a:t>d := secs MOD 3600;</a:t>
            </a:r>
          </a:p>
          <a:p>
            <a:r>
              <a:rPr lang="en-US" dirty="0" smtClean="0"/>
              <a:t>l := d DIV 60;</a:t>
            </a:r>
          </a:p>
          <a:p>
            <a:r>
              <a:rPr lang="en-US" dirty="0" smtClean="0"/>
              <a:t>d := d MOD 60;</a:t>
            </a:r>
          </a:p>
          <a:p>
            <a:r>
              <a:rPr lang="en-US" dirty="0" smtClean="0"/>
              <a:t>write('TA ',secs,' DEYTEROLEPTA ANTISTOIXOYN SE ');</a:t>
            </a:r>
          </a:p>
          <a:p>
            <a:r>
              <a:rPr lang="pl-PL" dirty="0" smtClean="0"/>
              <a:t>writeln(o,' WRES ',l,' LEPTA KAI ',d,' DEYTERA');</a:t>
            </a:r>
          </a:p>
          <a:p>
            <a:r>
              <a:rPr lang="en-US" b="1" dirty="0" smtClean="0"/>
              <a:t>end.</a:t>
            </a:r>
            <a:endParaRPr lang="el-GR" dirty="0" smtClean="0"/>
          </a:p>
          <a:p>
            <a:endParaRPr lang="el-GR" dirty="0" smtClean="0"/>
          </a:p>
          <a:p>
            <a:endParaRPr lang="el-GR" dirty="0" smtClean="0"/>
          </a:p>
        </p:txBody>
      </p:sp>
    </p:spTree>
    <p:extLst>
      <p:ext uri="{BB962C8B-B14F-4D97-AF65-F5344CB8AC3E}">
        <p14:creationId xmlns:p14="http://schemas.microsoft.com/office/powerpoint/2010/main" val="301532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9/13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400" dirty="0"/>
              <a:t>Θέλουμε να δημιουργήσουμε ένα πρόγραμμα που να διαβάζει από το </a:t>
            </a:r>
            <a:r>
              <a:rPr lang="el-GR" sz="2400" dirty="0" smtClean="0"/>
              <a:t>πληκτρολόγιο τρεις </a:t>
            </a:r>
            <a:r>
              <a:rPr lang="el-GR" sz="2400" dirty="0"/>
              <a:t>αριθμούς και να εμφανίζει στην οθόνη τον μεγαλύτερο από αυτούς</a:t>
            </a:r>
          </a:p>
        </p:txBody>
      </p:sp>
      <p:sp>
        <p:nvSpPr>
          <p:cNvPr id="6" name="6 - Διάγραμμα ροής: Έξοδος σε εκτυπωτή"/>
          <p:cNvSpPr/>
          <p:nvPr/>
        </p:nvSpPr>
        <p:spPr>
          <a:xfrm>
            <a:off x="3707904" y="1474553"/>
            <a:ext cx="4572000" cy="375921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smtClean="0"/>
              <a:t>program</a:t>
            </a:r>
            <a:r>
              <a:rPr lang="en-US" sz="2000" dirty="0" smtClean="0"/>
              <a:t> </a:t>
            </a:r>
            <a:r>
              <a:rPr lang="en-US" sz="2000" dirty="0" err="1" smtClean="0"/>
              <a:t>findmax</a:t>
            </a:r>
            <a:r>
              <a:rPr lang="en-US" sz="2000" dirty="0" smtClean="0"/>
              <a:t>;</a:t>
            </a:r>
          </a:p>
          <a:p>
            <a:r>
              <a:rPr lang="en-US" sz="2000" b="1" dirty="0" smtClean="0"/>
              <a:t>var</a:t>
            </a:r>
            <a:r>
              <a:rPr lang="en-US" sz="2000" dirty="0" smtClean="0"/>
              <a:t> </a:t>
            </a:r>
            <a:r>
              <a:rPr lang="en-US" sz="2000" dirty="0" err="1" smtClean="0"/>
              <a:t>a,b,c,max</a:t>
            </a:r>
            <a:r>
              <a:rPr lang="en-US" sz="2000" dirty="0" smtClean="0"/>
              <a:t>: integer;</a:t>
            </a:r>
          </a:p>
          <a:p>
            <a:r>
              <a:rPr lang="en-US" sz="2000" b="1" dirty="0" smtClean="0"/>
              <a:t>begin</a:t>
            </a:r>
          </a:p>
          <a:p>
            <a:r>
              <a:rPr lang="en-US" sz="2000" dirty="0" smtClean="0"/>
              <a:t>writeln('</a:t>
            </a:r>
            <a:r>
              <a:rPr lang="en-US" sz="2000" dirty="0" err="1" smtClean="0"/>
              <a:t>Dwste</a:t>
            </a:r>
            <a:r>
              <a:rPr lang="en-US" sz="2000" dirty="0" smtClean="0"/>
              <a:t> 3 ari0moys </a:t>
            </a:r>
            <a:r>
              <a:rPr lang="en-US" sz="2000" dirty="0" err="1" smtClean="0"/>
              <a:t>kai</a:t>
            </a:r>
            <a:r>
              <a:rPr lang="en-US" sz="2000" dirty="0" smtClean="0"/>
              <a:t> meta RETURN');</a:t>
            </a:r>
          </a:p>
          <a:p>
            <a:r>
              <a:rPr lang="en-US" sz="2000" dirty="0" smtClean="0"/>
              <a:t>readln(</a:t>
            </a:r>
            <a:r>
              <a:rPr lang="en-US" sz="2000" dirty="0" err="1" smtClean="0"/>
              <a:t>a,b,c</a:t>
            </a:r>
            <a:r>
              <a:rPr lang="en-US" sz="2000" dirty="0" smtClean="0"/>
              <a:t>);</a:t>
            </a:r>
          </a:p>
          <a:p>
            <a:r>
              <a:rPr lang="en-US" sz="2000" dirty="0" smtClean="0"/>
              <a:t>max:=0;</a:t>
            </a:r>
          </a:p>
          <a:p>
            <a:r>
              <a:rPr lang="en-US" sz="2000" b="1" dirty="0" smtClean="0"/>
              <a:t>if</a:t>
            </a:r>
            <a:r>
              <a:rPr lang="en-US" sz="2000" dirty="0" smtClean="0"/>
              <a:t> a&gt;=b </a:t>
            </a:r>
            <a:r>
              <a:rPr lang="en-US" sz="2000" b="1" dirty="0" smtClean="0"/>
              <a:t>then</a:t>
            </a:r>
            <a:r>
              <a:rPr lang="en-US" sz="2000" dirty="0" smtClean="0"/>
              <a:t> max:=a </a:t>
            </a:r>
            <a:r>
              <a:rPr lang="en-US" sz="2000" b="1" dirty="0" smtClean="0"/>
              <a:t>else</a:t>
            </a:r>
            <a:r>
              <a:rPr lang="en-US" sz="2000" dirty="0" smtClean="0"/>
              <a:t> max:=b;</a:t>
            </a:r>
          </a:p>
          <a:p>
            <a:r>
              <a:rPr lang="en-US" sz="2000" b="1" dirty="0" smtClean="0"/>
              <a:t>if</a:t>
            </a:r>
            <a:r>
              <a:rPr lang="en-US" sz="2000" dirty="0" smtClean="0"/>
              <a:t> c&gt;=max </a:t>
            </a:r>
            <a:r>
              <a:rPr lang="en-US" sz="2000" b="1" dirty="0" smtClean="0"/>
              <a:t>then</a:t>
            </a:r>
            <a:r>
              <a:rPr lang="en-US" sz="2000" dirty="0" smtClean="0"/>
              <a:t> max:=c;</a:t>
            </a:r>
          </a:p>
          <a:p>
            <a:r>
              <a:rPr lang="en-US" sz="2000" dirty="0" smtClean="0"/>
              <a:t>writeln('</a:t>
            </a:r>
            <a:r>
              <a:rPr lang="en-US" sz="2000" dirty="0" err="1" smtClean="0"/>
              <a:t>Megalyteros</a:t>
            </a:r>
            <a:r>
              <a:rPr lang="en-US" sz="2000" dirty="0" smtClean="0"/>
              <a:t> = ',max);</a:t>
            </a:r>
          </a:p>
          <a:p>
            <a:r>
              <a:rPr lang="en-US" sz="2000" b="1" dirty="0" smtClean="0"/>
              <a:t>end.</a:t>
            </a:r>
            <a:endParaRPr lang="el-GR" sz="2000" b="1" dirty="0" smtClean="0"/>
          </a:p>
          <a:p>
            <a:endParaRPr lang="el-GR" sz="1050" dirty="0" smtClean="0"/>
          </a:p>
        </p:txBody>
      </p:sp>
    </p:spTree>
    <p:extLst>
      <p:ext uri="{BB962C8B-B14F-4D97-AF65-F5344CB8AC3E}">
        <p14:creationId xmlns:p14="http://schemas.microsoft.com/office/powerpoint/2010/main" val="315487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10/13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000" dirty="0"/>
              <a:t>Θέλουμε να δημιουργήσουμε ένα πρόγραμμα που να βρίσκει τη λύση εξισώσεων </a:t>
            </a:r>
            <a:r>
              <a:rPr lang="el-GR" sz="2000" dirty="0" smtClean="0"/>
              <a:t>της μορφής </a:t>
            </a:r>
            <a:r>
              <a:rPr lang="el-GR" sz="2000" dirty="0"/>
              <a:t>a x + b = 0. (</a:t>
            </a:r>
            <a:r>
              <a:rPr lang="el-GR" sz="2000" b="1" dirty="0"/>
              <a:t>Παρατήρηση</a:t>
            </a:r>
            <a:r>
              <a:rPr lang="el-GR" sz="2000" dirty="0"/>
              <a:t>: η λύση είναι x = -b/a, εκτός αν α=0. </a:t>
            </a:r>
            <a:r>
              <a:rPr lang="el-GR" sz="2000" dirty="0" smtClean="0"/>
              <a:t>Αν </a:t>
            </a:r>
            <a:r>
              <a:rPr lang="el-GR" sz="2000" dirty="0"/>
              <a:t>α=0 και b=0 η εξίσωση είναι αόριστη, ενώ αν α=0 και b≠0 η εξίσωση είναι αδύνατη)</a:t>
            </a:r>
          </a:p>
        </p:txBody>
      </p:sp>
      <p:sp>
        <p:nvSpPr>
          <p:cNvPr id="7" name="6 - Διάγραμμα ροής: Έξοδος σε εκτυπωτή"/>
          <p:cNvSpPr/>
          <p:nvPr/>
        </p:nvSpPr>
        <p:spPr>
          <a:xfrm>
            <a:off x="3733800" y="1181365"/>
            <a:ext cx="3886200" cy="4268423"/>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smtClean="0"/>
              <a:t>program</a:t>
            </a:r>
            <a:r>
              <a:rPr lang="en-US" sz="1200" dirty="0" smtClean="0"/>
              <a:t> </a:t>
            </a:r>
            <a:r>
              <a:rPr lang="en-US" sz="1200" dirty="0" err="1" smtClean="0"/>
              <a:t>eksisosh</a:t>
            </a:r>
            <a:r>
              <a:rPr lang="en-US" sz="1200" dirty="0" smtClean="0"/>
              <a:t>;</a:t>
            </a:r>
          </a:p>
          <a:p>
            <a:r>
              <a:rPr lang="en-US" sz="1200" b="1" dirty="0" smtClean="0"/>
              <a:t>var</a:t>
            </a:r>
          </a:p>
          <a:p>
            <a:r>
              <a:rPr lang="en-US" sz="1200" dirty="0" smtClean="0"/>
              <a:t>a:real;</a:t>
            </a:r>
          </a:p>
          <a:p>
            <a:r>
              <a:rPr lang="en-US" sz="1200" dirty="0" smtClean="0"/>
              <a:t>b:real;</a:t>
            </a:r>
          </a:p>
          <a:p>
            <a:r>
              <a:rPr lang="en-US" sz="1200" dirty="0" smtClean="0"/>
              <a:t>x:real;</a:t>
            </a:r>
          </a:p>
          <a:p>
            <a:r>
              <a:rPr lang="en-US" sz="1200" b="1" dirty="0" smtClean="0"/>
              <a:t>begin</a:t>
            </a:r>
          </a:p>
          <a:p>
            <a:r>
              <a:rPr lang="en-US" sz="1200" dirty="0" smtClean="0"/>
              <a:t>writeln('EPILYSH EKSISWSHS </a:t>
            </a:r>
            <a:r>
              <a:rPr lang="en-US" sz="1200" dirty="0" err="1" smtClean="0"/>
              <a:t>ax+b</a:t>
            </a:r>
            <a:r>
              <a:rPr lang="en-US" sz="1200" dirty="0" smtClean="0"/>
              <a:t> = 0');</a:t>
            </a:r>
          </a:p>
          <a:p>
            <a:r>
              <a:rPr lang="en-US" sz="1200" dirty="0" smtClean="0"/>
              <a:t>writeln('DWSE a ');</a:t>
            </a:r>
          </a:p>
          <a:p>
            <a:r>
              <a:rPr lang="en-US" sz="1200" dirty="0" smtClean="0"/>
              <a:t>read (a);</a:t>
            </a:r>
          </a:p>
          <a:p>
            <a:r>
              <a:rPr lang="en-US" sz="1200" dirty="0" smtClean="0"/>
              <a:t>writeln('DWSE b ');</a:t>
            </a:r>
          </a:p>
          <a:p>
            <a:r>
              <a:rPr lang="en-US" sz="1200" dirty="0" smtClean="0"/>
              <a:t>read (b);</a:t>
            </a:r>
          </a:p>
          <a:p>
            <a:r>
              <a:rPr lang="en-US" sz="1200" b="1" dirty="0" smtClean="0"/>
              <a:t>if </a:t>
            </a:r>
            <a:r>
              <a:rPr lang="en-US" sz="1200" dirty="0" smtClean="0"/>
              <a:t>a&lt;&gt;0</a:t>
            </a:r>
            <a:r>
              <a:rPr lang="en-US" sz="1200" b="1" dirty="0" smtClean="0"/>
              <a:t> then</a:t>
            </a:r>
          </a:p>
          <a:p>
            <a:pPr lvl="1"/>
            <a:r>
              <a:rPr lang="en-US" sz="1200" b="1" dirty="0" smtClean="0"/>
              <a:t>begin</a:t>
            </a:r>
          </a:p>
          <a:p>
            <a:pPr lvl="1"/>
            <a:r>
              <a:rPr lang="en-US" sz="1200" dirty="0" smtClean="0"/>
              <a:t>x:=-b/a;</a:t>
            </a:r>
          </a:p>
          <a:p>
            <a:pPr lvl="1"/>
            <a:r>
              <a:rPr lang="en-US" sz="1200" dirty="0" smtClean="0"/>
              <a:t>writeln('</a:t>
            </a:r>
            <a:r>
              <a:rPr lang="en-US" sz="1200" dirty="0" err="1" smtClean="0"/>
              <a:t>Yparxei</a:t>
            </a:r>
            <a:r>
              <a:rPr lang="en-US" sz="1200" dirty="0" smtClean="0"/>
              <a:t> </a:t>
            </a:r>
            <a:r>
              <a:rPr lang="en-US" sz="1200" dirty="0" err="1" smtClean="0"/>
              <a:t>lysh</a:t>
            </a:r>
            <a:r>
              <a:rPr lang="en-US" sz="1200" dirty="0" smtClean="0"/>
              <a:t> </a:t>
            </a:r>
            <a:r>
              <a:rPr lang="en-US" sz="1200" dirty="0" err="1" smtClean="0"/>
              <a:t>gia</a:t>
            </a:r>
            <a:r>
              <a:rPr lang="en-US" sz="1200" dirty="0" smtClean="0"/>
              <a:t> x = ',x:10:4);</a:t>
            </a:r>
          </a:p>
          <a:p>
            <a:pPr lvl="1"/>
            <a:r>
              <a:rPr lang="en-US" sz="1200" b="1" dirty="0" smtClean="0"/>
              <a:t>end</a:t>
            </a:r>
          </a:p>
          <a:p>
            <a:r>
              <a:rPr lang="en-US" sz="1200" b="1" dirty="0" smtClean="0"/>
              <a:t>else</a:t>
            </a:r>
          </a:p>
          <a:p>
            <a:pPr lvl="1"/>
            <a:r>
              <a:rPr lang="en-US" sz="1200" b="1" dirty="0" smtClean="0"/>
              <a:t>if </a:t>
            </a:r>
            <a:r>
              <a:rPr lang="el-GR" sz="1200" dirty="0" smtClean="0"/>
              <a:t> </a:t>
            </a:r>
            <a:r>
              <a:rPr lang="en-US" sz="1200" dirty="0" smtClean="0"/>
              <a:t>b=0 </a:t>
            </a:r>
            <a:r>
              <a:rPr lang="en-US" sz="1200" b="1" dirty="0" smtClean="0"/>
              <a:t>then</a:t>
            </a:r>
            <a:r>
              <a:rPr lang="el-GR" sz="1200" b="1" dirty="0" smtClean="0"/>
              <a:t> </a:t>
            </a:r>
            <a:r>
              <a:rPr lang="en-US" sz="1200" dirty="0" err="1" smtClean="0"/>
              <a:t>writeln</a:t>
            </a:r>
            <a:r>
              <a:rPr lang="en-US" sz="1200" dirty="0" smtClean="0"/>
              <a:t> ('</a:t>
            </a:r>
            <a:r>
              <a:rPr lang="en-US" sz="1200" dirty="0" err="1" smtClean="0"/>
              <a:t>aoristh</a:t>
            </a:r>
            <a:r>
              <a:rPr lang="en-US" sz="1200" dirty="0" smtClean="0"/>
              <a:t>')</a:t>
            </a:r>
          </a:p>
          <a:p>
            <a:r>
              <a:rPr lang="en-US" sz="1200" b="1" dirty="0" smtClean="0"/>
              <a:t>else</a:t>
            </a:r>
          </a:p>
          <a:p>
            <a:pPr lvl="1"/>
            <a:r>
              <a:rPr lang="en-US" sz="1200" dirty="0" smtClean="0"/>
              <a:t>writeln('</a:t>
            </a:r>
            <a:r>
              <a:rPr lang="en-US" sz="1200" dirty="0" err="1" smtClean="0"/>
              <a:t>adynath</a:t>
            </a:r>
            <a:r>
              <a:rPr lang="en-US" sz="1200" dirty="0" smtClean="0"/>
              <a:t>');</a:t>
            </a:r>
          </a:p>
          <a:p>
            <a:r>
              <a:rPr lang="en-US" sz="1200" b="1" dirty="0" smtClean="0"/>
              <a:t>end.</a:t>
            </a:r>
            <a:endParaRPr lang="el-GR" sz="1200" b="1" dirty="0" smtClean="0"/>
          </a:p>
        </p:txBody>
      </p:sp>
    </p:spTree>
    <p:extLst>
      <p:ext uri="{BB962C8B-B14F-4D97-AF65-F5344CB8AC3E}">
        <p14:creationId xmlns:p14="http://schemas.microsoft.com/office/powerpoint/2010/main" val="392868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11/13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000" dirty="0"/>
              <a:t>Δίνεται συνάρτηση </a:t>
            </a:r>
            <a:r>
              <a:rPr lang="el-GR" sz="2000" i="1" dirty="0"/>
              <a:t>f(t)</a:t>
            </a:r>
            <a:r>
              <a:rPr lang="el-GR" sz="2000" dirty="0"/>
              <a:t> η οποία ορίζεται ως εξής:</a:t>
            </a:r>
          </a:p>
          <a:p>
            <a:r>
              <a:rPr lang="en-US" sz="2000" dirty="0"/>
              <a:t> </a:t>
            </a:r>
            <a:r>
              <a:rPr lang="el-GR" sz="2000" dirty="0"/>
              <a:t>Εάν </a:t>
            </a:r>
            <a:r>
              <a:rPr lang="en-US" sz="2000" i="1" dirty="0"/>
              <a:t>t&gt;2</a:t>
            </a:r>
            <a:r>
              <a:rPr lang="en-US" sz="2000" dirty="0"/>
              <a:t> </a:t>
            </a:r>
            <a:r>
              <a:rPr lang="el-GR" sz="2000" dirty="0"/>
              <a:t>τότε </a:t>
            </a:r>
            <a:r>
              <a:rPr lang="en-US" sz="2000" i="1" dirty="0"/>
              <a:t>f(t)=2(t</a:t>
            </a:r>
            <a:r>
              <a:rPr lang="en-US" sz="2000" i="1" baseline="30000" dirty="0"/>
              <a:t>2</a:t>
            </a:r>
            <a:r>
              <a:rPr lang="en-US" sz="2000" i="1" dirty="0"/>
              <a:t>+t)+3lnt-6</a:t>
            </a:r>
          </a:p>
          <a:p>
            <a:r>
              <a:rPr lang="en-US" sz="2000" dirty="0"/>
              <a:t> </a:t>
            </a:r>
            <a:r>
              <a:rPr lang="el-GR" sz="2000" dirty="0"/>
              <a:t>Εάν </a:t>
            </a:r>
            <a:r>
              <a:rPr lang="el-GR" sz="2000" i="1" dirty="0"/>
              <a:t>t=2</a:t>
            </a:r>
            <a:r>
              <a:rPr lang="el-GR" sz="2000" dirty="0"/>
              <a:t> τότε </a:t>
            </a:r>
            <a:r>
              <a:rPr lang="el-GR" sz="2000" i="1" dirty="0"/>
              <a:t>f(t)=1</a:t>
            </a:r>
          </a:p>
          <a:p>
            <a:r>
              <a:rPr lang="en-US" sz="2000" dirty="0"/>
              <a:t> </a:t>
            </a:r>
            <a:r>
              <a:rPr lang="el-GR" sz="2000" dirty="0"/>
              <a:t>Εάν </a:t>
            </a:r>
            <a:r>
              <a:rPr lang="en-US" sz="2000" i="1" dirty="0"/>
              <a:t>t&lt;2</a:t>
            </a:r>
            <a:r>
              <a:rPr lang="en-US" sz="2000" dirty="0"/>
              <a:t> </a:t>
            </a:r>
            <a:r>
              <a:rPr lang="el-GR" sz="2000" dirty="0"/>
              <a:t>τότε </a:t>
            </a:r>
            <a:r>
              <a:rPr lang="en-US" sz="2000" i="1" dirty="0"/>
              <a:t>f(t)=t</a:t>
            </a:r>
            <a:r>
              <a:rPr lang="en-US" sz="2000" i="1" baseline="30000" dirty="0"/>
              <a:t>2</a:t>
            </a:r>
            <a:r>
              <a:rPr lang="en-US" sz="2000" i="1" dirty="0"/>
              <a:t>-3t+1</a:t>
            </a:r>
          </a:p>
          <a:p>
            <a:pPr marL="0" indent="0">
              <a:buNone/>
            </a:pPr>
            <a:r>
              <a:rPr lang="el-GR" sz="2000" dirty="0"/>
              <a:t>Να γραφεί πρόγραμμα που να υπολογίζει την </a:t>
            </a:r>
            <a:r>
              <a:rPr lang="el-GR" sz="2000" i="1" dirty="0"/>
              <a:t>f(t)</a:t>
            </a:r>
            <a:r>
              <a:rPr lang="el-GR" sz="2000" dirty="0"/>
              <a:t> για </a:t>
            </a:r>
            <a:r>
              <a:rPr lang="el-GR" sz="2000" i="1" dirty="0"/>
              <a:t>t</a:t>
            </a:r>
            <a:r>
              <a:rPr lang="el-GR" sz="2000" dirty="0"/>
              <a:t> που θα δίνεται από το χρήστη.</a:t>
            </a:r>
          </a:p>
        </p:txBody>
      </p:sp>
      <p:sp>
        <p:nvSpPr>
          <p:cNvPr id="6" name="6 - Διάγραμμα ροής: Έξοδος σε εκτυπωτή"/>
          <p:cNvSpPr/>
          <p:nvPr/>
        </p:nvSpPr>
        <p:spPr>
          <a:xfrm>
            <a:off x="3779912" y="1523338"/>
            <a:ext cx="4800600" cy="3391959"/>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2000" b="1" dirty="0" smtClean="0"/>
              <a:t>program </a:t>
            </a:r>
            <a:r>
              <a:rPr lang="en-US" sz="2000" dirty="0" err="1" smtClean="0"/>
              <a:t>if_equat</a:t>
            </a:r>
            <a:r>
              <a:rPr lang="en-US" sz="2000" dirty="0" smtClean="0"/>
              <a:t>;</a:t>
            </a:r>
          </a:p>
          <a:p>
            <a:r>
              <a:rPr lang="en-US" sz="2000" b="1" dirty="0" smtClean="0"/>
              <a:t>var </a:t>
            </a:r>
            <a:r>
              <a:rPr lang="en-US" sz="2000" dirty="0" err="1" smtClean="0"/>
              <a:t>t,f</a:t>
            </a:r>
            <a:r>
              <a:rPr lang="en-US" sz="2000" dirty="0" smtClean="0"/>
              <a:t> :real;</a:t>
            </a:r>
          </a:p>
          <a:p>
            <a:r>
              <a:rPr lang="en-US" sz="2000" b="1" dirty="0" smtClean="0"/>
              <a:t>begin</a:t>
            </a:r>
          </a:p>
          <a:p>
            <a:r>
              <a:rPr lang="en-US" sz="2000" dirty="0" smtClean="0"/>
              <a:t>writeln('</a:t>
            </a:r>
            <a:r>
              <a:rPr lang="en-US" sz="2000" dirty="0" err="1" smtClean="0"/>
              <a:t>Parakalw</a:t>
            </a:r>
            <a:r>
              <a:rPr lang="en-US" sz="2000" dirty="0" smtClean="0"/>
              <a:t> </a:t>
            </a:r>
            <a:r>
              <a:rPr lang="en-US" sz="2000" dirty="0" err="1" smtClean="0"/>
              <a:t>dwste</a:t>
            </a:r>
            <a:r>
              <a:rPr lang="en-US" sz="2000" dirty="0" smtClean="0"/>
              <a:t> to t');</a:t>
            </a:r>
          </a:p>
          <a:p>
            <a:r>
              <a:rPr lang="en-US" sz="2000" b="1" dirty="0" smtClean="0"/>
              <a:t>read(t);</a:t>
            </a:r>
          </a:p>
          <a:p>
            <a:r>
              <a:rPr lang="en-US" sz="2000" dirty="0" smtClean="0"/>
              <a:t>if(t&gt;2) then f := 2 * (</a:t>
            </a:r>
            <a:r>
              <a:rPr lang="en-US" sz="2000" dirty="0" err="1" smtClean="0"/>
              <a:t>sqr</a:t>
            </a:r>
            <a:r>
              <a:rPr lang="en-US" sz="2000" dirty="0" smtClean="0"/>
              <a:t>(t) + t) + 3 * </a:t>
            </a:r>
            <a:r>
              <a:rPr lang="en-US" sz="2000" dirty="0" err="1" smtClean="0"/>
              <a:t>ln</a:t>
            </a:r>
            <a:r>
              <a:rPr lang="en-US" sz="2000" dirty="0" smtClean="0"/>
              <a:t>(t) - 6;</a:t>
            </a:r>
          </a:p>
          <a:p>
            <a:r>
              <a:rPr lang="en-US" sz="2000" dirty="0" smtClean="0"/>
              <a:t>if(t&lt;2) then f := 1;</a:t>
            </a:r>
          </a:p>
          <a:p>
            <a:r>
              <a:rPr lang="en-US" sz="2000" dirty="0" smtClean="0"/>
              <a:t>if</a:t>
            </a:r>
            <a:r>
              <a:rPr lang="el-GR" sz="2000" dirty="0" smtClean="0"/>
              <a:t> </a:t>
            </a:r>
            <a:r>
              <a:rPr lang="en-US" sz="2000" dirty="0" smtClean="0"/>
              <a:t>(t=2) then f := </a:t>
            </a:r>
            <a:r>
              <a:rPr lang="en-US" sz="2000" dirty="0" err="1" smtClean="0"/>
              <a:t>sqr</a:t>
            </a:r>
            <a:r>
              <a:rPr lang="en-US" sz="2000" dirty="0" smtClean="0"/>
              <a:t>(t) - 3 * t + exp(t) + 1;</a:t>
            </a:r>
          </a:p>
          <a:p>
            <a:r>
              <a:rPr lang="en-US" sz="2000" dirty="0" smtClean="0"/>
              <a:t>writeln('f(t) = ',f:10:3);</a:t>
            </a:r>
          </a:p>
          <a:p>
            <a:r>
              <a:rPr lang="en-US" sz="2000" b="1" dirty="0" smtClean="0"/>
              <a:t>end.</a:t>
            </a:r>
            <a:endParaRPr lang="el-GR" sz="2000" b="1" dirty="0" smtClean="0"/>
          </a:p>
        </p:txBody>
      </p:sp>
    </p:spTree>
    <p:extLst>
      <p:ext uri="{BB962C8B-B14F-4D97-AF65-F5344CB8AC3E}">
        <p14:creationId xmlns:p14="http://schemas.microsoft.com/office/powerpoint/2010/main" val="236229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12/13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400" dirty="0"/>
              <a:t>Γράψτε πρόγραμμα με όνομα </a:t>
            </a:r>
            <a:r>
              <a:rPr lang="el-GR" sz="2400" dirty="0" err="1"/>
              <a:t>average</a:t>
            </a:r>
            <a:r>
              <a:rPr lang="el-GR" sz="2400" dirty="0"/>
              <a:t> το οποίο θα διαβάζει από το πληκτρολόγιο </a:t>
            </a:r>
            <a:r>
              <a:rPr lang="el-GR" sz="2400" dirty="0" smtClean="0"/>
              <a:t>ένα αριθμό</a:t>
            </a:r>
            <a:r>
              <a:rPr lang="el-GR" sz="2400" i="1" dirty="0" smtClean="0"/>
              <a:t> </a:t>
            </a:r>
            <a:r>
              <a:rPr lang="el-GR" sz="2400" i="1" dirty="0"/>
              <a:t>n</a:t>
            </a:r>
            <a:r>
              <a:rPr lang="el-GR" sz="2400" dirty="0"/>
              <a:t>, και θα υπολογίζει το </a:t>
            </a:r>
            <a:r>
              <a:rPr lang="el-GR" sz="2400" i="1" dirty="0"/>
              <a:t>n! </a:t>
            </a:r>
            <a:r>
              <a:rPr lang="el-GR" sz="2400" dirty="0"/>
              <a:t>δηλαδή το </a:t>
            </a:r>
            <a:r>
              <a:rPr lang="el-GR" sz="2400" i="1" dirty="0"/>
              <a:t>1·2·3·…·n</a:t>
            </a:r>
            <a:r>
              <a:rPr lang="el-GR" sz="2400" dirty="0"/>
              <a:t>. Επίσης να υπολογίζει το</a:t>
            </a:r>
          </a:p>
          <a:p>
            <a:pPr marL="0" indent="0" algn="ctr">
              <a:buNone/>
            </a:pPr>
            <a:r>
              <a:rPr lang="en-US" sz="2400" i="1" dirty="0"/>
              <a:t>1!+2!+3!..+n!</a:t>
            </a:r>
            <a:endParaRPr lang="el-GR" sz="2400" i="1" dirty="0"/>
          </a:p>
        </p:txBody>
      </p:sp>
      <p:sp>
        <p:nvSpPr>
          <p:cNvPr id="8" name="7 - Διάγραμμα ροής: Έξοδος σε εκτυπωτή"/>
          <p:cNvSpPr/>
          <p:nvPr/>
        </p:nvSpPr>
        <p:spPr>
          <a:xfrm>
            <a:off x="3563888" y="1273324"/>
            <a:ext cx="4608512" cy="444167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smtClean="0"/>
              <a:t>program </a:t>
            </a:r>
            <a:r>
              <a:rPr lang="en-US" sz="1600" smtClean="0"/>
              <a:t>average;</a:t>
            </a:r>
            <a:endParaRPr lang="en-US" sz="1600" dirty="0" smtClean="0"/>
          </a:p>
          <a:p>
            <a:r>
              <a:rPr lang="en-US" sz="1600" b="1" dirty="0" smtClean="0"/>
              <a:t>var</a:t>
            </a:r>
            <a:r>
              <a:rPr lang="en-US" sz="1600" dirty="0" smtClean="0"/>
              <a:t> </a:t>
            </a:r>
            <a:r>
              <a:rPr lang="en-US" sz="1600" dirty="0" err="1" smtClean="0"/>
              <a:t>i,n,p,sum:integer</a:t>
            </a:r>
            <a:r>
              <a:rPr lang="en-US" sz="1600" dirty="0" smtClean="0"/>
              <a:t>;</a:t>
            </a:r>
          </a:p>
          <a:p>
            <a:r>
              <a:rPr lang="en-US" sz="1600" b="1" dirty="0" smtClean="0"/>
              <a:t>begin</a:t>
            </a:r>
          </a:p>
          <a:p>
            <a:r>
              <a:rPr lang="en-US" sz="1600" dirty="0" smtClean="0"/>
              <a:t>p:=1;</a:t>
            </a:r>
          </a:p>
          <a:p>
            <a:r>
              <a:rPr lang="en-US" sz="1600" dirty="0" smtClean="0"/>
              <a:t>sum:=0;</a:t>
            </a:r>
          </a:p>
          <a:p>
            <a:r>
              <a:rPr lang="en-US" sz="1600" dirty="0" smtClean="0"/>
              <a:t>write('#');</a:t>
            </a:r>
          </a:p>
          <a:p>
            <a:r>
              <a:rPr lang="en-US" sz="1600" dirty="0" smtClean="0"/>
              <a:t>readln(n);</a:t>
            </a:r>
          </a:p>
          <a:p>
            <a:r>
              <a:rPr lang="pt-BR" sz="1600" dirty="0" smtClean="0"/>
              <a:t>for i:=1 to n do</a:t>
            </a:r>
          </a:p>
          <a:p>
            <a:r>
              <a:rPr lang="en-US" sz="1600" b="1" dirty="0" smtClean="0"/>
              <a:t>begin</a:t>
            </a:r>
          </a:p>
          <a:p>
            <a:r>
              <a:rPr lang="en-US" sz="1600" dirty="0" smtClean="0"/>
              <a:t>p:=p*i;</a:t>
            </a:r>
          </a:p>
          <a:p>
            <a:r>
              <a:rPr lang="en-US" sz="1600" dirty="0" smtClean="0"/>
              <a:t>sum:=</a:t>
            </a:r>
            <a:r>
              <a:rPr lang="en-US" sz="1600" dirty="0" err="1" smtClean="0"/>
              <a:t>sum+p</a:t>
            </a:r>
            <a:r>
              <a:rPr lang="en-US" sz="1600" dirty="0" smtClean="0"/>
              <a:t>;</a:t>
            </a:r>
          </a:p>
          <a:p>
            <a:r>
              <a:rPr lang="en-US" sz="1600" b="1" dirty="0" smtClean="0"/>
              <a:t>end;</a:t>
            </a:r>
          </a:p>
          <a:p>
            <a:r>
              <a:rPr lang="fi-FI" sz="1600" dirty="0" smtClean="0"/>
              <a:t>writeln('to ',n,' paragontiko einai ',p);</a:t>
            </a:r>
          </a:p>
          <a:p>
            <a:r>
              <a:rPr lang="en-US" sz="1600" dirty="0" smtClean="0"/>
              <a:t>writeln('to a8poisma </a:t>
            </a:r>
            <a:r>
              <a:rPr lang="en-US" sz="1600" dirty="0" err="1" smtClean="0"/>
              <a:t>twn</a:t>
            </a:r>
            <a:r>
              <a:rPr lang="en-US" sz="1600" dirty="0" smtClean="0"/>
              <a:t> </a:t>
            </a:r>
            <a:r>
              <a:rPr lang="en-US" sz="1600" dirty="0" err="1" smtClean="0"/>
              <a:t>paragontikwn</a:t>
            </a:r>
            <a:r>
              <a:rPr lang="en-US" sz="1600" dirty="0" smtClean="0"/>
              <a:t> </a:t>
            </a:r>
            <a:r>
              <a:rPr lang="en-US" sz="1600" dirty="0" err="1" smtClean="0"/>
              <a:t>einai</a:t>
            </a:r>
            <a:r>
              <a:rPr lang="en-US" sz="1600" dirty="0" smtClean="0"/>
              <a:t> ',sum);</a:t>
            </a:r>
          </a:p>
          <a:p>
            <a:r>
              <a:rPr lang="en-US" sz="1600" b="1" dirty="0" smtClean="0"/>
              <a:t>end.</a:t>
            </a:r>
            <a:endParaRPr lang="el-GR" sz="1000" b="1" dirty="0" smtClean="0"/>
          </a:p>
        </p:txBody>
      </p:sp>
    </p:spTree>
    <p:extLst>
      <p:ext uri="{BB962C8B-B14F-4D97-AF65-F5344CB8AC3E}">
        <p14:creationId xmlns:p14="http://schemas.microsoft.com/office/powerpoint/2010/main" val="419186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13/13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5" name="Θέση περιεχομένου 4"/>
          <p:cNvSpPr>
            <a:spLocks noGrp="1"/>
          </p:cNvSpPr>
          <p:nvPr>
            <p:ph idx="1"/>
          </p:nvPr>
        </p:nvSpPr>
        <p:spPr>
          <a:xfrm>
            <a:off x="457200" y="1333500"/>
            <a:ext cx="3178696" cy="3771636"/>
          </a:xfrm>
        </p:spPr>
        <p:txBody>
          <a:bodyPr>
            <a:noAutofit/>
          </a:bodyPr>
          <a:lstStyle/>
          <a:p>
            <a:pPr marL="0" indent="0">
              <a:buNone/>
            </a:pPr>
            <a:r>
              <a:rPr lang="el-GR" sz="2400" dirty="0"/>
              <a:t>Να γραφεί πρόγραμμα που να διαβάζει τους αριθμούς </a:t>
            </a:r>
            <a:r>
              <a:rPr lang="en-US" sz="2400" i="1" dirty="0"/>
              <a:t>x1,x2,x3,…,</a:t>
            </a:r>
            <a:r>
              <a:rPr lang="en-US" sz="2400" i="1" dirty="0" err="1"/>
              <a:t>xN</a:t>
            </a:r>
            <a:r>
              <a:rPr lang="en-US" sz="2400" i="1" dirty="0"/>
              <a:t> </a:t>
            </a:r>
            <a:r>
              <a:rPr lang="el-GR" sz="2400" i="1" dirty="0"/>
              <a:t> </a:t>
            </a:r>
            <a:r>
              <a:rPr lang="el-GR" sz="2400" dirty="0"/>
              <a:t>και να υπολογίζει το μέσο όρο ‘μ’ και τη διακύμανση ‘σ’ όπου:</a:t>
            </a:r>
            <a:endParaRPr lang="el-GR" sz="2400" i="1" dirty="0"/>
          </a:p>
        </p:txBody>
      </p:sp>
      <p:graphicFrame>
        <p:nvGraphicFramePr>
          <p:cNvPr id="6" name="Object 2"/>
          <p:cNvGraphicFramePr>
            <a:graphicFrameLocks noChangeAspect="1"/>
          </p:cNvGraphicFramePr>
          <p:nvPr>
            <p:extLst>
              <p:ext uri="{D42A27DB-BD31-4B8C-83A1-F6EECF244321}">
                <p14:modId xmlns:p14="http://schemas.microsoft.com/office/powerpoint/2010/main" val="4082449909"/>
              </p:ext>
            </p:extLst>
          </p:nvPr>
        </p:nvGraphicFramePr>
        <p:xfrm>
          <a:off x="483914" y="3706147"/>
          <a:ext cx="2801937" cy="1461591"/>
        </p:xfrm>
        <a:graphic>
          <a:graphicData uri="http://schemas.openxmlformats.org/presentationml/2006/ole">
            <mc:AlternateContent xmlns:mc="http://schemas.openxmlformats.org/markup-compatibility/2006">
              <mc:Choice xmlns:v="urn:schemas-microsoft-com:vml" Requires="v">
                <p:oleObj spid="_x0000_s3083" name="Equation" r:id="rId3" imgW="1701720" imgH="888840" progId="Equation.3">
                  <p:embed/>
                </p:oleObj>
              </mc:Choice>
              <mc:Fallback>
                <p:oleObj name="Equation" r:id="rId3" imgW="1701720" imgH="8888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914" y="3706147"/>
                        <a:ext cx="2801937" cy="14615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7 - Διάγραμμα ροής: Έξοδος σε εκτυπωτή"/>
          <p:cNvSpPr/>
          <p:nvPr/>
        </p:nvSpPr>
        <p:spPr>
          <a:xfrm>
            <a:off x="3662610" y="1360156"/>
            <a:ext cx="5257800" cy="424107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400" b="1" dirty="0" smtClean="0"/>
              <a:t>program </a:t>
            </a:r>
            <a:r>
              <a:rPr lang="en-US" sz="1400" b="1" dirty="0" err="1" smtClean="0"/>
              <a:t>mesos</a:t>
            </a:r>
            <a:r>
              <a:rPr lang="en-US" sz="1400" b="1" dirty="0" smtClean="0"/>
              <a:t>;</a:t>
            </a:r>
          </a:p>
          <a:p>
            <a:r>
              <a:rPr lang="en-US" sz="1400" b="1" dirty="0" smtClean="0"/>
              <a:t>var </a:t>
            </a:r>
            <a:r>
              <a:rPr lang="en-US" sz="1400" b="1" dirty="0" err="1" smtClean="0"/>
              <a:t>m,s,x,sum,tetrag:real</a:t>
            </a:r>
            <a:r>
              <a:rPr lang="en-US" sz="1400" b="1" dirty="0" smtClean="0"/>
              <a:t>;</a:t>
            </a:r>
          </a:p>
          <a:p>
            <a:r>
              <a:rPr lang="en-US" sz="1400" dirty="0" smtClean="0"/>
              <a:t>	</a:t>
            </a:r>
            <a:r>
              <a:rPr lang="en-US" sz="1400" dirty="0" err="1" smtClean="0"/>
              <a:t>i,N:</a:t>
            </a:r>
            <a:r>
              <a:rPr lang="en-US" sz="1400" b="1" dirty="0" err="1" smtClean="0"/>
              <a:t>integer</a:t>
            </a:r>
            <a:r>
              <a:rPr lang="en-US" sz="1400" b="1" dirty="0" smtClean="0"/>
              <a:t>;</a:t>
            </a:r>
          </a:p>
          <a:p>
            <a:r>
              <a:rPr lang="en-US" sz="1400" b="1" dirty="0" smtClean="0"/>
              <a:t>begin</a:t>
            </a:r>
          </a:p>
          <a:p>
            <a:r>
              <a:rPr lang="fi-FI" sz="1400" b="1" dirty="0" smtClean="0"/>
              <a:t>write('Posoi einai oi arithmoi synolika?:');</a:t>
            </a:r>
          </a:p>
          <a:p>
            <a:r>
              <a:rPr lang="en-US" sz="1400" b="1" dirty="0" smtClean="0"/>
              <a:t>readln(N);</a:t>
            </a:r>
          </a:p>
          <a:p>
            <a:r>
              <a:rPr lang="en-US" sz="1400" dirty="0" smtClean="0"/>
              <a:t>m:=0; s:=0; sum:=0; </a:t>
            </a:r>
            <a:r>
              <a:rPr lang="en-US" sz="1400" dirty="0" err="1" smtClean="0"/>
              <a:t>tetrag</a:t>
            </a:r>
            <a:r>
              <a:rPr lang="en-US" sz="1400" dirty="0" smtClean="0"/>
              <a:t>:=0;</a:t>
            </a:r>
          </a:p>
          <a:p>
            <a:r>
              <a:rPr lang="en-US" sz="1400" b="1" dirty="0" smtClean="0"/>
              <a:t>for i:=1 to N do begin</a:t>
            </a:r>
          </a:p>
          <a:p>
            <a:r>
              <a:rPr lang="en-US" sz="1400" b="1" dirty="0" smtClean="0"/>
              <a:t>				write('x='); readln(x);</a:t>
            </a:r>
          </a:p>
          <a:p>
            <a:r>
              <a:rPr lang="en-US" sz="1400" dirty="0" smtClean="0"/>
              <a:t>				sum:=</a:t>
            </a:r>
            <a:r>
              <a:rPr lang="en-US" sz="1400" dirty="0" err="1" smtClean="0"/>
              <a:t>sum+x</a:t>
            </a:r>
            <a:r>
              <a:rPr lang="en-US" sz="1400" dirty="0" smtClean="0"/>
              <a:t>;</a:t>
            </a:r>
          </a:p>
          <a:p>
            <a:r>
              <a:rPr lang="en-US" sz="1400" dirty="0" smtClean="0"/>
              <a:t>				</a:t>
            </a:r>
            <a:r>
              <a:rPr lang="en-US" sz="1400" dirty="0" err="1" smtClean="0"/>
              <a:t>tetrag</a:t>
            </a:r>
            <a:r>
              <a:rPr lang="en-US" sz="1400" dirty="0" smtClean="0"/>
              <a:t>:=</a:t>
            </a:r>
            <a:r>
              <a:rPr lang="en-US" sz="1400" dirty="0" err="1" smtClean="0"/>
              <a:t>tetrag+</a:t>
            </a:r>
            <a:r>
              <a:rPr lang="en-US" sz="1400" b="1" dirty="0" err="1" smtClean="0"/>
              <a:t>sqr</a:t>
            </a:r>
            <a:r>
              <a:rPr lang="en-US" sz="1400" b="1" dirty="0" smtClean="0"/>
              <a:t>(x);</a:t>
            </a:r>
          </a:p>
          <a:p>
            <a:r>
              <a:rPr lang="en-US" sz="1400" dirty="0" smtClean="0"/>
              <a:t>				</a:t>
            </a:r>
            <a:r>
              <a:rPr lang="en-US" sz="1400" b="1" dirty="0" smtClean="0"/>
              <a:t>end;</a:t>
            </a:r>
          </a:p>
          <a:p>
            <a:r>
              <a:rPr lang="en-US" sz="1400" dirty="0" smtClean="0"/>
              <a:t>m:=1/N*sum;</a:t>
            </a:r>
          </a:p>
          <a:p>
            <a:r>
              <a:rPr lang="en-US" sz="1400" dirty="0" smtClean="0"/>
              <a:t>s:=1/N*tetrag-1/</a:t>
            </a:r>
            <a:r>
              <a:rPr lang="en-US" sz="1400" b="1" dirty="0" err="1" smtClean="0"/>
              <a:t>sqr</a:t>
            </a:r>
            <a:r>
              <a:rPr lang="en-US" sz="1400" b="1" dirty="0" smtClean="0"/>
              <a:t>(N)*</a:t>
            </a:r>
            <a:r>
              <a:rPr lang="en-US" sz="1400" b="1" dirty="0" err="1" smtClean="0"/>
              <a:t>sqr</a:t>
            </a:r>
            <a:r>
              <a:rPr lang="en-US" sz="1400" b="1" dirty="0" smtClean="0"/>
              <a:t>(sum);</a:t>
            </a:r>
          </a:p>
          <a:p>
            <a:r>
              <a:rPr lang="pt-BR" sz="1400" b="1" dirty="0" smtClean="0"/>
              <a:t>writeln('Mesos oros=', m, 'Diakymansh=', s);</a:t>
            </a:r>
          </a:p>
          <a:p>
            <a:r>
              <a:rPr lang="en-US" sz="1400" b="1" dirty="0" smtClean="0"/>
              <a:t>end.</a:t>
            </a:r>
            <a:endParaRPr lang="el-GR" sz="900" b="1" dirty="0" smtClean="0"/>
          </a:p>
        </p:txBody>
      </p:sp>
    </p:spTree>
    <p:extLst>
      <p:ext uri="{BB962C8B-B14F-4D97-AF65-F5344CB8AC3E}">
        <p14:creationId xmlns:p14="http://schemas.microsoft.com/office/powerpoint/2010/main" val="331464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021220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27</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Ασκήσεις Επανάληψης Α’</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r>
              <a:rPr lang="el-GR" sz="2800" dirty="0" smtClean="0"/>
              <a:t>Να παρουσιαστούν οι λύσεις κάποιων ενδεικτικών ασκήσεων επανάληψης, που αφορούν τις Ενότητες 1-3, προς πλήρη κατανόηση.</a:t>
            </a:r>
            <a:endParaRPr lang="el-GR" sz="28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pPr>
              <a:spcBef>
                <a:spcPts val="600"/>
              </a:spcBef>
            </a:pPr>
            <a:r>
              <a:rPr lang="el-GR" sz="2800" dirty="0" smtClean="0"/>
              <a:t>Ασκήσεις Επανάληψης στις Ενότητες 1-3</a:t>
            </a:r>
          </a:p>
          <a:p>
            <a:pPr>
              <a:spcBef>
                <a:spcPts val="600"/>
              </a:spcBef>
            </a:pPr>
            <a:r>
              <a:rPr lang="el-GR" sz="2800" dirty="0" smtClean="0"/>
              <a:t>Λύσεις ασκήσεων</a:t>
            </a:r>
          </a:p>
          <a:p>
            <a:endParaRPr lang="el-GR" sz="2800" dirty="0">
              <a:solidFill>
                <a:srgbClr val="FF0000"/>
              </a:solidFill>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1/13</a:t>
            </a:r>
            <a:endParaRPr lang="el-GR" baseline="-25000"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457200" y="1333500"/>
                <a:ext cx="3106688" cy="3771636"/>
              </a:xfrm>
            </p:spPr>
            <p:txBody>
              <a:bodyPr>
                <a:normAutofit fontScale="77500" lnSpcReduction="20000"/>
              </a:bodyPr>
              <a:lstStyle/>
              <a:p>
                <a:pPr marL="0" indent="0">
                  <a:buNone/>
                </a:pPr>
                <a:r>
                  <a:rPr lang="el-GR" sz="2600" dirty="0" smtClean="0"/>
                  <a:t>Να γίνει πρόγραμμα με το οποίο ο χρήστης να δίνει ένα πραγματικό αριθμό και ένα εμφανίζει την απόλυτη του τιμή και συγχρόνως να λέει αν είναι θετικός ή αρνητικός.</a:t>
                </a:r>
                <a:r>
                  <a:rPr lang="el-GR" sz="2600" dirty="0">
                    <a:solidFill>
                      <a:schemeClr val="accent1">
                        <a:lumMod val="75000"/>
                      </a:schemeClr>
                    </a:solidFill>
                    <a:effectLst>
                      <a:outerShdw blurRad="38100" dist="38100" dir="2700000" algn="tl">
                        <a:srgbClr val="000000">
                          <a:alpha val="43137"/>
                        </a:srgbClr>
                      </a:outerShdw>
                    </a:effectLst>
                  </a:rPr>
                  <a:t> </a:t>
                </a:r>
                <a:endParaRPr lang="el-GR" sz="2600" dirty="0" smtClean="0">
                  <a:solidFill>
                    <a:schemeClr val="accent1">
                      <a:lumMod val="75000"/>
                    </a:schemeClr>
                  </a:solidFill>
                  <a:effectLst>
                    <a:outerShdw blurRad="38100" dist="38100" dir="2700000" algn="tl">
                      <a:srgbClr val="000000">
                        <a:alpha val="43137"/>
                      </a:srgbClr>
                    </a:outerShdw>
                  </a:effectLst>
                </a:endParaRPr>
              </a:p>
              <a:p>
                <a:pPr>
                  <a:buFont typeface="Wingdings" panose="05000000000000000000" pitchFamily="2" charset="2"/>
                  <a:buChar char="§"/>
                </a:pPr>
                <a:r>
                  <a:rPr lang="el-GR" sz="2300" dirty="0" smtClean="0">
                    <a:solidFill>
                      <a:schemeClr val="tx1"/>
                    </a:solidFill>
                    <a:effectLst/>
                  </a:rPr>
                  <a:t>Καταρχήν για να δημιουργήσουμε το πρόγραμμα θα πρέπει να θυμηθούμε τον ορισμό της απόλυτης τιμής: </a:t>
                </a:r>
              </a:p>
              <a:p>
                <a:pPr marL="0" indent="0">
                  <a:buNone/>
                </a:pPr>
                <a14:m>
                  <m:oMath xmlns:m="http://schemas.openxmlformats.org/officeDocument/2006/math">
                    <m:d>
                      <m:dPr>
                        <m:begChr m:val="|"/>
                        <m:endChr m:val="|"/>
                        <m:ctrlPr>
                          <a:rPr lang="el-GR" sz="2300" i="1">
                            <a:solidFill>
                              <a:schemeClr val="tx1"/>
                            </a:solidFill>
                            <a:effectLst/>
                            <a:latin typeface="Cambria Math" panose="02040503050406030204" pitchFamily="18" charset="0"/>
                          </a:rPr>
                        </m:ctrlPr>
                      </m:dPr>
                      <m:e>
                        <m:r>
                          <a:rPr lang="en-US" sz="2300" i="1">
                            <a:solidFill>
                              <a:schemeClr val="tx1"/>
                            </a:solidFill>
                            <a:effectLst/>
                            <a:latin typeface="Cambria Math" panose="02040503050406030204" pitchFamily="18" charset="0"/>
                          </a:rPr>
                          <m:t>𝑥</m:t>
                        </m:r>
                      </m:e>
                    </m:d>
                  </m:oMath>
                </a14:m>
                <a:r>
                  <a:rPr lang="en-US" sz="2300" dirty="0">
                    <a:solidFill>
                      <a:schemeClr val="tx1"/>
                    </a:solidFill>
                    <a:effectLst/>
                  </a:rPr>
                  <a:t>=</a:t>
                </a:r>
                <a14:m>
                  <m:oMath xmlns:m="http://schemas.openxmlformats.org/officeDocument/2006/math">
                    <m:d>
                      <m:dPr>
                        <m:begChr m:val="{"/>
                        <m:endChr m:val=""/>
                        <m:ctrlPr>
                          <a:rPr lang="en-US" sz="2300" i="1" dirty="0">
                            <a:solidFill>
                              <a:schemeClr val="tx1"/>
                            </a:solidFill>
                            <a:effectLst/>
                            <a:latin typeface="Cambria Math" panose="02040503050406030204" pitchFamily="18" charset="0"/>
                          </a:rPr>
                        </m:ctrlPr>
                      </m:dPr>
                      <m:e>
                        <m:eqArr>
                          <m:eqArrPr>
                            <m:ctrlPr>
                              <a:rPr lang="en-US" sz="2300" i="1" dirty="0">
                                <a:solidFill>
                                  <a:schemeClr val="tx1"/>
                                </a:solidFill>
                                <a:effectLst/>
                                <a:latin typeface="Cambria Math" panose="02040503050406030204" pitchFamily="18" charset="0"/>
                              </a:rPr>
                            </m:ctrlPr>
                          </m:eqArrPr>
                          <m:e>
                            <m:r>
                              <a:rPr lang="en-US" sz="2300" i="1" dirty="0">
                                <a:solidFill>
                                  <a:schemeClr val="tx1"/>
                                </a:solidFill>
                                <a:effectLst/>
                                <a:latin typeface="Cambria Math" panose="02040503050406030204" pitchFamily="18" charset="0"/>
                              </a:rPr>
                              <m:t>𝑥</m:t>
                            </m:r>
                            <m:r>
                              <a:rPr lang="en-US" sz="2300" i="1" dirty="0">
                                <a:solidFill>
                                  <a:schemeClr val="tx1"/>
                                </a:solidFill>
                                <a:effectLst/>
                                <a:latin typeface="Cambria Math" panose="02040503050406030204" pitchFamily="18" charset="0"/>
                              </a:rPr>
                              <m:t>, </m:t>
                            </m:r>
                            <m:r>
                              <a:rPr lang="el-GR" sz="2300" i="1" dirty="0">
                                <a:solidFill>
                                  <a:schemeClr val="tx1"/>
                                </a:solidFill>
                                <a:effectLst/>
                                <a:latin typeface="Cambria Math" panose="02040503050406030204" pitchFamily="18" charset="0"/>
                              </a:rPr>
                              <m:t>𝛼𝜈</m:t>
                            </m:r>
                            <m:r>
                              <a:rPr lang="el-GR" sz="2300" i="1" dirty="0">
                                <a:solidFill>
                                  <a:schemeClr val="tx1"/>
                                </a:solidFill>
                                <a:effectLst/>
                                <a:latin typeface="Cambria Math" panose="02040503050406030204" pitchFamily="18" charset="0"/>
                              </a:rPr>
                              <m:t> </m:t>
                            </m:r>
                            <m:r>
                              <a:rPr lang="en-US" sz="2300" i="1" dirty="0">
                                <a:solidFill>
                                  <a:schemeClr val="tx1"/>
                                </a:solidFill>
                                <a:effectLst/>
                                <a:latin typeface="Cambria Math" panose="02040503050406030204" pitchFamily="18" charset="0"/>
                              </a:rPr>
                              <m:t>𝑥</m:t>
                            </m:r>
                            <m:r>
                              <a:rPr lang="en-US" sz="2300" i="1" dirty="0">
                                <a:solidFill>
                                  <a:schemeClr val="tx1"/>
                                </a:solidFill>
                                <a:effectLst/>
                                <a:latin typeface="Cambria Math" panose="02040503050406030204" pitchFamily="18" charset="0"/>
                              </a:rPr>
                              <m:t>≥</m:t>
                            </m:r>
                            <m:r>
                              <a:rPr lang="en-US" sz="2300" i="1" dirty="0">
                                <a:solidFill>
                                  <a:schemeClr val="tx1"/>
                                </a:solidFill>
                                <a:effectLst/>
                                <a:latin typeface="Cambria Math" panose="02040503050406030204" pitchFamily="18" charset="0"/>
                              </a:rPr>
                              <m:t>0</m:t>
                            </m:r>
                          </m:e>
                          <m:e>
                            <m:r>
                              <a:rPr lang="en-US" sz="2300" i="1">
                                <a:solidFill>
                                  <a:schemeClr val="tx1"/>
                                </a:solidFill>
                                <a:effectLst/>
                                <a:latin typeface="Cambria Math" panose="02040503050406030204" pitchFamily="18" charset="0"/>
                              </a:rPr>
                              <m:t>−</m:t>
                            </m:r>
                            <m:r>
                              <a:rPr lang="en-US" sz="2300" i="1" dirty="0">
                                <a:solidFill>
                                  <a:schemeClr val="tx1"/>
                                </a:solidFill>
                                <a:effectLst/>
                                <a:latin typeface="Cambria Math" panose="02040503050406030204" pitchFamily="18" charset="0"/>
                              </a:rPr>
                              <m:t>𝑥</m:t>
                            </m:r>
                            <m:r>
                              <a:rPr lang="en-US" sz="2300" i="1" dirty="0">
                                <a:solidFill>
                                  <a:schemeClr val="tx1"/>
                                </a:solidFill>
                                <a:effectLst/>
                                <a:latin typeface="Cambria Math" panose="02040503050406030204" pitchFamily="18" charset="0"/>
                              </a:rPr>
                              <m:t>, </m:t>
                            </m:r>
                            <m:r>
                              <a:rPr lang="el-GR" sz="2300" i="1" dirty="0">
                                <a:solidFill>
                                  <a:schemeClr val="tx1"/>
                                </a:solidFill>
                                <a:effectLst/>
                                <a:latin typeface="Cambria Math" panose="02040503050406030204" pitchFamily="18" charset="0"/>
                              </a:rPr>
                              <m:t>𝛼𝜈</m:t>
                            </m:r>
                            <m:r>
                              <a:rPr lang="el-GR" sz="2300" i="1" dirty="0">
                                <a:solidFill>
                                  <a:schemeClr val="tx1"/>
                                </a:solidFill>
                                <a:effectLst/>
                                <a:latin typeface="Cambria Math" panose="02040503050406030204" pitchFamily="18" charset="0"/>
                              </a:rPr>
                              <m:t> </m:t>
                            </m:r>
                            <m:r>
                              <a:rPr lang="en-US" sz="2300" i="1" dirty="0">
                                <a:solidFill>
                                  <a:schemeClr val="tx1"/>
                                </a:solidFill>
                                <a:effectLst/>
                                <a:latin typeface="Cambria Math" panose="02040503050406030204" pitchFamily="18" charset="0"/>
                              </a:rPr>
                              <m:t>𝑥</m:t>
                            </m:r>
                            <m:r>
                              <a:rPr lang="el-GR" sz="2300" i="1" dirty="0">
                                <a:solidFill>
                                  <a:schemeClr val="tx1"/>
                                </a:solidFill>
                                <a:effectLst/>
                                <a:latin typeface="Cambria Math" panose="02040503050406030204" pitchFamily="18" charset="0"/>
                              </a:rPr>
                              <m:t>&lt;</m:t>
                            </m:r>
                            <m:r>
                              <a:rPr lang="el-GR" sz="2300" i="1" dirty="0">
                                <a:solidFill>
                                  <a:schemeClr val="tx1"/>
                                </a:solidFill>
                                <a:effectLst/>
                                <a:latin typeface="Cambria Math" panose="02040503050406030204" pitchFamily="18" charset="0"/>
                              </a:rPr>
                              <m:t>0</m:t>
                            </m:r>
                            <m:r>
                              <a:rPr lang="en-US" sz="2300" i="1" dirty="0">
                                <a:solidFill>
                                  <a:schemeClr val="tx1"/>
                                </a:solidFill>
                                <a:effectLst/>
                                <a:latin typeface="Cambria Math" panose="02040503050406030204" pitchFamily="18" charset="0"/>
                              </a:rPr>
                              <m:t> </m:t>
                            </m:r>
                          </m:e>
                        </m:eqArr>
                      </m:e>
                    </m:d>
                  </m:oMath>
                </a14:m>
                <a:endParaRPr lang="el-GR" sz="2400" dirty="0" smtClean="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457200" y="1333500"/>
                <a:ext cx="3106688" cy="3771636"/>
              </a:xfrm>
              <a:blipFill rotWithShape="0">
                <a:blip r:embed="rId2"/>
                <a:stretch>
                  <a:fillRect l="-1961" t="-2427" r="-1569"/>
                </a:stretch>
              </a:blipFill>
            </p:spPr>
            <p:txBody>
              <a:bodyPr/>
              <a:lstStyle/>
              <a:p>
                <a:r>
                  <a:rPr lang="el-GR">
                    <a:noFill/>
                  </a:rPr>
                  <a:t> </a:t>
                </a:r>
              </a:p>
            </p:txBody>
          </p:sp>
        </mc:Fallback>
      </mc:AlternateContent>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6" name="6 - Διάγραμμα ροής: Έξοδος σε εκτυπωτή"/>
          <p:cNvSpPr/>
          <p:nvPr/>
        </p:nvSpPr>
        <p:spPr>
          <a:xfrm>
            <a:off x="3491880" y="1219202"/>
            <a:ext cx="5616624" cy="449579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cs typeface="Courier New" panose="02070309020205020404" pitchFamily="49" charset="0"/>
              </a:rPr>
              <a:t>program </a:t>
            </a:r>
            <a:r>
              <a:rPr lang="en-US" sz="1600" dirty="0" err="1" smtClean="0">
                <a:cs typeface="Courier New" panose="02070309020205020404" pitchFamily="49" charset="0"/>
              </a:rPr>
              <a:t>apoliti_timi</a:t>
            </a:r>
            <a:r>
              <a:rPr lang="el-GR" sz="1600" dirty="0" smtClean="0">
                <a:cs typeface="Courier New" panose="02070309020205020404" pitchFamily="49" charset="0"/>
              </a:rPr>
              <a:t> (</a:t>
            </a:r>
            <a:r>
              <a:rPr lang="en-US" sz="1600" dirty="0" smtClean="0">
                <a:cs typeface="Courier New" panose="02070309020205020404" pitchFamily="49" charset="0"/>
              </a:rPr>
              <a:t>input, output);</a:t>
            </a:r>
            <a:endParaRPr lang="en-US" sz="1600" dirty="0">
              <a:cs typeface="Courier New" panose="02070309020205020404" pitchFamily="49" charset="0"/>
            </a:endParaRPr>
          </a:p>
          <a:p>
            <a:r>
              <a:rPr lang="en-US" sz="1600" b="1" dirty="0" err="1">
                <a:cs typeface="Courier New" panose="02070309020205020404" pitchFamily="49" charset="0"/>
              </a:rPr>
              <a:t>var</a:t>
            </a:r>
            <a:r>
              <a:rPr lang="en-US" sz="1600" b="1" dirty="0">
                <a:cs typeface="Courier New" panose="02070309020205020404" pitchFamily="49" charset="0"/>
              </a:rPr>
              <a:t> </a:t>
            </a:r>
            <a:r>
              <a:rPr lang="en-US" sz="1600" dirty="0">
                <a:cs typeface="Courier New" panose="02070309020205020404" pitchFamily="49" charset="0"/>
              </a:rPr>
              <a:t>x:</a:t>
            </a:r>
            <a:r>
              <a:rPr lang="en-US" sz="1600" b="1" dirty="0">
                <a:cs typeface="Courier New" panose="02070309020205020404" pitchFamily="49" charset="0"/>
              </a:rPr>
              <a:t>real</a:t>
            </a:r>
            <a:r>
              <a:rPr lang="en-US" sz="1600" dirty="0">
                <a:cs typeface="Courier New" panose="02070309020205020404" pitchFamily="49" charset="0"/>
              </a:rPr>
              <a:t>;</a:t>
            </a:r>
          </a:p>
          <a:p>
            <a:r>
              <a:rPr lang="en-US" sz="1600" b="1" dirty="0">
                <a:cs typeface="Courier New" panose="02070309020205020404" pitchFamily="49" charset="0"/>
              </a:rPr>
              <a:t>begin</a:t>
            </a:r>
          </a:p>
          <a:p>
            <a:r>
              <a:rPr lang="en-US" sz="1600" b="1" dirty="0">
                <a:cs typeface="Courier New" panose="02070309020205020404" pitchFamily="49" charset="0"/>
              </a:rPr>
              <a:t>writeln</a:t>
            </a:r>
            <a:r>
              <a:rPr lang="en-US" sz="1600" dirty="0">
                <a:cs typeface="Courier New" panose="02070309020205020404" pitchFamily="49" charset="0"/>
              </a:rPr>
              <a:t>(</a:t>
            </a:r>
            <a:r>
              <a:rPr lang="en-US" sz="1600" dirty="0" smtClean="0">
                <a:cs typeface="Courier New" panose="02070309020205020404" pitchFamily="49" charset="0"/>
              </a:rPr>
              <a:t>'</a:t>
            </a:r>
            <a:r>
              <a:rPr lang="en-US" sz="1600" dirty="0" err="1" smtClean="0">
                <a:cs typeface="Courier New" panose="02070309020205020404" pitchFamily="49" charset="0"/>
              </a:rPr>
              <a:t>D</a:t>
            </a:r>
            <a:r>
              <a:rPr lang="en-US" sz="1600" dirty="0" err="1">
                <a:cs typeface="Courier New" panose="02070309020205020404" pitchFamily="49" charset="0"/>
              </a:rPr>
              <a:t>w</a:t>
            </a:r>
            <a:r>
              <a:rPr lang="en-US" sz="1600" dirty="0" err="1" smtClean="0">
                <a:cs typeface="Courier New" panose="02070309020205020404" pitchFamily="49" charset="0"/>
              </a:rPr>
              <a:t>se</a:t>
            </a:r>
            <a:r>
              <a:rPr lang="en-US" sz="1600" dirty="0" smtClean="0">
                <a:cs typeface="Courier New" panose="02070309020205020404" pitchFamily="49" charset="0"/>
              </a:rPr>
              <a:t> </a:t>
            </a:r>
            <a:r>
              <a:rPr lang="en-US" sz="1600" dirty="0" err="1">
                <a:cs typeface="Courier New" panose="02070309020205020404" pitchFamily="49" charset="0"/>
              </a:rPr>
              <a:t>enan</a:t>
            </a:r>
            <a:r>
              <a:rPr lang="en-US" sz="1600" dirty="0">
                <a:cs typeface="Courier New" panose="02070309020205020404" pitchFamily="49" charset="0"/>
              </a:rPr>
              <a:t> </a:t>
            </a:r>
            <a:r>
              <a:rPr lang="en-US" sz="1600" dirty="0" err="1">
                <a:cs typeface="Courier New" panose="02070309020205020404" pitchFamily="49" charset="0"/>
              </a:rPr>
              <a:t>pragmatiko</a:t>
            </a:r>
            <a:r>
              <a:rPr lang="en-US" sz="1600" dirty="0">
                <a:cs typeface="Courier New" panose="02070309020205020404" pitchFamily="49" charset="0"/>
              </a:rPr>
              <a:t> </a:t>
            </a:r>
            <a:r>
              <a:rPr lang="en-US" sz="1600" dirty="0" err="1">
                <a:cs typeface="Courier New" panose="02070309020205020404" pitchFamily="49" charset="0"/>
              </a:rPr>
              <a:t>arithmo</a:t>
            </a:r>
            <a:r>
              <a:rPr lang="en-US" sz="1600" dirty="0">
                <a:cs typeface="Courier New" panose="02070309020205020404" pitchFamily="49" charset="0"/>
              </a:rPr>
              <a:t>');</a:t>
            </a:r>
          </a:p>
          <a:p>
            <a:r>
              <a:rPr lang="en-US" sz="1600" b="1" dirty="0" err="1">
                <a:cs typeface="Courier New" panose="02070309020205020404" pitchFamily="49" charset="0"/>
              </a:rPr>
              <a:t>readln</a:t>
            </a:r>
            <a:r>
              <a:rPr lang="en-US" sz="1600" dirty="0">
                <a:cs typeface="Courier New" panose="02070309020205020404" pitchFamily="49" charset="0"/>
              </a:rPr>
              <a:t>(x);</a:t>
            </a:r>
          </a:p>
          <a:p>
            <a:r>
              <a:rPr lang="en-US" sz="1600" b="1" dirty="0">
                <a:cs typeface="Courier New" panose="02070309020205020404" pitchFamily="49" charset="0"/>
              </a:rPr>
              <a:t>if </a:t>
            </a:r>
            <a:r>
              <a:rPr lang="en-US" sz="1600" dirty="0">
                <a:cs typeface="Courier New" panose="02070309020205020404" pitchFamily="49" charset="0"/>
              </a:rPr>
              <a:t>x&gt;=0 </a:t>
            </a:r>
            <a:r>
              <a:rPr lang="en-US" sz="1600" b="1" dirty="0">
                <a:cs typeface="Courier New" panose="02070309020205020404" pitchFamily="49" charset="0"/>
              </a:rPr>
              <a:t>then 	</a:t>
            </a:r>
          </a:p>
          <a:p>
            <a:r>
              <a:rPr lang="en-US" sz="1600" b="1" dirty="0">
                <a:cs typeface="Courier New" panose="02070309020205020404" pitchFamily="49" charset="0"/>
              </a:rPr>
              <a:t>		begin</a:t>
            </a:r>
          </a:p>
          <a:p>
            <a:r>
              <a:rPr lang="en-US" sz="1600" b="1" dirty="0">
                <a:cs typeface="Courier New" panose="02070309020205020404" pitchFamily="49" charset="0"/>
              </a:rPr>
              <a:t>		writeln</a:t>
            </a:r>
            <a:r>
              <a:rPr lang="en-US" sz="1600" dirty="0">
                <a:cs typeface="Courier New" panose="02070309020205020404" pitchFamily="49" charset="0"/>
              </a:rPr>
              <a:t>('H </a:t>
            </a:r>
            <a:r>
              <a:rPr lang="en-US" sz="1600" dirty="0" err="1">
                <a:cs typeface="Courier New" panose="02070309020205020404" pitchFamily="49" charset="0"/>
              </a:rPr>
              <a:t>apolyth</a:t>
            </a:r>
            <a:r>
              <a:rPr lang="en-US" sz="1600" dirty="0">
                <a:cs typeface="Courier New" panose="02070309020205020404" pitchFamily="49" charset="0"/>
              </a:rPr>
              <a:t> </a:t>
            </a:r>
            <a:r>
              <a:rPr lang="en-US" sz="1600" dirty="0" err="1">
                <a:cs typeface="Courier New" panose="02070309020205020404" pitchFamily="49" charset="0"/>
              </a:rPr>
              <a:t>timh</a:t>
            </a:r>
            <a:r>
              <a:rPr lang="en-US" sz="1600" dirty="0">
                <a:cs typeface="Courier New" panose="02070309020205020404" pitchFamily="49" charset="0"/>
              </a:rPr>
              <a:t> toy ',x,' </a:t>
            </a:r>
            <a:r>
              <a:rPr lang="en-US" sz="1600" dirty="0" err="1">
                <a:cs typeface="Courier New" panose="02070309020205020404" pitchFamily="49" charset="0"/>
              </a:rPr>
              <a:t>einai</a:t>
            </a:r>
            <a:r>
              <a:rPr lang="en-US" sz="1600" dirty="0">
                <a:cs typeface="Courier New" panose="02070309020205020404" pitchFamily="49" charset="0"/>
              </a:rPr>
              <a:t>: ', x);</a:t>
            </a:r>
          </a:p>
          <a:p>
            <a:r>
              <a:rPr lang="en-US" sz="1600" dirty="0">
                <a:cs typeface="Courier New" panose="02070309020205020404" pitchFamily="49" charset="0"/>
              </a:rPr>
              <a:t>		</a:t>
            </a:r>
            <a:r>
              <a:rPr lang="en-US" sz="1600" b="1" dirty="0">
                <a:cs typeface="Courier New" panose="02070309020205020404" pitchFamily="49" charset="0"/>
              </a:rPr>
              <a:t>writeln</a:t>
            </a:r>
            <a:r>
              <a:rPr lang="en-US" sz="1600" dirty="0">
                <a:cs typeface="Courier New" panose="02070309020205020404" pitchFamily="49" charset="0"/>
              </a:rPr>
              <a:t>('O </a:t>
            </a:r>
            <a:r>
              <a:rPr lang="en-US" sz="1600" dirty="0" err="1">
                <a:cs typeface="Courier New" panose="02070309020205020404" pitchFamily="49" charset="0"/>
              </a:rPr>
              <a:t>arithmos</a:t>
            </a:r>
            <a:r>
              <a:rPr lang="en-US" sz="1600" dirty="0">
                <a:cs typeface="Courier New" panose="02070309020205020404" pitchFamily="49" charset="0"/>
              </a:rPr>
              <a:t> </a:t>
            </a:r>
            <a:r>
              <a:rPr lang="en-US" sz="1600" dirty="0" err="1">
                <a:cs typeface="Courier New" panose="02070309020205020404" pitchFamily="49" charset="0"/>
              </a:rPr>
              <a:t>aytos</a:t>
            </a:r>
            <a:r>
              <a:rPr lang="en-US" sz="1600" dirty="0">
                <a:cs typeface="Courier New" panose="02070309020205020404" pitchFamily="49" charset="0"/>
              </a:rPr>
              <a:t> </a:t>
            </a:r>
            <a:r>
              <a:rPr lang="en-US" sz="1600" dirty="0" err="1">
                <a:cs typeface="Courier New" panose="02070309020205020404" pitchFamily="49" charset="0"/>
              </a:rPr>
              <a:t>einai</a:t>
            </a:r>
            <a:r>
              <a:rPr lang="en-US" sz="1600" dirty="0">
                <a:cs typeface="Courier New" panose="02070309020205020404" pitchFamily="49" charset="0"/>
              </a:rPr>
              <a:t> </a:t>
            </a:r>
            <a:r>
              <a:rPr lang="en-US" sz="1600" dirty="0" err="1">
                <a:cs typeface="Courier New" panose="02070309020205020404" pitchFamily="49" charset="0"/>
              </a:rPr>
              <a:t>thetikos</a:t>
            </a:r>
            <a:r>
              <a:rPr lang="en-US" sz="1600" dirty="0">
                <a:cs typeface="Courier New" panose="02070309020205020404" pitchFamily="49" charset="0"/>
              </a:rPr>
              <a:t> ');</a:t>
            </a:r>
          </a:p>
          <a:p>
            <a:r>
              <a:rPr lang="en-US" sz="1600" dirty="0">
                <a:cs typeface="Courier New" panose="02070309020205020404" pitchFamily="49" charset="0"/>
              </a:rPr>
              <a:t>		</a:t>
            </a:r>
            <a:r>
              <a:rPr lang="en-US" sz="1600" b="1" dirty="0">
                <a:cs typeface="Courier New" panose="02070309020205020404" pitchFamily="49" charset="0"/>
              </a:rPr>
              <a:t>end</a:t>
            </a:r>
          </a:p>
          <a:p>
            <a:r>
              <a:rPr lang="en-US" sz="1600" b="1" dirty="0">
                <a:cs typeface="Courier New" panose="02070309020205020404" pitchFamily="49" charset="0"/>
              </a:rPr>
              <a:t>	else</a:t>
            </a:r>
          </a:p>
          <a:p>
            <a:r>
              <a:rPr lang="en-US" sz="1600" b="1" dirty="0">
                <a:cs typeface="Courier New" panose="02070309020205020404" pitchFamily="49" charset="0"/>
              </a:rPr>
              <a:t>		begin</a:t>
            </a:r>
          </a:p>
          <a:p>
            <a:r>
              <a:rPr lang="en-US" sz="1600" b="1" dirty="0">
                <a:cs typeface="Courier New" panose="02070309020205020404" pitchFamily="49" charset="0"/>
              </a:rPr>
              <a:t>		writeln</a:t>
            </a:r>
            <a:r>
              <a:rPr lang="en-US" sz="1600" dirty="0">
                <a:cs typeface="Courier New" panose="02070309020205020404" pitchFamily="49" charset="0"/>
              </a:rPr>
              <a:t>('H </a:t>
            </a:r>
            <a:r>
              <a:rPr lang="en-US" sz="1600" dirty="0" err="1">
                <a:cs typeface="Courier New" panose="02070309020205020404" pitchFamily="49" charset="0"/>
              </a:rPr>
              <a:t>apolyth</a:t>
            </a:r>
            <a:r>
              <a:rPr lang="en-US" sz="1600" dirty="0">
                <a:cs typeface="Courier New" panose="02070309020205020404" pitchFamily="49" charset="0"/>
              </a:rPr>
              <a:t> </a:t>
            </a:r>
            <a:r>
              <a:rPr lang="en-US" sz="1600" dirty="0" err="1">
                <a:cs typeface="Courier New" panose="02070309020205020404" pitchFamily="49" charset="0"/>
              </a:rPr>
              <a:t>timh</a:t>
            </a:r>
            <a:r>
              <a:rPr lang="en-US" sz="1600" dirty="0">
                <a:cs typeface="Courier New" panose="02070309020205020404" pitchFamily="49" charset="0"/>
              </a:rPr>
              <a:t> toy ',x,' </a:t>
            </a:r>
            <a:r>
              <a:rPr lang="en-US" sz="1600" dirty="0" err="1">
                <a:cs typeface="Courier New" panose="02070309020205020404" pitchFamily="49" charset="0"/>
              </a:rPr>
              <a:t>einai</a:t>
            </a:r>
            <a:r>
              <a:rPr lang="en-US" sz="1600" dirty="0">
                <a:cs typeface="Courier New" panose="02070309020205020404" pitchFamily="49" charset="0"/>
              </a:rPr>
              <a:t>: ', -x);</a:t>
            </a:r>
          </a:p>
          <a:p>
            <a:r>
              <a:rPr lang="en-US" sz="1600" dirty="0">
                <a:cs typeface="Courier New" panose="02070309020205020404" pitchFamily="49" charset="0"/>
              </a:rPr>
              <a:t>		</a:t>
            </a:r>
            <a:r>
              <a:rPr lang="en-US" sz="1600" b="1" dirty="0">
                <a:cs typeface="Courier New" panose="02070309020205020404" pitchFamily="49" charset="0"/>
              </a:rPr>
              <a:t>writeln</a:t>
            </a:r>
            <a:r>
              <a:rPr lang="en-US" sz="1600" dirty="0">
                <a:cs typeface="Courier New" panose="02070309020205020404" pitchFamily="49" charset="0"/>
              </a:rPr>
              <a:t>('O </a:t>
            </a:r>
            <a:r>
              <a:rPr lang="en-US" sz="1600" dirty="0" err="1">
                <a:cs typeface="Courier New" panose="02070309020205020404" pitchFamily="49" charset="0"/>
              </a:rPr>
              <a:t>arithmos</a:t>
            </a:r>
            <a:r>
              <a:rPr lang="en-US" sz="1600" dirty="0">
                <a:cs typeface="Courier New" panose="02070309020205020404" pitchFamily="49" charset="0"/>
              </a:rPr>
              <a:t> </a:t>
            </a:r>
            <a:r>
              <a:rPr lang="en-US" sz="1600" dirty="0" err="1">
                <a:cs typeface="Courier New" panose="02070309020205020404" pitchFamily="49" charset="0"/>
              </a:rPr>
              <a:t>aytos</a:t>
            </a:r>
            <a:r>
              <a:rPr lang="en-US" sz="1600" dirty="0">
                <a:cs typeface="Courier New" panose="02070309020205020404" pitchFamily="49" charset="0"/>
              </a:rPr>
              <a:t> </a:t>
            </a:r>
            <a:r>
              <a:rPr lang="en-US" sz="1600" dirty="0" err="1">
                <a:cs typeface="Courier New" panose="02070309020205020404" pitchFamily="49" charset="0"/>
              </a:rPr>
              <a:t>einai</a:t>
            </a:r>
            <a:r>
              <a:rPr lang="en-US" sz="1600" dirty="0">
                <a:cs typeface="Courier New" panose="02070309020205020404" pitchFamily="49" charset="0"/>
              </a:rPr>
              <a:t> </a:t>
            </a:r>
            <a:r>
              <a:rPr lang="en-US" sz="1600" dirty="0" err="1">
                <a:cs typeface="Courier New" panose="02070309020205020404" pitchFamily="49" charset="0"/>
              </a:rPr>
              <a:t>arnhtikos</a:t>
            </a:r>
            <a:r>
              <a:rPr lang="en-US" sz="1600" dirty="0">
                <a:cs typeface="Courier New" panose="02070309020205020404" pitchFamily="49" charset="0"/>
              </a:rPr>
              <a:t> ');</a:t>
            </a:r>
          </a:p>
          <a:p>
            <a:r>
              <a:rPr lang="en-US" sz="1600" dirty="0">
                <a:cs typeface="Courier New" panose="02070309020205020404" pitchFamily="49" charset="0"/>
              </a:rPr>
              <a:t>		</a:t>
            </a:r>
            <a:r>
              <a:rPr lang="en-US" sz="1600" b="1" dirty="0">
                <a:cs typeface="Courier New" panose="02070309020205020404" pitchFamily="49" charset="0"/>
              </a:rPr>
              <a:t>end</a:t>
            </a:r>
          </a:p>
          <a:p>
            <a:r>
              <a:rPr lang="en-US" sz="1600" b="1" dirty="0">
                <a:cs typeface="Courier New" panose="02070309020205020404" pitchFamily="49" charset="0"/>
              </a:rPr>
              <a:t>end.</a:t>
            </a:r>
            <a:endParaRPr lang="el-GR" sz="1600" dirty="0" smtClean="0">
              <a:cs typeface="Courier New" panose="02070309020205020404" pitchFamily="49" charset="0"/>
            </a:endParaRPr>
          </a:p>
          <a:p>
            <a:endParaRPr lang="el-GR" sz="1600" dirty="0" smtClean="0"/>
          </a:p>
          <a:p>
            <a:endParaRPr lang="el-GR" sz="1600" dirty="0" smtClean="0"/>
          </a:p>
          <a:p>
            <a:endParaRPr lang="el-GR" sz="1600" dirty="0" smtClean="0"/>
          </a:p>
        </p:txBody>
      </p:sp>
    </p:spTree>
    <p:extLst>
      <p:ext uri="{BB962C8B-B14F-4D97-AF65-F5344CB8AC3E}">
        <p14:creationId xmlns:p14="http://schemas.microsoft.com/office/powerpoint/2010/main" val="394598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2/13</a:t>
            </a:r>
            <a:endParaRPr lang="el-GR" baseline="-25000" dirty="0"/>
          </a:p>
        </p:txBody>
      </p:sp>
      <p:sp>
        <p:nvSpPr>
          <p:cNvPr id="3" name="Θέση περιεχομένου 2"/>
          <p:cNvSpPr>
            <a:spLocks noGrp="1"/>
          </p:cNvSpPr>
          <p:nvPr>
            <p:ph idx="1"/>
          </p:nvPr>
        </p:nvSpPr>
        <p:spPr>
          <a:xfrm>
            <a:off x="457200" y="1333500"/>
            <a:ext cx="3106688" cy="3771636"/>
          </a:xfrm>
        </p:spPr>
        <p:txBody>
          <a:bodyPr>
            <a:normAutofit fontScale="92500" lnSpcReduction="20000"/>
          </a:bodyPr>
          <a:lstStyle/>
          <a:p>
            <a:pPr marL="0" lvl="0" indent="0">
              <a:buNone/>
            </a:pPr>
            <a:r>
              <a:rPr lang="el-GR" sz="2400" dirty="0"/>
              <a:t>Να γίνει πρόγραμμα με το οποίο ο χρήστης να δίνει ένα θετικό ακέραιο και να ελέγχει αν είναι άρτιο ή περιττός. Αν είναι άρτιος τον διαιρεί με το 2 ενώ αν είναι περιττός να τον διαιρεί με το 3. Τα αποτελέσματα να εμφανίζονται στην οθόνη. Να δοθούν τρία παραδείγματα εισόδου.</a:t>
            </a:r>
          </a:p>
          <a:p>
            <a:pPr marL="0" indent="0">
              <a:buNone/>
            </a:pPr>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
        <p:nvSpPr>
          <p:cNvPr id="8" name="6 - Διάγραμμα ροής: Έξοδος σε εκτυπωτή"/>
          <p:cNvSpPr/>
          <p:nvPr/>
        </p:nvSpPr>
        <p:spPr>
          <a:xfrm>
            <a:off x="3428999" y="1163517"/>
            <a:ext cx="5535489" cy="441986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100" b="1" dirty="0" smtClean="0">
                <a:cs typeface="Courier New" panose="02070309020205020404" pitchFamily="49" charset="0"/>
              </a:rPr>
              <a:t>program </a:t>
            </a:r>
            <a:r>
              <a:rPr lang="en-US" sz="1100" b="1" dirty="0" err="1" smtClean="0">
                <a:cs typeface="Courier New" panose="02070309020205020404" pitchFamily="49" charset="0"/>
              </a:rPr>
              <a:t>artioi_peritoi</a:t>
            </a:r>
            <a:r>
              <a:rPr lang="en-US" sz="1100" dirty="0" smtClean="0">
                <a:cs typeface="Courier New" panose="02070309020205020404" pitchFamily="49" charset="0"/>
              </a:rPr>
              <a:t>(</a:t>
            </a:r>
            <a:r>
              <a:rPr lang="en-US" sz="1100" dirty="0" err="1" smtClean="0">
                <a:cs typeface="Courier New" panose="02070309020205020404" pitchFamily="49" charset="0"/>
              </a:rPr>
              <a:t>input,output</a:t>
            </a:r>
            <a:r>
              <a:rPr lang="en-US" sz="1100" dirty="0">
                <a:cs typeface="Courier New" panose="02070309020205020404" pitchFamily="49" charset="0"/>
              </a:rPr>
              <a:t>);</a:t>
            </a:r>
          </a:p>
          <a:p>
            <a:r>
              <a:rPr lang="en-US" sz="1100" b="1" dirty="0" err="1">
                <a:cs typeface="Courier New" panose="02070309020205020404" pitchFamily="49" charset="0"/>
              </a:rPr>
              <a:t>var</a:t>
            </a:r>
            <a:r>
              <a:rPr lang="en-US" sz="1100" b="1" dirty="0">
                <a:cs typeface="Courier New" panose="02070309020205020404" pitchFamily="49" charset="0"/>
              </a:rPr>
              <a:t> </a:t>
            </a:r>
            <a:r>
              <a:rPr lang="en-US" sz="1100" dirty="0">
                <a:cs typeface="Courier New" panose="02070309020205020404" pitchFamily="49" charset="0"/>
              </a:rPr>
              <a:t>a:</a:t>
            </a:r>
            <a:r>
              <a:rPr lang="en-US" sz="1100" b="1" dirty="0">
                <a:cs typeface="Courier New" panose="02070309020205020404" pitchFamily="49" charset="0"/>
              </a:rPr>
              <a:t>integer</a:t>
            </a:r>
            <a:r>
              <a:rPr lang="en-US" sz="1100" dirty="0">
                <a:cs typeface="Courier New" panose="02070309020205020404" pitchFamily="49" charset="0"/>
              </a:rPr>
              <a:t>;</a:t>
            </a:r>
          </a:p>
          <a:p>
            <a:r>
              <a:rPr lang="en-US" sz="1100" b="1" dirty="0">
                <a:cs typeface="Courier New" panose="02070309020205020404" pitchFamily="49" charset="0"/>
              </a:rPr>
              <a:t>begin</a:t>
            </a:r>
          </a:p>
          <a:p>
            <a:r>
              <a:rPr lang="en-US" sz="1100" b="1" dirty="0">
                <a:cs typeface="Courier New" panose="02070309020205020404" pitchFamily="49" charset="0"/>
              </a:rPr>
              <a:t>writeln</a:t>
            </a:r>
            <a:r>
              <a:rPr lang="en-US" sz="1100" dirty="0">
                <a:cs typeface="Courier New" panose="02070309020205020404" pitchFamily="49" charset="0"/>
              </a:rPr>
              <a:t>(</a:t>
            </a:r>
            <a:r>
              <a:rPr lang="en-US" sz="1100" dirty="0" smtClean="0">
                <a:cs typeface="Courier New" panose="02070309020205020404" pitchFamily="49" charset="0"/>
              </a:rPr>
              <a:t>'</a:t>
            </a:r>
            <a:r>
              <a:rPr lang="en-US" sz="1100" dirty="0" err="1" smtClean="0">
                <a:cs typeface="Courier New" panose="02070309020205020404" pitchFamily="49" charset="0"/>
              </a:rPr>
              <a:t>Dwse</a:t>
            </a:r>
            <a:r>
              <a:rPr lang="en-US" sz="1100" dirty="0" smtClean="0">
                <a:cs typeface="Courier New" panose="02070309020205020404" pitchFamily="49" charset="0"/>
              </a:rPr>
              <a:t> </a:t>
            </a:r>
            <a:r>
              <a:rPr lang="en-US" sz="1100" dirty="0" err="1">
                <a:cs typeface="Courier New" panose="02070309020205020404" pitchFamily="49" charset="0"/>
              </a:rPr>
              <a:t>enan</a:t>
            </a:r>
            <a:r>
              <a:rPr lang="en-US" sz="1100" dirty="0">
                <a:cs typeface="Courier New" panose="02070309020205020404" pitchFamily="49" charset="0"/>
              </a:rPr>
              <a:t> </a:t>
            </a:r>
            <a:r>
              <a:rPr lang="en-US" sz="1100" dirty="0" err="1">
                <a:cs typeface="Courier New" panose="02070309020205020404" pitchFamily="49" charset="0"/>
              </a:rPr>
              <a:t>thetiko</a:t>
            </a:r>
            <a:r>
              <a:rPr lang="en-US" sz="1100" dirty="0">
                <a:cs typeface="Courier New" panose="02070309020205020404" pitchFamily="49" charset="0"/>
              </a:rPr>
              <a:t> </a:t>
            </a:r>
            <a:r>
              <a:rPr lang="en-US" sz="1100" dirty="0" err="1">
                <a:cs typeface="Courier New" panose="02070309020205020404" pitchFamily="49" charset="0"/>
              </a:rPr>
              <a:t>akeraio</a:t>
            </a:r>
            <a:r>
              <a:rPr lang="en-US" sz="1100" dirty="0">
                <a:cs typeface="Courier New" panose="02070309020205020404" pitchFamily="49" charset="0"/>
              </a:rPr>
              <a:t> </a:t>
            </a:r>
            <a:r>
              <a:rPr lang="en-US" sz="1100" dirty="0" err="1">
                <a:cs typeface="Courier New" panose="02070309020205020404" pitchFamily="49" charset="0"/>
              </a:rPr>
              <a:t>arithmo</a:t>
            </a:r>
            <a:r>
              <a:rPr lang="en-US" sz="1100" dirty="0">
                <a:cs typeface="Courier New" panose="02070309020205020404" pitchFamily="49" charset="0"/>
              </a:rPr>
              <a:t>');</a:t>
            </a:r>
          </a:p>
          <a:p>
            <a:r>
              <a:rPr lang="en-US" sz="1100" b="1" dirty="0">
                <a:cs typeface="Courier New" panose="02070309020205020404" pitchFamily="49" charset="0"/>
              </a:rPr>
              <a:t>readln</a:t>
            </a:r>
            <a:r>
              <a:rPr lang="en-US" sz="1100" dirty="0">
                <a:cs typeface="Courier New" panose="02070309020205020404" pitchFamily="49" charset="0"/>
              </a:rPr>
              <a:t>(a);</a:t>
            </a:r>
          </a:p>
          <a:p>
            <a:r>
              <a:rPr lang="en-US" sz="1100" b="1" dirty="0">
                <a:cs typeface="Courier New" panose="02070309020205020404" pitchFamily="49" charset="0"/>
              </a:rPr>
              <a:t>if </a:t>
            </a:r>
            <a:r>
              <a:rPr lang="en-US" sz="1100" dirty="0">
                <a:cs typeface="Courier New" panose="02070309020205020404" pitchFamily="49" charset="0"/>
              </a:rPr>
              <a:t>a&lt;=0 </a:t>
            </a:r>
            <a:r>
              <a:rPr lang="en-US" sz="1100" b="1" dirty="0">
                <a:cs typeface="Courier New" panose="02070309020205020404" pitchFamily="49" charset="0"/>
              </a:rPr>
              <a:t>then </a:t>
            </a:r>
          </a:p>
          <a:p>
            <a:r>
              <a:rPr lang="en-US" sz="1100" b="1" dirty="0">
                <a:cs typeface="Courier New" panose="02070309020205020404" pitchFamily="49" charset="0"/>
              </a:rPr>
              <a:t>	writeln</a:t>
            </a:r>
            <a:r>
              <a:rPr lang="en-US" sz="1100" dirty="0">
                <a:cs typeface="Courier New" panose="02070309020205020404" pitchFamily="49" charset="0"/>
              </a:rPr>
              <a:t>(' </a:t>
            </a:r>
            <a:r>
              <a:rPr lang="en-US" sz="1100" dirty="0" err="1">
                <a:cs typeface="Courier New" panose="02070309020205020404" pitchFamily="49" charset="0"/>
              </a:rPr>
              <a:t>Mh</a:t>
            </a:r>
            <a:r>
              <a:rPr lang="en-US" sz="1100" dirty="0">
                <a:cs typeface="Courier New" panose="02070309020205020404" pitchFamily="49" charset="0"/>
              </a:rPr>
              <a:t> </a:t>
            </a:r>
            <a:r>
              <a:rPr lang="en-US" sz="1100" dirty="0" err="1">
                <a:cs typeface="Courier New" panose="02070309020205020404" pitchFamily="49" charset="0"/>
              </a:rPr>
              <a:t>apodekta</a:t>
            </a:r>
            <a:r>
              <a:rPr lang="en-US" sz="1100" dirty="0">
                <a:cs typeface="Courier New" panose="02070309020205020404" pitchFamily="49" charset="0"/>
              </a:rPr>
              <a:t> </a:t>
            </a:r>
            <a:r>
              <a:rPr lang="en-US" sz="1100" dirty="0" err="1">
                <a:cs typeface="Courier New" panose="02070309020205020404" pitchFamily="49" charset="0"/>
              </a:rPr>
              <a:t>dedomena</a:t>
            </a:r>
            <a:r>
              <a:rPr lang="en-US" sz="1100" dirty="0">
                <a:cs typeface="Courier New" panose="02070309020205020404" pitchFamily="49" charset="0"/>
              </a:rPr>
              <a:t> ')</a:t>
            </a:r>
          </a:p>
          <a:p>
            <a:r>
              <a:rPr lang="en-US" sz="1100" b="1" dirty="0">
                <a:cs typeface="Courier New" panose="02070309020205020404" pitchFamily="49" charset="0"/>
              </a:rPr>
              <a:t>else </a:t>
            </a:r>
            <a:r>
              <a:rPr lang="en-US" sz="1100" dirty="0">
                <a:cs typeface="Courier New" panose="02070309020205020404" pitchFamily="49" charset="0"/>
              </a:rPr>
              <a:t>(*</a:t>
            </a:r>
            <a:r>
              <a:rPr lang="en-US" sz="1100" dirty="0" err="1">
                <a:cs typeface="Courier New" panose="02070309020205020404" pitchFamily="49" charset="0"/>
              </a:rPr>
              <a:t>Edw</a:t>
            </a:r>
            <a:r>
              <a:rPr lang="en-US" sz="1100" dirty="0">
                <a:cs typeface="Courier New" panose="02070309020205020404" pitchFamily="49" charset="0"/>
              </a:rPr>
              <a:t> </a:t>
            </a:r>
            <a:r>
              <a:rPr lang="en-US" sz="1100" dirty="0" err="1">
                <a:cs typeface="Courier New" panose="02070309020205020404" pitchFamily="49" charset="0"/>
              </a:rPr>
              <a:t>ypotithetai</a:t>
            </a:r>
            <a:r>
              <a:rPr lang="en-US" sz="1100" dirty="0">
                <a:cs typeface="Courier New" panose="02070309020205020404" pitchFamily="49" charset="0"/>
              </a:rPr>
              <a:t> </a:t>
            </a:r>
            <a:r>
              <a:rPr lang="en-US" sz="1100" dirty="0" err="1">
                <a:cs typeface="Courier New" panose="02070309020205020404" pitchFamily="49" charset="0"/>
              </a:rPr>
              <a:t>oti</a:t>
            </a:r>
            <a:r>
              <a:rPr lang="en-US" sz="1100" dirty="0">
                <a:cs typeface="Courier New" panose="02070309020205020404" pitchFamily="49" charset="0"/>
              </a:rPr>
              <a:t> </a:t>
            </a:r>
            <a:r>
              <a:rPr lang="en-US" sz="1100" dirty="0" err="1">
                <a:cs typeface="Courier New" panose="02070309020205020404" pitchFamily="49" charset="0"/>
              </a:rPr>
              <a:t>exoume</a:t>
            </a:r>
            <a:r>
              <a:rPr lang="en-US" sz="1100" dirty="0">
                <a:cs typeface="Courier New" panose="02070309020205020404" pitchFamily="49" charset="0"/>
              </a:rPr>
              <a:t> </a:t>
            </a:r>
            <a:r>
              <a:rPr lang="en-US" sz="1100" dirty="0" err="1">
                <a:cs typeface="Courier New" panose="02070309020205020404" pitchFamily="49" charset="0"/>
              </a:rPr>
              <a:t>th</a:t>
            </a:r>
            <a:r>
              <a:rPr lang="en-US" sz="1100" dirty="0">
                <a:cs typeface="Courier New" panose="02070309020205020404" pitchFamily="49" charset="0"/>
              </a:rPr>
              <a:t> </a:t>
            </a:r>
            <a:r>
              <a:rPr lang="en-US" sz="1100" dirty="0" err="1">
                <a:cs typeface="Courier New" panose="02070309020205020404" pitchFamily="49" charset="0"/>
              </a:rPr>
              <a:t>logikh</a:t>
            </a:r>
            <a:r>
              <a:rPr lang="en-US" sz="1100" dirty="0">
                <a:cs typeface="Courier New" panose="02070309020205020404" pitchFamily="49" charset="0"/>
              </a:rPr>
              <a:t> </a:t>
            </a:r>
            <a:r>
              <a:rPr lang="en-US" sz="1100" dirty="0" err="1">
                <a:cs typeface="Courier New" panose="02070309020205020404" pitchFamily="49" charset="0"/>
              </a:rPr>
              <a:t>synthhk</a:t>
            </a:r>
            <a:r>
              <a:rPr lang="en-US" sz="1100" dirty="0">
                <a:cs typeface="Courier New" panose="02070309020205020404" pitchFamily="49" charset="0"/>
              </a:rPr>
              <a:t> a&gt;0*)</a:t>
            </a:r>
          </a:p>
          <a:p>
            <a:r>
              <a:rPr lang="en-US" sz="1100" dirty="0">
                <a:cs typeface="Courier New" panose="02070309020205020404" pitchFamily="49" charset="0"/>
              </a:rPr>
              <a:t>		</a:t>
            </a:r>
            <a:r>
              <a:rPr lang="en-US" sz="1100" b="1" dirty="0">
                <a:cs typeface="Courier New" panose="02070309020205020404" pitchFamily="49" charset="0"/>
              </a:rPr>
              <a:t>begin </a:t>
            </a:r>
          </a:p>
          <a:p>
            <a:r>
              <a:rPr lang="en-US" sz="1100" b="1" dirty="0">
                <a:cs typeface="Courier New" panose="02070309020205020404" pitchFamily="49" charset="0"/>
              </a:rPr>
              <a:t>		if </a:t>
            </a:r>
            <a:r>
              <a:rPr lang="en-US" sz="1100" dirty="0">
                <a:cs typeface="Courier New" panose="02070309020205020404" pitchFamily="49" charset="0"/>
              </a:rPr>
              <a:t>a </a:t>
            </a:r>
            <a:r>
              <a:rPr lang="en-US" sz="1100" b="1" dirty="0">
                <a:cs typeface="Courier New" panose="02070309020205020404" pitchFamily="49" charset="0"/>
              </a:rPr>
              <a:t>mod </a:t>
            </a:r>
            <a:r>
              <a:rPr lang="en-US" sz="1100" dirty="0">
                <a:cs typeface="Courier New" panose="02070309020205020404" pitchFamily="49" charset="0"/>
              </a:rPr>
              <a:t>2 = 0 </a:t>
            </a:r>
            <a:r>
              <a:rPr lang="en-US" sz="1100" b="1" dirty="0">
                <a:cs typeface="Courier New" panose="02070309020205020404" pitchFamily="49" charset="0"/>
              </a:rPr>
              <a:t>then </a:t>
            </a:r>
            <a:r>
              <a:rPr lang="en-US" sz="1100" dirty="0">
                <a:cs typeface="Courier New" panose="02070309020205020404" pitchFamily="49" charset="0"/>
              </a:rPr>
              <a:t>(*Me </a:t>
            </a:r>
            <a:r>
              <a:rPr lang="en-US" sz="1100" dirty="0" err="1">
                <a:cs typeface="Courier New" panose="02070309020205020404" pitchFamily="49" charset="0"/>
              </a:rPr>
              <a:t>ayto</a:t>
            </a:r>
            <a:r>
              <a:rPr lang="en-US" sz="1100" dirty="0">
                <a:cs typeface="Courier New" panose="02070309020205020404" pitchFamily="49" charset="0"/>
              </a:rPr>
              <a:t> </a:t>
            </a:r>
            <a:r>
              <a:rPr lang="en-US" sz="1100" b="1" dirty="0">
                <a:cs typeface="Courier New" panose="02070309020205020404" pitchFamily="49" charset="0"/>
              </a:rPr>
              <a:t>to </a:t>
            </a:r>
            <a:r>
              <a:rPr lang="en-US" sz="1100" dirty="0" err="1">
                <a:cs typeface="Courier New" panose="02070309020205020404" pitchFamily="49" charset="0"/>
              </a:rPr>
              <a:t>entheto</a:t>
            </a:r>
            <a:r>
              <a:rPr lang="en-US" sz="1100" dirty="0">
                <a:cs typeface="Courier New" panose="02070309020205020404" pitchFamily="49" charset="0"/>
              </a:rPr>
              <a:t> </a:t>
            </a:r>
            <a:r>
              <a:rPr lang="en-US" sz="1100" b="1" dirty="0">
                <a:cs typeface="Courier New" panose="02070309020205020404" pitchFamily="49" charset="0"/>
              </a:rPr>
              <a:t>if </a:t>
            </a:r>
            <a:r>
              <a:rPr lang="en-US" sz="1100" dirty="0" err="1">
                <a:cs typeface="Courier New" panose="02070309020205020404" pitchFamily="49" charset="0"/>
              </a:rPr>
              <a:t>elegxoume</a:t>
            </a:r>
            <a:r>
              <a:rPr lang="en-US" sz="1100" dirty="0">
                <a:cs typeface="Courier New" panose="02070309020205020404" pitchFamily="49" charset="0"/>
              </a:rPr>
              <a:t> an o a </a:t>
            </a:r>
            <a:r>
              <a:rPr lang="en-US" sz="1100" dirty="0" err="1">
                <a:cs typeface="Courier New" panose="02070309020205020404" pitchFamily="49" charset="0"/>
              </a:rPr>
              <a:t>einai</a:t>
            </a:r>
            <a:r>
              <a:rPr lang="en-US" sz="1100" dirty="0">
                <a:cs typeface="Courier New" panose="02070309020205020404" pitchFamily="49" charset="0"/>
              </a:rPr>
              <a:t> </a:t>
            </a:r>
            <a:r>
              <a:rPr lang="en-US" sz="1100" dirty="0" err="1">
                <a:cs typeface="Courier New" panose="02070309020205020404" pitchFamily="49" charset="0"/>
              </a:rPr>
              <a:t>artios</a:t>
            </a:r>
            <a:r>
              <a:rPr lang="en-US" sz="1100" dirty="0">
                <a:cs typeface="Courier New" panose="02070309020205020404" pitchFamily="49" charset="0"/>
              </a:rPr>
              <a:t>*)</a:t>
            </a:r>
          </a:p>
          <a:p>
            <a:r>
              <a:rPr lang="en-US" sz="1100" dirty="0">
                <a:cs typeface="Courier New" panose="02070309020205020404" pitchFamily="49" charset="0"/>
              </a:rPr>
              <a:t>			</a:t>
            </a:r>
            <a:r>
              <a:rPr lang="en-US" sz="1100" b="1" dirty="0">
                <a:cs typeface="Courier New" panose="02070309020205020404" pitchFamily="49" charset="0"/>
              </a:rPr>
              <a:t>begin </a:t>
            </a:r>
          </a:p>
          <a:p>
            <a:r>
              <a:rPr lang="pt-BR" sz="1100" b="1" dirty="0">
                <a:cs typeface="Courier New" panose="02070309020205020404" pitchFamily="49" charset="0"/>
              </a:rPr>
              <a:t>			writeln</a:t>
            </a:r>
            <a:r>
              <a:rPr lang="pt-BR" sz="1100" dirty="0">
                <a:cs typeface="Courier New" panose="02070309020205020404" pitchFamily="49" charset="0"/>
              </a:rPr>
              <a:t>('O arithmos ',a,' einai artios ');</a:t>
            </a:r>
          </a:p>
          <a:p>
            <a:r>
              <a:rPr lang="en-US" sz="1100" dirty="0">
                <a:cs typeface="Courier New" panose="02070309020205020404" pitchFamily="49" charset="0"/>
              </a:rPr>
              <a:t>			a:=a </a:t>
            </a:r>
            <a:r>
              <a:rPr lang="en-US" sz="1100" b="1" dirty="0">
                <a:cs typeface="Courier New" panose="02070309020205020404" pitchFamily="49" charset="0"/>
              </a:rPr>
              <a:t>div </a:t>
            </a:r>
            <a:r>
              <a:rPr lang="en-US" sz="1100" dirty="0">
                <a:cs typeface="Courier New" panose="02070309020205020404" pitchFamily="49" charset="0"/>
              </a:rPr>
              <a:t>2;</a:t>
            </a:r>
          </a:p>
          <a:p>
            <a:r>
              <a:rPr lang="en-US" sz="1100" dirty="0">
                <a:cs typeface="Courier New" panose="02070309020205020404" pitchFamily="49" charset="0"/>
              </a:rPr>
              <a:t>			</a:t>
            </a:r>
            <a:r>
              <a:rPr lang="en-US" sz="1100" b="1" dirty="0">
                <a:cs typeface="Courier New" panose="02070309020205020404" pitchFamily="49" charset="0"/>
              </a:rPr>
              <a:t>end</a:t>
            </a:r>
          </a:p>
          <a:p>
            <a:r>
              <a:rPr lang="en-US" sz="1100" b="1" dirty="0">
                <a:cs typeface="Courier New" panose="02070309020205020404" pitchFamily="49" charset="0"/>
              </a:rPr>
              <a:t>		else </a:t>
            </a:r>
            <a:r>
              <a:rPr lang="en-US" sz="1100" dirty="0">
                <a:cs typeface="Courier New" panose="02070309020205020404" pitchFamily="49" charset="0"/>
              </a:rPr>
              <a:t>(*Me </a:t>
            </a:r>
            <a:r>
              <a:rPr lang="en-US" sz="1100" dirty="0" err="1">
                <a:cs typeface="Courier New" panose="02070309020205020404" pitchFamily="49" charset="0"/>
              </a:rPr>
              <a:t>ayto</a:t>
            </a:r>
            <a:r>
              <a:rPr lang="en-US" sz="1100" dirty="0">
                <a:cs typeface="Courier New" panose="02070309020205020404" pitchFamily="49" charset="0"/>
              </a:rPr>
              <a:t> </a:t>
            </a:r>
            <a:r>
              <a:rPr lang="en-US" sz="1100" b="1" dirty="0">
                <a:cs typeface="Courier New" panose="02070309020205020404" pitchFamily="49" charset="0"/>
              </a:rPr>
              <a:t>to else </a:t>
            </a:r>
            <a:r>
              <a:rPr lang="en-US" sz="1100" dirty="0" err="1">
                <a:cs typeface="Courier New" panose="02070309020205020404" pitchFamily="49" charset="0"/>
              </a:rPr>
              <a:t>poy</a:t>
            </a:r>
            <a:r>
              <a:rPr lang="en-US" sz="1100" dirty="0">
                <a:cs typeface="Courier New" panose="02070309020205020404" pitchFamily="49" charset="0"/>
              </a:rPr>
              <a:t> </a:t>
            </a:r>
            <a:r>
              <a:rPr lang="en-US" sz="1100" dirty="0" err="1">
                <a:cs typeface="Courier New" panose="02070309020205020404" pitchFamily="49" charset="0"/>
              </a:rPr>
              <a:t>antistoixei</a:t>
            </a:r>
            <a:r>
              <a:rPr lang="en-US" sz="1100" dirty="0">
                <a:cs typeface="Courier New" panose="02070309020205020404" pitchFamily="49" charset="0"/>
              </a:rPr>
              <a:t> </a:t>
            </a:r>
            <a:r>
              <a:rPr lang="en-US" sz="1100" dirty="0" err="1">
                <a:cs typeface="Courier New" panose="02070309020205020404" pitchFamily="49" charset="0"/>
              </a:rPr>
              <a:t>sto</a:t>
            </a:r>
            <a:r>
              <a:rPr lang="en-US" sz="1100" dirty="0">
                <a:cs typeface="Courier New" panose="02070309020205020404" pitchFamily="49" charset="0"/>
              </a:rPr>
              <a:t> </a:t>
            </a:r>
            <a:r>
              <a:rPr lang="en-US" sz="1100" dirty="0" err="1">
                <a:cs typeface="Courier New" panose="02070309020205020404" pitchFamily="49" charset="0"/>
              </a:rPr>
              <a:t>entheto</a:t>
            </a:r>
            <a:r>
              <a:rPr lang="en-US" sz="1100" dirty="0">
                <a:cs typeface="Courier New" panose="02070309020205020404" pitchFamily="49" charset="0"/>
              </a:rPr>
              <a:t> </a:t>
            </a:r>
            <a:r>
              <a:rPr lang="en-US" sz="1100" b="1" dirty="0">
                <a:cs typeface="Courier New" panose="02070309020205020404" pitchFamily="49" charset="0"/>
              </a:rPr>
              <a:t>if </a:t>
            </a:r>
            <a:r>
              <a:rPr lang="en-US" sz="1100" dirty="0" err="1">
                <a:cs typeface="Courier New" panose="02070309020205020404" pitchFamily="49" charset="0"/>
              </a:rPr>
              <a:t>elegxoume</a:t>
            </a:r>
            <a:r>
              <a:rPr lang="en-US" sz="1100" dirty="0">
                <a:cs typeface="Courier New" panose="02070309020205020404" pitchFamily="49" charset="0"/>
              </a:rPr>
              <a:t> an o a </a:t>
            </a:r>
            <a:r>
              <a:rPr lang="en-US" sz="1100" dirty="0" err="1">
                <a:cs typeface="Courier New" panose="02070309020205020404" pitchFamily="49" charset="0"/>
              </a:rPr>
              <a:t>einai</a:t>
            </a:r>
            <a:r>
              <a:rPr lang="en-US" sz="1100" dirty="0">
                <a:cs typeface="Courier New" panose="02070309020205020404" pitchFamily="49" charset="0"/>
              </a:rPr>
              <a:t> </a:t>
            </a:r>
            <a:r>
              <a:rPr lang="en-US" sz="1100" dirty="0" err="1">
                <a:cs typeface="Courier New" panose="02070309020205020404" pitchFamily="49" charset="0"/>
              </a:rPr>
              <a:t>perittos</a:t>
            </a:r>
            <a:r>
              <a:rPr lang="en-US" sz="1100" dirty="0">
                <a:cs typeface="Courier New" panose="02070309020205020404" pitchFamily="49" charset="0"/>
              </a:rPr>
              <a:t>*)</a:t>
            </a:r>
          </a:p>
          <a:p>
            <a:r>
              <a:rPr lang="en-US" sz="1100" dirty="0">
                <a:cs typeface="Courier New" panose="02070309020205020404" pitchFamily="49" charset="0"/>
              </a:rPr>
              <a:t>			</a:t>
            </a:r>
            <a:r>
              <a:rPr lang="en-US" sz="1100" b="1" dirty="0">
                <a:cs typeface="Courier New" panose="02070309020205020404" pitchFamily="49" charset="0"/>
              </a:rPr>
              <a:t>begin </a:t>
            </a:r>
          </a:p>
          <a:p>
            <a:r>
              <a:rPr lang="en-US" sz="1100" b="1" dirty="0">
                <a:cs typeface="Courier New" panose="02070309020205020404" pitchFamily="49" charset="0"/>
              </a:rPr>
              <a:t>			writeln</a:t>
            </a:r>
            <a:r>
              <a:rPr lang="en-US" sz="1100" dirty="0">
                <a:cs typeface="Courier New" panose="02070309020205020404" pitchFamily="49" charset="0"/>
              </a:rPr>
              <a:t>('O </a:t>
            </a:r>
            <a:r>
              <a:rPr lang="en-US" sz="1100" dirty="0" err="1">
                <a:cs typeface="Courier New" panose="02070309020205020404" pitchFamily="49" charset="0"/>
              </a:rPr>
              <a:t>arithmos</a:t>
            </a:r>
            <a:r>
              <a:rPr lang="en-US" sz="1100" dirty="0">
                <a:cs typeface="Courier New" panose="02070309020205020404" pitchFamily="49" charset="0"/>
              </a:rPr>
              <a:t> ',a,' </a:t>
            </a:r>
            <a:r>
              <a:rPr lang="en-US" sz="1100" dirty="0" err="1">
                <a:cs typeface="Courier New" panose="02070309020205020404" pitchFamily="49" charset="0"/>
              </a:rPr>
              <a:t>einai</a:t>
            </a:r>
            <a:r>
              <a:rPr lang="en-US" sz="1100" dirty="0">
                <a:cs typeface="Courier New" panose="02070309020205020404" pitchFamily="49" charset="0"/>
              </a:rPr>
              <a:t> </a:t>
            </a:r>
            <a:r>
              <a:rPr lang="en-US" sz="1100" dirty="0" err="1">
                <a:cs typeface="Courier New" panose="02070309020205020404" pitchFamily="49" charset="0"/>
              </a:rPr>
              <a:t>perittos</a:t>
            </a:r>
            <a:r>
              <a:rPr lang="en-US" sz="1100" dirty="0">
                <a:cs typeface="Courier New" panose="02070309020205020404" pitchFamily="49" charset="0"/>
              </a:rPr>
              <a:t> ');</a:t>
            </a:r>
          </a:p>
          <a:p>
            <a:r>
              <a:rPr lang="en-US" sz="1100" dirty="0">
                <a:cs typeface="Courier New" panose="02070309020205020404" pitchFamily="49" charset="0"/>
              </a:rPr>
              <a:t>			a:=a </a:t>
            </a:r>
            <a:r>
              <a:rPr lang="en-US" sz="1100" b="1" dirty="0">
                <a:cs typeface="Courier New" panose="02070309020205020404" pitchFamily="49" charset="0"/>
              </a:rPr>
              <a:t>div </a:t>
            </a:r>
            <a:r>
              <a:rPr lang="en-US" sz="1100" dirty="0">
                <a:cs typeface="Courier New" panose="02070309020205020404" pitchFamily="49" charset="0"/>
              </a:rPr>
              <a:t>3;</a:t>
            </a:r>
          </a:p>
          <a:p>
            <a:r>
              <a:rPr lang="en-US" sz="1100" dirty="0">
                <a:cs typeface="Courier New" panose="02070309020205020404" pitchFamily="49" charset="0"/>
              </a:rPr>
              <a:t>			</a:t>
            </a:r>
            <a:r>
              <a:rPr lang="en-US" sz="1100" b="1" dirty="0">
                <a:cs typeface="Courier New" panose="02070309020205020404" pitchFamily="49" charset="0"/>
              </a:rPr>
              <a:t>end</a:t>
            </a:r>
            <a:r>
              <a:rPr lang="en-US" sz="1100" dirty="0">
                <a:cs typeface="Courier New" panose="02070309020205020404" pitchFamily="49" charset="0"/>
              </a:rPr>
              <a:t>;</a:t>
            </a:r>
          </a:p>
          <a:p>
            <a:r>
              <a:rPr lang="en-US" sz="1100" dirty="0">
                <a:cs typeface="Courier New" panose="02070309020205020404" pitchFamily="49" charset="0"/>
              </a:rPr>
              <a:t>		</a:t>
            </a:r>
            <a:r>
              <a:rPr lang="en-US" sz="1100" b="1" dirty="0">
                <a:cs typeface="Courier New" panose="02070309020205020404" pitchFamily="49" charset="0"/>
              </a:rPr>
              <a:t>writeln</a:t>
            </a:r>
            <a:r>
              <a:rPr lang="en-US" sz="1100" dirty="0">
                <a:cs typeface="Courier New" panose="02070309020205020404" pitchFamily="49" charset="0"/>
              </a:rPr>
              <a:t>(' H </a:t>
            </a:r>
            <a:r>
              <a:rPr lang="en-US" sz="1100" dirty="0" err="1">
                <a:cs typeface="Courier New" panose="02070309020205020404" pitchFamily="49" charset="0"/>
              </a:rPr>
              <a:t>telikh</a:t>
            </a:r>
            <a:r>
              <a:rPr lang="en-US" sz="1100" dirty="0">
                <a:cs typeface="Courier New" panose="02070309020205020404" pitchFamily="49" charset="0"/>
              </a:rPr>
              <a:t> </a:t>
            </a:r>
            <a:r>
              <a:rPr lang="en-US" sz="1100" dirty="0" err="1">
                <a:cs typeface="Courier New" panose="02070309020205020404" pitchFamily="49" charset="0"/>
              </a:rPr>
              <a:t>timh</a:t>
            </a:r>
            <a:r>
              <a:rPr lang="en-US" sz="1100" dirty="0">
                <a:cs typeface="Courier New" panose="02070309020205020404" pitchFamily="49" charset="0"/>
              </a:rPr>
              <a:t> toy a </a:t>
            </a:r>
            <a:r>
              <a:rPr lang="en-US" sz="1100" dirty="0" err="1">
                <a:cs typeface="Courier New" panose="02070309020205020404" pitchFamily="49" charset="0"/>
              </a:rPr>
              <a:t>einai</a:t>
            </a:r>
            <a:r>
              <a:rPr lang="en-US" sz="1100" dirty="0">
                <a:cs typeface="Courier New" panose="02070309020205020404" pitchFamily="49" charset="0"/>
              </a:rPr>
              <a:t>: ', a);</a:t>
            </a:r>
          </a:p>
          <a:p>
            <a:r>
              <a:rPr lang="en-US" sz="1100" dirty="0">
                <a:cs typeface="Courier New" panose="02070309020205020404" pitchFamily="49" charset="0"/>
              </a:rPr>
              <a:t>		</a:t>
            </a:r>
            <a:r>
              <a:rPr lang="en-US" sz="1100" b="1" dirty="0">
                <a:cs typeface="Courier New" panose="02070309020205020404" pitchFamily="49" charset="0"/>
              </a:rPr>
              <a:t>end</a:t>
            </a:r>
          </a:p>
          <a:p>
            <a:r>
              <a:rPr lang="en-US" sz="1100" b="1" dirty="0">
                <a:cs typeface="Courier New" panose="02070309020205020404" pitchFamily="49" charset="0"/>
              </a:rPr>
              <a:t>end.</a:t>
            </a:r>
            <a:endParaRPr lang="el-GR" sz="1100" dirty="0" smtClean="0">
              <a:cs typeface="Courier New" panose="02070309020205020404" pitchFamily="49" charset="0"/>
            </a:endParaRPr>
          </a:p>
          <a:p>
            <a:endParaRPr lang="el-GR" sz="1100" dirty="0" smtClean="0"/>
          </a:p>
          <a:p>
            <a:endParaRPr lang="el-GR" sz="1100" dirty="0" smtClean="0"/>
          </a:p>
        </p:txBody>
      </p:sp>
    </p:spTree>
    <p:extLst>
      <p:ext uri="{BB962C8B-B14F-4D97-AF65-F5344CB8AC3E}">
        <p14:creationId xmlns:p14="http://schemas.microsoft.com/office/powerpoint/2010/main" val="1502920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3/13</a:t>
            </a:r>
            <a:endParaRPr lang="el-GR" baseline="-25000" dirty="0"/>
          </a:p>
        </p:txBody>
      </p:sp>
      <p:sp>
        <p:nvSpPr>
          <p:cNvPr id="3" name="Θέση περιεχομένου 2"/>
          <p:cNvSpPr>
            <a:spLocks noGrp="1"/>
          </p:cNvSpPr>
          <p:nvPr>
            <p:ph idx="1"/>
          </p:nvPr>
        </p:nvSpPr>
        <p:spPr>
          <a:xfrm>
            <a:off x="457200" y="1333500"/>
            <a:ext cx="8291264" cy="3771636"/>
          </a:xfrm>
        </p:spPr>
        <p:txBody>
          <a:bodyPr>
            <a:normAutofit/>
          </a:bodyPr>
          <a:lstStyle/>
          <a:p>
            <a:pPr marL="0" lvl="0" indent="0">
              <a:buNone/>
            </a:pPr>
            <a:r>
              <a:rPr lang="el-GR" sz="2400" dirty="0"/>
              <a:t>Να γίνει πρόγραμμα το οποίο ο χρήστης να βρίσκει τον ελάχιστο από τρεις πραγματικούς αριθμούς τους οποίους εισάγει ο χρήστης από το πληκτρολόγιο.</a:t>
            </a:r>
          </a:p>
          <a:p>
            <a:pPr marL="0" indent="0">
              <a:buNone/>
            </a:pPr>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6" name="6 - Διάγραμμα ροής: Έξοδος σε εκτυπωτή"/>
          <p:cNvSpPr/>
          <p:nvPr/>
        </p:nvSpPr>
        <p:spPr>
          <a:xfrm>
            <a:off x="533400" y="2471332"/>
            <a:ext cx="8077200" cy="324366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cs typeface="Courier New" panose="02070309020205020404" pitchFamily="49" charset="0"/>
              </a:rPr>
              <a:t>program </a:t>
            </a:r>
            <a:r>
              <a:rPr lang="en-US" sz="1600" b="1" dirty="0" err="1">
                <a:cs typeface="Courier New" panose="02070309020205020404" pitchFamily="49" charset="0"/>
              </a:rPr>
              <a:t>elaxisto</a:t>
            </a:r>
            <a:r>
              <a:rPr lang="en-US" sz="1600" dirty="0">
                <a:cs typeface="Courier New" panose="02070309020205020404" pitchFamily="49" charset="0"/>
              </a:rPr>
              <a:t>(</a:t>
            </a:r>
            <a:r>
              <a:rPr lang="en-US" sz="1600" dirty="0" err="1">
                <a:cs typeface="Courier New" panose="02070309020205020404" pitchFamily="49" charset="0"/>
              </a:rPr>
              <a:t>input,output</a:t>
            </a:r>
            <a:r>
              <a:rPr lang="en-US" sz="1600" dirty="0">
                <a:cs typeface="Courier New" panose="02070309020205020404" pitchFamily="49" charset="0"/>
              </a:rPr>
              <a:t>);</a:t>
            </a:r>
          </a:p>
          <a:p>
            <a:r>
              <a:rPr lang="en-US" sz="1600" b="1" dirty="0" err="1">
                <a:cs typeface="Courier New" panose="02070309020205020404" pitchFamily="49" charset="0"/>
              </a:rPr>
              <a:t>var</a:t>
            </a:r>
            <a:r>
              <a:rPr lang="en-US" sz="1600" b="1" dirty="0">
                <a:cs typeface="Courier New" panose="02070309020205020404" pitchFamily="49" charset="0"/>
              </a:rPr>
              <a:t> </a:t>
            </a:r>
            <a:r>
              <a:rPr lang="en-US" sz="1600" dirty="0" err="1">
                <a:cs typeface="Courier New" panose="02070309020205020404" pitchFamily="49" charset="0"/>
              </a:rPr>
              <a:t>a,b,c,min:</a:t>
            </a:r>
            <a:r>
              <a:rPr lang="en-US" sz="1600" b="1" dirty="0" err="1">
                <a:cs typeface="Courier New" panose="02070309020205020404" pitchFamily="49" charset="0"/>
              </a:rPr>
              <a:t>real</a:t>
            </a:r>
            <a:r>
              <a:rPr lang="en-US" sz="1600" dirty="0">
                <a:cs typeface="Courier New" panose="02070309020205020404" pitchFamily="49" charset="0"/>
              </a:rPr>
              <a:t>;</a:t>
            </a:r>
          </a:p>
          <a:p>
            <a:r>
              <a:rPr lang="en-US" sz="1600" b="1" dirty="0">
                <a:cs typeface="Courier New" panose="02070309020205020404" pitchFamily="49" charset="0"/>
              </a:rPr>
              <a:t>begin</a:t>
            </a:r>
          </a:p>
          <a:p>
            <a:r>
              <a:rPr lang="en-US" sz="1600" b="1" dirty="0">
                <a:cs typeface="Courier New" panose="02070309020205020404" pitchFamily="49" charset="0"/>
              </a:rPr>
              <a:t>writeln</a:t>
            </a:r>
            <a:r>
              <a:rPr lang="en-US" sz="1600" dirty="0">
                <a:cs typeface="Courier New" panose="02070309020205020404" pitchFamily="49" charset="0"/>
              </a:rPr>
              <a:t>(</a:t>
            </a:r>
            <a:r>
              <a:rPr lang="en-US" sz="1600" dirty="0" smtClean="0">
                <a:cs typeface="Courier New" panose="02070309020205020404" pitchFamily="49" charset="0"/>
              </a:rPr>
              <a:t>'</a:t>
            </a:r>
            <a:r>
              <a:rPr lang="en-US" sz="1600" dirty="0" err="1" smtClean="0">
                <a:cs typeface="Courier New" panose="02070309020205020404" pitchFamily="49" charset="0"/>
              </a:rPr>
              <a:t>Dwse</a:t>
            </a:r>
            <a:r>
              <a:rPr lang="en-US" sz="1600" dirty="0" smtClean="0">
                <a:cs typeface="Courier New" panose="02070309020205020404" pitchFamily="49" charset="0"/>
              </a:rPr>
              <a:t> </a:t>
            </a:r>
            <a:r>
              <a:rPr lang="en-US" sz="1600" dirty="0" err="1">
                <a:cs typeface="Courier New" panose="02070309020205020404" pitchFamily="49" charset="0"/>
              </a:rPr>
              <a:t>treis</a:t>
            </a:r>
            <a:r>
              <a:rPr lang="en-US" sz="1600" dirty="0">
                <a:cs typeface="Courier New" panose="02070309020205020404" pitchFamily="49" charset="0"/>
              </a:rPr>
              <a:t> </a:t>
            </a:r>
            <a:r>
              <a:rPr lang="en-US" sz="1600" dirty="0" err="1">
                <a:cs typeface="Courier New" panose="02070309020205020404" pitchFamily="49" charset="0"/>
              </a:rPr>
              <a:t>pragmatikous</a:t>
            </a:r>
            <a:r>
              <a:rPr lang="en-US" sz="1600" dirty="0">
                <a:cs typeface="Courier New" panose="02070309020205020404" pitchFamily="49" charset="0"/>
              </a:rPr>
              <a:t> </a:t>
            </a:r>
            <a:r>
              <a:rPr lang="en-US" sz="1600" dirty="0" err="1">
                <a:cs typeface="Courier New" panose="02070309020205020404" pitchFamily="49" charset="0"/>
              </a:rPr>
              <a:t>arithmous</a:t>
            </a:r>
            <a:r>
              <a:rPr lang="en-US" sz="1600" dirty="0">
                <a:cs typeface="Courier New" panose="02070309020205020404" pitchFamily="49" charset="0"/>
              </a:rPr>
              <a:t>');</a:t>
            </a:r>
          </a:p>
          <a:p>
            <a:r>
              <a:rPr lang="en-US" sz="1600" b="1" dirty="0">
                <a:cs typeface="Courier New" panose="02070309020205020404" pitchFamily="49" charset="0"/>
              </a:rPr>
              <a:t>readln</a:t>
            </a:r>
            <a:r>
              <a:rPr lang="en-US" sz="1600" dirty="0">
                <a:cs typeface="Courier New" panose="02070309020205020404" pitchFamily="49" charset="0"/>
              </a:rPr>
              <a:t>(</a:t>
            </a:r>
            <a:r>
              <a:rPr lang="en-US" sz="1600" dirty="0" err="1">
                <a:cs typeface="Courier New" panose="02070309020205020404" pitchFamily="49" charset="0"/>
              </a:rPr>
              <a:t>a,b,c</a:t>
            </a:r>
            <a:r>
              <a:rPr lang="en-US" sz="1600" dirty="0">
                <a:cs typeface="Courier New" panose="02070309020205020404" pitchFamily="49" charset="0"/>
              </a:rPr>
              <a:t>);</a:t>
            </a:r>
          </a:p>
          <a:p>
            <a:r>
              <a:rPr lang="en-US" sz="1600" dirty="0">
                <a:cs typeface="Courier New" panose="02070309020205020404" pitchFamily="49" charset="0"/>
              </a:rPr>
              <a:t>min:=a;</a:t>
            </a:r>
          </a:p>
          <a:p>
            <a:r>
              <a:rPr lang="en-US" sz="1600" dirty="0">
                <a:cs typeface="Courier New" panose="02070309020205020404" pitchFamily="49" charset="0"/>
              </a:rPr>
              <a:t>	</a:t>
            </a:r>
            <a:r>
              <a:rPr lang="en-US" sz="1600" b="1" dirty="0">
                <a:cs typeface="Courier New" panose="02070309020205020404" pitchFamily="49" charset="0"/>
              </a:rPr>
              <a:t>if </a:t>
            </a:r>
            <a:r>
              <a:rPr lang="en-US" sz="1600" dirty="0">
                <a:cs typeface="Courier New" panose="02070309020205020404" pitchFamily="49" charset="0"/>
              </a:rPr>
              <a:t>b&lt;min </a:t>
            </a:r>
            <a:r>
              <a:rPr lang="en-US" sz="1600" b="1" dirty="0">
                <a:cs typeface="Courier New" panose="02070309020205020404" pitchFamily="49" charset="0"/>
              </a:rPr>
              <a:t>then </a:t>
            </a:r>
          </a:p>
          <a:p>
            <a:r>
              <a:rPr lang="en-US" sz="1600" b="1" dirty="0">
                <a:cs typeface="Courier New" panose="02070309020205020404" pitchFamily="49" charset="0"/>
              </a:rPr>
              <a:t>		</a:t>
            </a:r>
            <a:r>
              <a:rPr lang="en-US" sz="1600" dirty="0">
                <a:cs typeface="Courier New" panose="02070309020205020404" pitchFamily="49" charset="0"/>
              </a:rPr>
              <a:t>min:=b;</a:t>
            </a:r>
          </a:p>
          <a:p>
            <a:r>
              <a:rPr lang="en-US" sz="1600" dirty="0">
                <a:cs typeface="Courier New" panose="02070309020205020404" pitchFamily="49" charset="0"/>
              </a:rPr>
              <a:t>	</a:t>
            </a:r>
            <a:r>
              <a:rPr lang="en-US" sz="1600" b="1" dirty="0">
                <a:cs typeface="Courier New" panose="02070309020205020404" pitchFamily="49" charset="0"/>
              </a:rPr>
              <a:t>if </a:t>
            </a:r>
            <a:r>
              <a:rPr lang="en-US" sz="1600" dirty="0">
                <a:cs typeface="Courier New" panose="02070309020205020404" pitchFamily="49" charset="0"/>
              </a:rPr>
              <a:t>c&lt;min </a:t>
            </a:r>
            <a:r>
              <a:rPr lang="en-US" sz="1600" b="1" dirty="0">
                <a:cs typeface="Courier New" panose="02070309020205020404" pitchFamily="49" charset="0"/>
              </a:rPr>
              <a:t>then </a:t>
            </a:r>
          </a:p>
          <a:p>
            <a:r>
              <a:rPr lang="en-US" sz="1600" b="1" dirty="0">
                <a:cs typeface="Courier New" panose="02070309020205020404" pitchFamily="49" charset="0"/>
              </a:rPr>
              <a:t>		</a:t>
            </a:r>
            <a:r>
              <a:rPr lang="en-US" sz="1600" dirty="0">
                <a:cs typeface="Courier New" panose="02070309020205020404" pitchFamily="49" charset="0"/>
              </a:rPr>
              <a:t>min:=c;</a:t>
            </a:r>
          </a:p>
          <a:p>
            <a:r>
              <a:rPr lang="en-US" sz="1600" dirty="0">
                <a:cs typeface="Courier New" panose="02070309020205020404" pitchFamily="49" charset="0"/>
              </a:rPr>
              <a:t>	</a:t>
            </a:r>
            <a:r>
              <a:rPr lang="en-US" sz="1600" b="1" dirty="0">
                <a:cs typeface="Courier New" panose="02070309020205020404" pitchFamily="49" charset="0"/>
              </a:rPr>
              <a:t>writeln</a:t>
            </a:r>
            <a:r>
              <a:rPr lang="en-US" sz="1600" dirty="0">
                <a:cs typeface="Courier New" panose="02070309020205020404" pitchFamily="49" charset="0"/>
              </a:rPr>
              <a:t>(' To </a:t>
            </a:r>
            <a:r>
              <a:rPr lang="en-US" sz="1600" dirty="0" err="1">
                <a:cs typeface="Courier New" panose="02070309020205020404" pitchFamily="49" charset="0"/>
              </a:rPr>
              <a:t>elaxisto</a:t>
            </a:r>
            <a:r>
              <a:rPr lang="en-US" sz="1600" dirty="0">
                <a:cs typeface="Courier New" panose="02070309020205020404" pitchFamily="49" charset="0"/>
              </a:rPr>
              <a:t> </a:t>
            </a:r>
            <a:r>
              <a:rPr lang="en-US" sz="1600" dirty="0" err="1">
                <a:cs typeface="Courier New" panose="02070309020205020404" pitchFamily="49" charset="0"/>
              </a:rPr>
              <a:t>metaxy</a:t>
            </a:r>
            <a:r>
              <a:rPr lang="en-US" sz="1600" dirty="0">
                <a:cs typeface="Courier New" panose="02070309020205020404" pitchFamily="49" charset="0"/>
              </a:rPr>
              <a:t> </a:t>
            </a:r>
            <a:r>
              <a:rPr lang="en-US" sz="1600" dirty="0" err="1">
                <a:cs typeface="Courier New" panose="02070309020205020404" pitchFamily="49" charset="0"/>
              </a:rPr>
              <a:t>twn</a:t>
            </a:r>
            <a:r>
              <a:rPr lang="en-US" sz="1600" dirty="0">
                <a:cs typeface="Courier New" panose="02070309020205020404" pitchFamily="49" charset="0"/>
              </a:rPr>
              <a:t> ',</a:t>
            </a:r>
            <a:r>
              <a:rPr lang="en-US" sz="1600" dirty="0" err="1">
                <a:cs typeface="Courier New" panose="02070309020205020404" pitchFamily="49" charset="0"/>
              </a:rPr>
              <a:t>a,'',b</a:t>
            </a:r>
            <a:r>
              <a:rPr lang="en-US" sz="1600" dirty="0">
                <a:cs typeface="Courier New" panose="02070309020205020404" pitchFamily="49" charset="0"/>
              </a:rPr>
              <a:t>,' </a:t>
            </a:r>
            <a:r>
              <a:rPr lang="en-US" sz="1600" dirty="0" err="1">
                <a:cs typeface="Courier New" panose="02070309020205020404" pitchFamily="49" charset="0"/>
              </a:rPr>
              <a:t>kai',c</a:t>
            </a:r>
            <a:r>
              <a:rPr lang="en-US" sz="1600" dirty="0">
                <a:cs typeface="Courier New" panose="02070309020205020404" pitchFamily="49" charset="0"/>
              </a:rPr>
              <a:t>,' </a:t>
            </a:r>
            <a:r>
              <a:rPr lang="en-US" sz="1600" dirty="0" err="1">
                <a:cs typeface="Courier New" panose="02070309020205020404" pitchFamily="49" charset="0"/>
              </a:rPr>
              <a:t>einai</a:t>
            </a:r>
            <a:r>
              <a:rPr lang="en-US" sz="1600" dirty="0">
                <a:cs typeface="Courier New" panose="02070309020205020404" pitchFamily="49" charset="0"/>
              </a:rPr>
              <a:t>: ', min)</a:t>
            </a:r>
          </a:p>
          <a:p>
            <a:r>
              <a:rPr lang="en-US" sz="1600" b="1" dirty="0">
                <a:cs typeface="Courier New" panose="02070309020205020404" pitchFamily="49" charset="0"/>
              </a:rPr>
              <a:t>end.</a:t>
            </a:r>
            <a:endParaRPr lang="el-GR" sz="1600" dirty="0" smtClean="0">
              <a:cs typeface="Courier New" panose="02070309020205020404" pitchFamily="49" charset="0"/>
            </a:endParaRPr>
          </a:p>
          <a:p>
            <a:endParaRPr lang="el-GR" sz="1600" dirty="0" smtClean="0"/>
          </a:p>
        </p:txBody>
      </p:sp>
    </p:spTree>
    <p:extLst>
      <p:ext uri="{BB962C8B-B14F-4D97-AF65-F5344CB8AC3E}">
        <p14:creationId xmlns:p14="http://schemas.microsoft.com/office/powerpoint/2010/main" val="148212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2604</TotalTime>
  <Words>2087</Words>
  <Application>Microsoft Office PowerPoint</Application>
  <PresentationFormat>Προβολή στην οθόνη (16:10)</PresentationFormat>
  <Paragraphs>384</Paragraphs>
  <Slides>30</Slides>
  <Notes>11</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30</vt:i4>
      </vt:variant>
    </vt:vector>
  </HeadingPairs>
  <TitlesOfParts>
    <vt:vector size="39" baseType="lpstr">
      <vt:lpstr>Arial Unicode MS</vt:lpstr>
      <vt:lpstr>Arial</vt:lpstr>
      <vt:lpstr>Calibri</vt:lpstr>
      <vt:lpstr>Cambria Math</vt:lpstr>
      <vt:lpstr>Courier New</vt:lpstr>
      <vt:lpstr>Times New Roman</vt:lpstr>
      <vt:lpstr>Wingdings</vt:lpstr>
      <vt:lpstr>Θέμα του Office</vt:lpstr>
      <vt:lpstr>Equation</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Ασκήσεις1/13</vt:lpstr>
      <vt:lpstr>Ασκήσεις2/13</vt:lpstr>
      <vt:lpstr>Ασκήσεις3/13</vt:lpstr>
      <vt:lpstr>Ασκήσεις4/13</vt:lpstr>
      <vt:lpstr>Ασκήσεις4/13-1</vt:lpstr>
      <vt:lpstr>Ασκήσεις4/13-2</vt:lpstr>
      <vt:lpstr>Ασκήσεις4/13-3</vt:lpstr>
      <vt:lpstr>Ασκήσεις4/13-4</vt:lpstr>
      <vt:lpstr>Ασκήσεις5/13-1</vt:lpstr>
      <vt:lpstr>Ασκήσεις5/13-2</vt:lpstr>
      <vt:lpstr>Ασκήσεις5/13-3</vt:lpstr>
      <vt:lpstr>Ασκήσεις6/13</vt:lpstr>
      <vt:lpstr>Ασκήσεις7/13</vt:lpstr>
      <vt:lpstr>Ασκήσεις8/13</vt:lpstr>
      <vt:lpstr>Ασκήσεις9/13</vt:lpstr>
      <vt:lpstr>Ασκήσεις10/13</vt:lpstr>
      <vt:lpstr>Ασκήσεις11/13</vt:lpstr>
      <vt:lpstr>Ασκήσεις12/13</vt:lpstr>
      <vt:lpstr>Ασκήσεις13/13</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259</cp:revision>
  <dcterms:created xsi:type="dcterms:W3CDTF">2012-09-06T09:03:05Z</dcterms:created>
  <dcterms:modified xsi:type="dcterms:W3CDTF">2015-05-07T14:35:34Z</dcterms:modified>
</cp:coreProperties>
</file>