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9" r:id="rId3"/>
    <p:sldId id="257" r:id="rId4"/>
    <p:sldId id="259" r:id="rId5"/>
    <p:sldId id="261" r:id="rId6"/>
    <p:sldId id="262" r:id="rId7"/>
    <p:sldId id="350"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8" r:id="rId24"/>
    <p:sldId id="397" r:id="rId25"/>
    <p:sldId id="399" r:id="rId26"/>
    <p:sldId id="400" r:id="rId27"/>
    <p:sldId id="291" r:id="rId28"/>
    <p:sldId id="292" r:id="rId29"/>
    <p:sldId id="293" r:id="rId30"/>
    <p:sldId id="280" r:id="rId31"/>
  </p:sldIdLst>
  <p:sldSz cx="9144000" cy="5715000" type="screen16x10"/>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5405" autoAdjust="0"/>
  </p:normalViewPr>
  <p:slideViewPr>
    <p:cSldViewPr>
      <p:cViewPr varScale="1">
        <p:scale>
          <a:sx n="102" d="100"/>
          <a:sy n="102" d="100"/>
        </p:scale>
        <p:origin x="1003"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07/05/2015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7/5/2015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26</a:t>
            </a:fld>
            <a:endParaRPr lang="el-GR"/>
          </a:p>
        </p:txBody>
      </p:sp>
    </p:spTree>
    <p:extLst>
      <p:ext uri="{BB962C8B-B14F-4D97-AF65-F5344CB8AC3E}">
        <p14:creationId xmlns:p14="http://schemas.microsoft.com/office/powerpoint/2010/main" val="147446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28</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Προγραμματισμός</a:t>
            </a:r>
            <a:r>
              <a:rPr lang="el-GR" sz="1000" b="1" baseline="0" dirty="0" smtClean="0">
                <a:solidFill>
                  <a:schemeClr val="bg1"/>
                </a:solidFill>
              </a:rPr>
              <a:t> Ι</a:t>
            </a:r>
            <a:r>
              <a:rPr lang="el-GR" sz="1000" b="1" dirty="0" smtClean="0">
                <a:solidFill>
                  <a:schemeClr val="bg1"/>
                </a:solidFill>
              </a:rPr>
              <a:t> - Ασκήσεις Επανάληψης Α’</a:t>
            </a:r>
            <a:r>
              <a:rPr lang="el-GR" sz="1000" dirty="0" smtClean="0">
                <a:solidFill>
                  <a:schemeClr val="bg1"/>
                </a:solidFill>
              </a:rPr>
              <a:t>, Τμήμα Μηχανικών Πληροφορικής,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class.teiep.gr/OpenClass/courses/COMP11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Προγραμματισμός Ι</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n-US" sz="2800" dirty="0" smtClean="0"/>
              <a:t>11 </a:t>
            </a:r>
            <a:r>
              <a:rPr lang="el-GR" sz="2800" dirty="0" smtClean="0"/>
              <a:t>: </a:t>
            </a:r>
            <a:r>
              <a:rPr lang="el-GR" sz="2800" b="1" dirty="0" smtClean="0"/>
              <a:t>Ασκήσεις Επανάληψης Α’</a:t>
            </a:r>
          </a:p>
          <a:p>
            <a:endParaRPr lang="el-GR" sz="2800" dirty="0" smtClean="0"/>
          </a:p>
          <a:p>
            <a:r>
              <a:rPr lang="el-GR" sz="2800" dirty="0" smtClean="0"/>
              <a:t>Αλέξανδρος Τζάλλας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4/13</a:t>
            </a:r>
            <a:endParaRPr lang="el-GR" baseline="-25000" dirty="0"/>
          </a:p>
        </p:txBody>
      </p:sp>
      <p:sp>
        <p:nvSpPr>
          <p:cNvPr id="3" name="Θέση περιεχομένου 2"/>
          <p:cNvSpPr>
            <a:spLocks noGrp="1"/>
          </p:cNvSpPr>
          <p:nvPr>
            <p:ph idx="1"/>
          </p:nvPr>
        </p:nvSpPr>
        <p:spPr>
          <a:xfrm>
            <a:off x="457200" y="1333500"/>
            <a:ext cx="8147248" cy="4116288"/>
          </a:xfrm>
        </p:spPr>
        <p:txBody>
          <a:bodyPr>
            <a:normAutofit/>
          </a:bodyPr>
          <a:lstStyle/>
          <a:p>
            <a:pPr marL="0" lvl="0" indent="0">
              <a:buNone/>
            </a:pPr>
            <a:r>
              <a:rPr lang="el-GR" sz="2400" dirty="0"/>
              <a:t>Να γίνουν προγράμματα με τα οποία:</a:t>
            </a:r>
          </a:p>
          <a:p>
            <a:pPr marL="0" lvl="0" indent="0">
              <a:buNone/>
            </a:pPr>
            <a:r>
              <a:rPr lang="el-GR" sz="2000" b="1" dirty="0"/>
              <a:t>I. </a:t>
            </a:r>
            <a:r>
              <a:rPr lang="el-GR" sz="2000" dirty="0"/>
              <a:t>Ο χρήστης να δίνει του βαθμούς τριών διαγωνισμάτων σε ένα μάθημα ενός φοιτητή και να εμφανίζει αν αυτός περνά το μάθημα ή όχι. Ο φοιτητής περνάει το μάθημα αν έχει στα διαγωνίσματα μέσο όρο πάνω από 4.5. Οι βαθμοί παίρνουν τιμές από 0 έως 10. Ακόμη να σχεδιαστεί το λογικό διάγραμμα αυτού του προγράμματος.</a:t>
            </a:r>
          </a:p>
          <a:p>
            <a:pPr marL="0" lvl="0" indent="0">
              <a:buNone/>
            </a:pPr>
            <a:r>
              <a:rPr lang="el-GR" sz="2000" b="1" dirty="0"/>
              <a:t>II. </a:t>
            </a:r>
            <a:r>
              <a:rPr lang="el-GR" sz="2000" dirty="0"/>
              <a:t>Ο χρήστης να δίνει του βαθμούς τεσσάρων διαγωνισμάτων σε ένα μάθημα ενός φοιτητή και να εμφανίζει αν αυτός περνά το μάθημα ή όχι. Ο φοιτητής περνάει το μάθημα αν έχει γράψει σε όλα τα διαγωνίσματα πάνω από 5 ή όταν ο μέσος όρος των διαγωνισμάτων είναι πάνω από 7. Οι βαθμοί παίρνουν τιμές από 0 έως 10.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4104066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4/13-1</a:t>
            </a:r>
            <a:endParaRPr lang="el-GR" baseline="-25000" dirty="0"/>
          </a:p>
        </p:txBody>
      </p:sp>
      <p:sp>
        <p:nvSpPr>
          <p:cNvPr id="3" name="Θέση περιεχομένου 2"/>
          <p:cNvSpPr>
            <a:spLocks noGrp="1"/>
          </p:cNvSpPr>
          <p:nvPr>
            <p:ph idx="1"/>
          </p:nvPr>
        </p:nvSpPr>
        <p:spPr>
          <a:xfrm>
            <a:off x="457200" y="1333500"/>
            <a:ext cx="8147248" cy="4116288"/>
          </a:xfrm>
        </p:spPr>
        <p:txBody>
          <a:bodyPr>
            <a:normAutofit/>
          </a:bodyPr>
          <a:lstStyle/>
          <a:p>
            <a:pPr marL="0" indent="0">
              <a:buNone/>
            </a:pPr>
            <a:r>
              <a:rPr lang="en-US" sz="1600" b="1" dirty="0"/>
              <a:t>I</a:t>
            </a:r>
            <a:r>
              <a:rPr lang="en-US" sz="1600" b="1" dirty="0" smtClean="0"/>
              <a:t>)</a:t>
            </a:r>
            <a:r>
              <a:rPr lang="el-GR" sz="1600" b="1" dirty="0" smtClean="0"/>
              <a:t> </a:t>
            </a:r>
            <a:r>
              <a:rPr lang="el-GR" sz="1600" dirty="0" smtClean="0"/>
              <a:t>Εδώ </a:t>
            </a:r>
            <a:r>
              <a:rPr lang="el-GR" sz="1600" dirty="0"/>
              <a:t>θα χρησιμοποιήσουμε τρεις πραγματικές μεταβλητές </a:t>
            </a:r>
            <a:r>
              <a:rPr lang="en-US" sz="1600" dirty="0"/>
              <a:t>a1,a2,a3 </a:t>
            </a:r>
            <a:r>
              <a:rPr lang="el-GR" sz="1600" dirty="0"/>
              <a:t>για τους βαθμούς των διαγωνισμάτων και μια πραγματική </a:t>
            </a:r>
            <a:r>
              <a:rPr lang="en-US" sz="1600" dirty="0"/>
              <a:t>average </a:t>
            </a:r>
            <a:r>
              <a:rPr lang="el-GR" sz="1600" dirty="0"/>
              <a:t>για το μέσο όρο του φοιτητή. </a:t>
            </a:r>
            <a:r>
              <a:rPr lang="el-GR" sz="1600" dirty="0" smtClean="0"/>
              <a:t>Αφού </a:t>
            </a:r>
            <a:r>
              <a:rPr lang="el-GR" sz="1600" dirty="0"/>
              <a:t>ο χρήστης εισάγει τους βαθμούς των τριών μαθημάτων, στη συνέχεια ελέγχεται αν είναι αποδεκτές οι τιμές τους</a:t>
            </a:r>
            <a:r>
              <a:rPr lang="el-GR" sz="1600" dirty="0" smtClean="0"/>
              <a:t>. Αν </a:t>
            </a:r>
            <a:r>
              <a:rPr lang="el-GR" sz="1600" dirty="0"/>
              <a:t>είναι τότε εκτελείται το υπόλοιπο πρόγραμμα, δηλαδή εμφανίζεται στην οθόνη αν ο φοιτητής περνάει το μάθημα. </a:t>
            </a:r>
            <a:r>
              <a:rPr lang="el-GR" sz="1600" dirty="0" smtClean="0"/>
              <a:t>Το </a:t>
            </a:r>
            <a:r>
              <a:rPr lang="el-GR" sz="1600" dirty="0"/>
              <a:t>πρόγραμμα είναι το εξής: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
        <p:nvSpPr>
          <p:cNvPr id="5" name="6 - Διάγραμμα ροής: Έξοδος σε εκτυπωτή"/>
          <p:cNvSpPr/>
          <p:nvPr/>
        </p:nvSpPr>
        <p:spPr>
          <a:xfrm>
            <a:off x="1547664" y="2639722"/>
            <a:ext cx="5715001" cy="307527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200" b="1" dirty="0" smtClean="0">
                <a:solidFill>
                  <a:schemeClr val="bg1"/>
                </a:solidFill>
              </a:rPr>
              <a:t>program </a:t>
            </a:r>
            <a:r>
              <a:rPr lang="en-US" sz="1200" b="1" dirty="0" err="1">
                <a:solidFill>
                  <a:schemeClr val="bg1"/>
                </a:solidFill>
              </a:rPr>
              <a:t>bathmoi</a:t>
            </a:r>
            <a:r>
              <a:rPr lang="en-US" sz="1200" dirty="0">
                <a:solidFill>
                  <a:schemeClr val="bg1"/>
                </a:solidFill>
              </a:rPr>
              <a:t>(</a:t>
            </a:r>
            <a:r>
              <a:rPr lang="en-US" sz="1200" dirty="0" err="1">
                <a:solidFill>
                  <a:schemeClr val="bg1"/>
                </a:solidFill>
              </a:rPr>
              <a:t>input,output</a:t>
            </a:r>
            <a:r>
              <a:rPr lang="en-US" sz="1200" dirty="0">
                <a:solidFill>
                  <a:schemeClr val="bg1"/>
                </a:solidFill>
              </a:rPr>
              <a:t>);</a:t>
            </a:r>
          </a:p>
          <a:p>
            <a:r>
              <a:rPr lang="en-US" sz="1200" b="1" dirty="0" err="1">
                <a:solidFill>
                  <a:schemeClr val="bg1"/>
                </a:solidFill>
              </a:rPr>
              <a:t>var</a:t>
            </a:r>
            <a:r>
              <a:rPr lang="en-US" sz="1200" b="1" dirty="0">
                <a:solidFill>
                  <a:schemeClr val="bg1"/>
                </a:solidFill>
              </a:rPr>
              <a:t> </a:t>
            </a:r>
            <a:r>
              <a:rPr lang="en-US" sz="1200" dirty="0">
                <a:solidFill>
                  <a:schemeClr val="bg1"/>
                </a:solidFill>
              </a:rPr>
              <a:t>a1,a2,a3,average:</a:t>
            </a:r>
            <a:r>
              <a:rPr lang="en-US" sz="1200" b="1" dirty="0">
                <a:solidFill>
                  <a:schemeClr val="bg1"/>
                </a:solidFill>
              </a:rPr>
              <a:t>real</a:t>
            </a:r>
            <a:r>
              <a:rPr lang="en-US" sz="1200" dirty="0">
                <a:solidFill>
                  <a:schemeClr val="bg1"/>
                </a:solidFill>
              </a:rPr>
              <a:t>;</a:t>
            </a:r>
          </a:p>
          <a:p>
            <a:r>
              <a:rPr lang="en-US" sz="1200" b="1" dirty="0">
                <a:solidFill>
                  <a:schemeClr val="bg1"/>
                </a:solidFill>
              </a:rPr>
              <a:t>begin </a:t>
            </a:r>
          </a:p>
          <a:p>
            <a:r>
              <a:rPr lang="en-US" sz="1200" b="1" dirty="0">
                <a:solidFill>
                  <a:schemeClr val="bg1"/>
                </a:solidFill>
              </a:rPr>
              <a:t>writeln</a:t>
            </a:r>
            <a:r>
              <a:rPr lang="en-US" sz="1200" dirty="0">
                <a:solidFill>
                  <a:schemeClr val="bg1"/>
                </a:solidFill>
              </a:rPr>
              <a:t>(' Dose toys </a:t>
            </a:r>
            <a:r>
              <a:rPr lang="en-US" sz="1200" dirty="0" err="1">
                <a:solidFill>
                  <a:schemeClr val="bg1"/>
                </a:solidFill>
              </a:rPr>
              <a:t>bathmoys</a:t>
            </a:r>
            <a:r>
              <a:rPr lang="en-US" sz="1200" dirty="0">
                <a:solidFill>
                  <a:schemeClr val="bg1"/>
                </a:solidFill>
              </a:rPr>
              <a:t> </a:t>
            </a:r>
            <a:r>
              <a:rPr lang="el-GR" sz="1200" dirty="0" smtClean="0">
                <a:solidFill>
                  <a:schemeClr val="bg1"/>
                </a:solidFill>
              </a:rPr>
              <a:t>3</a:t>
            </a:r>
            <a:r>
              <a:rPr lang="en-US" sz="1200" dirty="0" smtClean="0">
                <a:solidFill>
                  <a:schemeClr val="bg1"/>
                </a:solidFill>
              </a:rPr>
              <a:t> </a:t>
            </a:r>
            <a:r>
              <a:rPr lang="en-US" sz="1200" dirty="0" err="1">
                <a:solidFill>
                  <a:schemeClr val="bg1"/>
                </a:solidFill>
              </a:rPr>
              <a:t>diagwnismatwn</a:t>
            </a:r>
            <a:r>
              <a:rPr lang="en-US" sz="1200" dirty="0">
                <a:solidFill>
                  <a:schemeClr val="bg1"/>
                </a:solidFill>
              </a:rPr>
              <a:t> ');</a:t>
            </a:r>
          </a:p>
          <a:p>
            <a:r>
              <a:rPr lang="en-US" sz="1200" b="1" dirty="0">
                <a:solidFill>
                  <a:schemeClr val="bg1"/>
                </a:solidFill>
              </a:rPr>
              <a:t>readln</a:t>
            </a:r>
            <a:r>
              <a:rPr lang="en-US" sz="1200" dirty="0">
                <a:solidFill>
                  <a:schemeClr val="bg1"/>
                </a:solidFill>
              </a:rPr>
              <a:t>(a1,a2,a3);</a:t>
            </a:r>
          </a:p>
          <a:p>
            <a:r>
              <a:rPr lang="en-US" sz="1200" b="1" dirty="0">
                <a:solidFill>
                  <a:schemeClr val="bg1"/>
                </a:solidFill>
              </a:rPr>
              <a:t>if </a:t>
            </a:r>
            <a:r>
              <a:rPr lang="en-US" sz="1200" dirty="0">
                <a:solidFill>
                  <a:schemeClr val="bg1"/>
                </a:solidFill>
              </a:rPr>
              <a:t>(a1&lt;0)</a:t>
            </a:r>
            <a:r>
              <a:rPr lang="en-US" sz="1200" b="1" dirty="0">
                <a:solidFill>
                  <a:schemeClr val="bg1"/>
                </a:solidFill>
              </a:rPr>
              <a:t>or </a:t>
            </a:r>
            <a:r>
              <a:rPr lang="en-US" sz="1200" dirty="0">
                <a:solidFill>
                  <a:schemeClr val="bg1"/>
                </a:solidFill>
              </a:rPr>
              <a:t>(a1&gt;10)</a:t>
            </a:r>
            <a:r>
              <a:rPr lang="en-US" sz="1200" b="1" dirty="0">
                <a:solidFill>
                  <a:schemeClr val="bg1"/>
                </a:solidFill>
              </a:rPr>
              <a:t>or </a:t>
            </a:r>
            <a:r>
              <a:rPr lang="en-US" sz="1200" dirty="0">
                <a:solidFill>
                  <a:schemeClr val="bg1"/>
                </a:solidFill>
              </a:rPr>
              <a:t>(a2&lt;0)</a:t>
            </a:r>
            <a:r>
              <a:rPr lang="en-US" sz="1200" b="1" dirty="0">
                <a:solidFill>
                  <a:schemeClr val="bg1"/>
                </a:solidFill>
              </a:rPr>
              <a:t>or </a:t>
            </a:r>
            <a:r>
              <a:rPr lang="en-US" sz="1200" dirty="0">
                <a:solidFill>
                  <a:schemeClr val="bg1"/>
                </a:solidFill>
              </a:rPr>
              <a:t>(a2&gt;10)</a:t>
            </a:r>
            <a:r>
              <a:rPr lang="en-US" sz="1200" b="1" dirty="0">
                <a:solidFill>
                  <a:schemeClr val="bg1"/>
                </a:solidFill>
              </a:rPr>
              <a:t>or</a:t>
            </a:r>
            <a:r>
              <a:rPr lang="en-US" sz="1200" dirty="0">
                <a:solidFill>
                  <a:schemeClr val="bg1"/>
                </a:solidFill>
              </a:rPr>
              <a:t>(a3&lt;0)</a:t>
            </a:r>
            <a:r>
              <a:rPr lang="en-US" sz="1200" b="1" dirty="0">
                <a:solidFill>
                  <a:schemeClr val="bg1"/>
                </a:solidFill>
              </a:rPr>
              <a:t>or </a:t>
            </a:r>
            <a:r>
              <a:rPr lang="en-US" sz="1200" dirty="0">
                <a:solidFill>
                  <a:schemeClr val="bg1"/>
                </a:solidFill>
              </a:rPr>
              <a:t>(a3&gt;10)</a:t>
            </a:r>
            <a:r>
              <a:rPr lang="en-US" sz="1200" b="1" dirty="0">
                <a:solidFill>
                  <a:schemeClr val="bg1"/>
                </a:solidFill>
              </a:rPr>
              <a:t>then</a:t>
            </a:r>
          </a:p>
          <a:p>
            <a:r>
              <a:rPr lang="en-US" sz="1200" b="1" dirty="0">
                <a:solidFill>
                  <a:schemeClr val="bg1"/>
                </a:solidFill>
              </a:rPr>
              <a:t>writeln</a:t>
            </a:r>
            <a:r>
              <a:rPr lang="en-US" sz="1200" dirty="0">
                <a:solidFill>
                  <a:schemeClr val="bg1"/>
                </a:solidFill>
              </a:rPr>
              <a:t>(' </a:t>
            </a:r>
            <a:r>
              <a:rPr lang="en-US" sz="1200" dirty="0" err="1">
                <a:solidFill>
                  <a:schemeClr val="bg1"/>
                </a:solidFill>
              </a:rPr>
              <a:t>Mh</a:t>
            </a:r>
            <a:r>
              <a:rPr lang="en-US" sz="1200" dirty="0">
                <a:solidFill>
                  <a:schemeClr val="bg1"/>
                </a:solidFill>
              </a:rPr>
              <a:t> </a:t>
            </a:r>
            <a:r>
              <a:rPr lang="en-US" sz="1200" dirty="0" err="1">
                <a:solidFill>
                  <a:schemeClr val="bg1"/>
                </a:solidFill>
              </a:rPr>
              <a:t>apodekta</a:t>
            </a:r>
            <a:r>
              <a:rPr lang="en-US" sz="1200" dirty="0">
                <a:solidFill>
                  <a:schemeClr val="bg1"/>
                </a:solidFill>
              </a:rPr>
              <a:t> </a:t>
            </a:r>
            <a:r>
              <a:rPr lang="en-US" sz="1200" dirty="0" err="1">
                <a:solidFill>
                  <a:schemeClr val="bg1"/>
                </a:solidFill>
              </a:rPr>
              <a:t>dedomena</a:t>
            </a:r>
            <a:r>
              <a:rPr lang="en-US" sz="1200" dirty="0">
                <a:solidFill>
                  <a:schemeClr val="bg1"/>
                </a:solidFill>
              </a:rPr>
              <a:t> ')</a:t>
            </a:r>
          </a:p>
          <a:p>
            <a:r>
              <a:rPr lang="en-US" sz="1200" b="1" dirty="0">
                <a:solidFill>
                  <a:schemeClr val="bg1"/>
                </a:solidFill>
              </a:rPr>
              <a:t>else</a:t>
            </a:r>
          </a:p>
          <a:p>
            <a:r>
              <a:rPr lang="en-US" sz="1200" b="1" dirty="0">
                <a:solidFill>
                  <a:schemeClr val="bg1"/>
                </a:solidFill>
              </a:rPr>
              <a:t>	begin </a:t>
            </a:r>
          </a:p>
          <a:p>
            <a:r>
              <a:rPr lang="en-US" sz="1200" b="1" dirty="0">
                <a:solidFill>
                  <a:schemeClr val="bg1"/>
                </a:solidFill>
              </a:rPr>
              <a:t>	</a:t>
            </a:r>
            <a:r>
              <a:rPr lang="en-US" sz="1200" dirty="0">
                <a:solidFill>
                  <a:schemeClr val="bg1"/>
                </a:solidFill>
              </a:rPr>
              <a:t>average:</a:t>
            </a:r>
            <a:r>
              <a:rPr lang="en-US" sz="1200" b="1" dirty="0">
                <a:solidFill>
                  <a:schemeClr val="bg1"/>
                </a:solidFill>
              </a:rPr>
              <a:t>=</a:t>
            </a:r>
            <a:r>
              <a:rPr lang="en-US" sz="1200" dirty="0">
                <a:solidFill>
                  <a:schemeClr val="bg1"/>
                </a:solidFill>
              </a:rPr>
              <a:t>(a1+a2+a3)/3.0;</a:t>
            </a:r>
          </a:p>
          <a:p>
            <a:r>
              <a:rPr lang="en-US" sz="1200" dirty="0">
                <a:solidFill>
                  <a:schemeClr val="bg1"/>
                </a:solidFill>
              </a:rPr>
              <a:t>	</a:t>
            </a:r>
            <a:r>
              <a:rPr lang="en-US" sz="1200" b="1" dirty="0">
                <a:solidFill>
                  <a:schemeClr val="bg1"/>
                </a:solidFill>
              </a:rPr>
              <a:t>if </a:t>
            </a:r>
            <a:r>
              <a:rPr lang="en-US" sz="1200" dirty="0">
                <a:solidFill>
                  <a:schemeClr val="bg1"/>
                </a:solidFill>
              </a:rPr>
              <a:t>average&gt;=4.5 </a:t>
            </a:r>
            <a:r>
              <a:rPr lang="en-US" sz="1200" b="1" dirty="0">
                <a:solidFill>
                  <a:schemeClr val="bg1"/>
                </a:solidFill>
              </a:rPr>
              <a:t>then</a:t>
            </a:r>
          </a:p>
          <a:p>
            <a:r>
              <a:rPr lang="en-US" sz="1200" b="1" dirty="0">
                <a:solidFill>
                  <a:schemeClr val="bg1"/>
                </a:solidFill>
              </a:rPr>
              <a:t>	writeln</a:t>
            </a:r>
            <a:r>
              <a:rPr lang="en-US" sz="1200" dirty="0">
                <a:solidFill>
                  <a:schemeClr val="bg1"/>
                </a:solidFill>
              </a:rPr>
              <a:t>(' O </a:t>
            </a:r>
            <a:r>
              <a:rPr lang="en-US" sz="1200" dirty="0" err="1">
                <a:solidFill>
                  <a:schemeClr val="bg1"/>
                </a:solidFill>
              </a:rPr>
              <a:t>foithths</a:t>
            </a:r>
            <a:r>
              <a:rPr lang="en-US" sz="1200" dirty="0">
                <a:solidFill>
                  <a:schemeClr val="bg1"/>
                </a:solidFill>
              </a:rPr>
              <a:t> </a:t>
            </a:r>
            <a:r>
              <a:rPr lang="en-US" sz="1200" dirty="0" err="1">
                <a:solidFill>
                  <a:schemeClr val="bg1"/>
                </a:solidFill>
              </a:rPr>
              <a:t>pernaei</a:t>
            </a:r>
            <a:r>
              <a:rPr lang="en-US" sz="1200" dirty="0">
                <a:solidFill>
                  <a:schemeClr val="bg1"/>
                </a:solidFill>
              </a:rPr>
              <a:t> to </a:t>
            </a:r>
            <a:r>
              <a:rPr lang="en-US" sz="1200" dirty="0" err="1">
                <a:solidFill>
                  <a:schemeClr val="bg1"/>
                </a:solidFill>
              </a:rPr>
              <a:t>mathima</a:t>
            </a:r>
            <a:r>
              <a:rPr lang="en-US" sz="1200" dirty="0">
                <a:solidFill>
                  <a:schemeClr val="bg1"/>
                </a:solidFill>
              </a:rPr>
              <a:t> ')</a:t>
            </a:r>
          </a:p>
          <a:p>
            <a:r>
              <a:rPr lang="en-US" sz="1200" dirty="0">
                <a:solidFill>
                  <a:schemeClr val="bg1"/>
                </a:solidFill>
              </a:rPr>
              <a:t>	</a:t>
            </a:r>
            <a:r>
              <a:rPr lang="en-US" sz="1200" b="1" dirty="0">
                <a:solidFill>
                  <a:schemeClr val="bg1"/>
                </a:solidFill>
              </a:rPr>
              <a:t>else </a:t>
            </a:r>
          </a:p>
          <a:p>
            <a:r>
              <a:rPr lang="en-US" sz="1200" b="1" dirty="0">
                <a:solidFill>
                  <a:schemeClr val="bg1"/>
                </a:solidFill>
              </a:rPr>
              <a:t>	writeln</a:t>
            </a:r>
            <a:r>
              <a:rPr lang="en-US" sz="1200" dirty="0">
                <a:solidFill>
                  <a:schemeClr val="bg1"/>
                </a:solidFill>
              </a:rPr>
              <a:t>(' O </a:t>
            </a:r>
            <a:r>
              <a:rPr lang="en-US" sz="1200" dirty="0" err="1">
                <a:solidFill>
                  <a:schemeClr val="bg1"/>
                </a:solidFill>
              </a:rPr>
              <a:t>fothths</a:t>
            </a:r>
            <a:r>
              <a:rPr lang="en-US" sz="1200" dirty="0">
                <a:solidFill>
                  <a:schemeClr val="bg1"/>
                </a:solidFill>
              </a:rPr>
              <a:t> den </a:t>
            </a:r>
            <a:r>
              <a:rPr lang="en-US" sz="1200" dirty="0" err="1">
                <a:solidFill>
                  <a:schemeClr val="bg1"/>
                </a:solidFill>
              </a:rPr>
              <a:t>pernaei</a:t>
            </a:r>
            <a:r>
              <a:rPr lang="en-US" sz="1200" dirty="0">
                <a:solidFill>
                  <a:schemeClr val="bg1"/>
                </a:solidFill>
              </a:rPr>
              <a:t> to </a:t>
            </a:r>
            <a:r>
              <a:rPr lang="en-US" sz="1200" dirty="0" err="1">
                <a:solidFill>
                  <a:schemeClr val="bg1"/>
                </a:solidFill>
              </a:rPr>
              <a:t>mathima</a:t>
            </a:r>
            <a:r>
              <a:rPr lang="en-US" sz="1200" dirty="0">
                <a:solidFill>
                  <a:schemeClr val="bg1"/>
                </a:solidFill>
              </a:rPr>
              <a:t> ');</a:t>
            </a:r>
          </a:p>
          <a:p>
            <a:r>
              <a:rPr lang="en-US" sz="1200" dirty="0">
                <a:solidFill>
                  <a:schemeClr val="bg1"/>
                </a:solidFill>
              </a:rPr>
              <a:t>	</a:t>
            </a:r>
            <a:r>
              <a:rPr lang="en-US" sz="1200" b="1" dirty="0">
                <a:solidFill>
                  <a:schemeClr val="bg1"/>
                </a:solidFill>
              </a:rPr>
              <a:t>end</a:t>
            </a:r>
          </a:p>
          <a:p>
            <a:r>
              <a:rPr lang="en-US" sz="1200" b="1" dirty="0">
                <a:solidFill>
                  <a:schemeClr val="bg1"/>
                </a:solidFill>
              </a:rPr>
              <a:t>end.</a:t>
            </a:r>
            <a:endParaRPr lang="el-GR" sz="900" dirty="0" smtClean="0">
              <a:solidFill>
                <a:schemeClr val="bg1"/>
              </a:solidFill>
            </a:endParaRPr>
          </a:p>
        </p:txBody>
      </p:sp>
    </p:spTree>
    <p:extLst>
      <p:ext uri="{BB962C8B-B14F-4D97-AF65-F5344CB8AC3E}">
        <p14:creationId xmlns:p14="http://schemas.microsoft.com/office/powerpoint/2010/main" val="237978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4/13-2</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grpSp>
        <p:nvGrpSpPr>
          <p:cNvPr id="7" name="Group 70"/>
          <p:cNvGrpSpPr/>
          <p:nvPr/>
        </p:nvGrpSpPr>
        <p:grpSpPr>
          <a:xfrm>
            <a:off x="2051719" y="1143000"/>
            <a:ext cx="5636097" cy="4572000"/>
            <a:chOff x="1600199" y="1353185"/>
            <a:chExt cx="6823397" cy="5687696"/>
          </a:xfrm>
        </p:grpSpPr>
        <p:sp>
          <p:nvSpPr>
            <p:cNvPr id="8" name="Oval 2"/>
            <p:cNvSpPr/>
            <p:nvPr/>
          </p:nvSpPr>
          <p:spPr>
            <a:xfrm>
              <a:off x="3352800" y="1353185"/>
              <a:ext cx="1646253" cy="4114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begin</a:t>
              </a:r>
              <a:endParaRPr lang="el-GR" sz="2000" dirty="0"/>
            </a:p>
          </p:txBody>
        </p:sp>
        <p:sp>
          <p:nvSpPr>
            <p:cNvPr id="9" name="Parallelogram 6"/>
            <p:cNvSpPr/>
            <p:nvPr/>
          </p:nvSpPr>
          <p:spPr>
            <a:xfrm>
              <a:off x="3048000" y="1931035"/>
              <a:ext cx="2286000" cy="685800"/>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err="1">
                  <a:solidFill>
                    <a:srgbClr val="FFFFFF"/>
                  </a:solidFill>
                </a:rPr>
                <a:t>writeln</a:t>
              </a:r>
              <a:r>
                <a:rPr lang="en-US" sz="1100" dirty="0">
                  <a:solidFill>
                    <a:srgbClr val="FFFFFF"/>
                  </a:solidFill>
                </a:rPr>
                <a:t>(' Dose toys </a:t>
              </a:r>
              <a:r>
                <a:rPr lang="en-US" sz="1100" dirty="0" err="1">
                  <a:solidFill>
                    <a:srgbClr val="FFFFFF"/>
                  </a:solidFill>
                </a:rPr>
                <a:t>bathmoys</a:t>
              </a:r>
              <a:r>
                <a:rPr lang="en-US" sz="1100" dirty="0">
                  <a:solidFill>
                    <a:srgbClr val="FFFFFF"/>
                  </a:solidFill>
                </a:rPr>
                <a:t> 4 </a:t>
              </a:r>
              <a:r>
                <a:rPr lang="en-US" sz="1100" dirty="0" err="1">
                  <a:solidFill>
                    <a:srgbClr val="FFFFFF"/>
                  </a:solidFill>
                </a:rPr>
                <a:t>diagwnismatwn</a:t>
              </a:r>
              <a:r>
                <a:rPr lang="en-US" sz="1100" dirty="0">
                  <a:solidFill>
                    <a:srgbClr val="FFFFFF"/>
                  </a:solidFill>
                </a:rPr>
                <a:t> ')</a:t>
              </a:r>
              <a:endParaRPr lang="el-GR" dirty="0"/>
            </a:p>
          </p:txBody>
        </p:sp>
        <p:sp>
          <p:nvSpPr>
            <p:cNvPr id="10" name="Parallelogram 11"/>
            <p:cNvSpPr/>
            <p:nvPr/>
          </p:nvSpPr>
          <p:spPr>
            <a:xfrm>
              <a:off x="3539068" y="2741218"/>
              <a:ext cx="1303283" cy="617220"/>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rPr>
                <a:t>readln</a:t>
              </a:r>
            </a:p>
            <a:p>
              <a:pPr algn="ctr"/>
              <a:r>
                <a:rPr lang="en-US" sz="1100" dirty="0" smtClean="0">
                  <a:solidFill>
                    <a:srgbClr val="FFFFFF"/>
                  </a:solidFill>
                </a:rPr>
                <a:t>(</a:t>
              </a:r>
              <a:r>
                <a:rPr lang="en-US" sz="1100" dirty="0">
                  <a:solidFill>
                    <a:srgbClr val="FFFFFF"/>
                  </a:solidFill>
                </a:rPr>
                <a:t>a1,a2,a3)</a:t>
              </a:r>
              <a:endParaRPr lang="el-GR" dirty="0"/>
            </a:p>
          </p:txBody>
        </p:sp>
        <p:sp>
          <p:nvSpPr>
            <p:cNvPr id="11" name="Diamond 9"/>
            <p:cNvSpPr/>
            <p:nvPr/>
          </p:nvSpPr>
          <p:spPr>
            <a:xfrm>
              <a:off x="5503179" y="4779685"/>
              <a:ext cx="1589101" cy="1219354"/>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bg1"/>
                  </a:solidFill>
                </a:rPr>
                <a:t>average</a:t>
              </a:r>
              <a:r>
                <a:rPr lang="en-US" sz="1050" dirty="0">
                  <a:solidFill>
                    <a:schemeClr val="bg1"/>
                  </a:solidFill>
                </a:rPr>
                <a:t>&gt;=4.5 </a:t>
              </a:r>
              <a:endParaRPr lang="el-GR" sz="1200" dirty="0"/>
            </a:p>
          </p:txBody>
        </p:sp>
        <p:sp>
          <p:nvSpPr>
            <p:cNvPr id="12" name="Parallelogram 12"/>
            <p:cNvSpPr/>
            <p:nvPr/>
          </p:nvSpPr>
          <p:spPr>
            <a:xfrm>
              <a:off x="1600199" y="4275455"/>
              <a:ext cx="1447800" cy="617220"/>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bg1"/>
                  </a:solidFill>
                </a:rPr>
                <a:t>writeln</a:t>
              </a:r>
              <a:r>
                <a:rPr lang="en-US" sz="1000" dirty="0">
                  <a:solidFill>
                    <a:schemeClr val="bg1"/>
                  </a:solidFill>
                </a:rPr>
                <a:t>(' </a:t>
              </a:r>
              <a:r>
                <a:rPr lang="en-US" sz="1000" dirty="0" err="1">
                  <a:solidFill>
                    <a:schemeClr val="bg1"/>
                  </a:solidFill>
                </a:rPr>
                <a:t>Mh</a:t>
              </a:r>
              <a:r>
                <a:rPr lang="en-US" sz="1000" dirty="0">
                  <a:solidFill>
                    <a:schemeClr val="bg1"/>
                  </a:solidFill>
                </a:rPr>
                <a:t> </a:t>
              </a:r>
              <a:r>
                <a:rPr lang="en-US" sz="1000" dirty="0" err="1">
                  <a:solidFill>
                    <a:schemeClr val="bg1"/>
                  </a:solidFill>
                </a:rPr>
                <a:t>apodekta</a:t>
              </a:r>
              <a:r>
                <a:rPr lang="en-US" sz="1000" dirty="0">
                  <a:solidFill>
                    <a:schemeClr val="bg1"/>
                  </a:solidFill>
                </a:rPr>
                <a:t> </a:t>
              </a:r>
              <a:r>
                <a:rPr lang="en-US" sz="1000" dirty="0" err="1">
                  <a:solidFill>
                    <a:schemeClr val="bg1"/>
                  </a:solidFill>
                </a:rPr>
                <a:t>dedomena</a:t>
              </a:r>
              <a:r>
                <a:rPr lang="en-US" sz="1000" dirty="0">
                  <a:solidFill>
                    <a:schemeClr val="bg1"/>
                  </a:solidFill>
                </a:rPr>
                <a:t> ')</a:t>
              </a:r>
            </a:p>
          </p:txBody>
        </p:sp>
        <p:sp>
          <p:nvSpPr>
            <p:cNvPr id="13" name="Rectangle 13"/>
            <p:cNvSpPr/>
            <p:nvPr/>
          </p:nvSpPr>
          <p:spPr>
            <a:xfrm>
              <a:off x="5486400" y="4206875"/>
              <a:ext cx="1676400" cy="4246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rgbClr val="FFFFFF"/>
                  </a:solidFill>
                </a:rPr>
                <a:t>average:</a:t>
              </a:r>
              <a:r>
                <a:rPr lang="en-US" sz="1000" b="1">
                  <a:solidFill>
                    <a:srgbClr val="FFFFFF"/>
                  </a:solidFill>
                </a:rPr>
                <a:t>=</a:t>
              </a:r>
              <a:r>
                <a:rPr lang="en-US" sz="1000">
                  <a:solidFill>
                    <a:srgbClr val="FFFFFF"/>
                  </a:solidFill>
                </a:rPr>
                <a:t>(a1+a2+a3)/3.0;</a:t>
              </a:r>
              <a:endParaRPr lang="el-GR" sz="1400"/>
            </a:p>
          </p:txBody>
        </p:sp>
        <p:sp>
          <p:nvSpPr>
            <p:cNvPr id="14" name="Diamond 14"/>
            <p:cNvSpPr/>
            <p:nvPr/>
          </p:nvSpPr>
          <p:spPr>
            <a:xfrm>
              <a:off x="3256567" y="3533774"/>
              <a:ext cx="1830720" cy="110490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a:solidFill>
                    <a:srgbClr val="FFFFFF"/>
                  </a:solidFill>
                </a:rPr>
                <a:t>(a1&lt;0)</a:t>
              </a:r>
              <a:r>
                <a:rPr lang="en-US" sz="700" b="1">
                  <a:solidFill>
                    <a:srgbClr val="FFFFFF"/>
                  </a:solidFill>
                </a:rPr>
                <a:t>or </a:t>
              </a:r>
              <a:r>
                <a:rPr lang="en-US" sz="700">
                  <a:solidFill>
                    <a:srgbClr val="FFFFFF"/>
                  </a:solidFill>
                </a:rPr>
                <a:t>(a1&gt;10)</a:t>
              </a:r>
              <a:r>
                <a:rPr lang="en-US" sz="700" b="1">
                  <a:solidFill>
                    <a:srgbClr val="FFFFFF"/>
                  </a:solidFill>
                </a:rPr>
                <a:t>or </a:t>
              </a:r>
              <a:r>
                <a:rPr lang="en-US" sz="700">
                  <a:solidFill>
                    <a:srgbClr val="FFFFFF"/>
                  </a:solidFill>
                </a:rPr>
                <a:t>(a2&lt;0)</a:t>
              </a:r>
              <a:r>
                <a:rPr lang="en-US" sz="700" b="1">
                  <a:solidFill>
                    <a:srgbClr val="FFFFFF"/>
                  </a:solidFill>
                </a:rPr>
                <a:t>or </a:t>
              </a:r>
              <a:r>
                <a:rPr lang="en-US" sz="700">
                  <a:solidFill>
                    <a:srgbClr val="FFFFFF"/>
                  </a:solidFill>
                </a:rPr>
                <a:t>(a2&gt;10)</a:t>
              </a:r>
              <a:r>
                <a:rPr lang="en-US" sz="700" b="1">
                  <a:solidFill>
                    <a:srgbClr val="FFFFFF"/>
                  </a:solidFill>
                </a:rPr>
                <a:t>or</a:t>
              </a:r>
              <a:r>
                <a:rPr lang="en-US" sz="700">
                  <a:solidFill>
                    <a:srgbClr val="FFFFFF"/>
                  </a:solidFill>
                </a:rPr>
                <a:t>(a3&lt;0)</a:t>
              </a:r>
              <a:r>
                <a:rPr lang="en-US" sz="700" b="1">
                  <a:solidFill>
                    <a:srgbClr val="FFFFFF"/>
                  </a:solidFill>
                </a:rPr>
                <a:t>or </a:t>
              </a:r>
              <a:r>
                <a:rPr lang="en-US" sz="700">
                  <a:solidFill>
                    <a:srgbClr val="FFFFFF"/>
                  </a:solidFill>
                </a:rPr>
                <a:t>(a3&gt;10)</a:t>
              </a:r>
              <a:endParaRPr lang="el-GR" sz="1050"/>
            </a:p>
          </p:txBody>
        </p:sp>
        <p:sp>
          <p:nvSpPr>
            <p:cNvPr id="15" name="Oval 15"/>
            <p:cNvSpPr/>
            <p:nvPr/>
          </p:nvSpPr>
          <p:spPr>
            <a:xfrm>
              <a:off x="3581400" y="6629400"/>
              <a:ext cx="1646253" cy="4114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e</a:t>
              </a:r>
              <a:r>
                <a:rPr lang="en-US" sz="2000" dirty="0" smtClean="0"/>
                <a:t>nd.</a:t>
              </a:r>
              <a:endParaRPr lang="el-GR" sz="2000" dirty="0"/>
            </a:p>
          </p:txBody>
        </p:sp>
        <p:sp>
          <p:nvSpPr>
            <p:cNvPr id="16" name="Parallelogram 16"/>
            <p:cNvSpPr/>
            <p:nvPr/>
          </p:nvSpPr>
          <p:spPr>
            <a:xfrm>
              <a:off x="4030717" y="5494655"/>
              <a:ext cx="1303283" cy="617220"/>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800" b="1" dirty="0">
                  <a:solidFill>
                    <a:schemeClr val="bg1"/>
                  </a:solidFill>
                </a:rPr>
                <a:t>writeln</a:t>
              </a:r>
              <a:r>
                <a:rPr lang="en-US" sz="800" dirty="0">
                  <a:solidFill>
                    <a:schemeClr val="bg1"/>
                  </a:solidFill>
                </a:rPr>
                <a:t>(' O </a:t>
              </a:r>
              <a:r>
                <a:rPr lang="en-US" sz="800" dirty="0" err="1">
                  <a:solidFill>
                    <a:schemeClr val="bg1"/>
                  </a:solidFill>
                </a:rPr>
                <a:t>foithths</a:t>
              </a:r>
              <a:r>
                <a:rPr lang="en-US" sz="800" dirty="0">
                  <a:solidFill>
                    <a:schemeClr val="bg1"/>
                  </a:solidFill>
                </a:rPr>
                <a:t> </a:t>
              </a:r>
              <a:r>
                <a:rPr lang="en-US" sz="800" dirty="0" err="1">
                  <a:solidFill>
                    <a:schemeClr val="bg1"/>
                  </a:solidFill>
                </a:rPr>
                <a:t>pernaei</a:t>
              </a:r>
              <a:r>
                <a:rPr lang="en-US" sz="800" dirty="0">
                  <a:solidFill>
                    <a:schemeClr val="bg1"/>
                  </a:solidFill>
                </a:rPr>
                <a:t> to </a:t>
              </a:r>
              <a:r>
                <a:rPr lang="en-US" sz="800" dirty="0" err="1">
                  <a:solidFill>
                    <a:schemeClr val="bg1"/>
                  </a:solidFill>
                </a:rPr>
                <a:t>mathima</a:t>
              </a:r>
              <a:r>
                <a:rPr lang="en-US" sz="800" dirty="0">
                  <a:solidFill>
                    <a:schemeClr val="bg1"/>
                  </a:solidFill>
                </a:rPr>
                <a:t> ')</a:t>
              </a:r>
            </a:p>
          </p:txBody>
        </p:sp>
        <p:sp>
          <p:nvSpPr>
            <p:cNvPr id="17" name="Parallelogram 17"/>
            <p:cNvSpPr/>
            <p:nvPr/>
          </p:nvSpPr>
          <p:spPr>
            <a:xfrm>
              <a:off x="7120313" y="5486824"/>
              <a:ext cx="1303283" cy="617220"/>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800" b="1" dirty="0">
                  <a:solidFill>
                    <a:schemeClr val="bg1"/>
                  </a:solidFill>
                </a:rPr>
                <a:t>writeln</a:t>
              </a:r>
              <a:r>
                <a:rPr lang="en-US" sz="800" dirty="0">
                  <a:solidFill>
                    <a:schemeClr val="bg1"/>
                  </a:solidFill>
                </a:rPr>
                <a:t>(' O </a:t>
              </a:r>
              <a:r>
                <a:rPr lang="en-US" sz="800" dirty="0" err="1">
                  <a:solidFill>
                    <a:schemeClr val="bg1"/>
                  </a:solidFill>
                </a:rPr>
                <a:t>fothths</a:t>
              </a:r>
              <a:r>
                <a:rPr lang="en-US" sz="800" dirty="0">
                  <a:solidFill>
                    <a:schemeClr val="bg1"/>
                  </a:solidFill>
                </a:rPr>
                <a:t> den </a:t>
              </a:r>
              <a:r>
                <a:rPr lang="en-US" sz="800" dirty="0" err="1">
                  <a:solidFill>
                    <a:schemeClr val="bg1"/>
                  </a:solidFill>
                </a:rPr>
                <a:t>pernaei</a:t>
              </a:r>
              <a:r>
                <a:rPr lang="en-US" sz="800" dirty="0">
                  <a:solidFill>
                    <a:schemeClr val="bg1"/>
                  </a:solidFill>
                </a:rPr>
                <a:t> to </a:t>
              </a:r>
              <a:r>
                <a:rPr lang="en-US" sz="800" dirty="0" err="1">
                  <a:solidFill>
                    <a:schemeClr val="bg1"/>
                  </a:solidFill>
                </a:rPr>
                <a:t>mathima</a:t>
              </a:r>
              <a:r>
                <a:rPr lang="en-US" sz="800" dirty="0">
                  <a:solidFill>
                    <a:schemeClr val="bg1"/>
                  </a:solidFill>
                </a:rPr>
                <a:t> ');</a:t>
              </a:r>
            </a:p>
          </p:txBody>
        </p:sp>
        <p:cxnSp>
          <p:nvCxnSpPr>
            <p:cNvPr id="18" name="Straight Arrow Connector 19"/>
            <p:cNvCxnSpPr>
              <a:endCxn id="9" idx="0"/>
            </p:cNvCxnSpPr>
            <p:nvPr/>
          </p:nvCxnSpPr>
          <p:spPr>
            <a:xfrm>
              <a:off x="4191000" y="1764666"/>
              <a:ext cx="0" cy="1663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21"/>
            <p:cNvCxnSpPr>
              <a:stCxn id="9" idx="4"/>
              <a:endCxn id="10" idx="0"/>
            </p:cNvCxnSpPr>
            <p:nvPr/>
          </p:nvCxnSpPr>
          <p:spPr>
            <a:xfrm flipH="1">
              <a:off x="4190710" y="2616835"/>
              <a:ext cx="290" cy="1243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23"/>
            <p:cNvCxnSpPr>
              <a:stCxn id="10" idx="4"/>
              <a:endCxn id="14" idx="0"/>
            </p:cNvCxnSpPr>
            <p:nvPr/>
          </p:nvCxnSpPr>
          <p:spPr>
            <a:xfrm flipH="1">
              <a:off x="4171928" y="3358437"/>
              <a:ext cx="18782" cy="1753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Elbow Connector 27"/>
            <p:cNvCxnSpPr>
              <a:stCxn id="14" idx="1"/>
              <a:endCxn id="12" idx="1"/>
            </p:cNvCxnSpPr>
            <p:nvPr/>
          </p:nvCxnSpPr>
          <p:spPr>
            <a:xfrm rot="10800000" flipV="1">
              <a:off x="2399183" y="4086224"/>
              <a:ext cx="857385" cy="18923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Elbow Connector 33"/>
            <p:cNvCxnSpPr>
              <a:endCxn id="13" idx="0"/>
            </p:cNvCxnSpPr>
            <p:nvPr/>
          </p:nvCxnSpPr>
          <p:spPr>
            <a:xfrm>
              <a:off x="4800600" y="4086223"/>
              <a:ext cx="1524000" cy="12065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34"/>
            <p:cNvCxnSpPr>
              <a:stCxn id="13" idx="2"/>
              <a:endCxn id="11" idx="0"/>
            </p:cNvCxnSpPr>
            <p:nvPr/>
          </p:nvCxnSpPr>
          <p:spPr>
            <a:xfrm flipH="1">
              <a:off x="6297730" y="4631477"/>
              <a:ext cx="26870" cy="148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39"/>
            <p:cNvCxnSpPr>
              <a:endCxn id="17" idx="0"/>
            </p:cNvCxnSpPr>
            <p:nvPr/>
          </p:nvCxnSpPr>
          <p:spPr>
            <a:xfrm>
              <a:off x="6951134" y="5389362"/>
              <a:ext cx="820821" cy="9746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Elbow Connector 41"/>
            <p:cNvCxnSpPr>
              <a:stCxn id="11" idx="1"/>
              <a:endCxn id="16" idx="0"/>
            </p:cNvCxnSpPr>
            <p:nvPr/>
          </p:nvCxnSpPr>
          <p:spPr>
            <a:xfrm rot="10800000" flipV="1">
              <a:off x="4682359" y="5389361"/>
              <a:ext cx="820820" cy="10529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43"/>
            <p:cNvCxnSpPr>
              <a:stCxn id="16" idx="4"/>
              <a:endCxn id="17" idx="4"/>
            </p:cNvCxnSpPr>
            <p:nvPr/>
          </p:nvCxnSpPr>
          <p:spPr>
            <a:xfrm rot="5400000" flipH="1" flipV="1">
              <a:off x="6223241" y="4563162"/>
              <a:ext cx="7831" cy="3089596"/>
            </a:xfrm>
            <a:prstGeom prst="bentConnector3">
              <a:avLst>
                <a:gd name="adj1" fmla="val -2919167"/>
              </a:avLst>
            </a:prstGeom>
          </p:spPr>
          <p:style>
            <a:lnRef idx="2">
              <a:schemeClr val="accent1"/>
            </a:lnRef>
            <a:fillRef idx="0">
              <a:schemeClr val="accent1"/>
            </a:fillRef>
            <a:effectRef idx="1">
              <a:schemeClr val="accent1"/>
            </a:effectRef>
            <a:fontRef idx="minor">
              <a:schemeClr val="tx1"/>
            </a:fontRef>
          </p:style>
        </p:cxnSp>
        <p:cxnSp>
          <p:nvCxnSpPr>
            <p:cNvPr id="27" name="Straight Connector 57"/>
            <p:cNvCxnSpPr/>
            <p:nvPr/>
          </p:nvCxnSpPr>
          <p:spPr>
            <a:xfrm>
              <a:off x="6400800" y="6325020"/>
              <a:ext cx="0" cy="15212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Elbow Connector 60"/>
            <p:cNvCxnSpPr>
              <a:endCxn id="15" idx="0"/>
            </p:cNvCxnSpPr>
            <p:nvPr/>
          </p:nvCxnSpPr>
          <p:spPr>
            <a:xfrm rot="10800000" flipV="1">
              <a:off x="4404528" y="6477140"/>
              <a:ext cx="1996273" cy="15226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67"/>
            <p:cNvCxnSpPr/>
            <p:nvPr/>
          </p:nvCxnSpPr>
          <p:spPr>
            <a:xfrm>
              <a:off x="2251841" y="4892675"/>
              <a:ext cx="0" cy="15843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69"/>
            <p:cNvCxnSpPr/>
            <p:nvPr/>
          </p:nvCxnSpPr>
          <p:spPr>
            <a:xfrm>
              <a:off x="2251841" y="6476999"/>
              <a:ext cx="2152685" cy="141"/>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19048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4/13-3</a:t>
            </a:r>
            <a:endParaRPr lang="el-GR" baseline="-25000" dirty="0"/>
          </a:p>
        </p:txBody>
      </p:sp>
      <p:sp>
        <p:nvSpPr>
          <p:cNvPr id="3" name="Θέση περιεχομένου 2"/>
          <p:cNvSpPr>
            <a:spLocks noGrp="1"/>
          </p:cNvSpPr>
          <p:nvPr>
            <p:ph idx="1"/>
          </p:nvPr>
        </p:nvSpPr>
        <p:spPr>
          <a:xfrm>
            <a:off x="457200" y="1333500"/>
            <a:ext cx="8075240" cy="4381500"/>
          </a:xfrm>
        </p:spPr>
        <p:txBody>
          <a:bodyPr>
            <a:noAutofit/>
          </a:bodyPr>
          <a:lstStyle/>
          <a:p>
            <a:pPr marL="0" indent="0">
              <a:buNone/>
            </a:pPr>
            <a:r>
              <a:rPr lang="en-US" sz="1600" b="1" dirty="0" smtClean="0"/>
              <a:t>II)</a:t>
            </a:r>
            <a:r>
              <a:rPr lang="el-GR" sz="1600" b="1" dirty="0" smtClean="0"/>
              <a:t> </a:t>
            </a:r>
            <a:r>
              <a:rPr lang="el-GR" sz="1600" dirty="0" smtClean="0"/>
              <a:t>Εδώ </a:t>
            </a:r>
            <a:r>
              <a:rPr lang="el-GR" sz="1600" dirty="0"/>
              <a:t>θα χρησιμοποιήσουμε τέσσερις πραγματικές μεταβλητές </a:t>
            </a:r>
            <a:r>
              <a:rPr lang="en-US" sz="1600" dirty="0"/>
              <a:t>b1,b2,b3,b4 </a:t>
            </a:r>
            <a:r>
              <a:rPr lang="el-GR" sz="1600" dirty="0"/>
              <a:t>για τους βαθμούς των διαγωνισμάτων και άλλη μια </a:t>
            </a:r>
            <a:r>
              <a:rPr lang="en-US" sz="1600" dirty="0"/>
              <a:t>average </a:t>
            </a:r>
            <a:r>
              <a:rPr lang="el-GR" sz="1600" dirty="0"/>
              <a:t>για το μέσο όρο του φοιτητή (οι βαθμοί μπορεί να είναι και ακέραιες μεταβλητές αφού αυτό δεν ξεκαθαρίζεται από την εκφώνηση). </a:t>
            </a:r>
          </a:p>
          <a:p>
            <a:pPr marL="0" indent="0">
              <a:buNone/>
            </a:pPr>
            <a:r>
              <a:rPr lang="el-GR" sz="1600" dirty="0"/>
              <a:t>Με το πρόγραμμα αυτό αφού εξασφαλίσουμε ότι τα δεδομένα είναι δεκτά, θα πρέπει να ελέγχουμε κατ’ αρχήν αν όλοι οι βαθμοί του φοιτητή είναι πάνω από 5, αν όχι τότε βρίσκουμε το μέσο όρο των  διαγωνισμάτων και ελέγχουμε αν είναι μεγαλύτερος του 7.</a:t>
            </a:r>
          </a:p>
          <a:p>
            <a:pPr marL="0" indent="0">
              <a:buNone/>
            </a:pPr>
            <a:r>
              <a:rPr lang="el-GR" sz="1600" dirty="0"/>
              <a:t>Αν συμβαίνει κάτι από τα παραπάνω τότε ο φοιτητής περνάει το μάθημα αλλιώς όχι. </a:t>
            </a:r>
          </a:p>
          <a:p>
            <a:pPr marL="0" indent="0">
              <a:buNone/>
            </a:pPr>
            <a:r>
              <a:rPr lang="el-GR" sz="1600" dirty="0"/>
              <a:t>Επομένως, το πρόγραμμα είναι το εξής: </a:t>
            </a:r>
          </a:p>
          <a:p>
            <a:pPr marL="0" indent="0">
              <a:buNone/>
            </a:pPr>
            <a:r>
              <a:rPr lang="el-GR" sz="1200" dirty="0" smtClean="0"/>
              <a:t> </a:t>
            </a:r>
            <a:endParaRPr lang="el-GR" sz="1200" dirty="0"/>
          </a:p>
          <a:p>
            <a:pPr marL="0" indent="0">
              <a:buNone/>
            </a:pPr>
            <a:endParaRPr lang="el-GR" sz="1200" dirty="0" smtClean="0"/>
          </a:p>
          <a:p>
            <a:endParaRPr lang="el-GR" sz="12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3134622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4/13-4</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
        <p:nvSpPr>
          <p:cNvPr id="6" name="6 - Διάγραμμα ροής: Έξοδος σε εκτυπωτή"/>
          <p:cNvSpPr/>
          <p:nvPr/>
        </p:nvSpPr>
        <p:spPr>
          <a:xfrm>
            <a:off x="1510680" y="1163925"/>
            <a:ext cx="6122640" cy="447192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200" b="1" dirty="0" smtClean="0">
                <a:solidFill>
                  <a:schemeClr val="bg1"/>
                </a:solidFill>
              </a:rPr>
              <a:t>program </a:t>
            </a:r>
            <a:r>
              <a:rPr lang="en-US" sz="1200" b="1" dirty="0" err="1">
                <a:solidFill>
                  <a:schemeClr val="bg1"/>
                </a:solidFill>
              </a:rPr>
              <a:t>bathmoi</a:t>
            </a:r>
            <a:r>
              <a:rPr lang="en-US" sz="1200" dirty="0">
                <a:solidFill>
                  <a:schemeClr val="bg1"/>
                </a:solidFill>
              </a:rPr>
              <a:t>(</a:t>
            </a:r>
            <a:r>
              <a:rPr lang="en-US" sz="1200" dirty="0" err="1">
                <a:solidFill>
                  <a:schemeClr val="bg1"/>
                </a:solidFill>
              </a:rPr>
              <a:t>input,output</a:t>
            </a:r>
            <a:r>
              <a:rPr lang="en-US" sz="1200" dirty="0">
                <a:solidFill>
                  <a:schemeClr val="bg1"/>
                </a:solidFill>
              </a:rPr>
              <a:t>);</a:t>
            </a:r>
          </a:p>
          <a:p>
            <a:r>
              <a:rPr lang="en-US" sz="1200" b="1" dirty="0" err="1">
                <a:solidFill>
                  <a:schemeClr val="bg1"/>
                </a:solidFill>
              </a:rPr>
              <a:t>var</a:t>
            </a:r>
            <a:r>
              <a:rPr lang="en-US" sz="1200" b="1" dirty="0">
                <a:solidFill>
                  <a:schemeClr val="bg1"/>
                </a:solidFill>
              </a:rPr>
              <a:t> </a:t>
            </a:r>
            <a:r>
              <a:rPr lang="en-US" sz="1200" dirty="0">
                <a:solidFill>
                  <a:schemeClr val="bg1"/>
                </a:solidFill>
              </a:rPr>
              <a:t>b1,b2,b3,b4,average:</a:t>
            </a:r>
            <a:r>
              <a:rPr lang="en-US" sz="1200" b="1" dirty="0">
                <a:solidFill>
                  <a:schemeClr val="bg1"/>
                </a:solidFill>
              </a:rPr>
              <a:t>real</a:t>
            </a:r>
            <a:r>
              <a:rPr lang="en-US" sz="1200" dirty="0">
                <a:solidFill>
                  <a:schemeClr val="bg1"/>
                </a:solidFill>
              </a:rPr>
              <a:t>;</a:t>
            </a:r>
          </a:p>
          <a:p>
            <a:r>
              <a:rPr lang="en-US" sz="1200" b="1" dirty="0">
                <a:solidFill>
                  <a:schemeClr val="bg1"/>
                </a:solidFill>
              </a:rPr>
              <a:t>begin </a:t>
            </a:r>
          </a:p>
          <a:p>
            <a:r>
              <a:rPr lang="en-US" sz="1200" b="1" dirty="0">
                <a:solidFill>
                  <a:schemeClr val="bg1"/>
                </a:solidFill>
              </a:rPr>
              <a:t>writeln</a:t>
            </a:r>
            <a:r>
              <a:rPr lang="en-US" sz="1200" dirty="0">
                <a:solidFill>
                  <a:schemeClr val="bg1"/>
                </a:solidFill>
              </a:rPr>
              <a:t>(' Dose toys </a:t>
            </a:r>
            <a:r>
              <a:rPr lang="en-US" sz="1200" dirty="0" err="1">
                <a:solidFill>
                  <a:schemeClr val="bg1"/>
                </a:solidFill>
              </a:rPr>
              <a:t>bathmoys</a:t>
            </a:r>
            <a:r>
              <a:rPr lang="en-US" sz="1200" dirty="0">
                <a:solidFill>
                  <a:schemeClr val="bg1"/>
                </a:solidFill>
              </a:rPr>
              <a:t> 4 </a:t>
            </a:r>
            <a:r>
              <a:rPr lang="en-US" sz="1200" dirty="0" err="1">
                <a:solidFill>
                  <a:schemeClr val="bg1"/>
                </a:solidFill>
              </a:rPr>
              <a:t>diagwnismatwn</a:t>
            </a:r>
            <a:r>
              <a:rPr lang="en-US" sz="1200" dirty="0">
                <a:solidFill>
                  <a:schemeClr val="bg1"/>
                </a:solidFill>
              </a:rPr>
              <a:t> ');</a:t>
            </a:r>
          </a:p>
          <a:p>
            <a:r>
              <a:rPr lang="en-US" sz="1200" b="1" dirty="0">
                <a:solidFill>
                  <a:schemeClr val="bg1"/>
                </a:solidFill>
              </a:rPr>
              <a:t>readln</a:t>
            </a:r>
            <a:r>
              <a:rPr lang="en-US" sz="1200" dirty="0">
                <a:solidFill>
                  <a:schemeClr val="bg1"/>
                </a:solidFill>
              </a:rPr>
              <a:t>(b1,b2,b3,b4);</a:t>
            </a:r>
          </a:p>
          <a:p>
            <a:r>
              <a:rPr lang="en-US" sz="1200" b="1" dirty="0">
                <a:solidFill>
                  <a:schemeClr val="bg1"/>
                </a:solidFill>
              </a:rPr>
              <a:t>if </a:t>
            </a:r>
            <a:r>
              <a:rPr lang="en-US" sz="1200" dirty="0">
                <a:solidFill>
                  <a:schemeClr val="bg1"/>
                </a:solidFill>
              </a:rPr>
              <a:t>(b1&lt;0)</a:t>
            </a:r>
            <a:r>
              <a:rPr lang="en-US" sz="1200" b="1" dirty="0">
                <a:solidFill>
                  <a:schemeClr val="bg1"/>
                </a:solidFill>
              </a:rPr>
              <a:t>or </a:t>
            </a:r>
            <a:r>
              <a:rPr lang="en-US" sz="1200" dirty="0">
                <a:solidFill>
                  <a:schemeClr val="bg1"/>
                </a:solidFill>
              </a:rPr>
              <a:t>(b1&gt;10)</a:t>
            </a:r>
            <a:r>
              <a:rPr lang="en-US" sz="1200" b="1" dirty="0">
                <a:solidFill>
                  <a:schemeClr val="bg1"/>
                </a:solidFill>
              </a:rPr>
              <a:t>or </a:t>
            </a:r>
            <a:r>
              <a:rPr lang="en-US" sz="1200" dirty="0">
                <a:solidFill>
                  <a:schemeClr val="bg1"/>
                </a:solidFill>
              </a:rPr>
              <a:t>(b2&lt;0)</a:t>
            </a:r>
            <a:r>
              <a:rPr lang="en-US" sz="1200" b="1" dirty="0">
                <a:solidFill>
                  <a:schemeClr val="bg1"/>
                </a:solidFill>
              </a:rPr>
              <a:t>or </a:t>
            </a:r>
            <a:r>
              <a:rPr lang="en-US" sz="1200" dirty="0">
                <a:solidFill>
                  <a:schemeClr val="bg1"/>
                </a:solidFill>
              </a:rPr>
              <a:t>(b2&gt;10)</a:t>
            </a:r>
            <a:r>
              <a:rPr lang="en-US" sz="1200" b="1" dirty="0">
                <a:solidFill>
                  <a:schemeClr val="bg1"/>
                </a:solidFill>
              </a:rPr>
              <a:t>or</a:t>
            </a:r>
            <a:r>
              <a:rPr lang="en-US" sz="1200" dirty="0">
                <a:solidFill>
                  <a:schemeClr val="bg1"/>
                </a:solidFill>
              </a:rPr>
              <a:t>(b3&lt;0)</a:t>
            </a:r>
            <a:r>
              <a:rPr lang="en-US" sz="1200" b="1" dirty="0">
                <a:solidFill>
                  <a:schemeClr val="bg1"/>
                </a:solidFill>
              </a:rPr>
              <a:t>or </a:t>
            </a:r>
            <a:r>
              <a:rPr lang="en-US" sz="1200" dirty="0">
                <a:solidFill>
                  <a:schemeClr val="bg1"/>
                </a:solidFill>
              </a:rPr>
              <a:t>(b3&gt;10)</a:t>
            </a:r>
            <a:r>
              <a:rPr lang="en-US" sz="1200" b="1" dirty="0">
                <a:solidFill>
                  <a:schemeClr val="bg1"/>
                </a:solidFill>
              </a:rPr>
              <a:t>or</a:t>
            </a:r>
            <a:r>
              <a:rPr lang="en-US" sz="1200" dirty="0">
                <a:solidFill>
                  <a:schemeClr val="bg1"/>
                </a:solidFill>
              </a:rPr>
              <a:t>(b4&lt;0)</a:t>
            </a:r>
            <a:r>
              <a:rPr lang="en-US" sz="1200" b="1" dirty="0">
                <a:solidFill>
                  <a:schemeClr val="bg1"/>
                </a:solidFill>
              </a:rPr>
              <a:t>or </a:t>
            </a:r>
            <a:r>
              <a:rPr lang="en-US" sz="1200" dirty="0">
                <a:solidFill>
                  <a:schemeClr val="bg1"/>
                </a:solidFill>
              </a:rPr>
              <a:t>(b4&gt;10)</a:t>
            </a:r>
            <a:r>
              <a:rPr lang="en-US" sz="1200" b="1" dirty="0">
                <a:solidFill>
                  <a:schemeClr val="bg1"/>
                </a:solidFill>
              </a:rPr>
              <a:t>then</a:t>
            </a:r>
          </a:p>
          <a:p>
            <a:r>
              <a:rPr lang="en-US" sz="1200" b="1" dirty="0">
                <a:solidFill>
                  <a:schemeClr val="bg1"/>
                </a:solidFill>
              </a:rPr>
              <a:t>writeln</a:t>
            </a:r>
            <a:r>
              <a:rPr lang="en-US" sz="1200" dirty="0">
                <a:solidFill>
                  <a:schemeClr val="bg1"/>
                </a:solidFill>
              </a:rPr>
              <a:t>(' </a:t>
            </a:r>
            <a:r>
              <a:rPr lang="en-US" sz="1200" dirty="0" err="1">
                <a:solidFill>
                  <a:schemeClr val="bg1"/>
                </a:solidFill>
              </a:rPr>
              <a:t>Mh</a:t>
            </a:r>
            <a:r>
              <a:rPr lang="en-US" sz="1200" dirty="0">
                <a:solidFill>
                  <a:schemeClr val="bg1"/>
                </a:solidFill>
              </a:rPr>
              <a:t> </a:t>
            </a:r>
            <a:r>
              <a:rPr lang="en-US" sz="1200" dirty="0" err="1">
                <a:solidFill>
                  <a:schemeClr val="bg1"/>
                </a:solidFill>
              </a:rPr>
              <a:t>apodekta</a:t>
            </a:r>
            <a:r>
              <a:rPr lang="en-US" sz="1200" dirty="0">
                <a:solidFill>
                  <a:schemeClr val="bg1"/>
                </a:solidFill>
              </a:rPr>
              <a:t> </a:t>
            </a:r>
            <a:r>
              <a:rPr lang="en-US" sz="1200" dirty="0" err="1">
                <a:solidFill>
                  <a:schemeClr val="bg1"/>
                </a:solidFill>
              </a:rPr>
              <a:t>dedomena</a:t>
            </a:r>
            <a:r>
              <a:rPr lang="en-US" sz="1200" dirty="0">
                <a:solidFill>
                  <a:schemeClr val="bg1"/>
                </a:solidFill>
              </a:rPr>
              <a:t> ')</a:t>
            </a:r>
          </a:p>
          <a:p>
            <a:r>
              <a:rPr lang="en-US" sz="1200" b="1" dirty="0">
                <a:solidFill>
                  <a:schemeClr val="bg1"/>
                </a:solidFill>
              </a:rPr>
              <a:t>else</a:t>
            </a:r>
          </a:p>
          <a:p>
            <a:r>
              <a:rPr lang="en-US" sz="1200" b="1" dirty="0">
                <a:solidFill>
                  <a:schemeClr val="bg1"/>
                </a:solidFill>
              </a:rPr>
              <a:t>	begin </a:t>
            </a:r>
          </a:p>
          <a:p>
            <a:r>
              <a:rPr lang="en-US" sz="1200" b="1" dirty="0">
                <a:solidFill>
                  <a:schemeClr val="bg1"/>
                </a:solidFill>
              </a:rPr>
              <a:t>	if </a:t>
            </a:r>
            <a:r>
              <a:rPr lang="en-US" sz="1200" dirty="0">
                <a:solidFill>
                  <a:schemeClr val="bg1"/>
                </a:solidFill>
              </a:rPr>
              <a:t>(b1&gt;=5.0) </a:t>
            </a:r>
            <a:r>
              <a:rPr lang="en-US" sz="1200" b="1" dirty="0">
                <a:solidFill>
                  <a:schemeClr val="bg1"/>
                </a:solidFill>
              </a:rPr>
              <a:t>and </a:t>
            </a:r>
            <a:r>
              <a:rPr lang="en-US" sz="1200" dirty="0">
                <a:solidFill>
                  <a:schemeClr val="bg1"/>
                </a:solidFill>
              </a:rPr>
              <a:t>(b2&gt;5.0)</a:t>
            </a:r>
            <a:r>
              <a:rPr lang="en-US" sz="1200" b="1" dirty="0">
                <a:solidFill>
                  <a:schemeClr val="bg1"/>
                </a:solidFill>
              </a:rPr>
              <a:t>and </a:t>
            </a:r>
            <a:r>
              <a:rPr lang="en-US" sz="1200" dirty="0">
                <a:solidFill>
                  <a:schemeClr val="bg1"/>
                </a:solidFill>
              </a:rPr>
              <a:t>(b3&gt;=5.0) </a:t>
            </a:r>
            <a:r>
              <a:rPr lang="en-US" sz="1200" b="1" dirty="0">
                <a:solidFill>
                  <a:schemeClr val="bg1"/>
                </a:solidFill>
              </a:rPr>
              <a:t>and </a:t>
            </a:r>
            <a:r>
              <a:rPr lang="en-US" sz="1200" dirty="0">
                <a:solidFill>
                  <a:schemeClr val="bg1"/>
                </a:solidFill>
              </a:rPr>
              <a:t>(b4&gt;5.0)</a:t>
            </a:r>
            <a:r>
              <a:rPr lang="en-US" sz="1200" b="1" dirty="0">
                <a:solidFill>
                  <a:schemeClr val="bg1"/>
                </a:solidFill>
              </a:rPr>
              <a:t>then</a:t>
            </a:r>
          </a:p>
          <a:p>
            <a:r>
              <a:rPr lang="en-US" sz="1200" b="1" dirty="0">
                <a:solidFill>
                  <a:schemeClr val="bg1"/>
                </a:solidFill>
              </a:rPr>
              <a:t>	writeln</a:t>
            </a:r>
            <a:r>
              <a:rPr lang="en-US" sz="1200" dirty="0">
                <a:solidFill>
                  <a:schemeClr val="bg1"/>
                </a:solidFill>
              </a:rPr>
              <a:t>(' O </a:t>
            </a:r>
            <a:r>
              <a:rPr lang="en-US" sz="1200" dirty="0" err="1">
                <a:solidFill>
                  <a:schemeClr val="bg1"/>
                </a:solidFill>
              </a:rPr>
              <a:t>foithths</a:t>
            </a:r>
            <a:r>
              <a:rPr lang="en-US" sz="1200" dirty="0">
                <a:solidFill>
                  <a:schemeClr val="bg1"/>
                </a:solidFill>
              </a:rPr>
              <a:t> </a:t>
            </a:r>
            <a:r>
              <a:rPr lang="en-US" sz="1200" dirty="0" err="1">
                <a:solidFill>
                  <a:schemeClr val="bg1"/>
                </a:solidFill>
              </a:rPr>
              <a:t>pernaei</a:t>
            </a:r>
            <a:r>
              <a:rPr lang="en-US" sz="1200" dirty="0">
                <a:solidFill>
                  <a:schemeClr val="bg1"/>
                </a:solidFill>
              </a:rPr>
              <a:t> to </a:t>
            </a:r>
            <a:r>
              <a:rPr lang="en-US" sz="1200" dirty="0" err="1">
                <a:solidFill>
                  <a:schemeClr val="bg1"/>
                </a:solidFill>
              </a:rPr>
              <a:t>mathima</a:t>
            </a:r>
            <a:r>
              <a:rPr lang="en-US" sz="1200" dirty="0">
                <a:solidFill>
                  <a:schemeClr val="bg1"/>
                </a:solidFill>
              </a:rPr>
              <a:t> ')</a:t>
            </a:r>
          </a:p>
          <a:p>
            <a:r>
              <a:rPr lang="el-GR" sz="1200" dirty="0">
                <a:solidFill>
                  <a:schemeClr val="bg1"/>
                </a:solidFill>
              </a:rPr>
              <a:t>	</a:t>
            </a:r>
          </a:p>
          <a:p>
            <a:r>
              <a:rPr lang="en-US" sz="1200" dirty="0">
                <a:solidFill>
                  <a:schemeClr val="bg1"/>
                </a:solidFill>
              </a:rPr>
              <a:t>	</a:t>
            </a:r>
            <a:r>
              <a:rPr lang="en-US" sz="1200" b="1" dirty="0">
                <a:solidFill>
                  <a:schemeClr val="bg1"/>
                </a:solidFill>
              </a:rPr>
              <a:t>else </a:t>
            </a:r>
          </a:p>
          <a:p>
            <a:r>
              <a:rPr lang="en-US" sz="1200" b="1" dirty="0">
                <a:solidFill>
                  <a:schemeClr val="bg1"/>
                </a:solidFill>
              </a:rPr>
              <a:t>		begin</a:t>
            </a:r>
          </a:p>
          <a:p>
            <a:r>
              <a:rPr lang="en-US" sz="1200" b="1" dirty="0">
                <a:solidFill>
                  <a:schemeClr val="bg1"/>
                </a:solidFill>
              </a:rPr>
              <a:t>		</a:t>
            </a:r>
            <a:r>
              <a:rPr lang="en-US" sz="1200" dirty="0">
                <a:solidFill>
                  <a:schemeClr val="bg1"/>
                </a:solidFill>
              </a:rPr>
              <a:t>average:</a:t>
            </a:r>
            <a:r>
              <a:rPr lang="en-US" sz="1200" b="1" dirty="0">
                <a:solidFill>
                  <a:schemeClr val="bg1"/>
                </a:solidFill>
              </a:rPr>
              <a:t>=</a:t>
            </a:r>
            <a:r>
              <a:rPr lang="en-US" sz="1200" dirty="0">
                <a:solidFill>
                  <a:schemeClr val="bg1"/>
                </a:solidFill>
              </a:rPr>
              <a:t>(b1+b2+b3+b4)/4.0;</a:t>
            </a:r>
          </a:p>
          <a:p>
            <a:r>
              <a:rPr lang="en-US" sz="1200" dirty="0">
                <a:solidFill>
                  <a:schemeClr val="bg1"/>
                </a:solidFill>
              </a:rPr>
              <a:t>		</a:t>
            </a:r>
            <a:r>
              <a:rPr lang="en-US" sz="1200" b="1" dirty="0">
                <a:solidFill>
                  <a:schemeClr val="bg1"/>
                </a:solidFill>
              </a:rPr>
              <a:t>if </a:t>
            </a:r>
            <a:r>
              <a:rPr lang="en-US" sz="1200" dirty="0">
                <a:solidFill>
                  <a:schemeClr val="bg1"/>
                </a:solidFill>
              </a:rPr>
              <a:t>average&gt;=7.0 </a:t>
            </a:r>
            <a:r>
              <a:rPr lang="en-US" sz="1200" b="1" dirty="0">
                <a:solidFill>
                  <a:schemeClr val="bg1"/>
                </a:solidFill>
              </a:rPr>
              <a:t>then</a:t>
            </a:r>
          </a:p>
          <a:p>
            <a:r>
              <a:rPr lang="en-US" sz="1200" b="1" dirty="0">
                <a:solidFill>
                  <a:schemeClr val="bg1"/>
                </a:solidFill>
              </a:rPr>
              <a:t>		writeln</a:t>
            </a:r>
            <a:r>
              <a:rPr lang="en-US" sz="1200" dirty="0">
                <a:solidFill>
                  <a:schemeClr val="bg1"/>
                </a:solidFill>
              </a:rPr>
              <a:t>(' O </a:t>
            </a:r>
            <a:r>
              <a:rPr lang="en-US" sz="1200" dirty="0" err="1">
                <a:solidFill>
                  <a:schemeClr val="bg1"/>
                </a:solidFill>
              </a:rPr>
              <a:t>foithths</a:t>
            </a:r>
            <a:r>
              <a:rPr lang="en-US" sz="1200" dirty="0">
                <a:solidFill>
                  <a:schemeClr val="bg1"/>
                </a:solidFill>
              </a:rPr>
              <a:t> </a:t>
            </a:r>
            <a:r>
              <a:rPr lang="en-US" sz="1200" dirty="0" err="1">
                <a:solidFill>
                  <a:schemeClr val="bg1"/>
                </a:solidFill>
              </a:rPr>
              <a:t>pernaei</a:t>
            </a:r>
            <a:r>
              <a:rPr lang="en-US" sz="1200" dirty="0">
                <a:solidFill>
                  <a:schemeClr val="bg1"/>
                </a:solidFill>
              </a:rPr>
              <a:t> to </a:t>
            </a:r>
            <a:r>
              <a:rPr lang="en-US" sz="1200" dirty="0" err="1">
                <a:solidFill>
                  <a:schemeClr val="bg1"/>
                </a:solidFill>
              </a:rPr>
              <a:t>mathima</a:t>
            </a:r>
            <a:r>
              <a:rPr lang="en-US" sz="1200" dirty="0">
                <a:solidFill>
                  <a:schemeClr val="bg1"/>
                </a:solidFill>
              </a:rPr>
              <a:t> ')</a:t>
            </a:r>
          </a:p>
          <a:p>
            <a:r>
              <a:rPr lang="en-US" sz="1200" dirty="0">
                <a:solidFill>
                  <a:schemeClr val="bg1"/>
                </a:solidFill>
              </a:rPr>
              <a:t>		</a:t>
            </a:r>
            <a:r>
              <a:rPr lang="en-US" sz="1200" b="1" dirty="0">
                <a:solidFill>
                  <a:schemeClr val="bg1"/>
                </a:solidFill>
              </a:rPr>
              <a:t>else</a:t>
            </a:r>
          </a:p>
          <a:p>
            <a:r>
              <a:rPr lang="en-US" sz="1200" b="1" dirty="0">
                <a:solidFill>
                  <a:schemeClr val="bg1"/>
                </a:solidFill>
              </a:rPr>
              <a:t>	   writeln</a:t>
            </a:r>
            <a:r>
              <a:rPr lang="en-US" sz="1200" dirty="0">
                <a:solidFill>
                  <a:schemeClr val="bg1"/>
                </a:solidFill>
              </a:rPr>
              <a:t>(' O </a:t>
            </a:r>
            <a:r>
              <a:rPr lang="en-US" sz="1200" dirty="0" err="1">
                <a:solidFill>
                  <a:schemeClr val="bg1"/>
                </a:solidFill>
              </a:rPr>
              <a:t>foithths</a:t>
            </a:r>
            <a:r>
              <a:rPr lang="en-US" sz="1200" dirty="0">
                <a:solidFill>
                  <a:schemeClr val="bg1"/>
                </a:solidFill>
              </a:rPr>
              <a:t> den </a:t>
            </a:r>
            <a:r>
              <a:rPr lang="en-US" sz="1200" dirty="0" err="1">
                <a:solidFill>
                  <a:schemeClr val="bg1"/>
                </a:solidFill>
              </a:rPr>
              <a:t>pernaei</a:t>
            </a:r>
            <a:r>
              <a:rPr lang="en-US" sz="1200" dirty="0">
                <a:solidFill>
                  <a:schemeClr val="bg1"/>
                </a:solidFill>
              </a:rPr>
              <a:t> to </a:t>
            </a:r>
            <a:r>
              <a:rPr lang="en-US" sz="1200" dirty="0" err="1">
                <a:solidFill>
                  <a:schemeClr val="bg1"/>
                </a:solidFill>
              </a:rPr>
              <a:t>mathima</a:t>
            </a:r>
            <a:r>
              <a:rPr lang="en-US" sz="1200" dirty="0">
                <a:solidFill>
                  <a:schemeClr val="bg1"/>
                </a:solidFill>
              </a:rPr>
              <a:t> ');</a:t>
            </a:r>
          </a:p>
          <a:p>
            <a:r>
              <a:rPr lang="en-US" sz="1200" dirty="0">
                <a:solidFill>
                  <a:schemeClr val="bg1"/>
                </a:solidFill>
              </a:rPr>
              <a:t>	   </a:t>
            </a:r>
            <a:r>
              <a:rPr lang="en-US" sz="1200" b="1" dirty="0">
                <a:solidFill>
                  <a:schemeClr val="bg1"/>
                </a:solidFill>
              </a:rPr>
              <a:t>end</a:t>
            </a:r>
            <a:r>
              <a:rPr lang="en-US" sz="1200" dirty="0">
                <a:solidFill>
                  <a:schemeClr val="bg1"/>
                </a:solidFill>
              </a:rPr>
              <a:t>;</a:t>
            </a:r>
          </a:p>
          <a:p>
            <a:r>
              <a:rPr lang="en-US" sz="1200" dirty="0">
                <a:solidFill>
                  <a:schemeClr val="bg1"/>
                </a:solidFill>
              </a:rPr>
              <a:t>	</a:t>
            </a:r>
            <a:r>
              <a:rPr lang="en-US" sz="1200" b="1" dirty="0">
                <a:solidFill>
                  <a:schemeClr val="bg1"/>
                </a:solidFill>
              </a:rPr>
              <a:t>end</a:t>
            </a:r>
          </a:p>
          <a:p>
            <a:r>
              <a:rPr lang="en-US" sz="1200" b="1" dirty="0">
                <a:solidFill>
                  <a:schemeClr val="bg1"/>
                </a:solidFill>
              </a:rPr>
              <a:t>end.</a:t>
            </a:r>
            <a:endParaRPr lang="el-GR" sz="900" dirty="0" smtClean="0">
              <a:solidFill>
                <a:schemeClr val="bg1"/>
              </a:solidFill>
            </a:endParaRPr>
          </a:p>
        </p:txBody>
      </p:sp>
    </p:spTree>
    <p:extLst>
      <p:ext uri="{BB962C8B-B14F-4D97-AF65-F5344CB8AC3E}">
        <p14:creationId xmlns:p14="http://schemas.microsoft.com/office/powerpoint/2010/main" val="197376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5/13-1</a:t>
            </a:r>
            <a:endParaRPr lang="el-GR" baseline="-25000" dirty="0"/>
          </a:p>
        </p:txBody>
      </p:sp>
      <p:sp>
        <p:nvSpPr>
          <p:cNvPr id="3" name="Θέση περιεχομένου 2"/>
          <p:cNvSpPr>
            <a:spLocks noGrp="1"/>
          </p:cNvSpPr>
          <p:nvPr>
            <p:ph idx="1"/>
          </p:nvPr>
        </p:nvSpPr>
        <p:spPr>
          <a:xfrm>
            <a:off x="457200" y="1333500"/>
            <a:ext cx="8147248" cy="4116288"/>
          </a:xfrm>
        </p:spPr>
        <p:txBody>
          <a:bodyPr>
            <a:normAutofit/>
          </a:bodyPr>
          <a:lstStyle/>
          <a:p>
            <a:pPr marL="0" lvl="0" indent="0">
              <a:buNone/>
            </a:pPr>
            <a:r>
              <a:rPr lang="el-GR" sz="2800" dirty="0"/>
              <a:t>Να γίνει πρόγραμμα με το οποίο ο χρήστης να δίνει δύο πραγματικού αριθμούς και το σύμβολο μιας αριθμητικής πράξης και να εκτελείται η αντίστοιχη πράξη. Να ελέγχονται οι αντίστοιχοι περιορισμοί και να εμφανίζονται τα αποτελέσματα στην οθόνη. Να δοθούν δύο αντίστοιχα παραδείγματα εκτέλεσης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548446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5/13-2</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
        <p:nvSpPr>
          <p:cNvPr id="5" name="Θέση περιεχομένου 4"/>
          <p:cNvSpPr>
            <a:spLocks noGrp="1"/>
          </p:cNvSpPr>
          <p:nvPr>
            <p:ph idx="1"/>
          </p:nvPr>
        </p:nvSpPr>
        <p:spPr/>
        <p:txBody>
          <a:bodyPr>
            <a:noAutofit/>
          </a:bodyPr>
          <a:lstStyle/>
          <a:p>
            <a:pPr marL="285750" indent="-285750"/>
            <a:r>
              <a:rPr lang="el-GR" sz="2000" dirty="0"/>
              <a:t>Εδώ θα χρειαστούμε τρεις πραγματικές μεταβλητές </a:t>
            </a:r>
            <a:r>
              <a:rPr lang="en-US" sz="2000" b="1" dirty="0"/>
              <a:t>a,</a:t>
            </a:r>
            <a:r>
              <a:rPr lang="el-GR" sz="2000" b="1" dirty="0"/>
              <a:t> </a:t>
            </a:r>
            <a:r>
              <a:rPr lang="en-US" sz="2000" b="1" dirty="0"/>
              <a:t>b,</a:t>
            </a:r>
            <a:r>
              <a:rPr lang="el-GR" sz="2000" b="1" dirty="0"/>
              <a:t> </a:t>
            </a:r>
            <a:r>
              <a:rPr lang="en-US" sz="2000" b="1" dirty="0"/>
              <a:t>c </a:t>
            </a:r>
            <a:r>
              <a:rPr lang="el-GR" sz="2000" dirty="0"/>
              <a:t>τις δύο πρώτες για τις τιμές που θα εισάγει ο χρήστης από το πληκτρολόγιο και την τρίτη για το αποτέλεσμα κάθε επιμέρους πράξης ακόμα θα χρειαστούμε μια μεταβλητή </a:t>
            </a:r>
            <a:r>
              <a:rPr lang="en-US" sz="2000" b="1" dirty="0" err="1"/>
              <a:t>prax</a:t>
            </a:r>
            <a:r>
              <a:rPr lang="en-US" sz="2000" dirty="0" err="1"/>
              <a:t>i</a:t>
            </a:r>
            <a:r>
              <a:rPr lang="en-US" sz="2000" dirty="0"/>
              <a:t> </a:t>
            </a:r>
            <a:r>
              <a:rPr lang="el-GR" sz="2000" dirty="0"/>
              <a:t>τύπου χαρακτήρα για το πρόσημο που θα δίνει ο χρήστης (δηλαδή για την πράξη που θα ζητάει κάθε φορά να εκτελείται).</a:t>
            </a:r>
          </a:p>
          <a:p>
            <a:pPr marL="285750" indent="-285750"/>
            <a:r>
              <a:rPr lang="el-GR" sz="2000" dirty="0"/>
              <a:t>Το σύμβολο της αντίστοιχης πράξης και στη συνέχεια ή θα τους προσθέτει ή θα του αφαιρεί ή θα τους πολλαπλασιάζει ή θα τους διαιρεί εφόσον ο παρονομαστής (δηλαδή ο δεύτερος αριθμός) είναι διάφορος του 0. </a:t>
            </a:r>
          </a:p>
          <a:p>
            <a:pPr marL="285750" indent="-285750"/>
            <a:r>
              <a:rPr lang="el-GR" sz="2000" dirty="0"/>
              <a:t>Τα αποτελέσματα θα εμφανίζονται στην οθόνη.</a:t>
            </a:r>
          </a:p>
          <a:p>
            <a:pPr marL="285750" indent="-285750"/>
            <a:r>
              <a:rPr lang="el-GR" sz="2000" dirty="0"/>
              <a:t>Επειδή το σύμβολο της πράξης μπορεί να πάρει τέσσερις τιμές (+, -, *, /) είναι προτιμότερο να χρησιμοποιήσουμε την εντολή </a:t>
            </a:r>
            <a:r>
              <a:rPr lang="en-US" sz="2000" dirty="0" smtClean="0"/>
              <a:t>case</a:t>
            </a:r>
            <a:endParaRPr lang="en-US" sz="2000" dirty="0"/>
          </a:p>
        </p:txBody>
      </p:sp>
    </p:spTree>
    <p:extLst>
      <p:ext uri="{BB962C8B-B14F-4D97-AF65-F5344CB8AC3E}">
        <p14:creationId xmlns:p14="http://schemas.microsoft.com/office/powerpoint/2010/main" val="2046049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93204"/>
            <a:ext cx="8229600" cy="952500"/>
          </a:xfrm>
        </p:spPr>
        <p:txBody>
          <a:bodyPr/>
          <a:lstStyle/>
          <a:p>
            <a:pPr algn="l"/>
            <a:r>
              <a:rPr lang="el-GR" dirty="0" smtClean="0"/>
              <a:t>Ασκήσεις</a:t>
            </a:r>
            <a:r>
              <a:rPr lang="el-GR" baseline="-25000" dirty="0" smtClean="0"/>
              <a:t>5/13-3</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
        <p:nvSpPr>
          <p:cNvPr id="6" name="6 - Διάγραμμα ροής: Έξοδος σε εκτυπωτή"/>
          <p:cNvSpPr/>
          <p:nvPr/>
        </p:nvSpPr>
        <p:spPr>
          <a:xfrm>
            <a:off x="3635153" y="332584"/>
            <a:ext cx="5401343" cy="5382416"/>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900" b="1" dirty="0" smtClean="0">
                <a:solidFill>
                  <a:schemeClr val="bg1"/>
                </a:solidFill>
              </a:rPr>
              <a:t>program </a:t>
            </a:r>
            <a:r>
              <a:rPr lang="en-US" sz="900" b="1" dirty="0" err="1">
                <a:solidFill>
                  <a:schemeClr val="bg1"/>
                </a:solidFill>
              </a:rPr>
              <a:t>praxeis</a:t>
            </a:r>
            <a:r>
              <a:rPr lang="en-US" sz="900" dirty="0">
                <a:solidFill>
                  <a:schemeClr val="bg1"/>
                </a:solidFill>
              </a:rPr>
              <a:t>(</a:t>
            </a:r>
            <a:r>
              <a:rPr lang="en-US" sz="900" dirty="0" err="1">
                <a:solidFill>
                  <a:schemeClr val="bg1"/>
                </a:solidFill>
              </a:rPr>
              <a:t>input,output</a:t>
            </a:r>
            <a:r>
              <a:rPr lang="en-US" sz="900" dirty="0">
                <a:solidFill>
                  <a:schemeClr val="bg1"/>
                </a:solidFill>
              </a:rPr>
              <a:t>);</a:t>
            </a:r>
          </a:p>
          <a:p>
            <a:r>
              <a:rPr lang="en-US" sz="900" b="1" dirty="0" err="1">
                <a:solidFill>
                  <a:schemeClr val="bg1"/>
                </a:solidFill>
              </a:rPr>
              <a:t>var</a:t>
            </a:r>
            <a:r>
              <a:rPr lang="en-US" sz="900" b="1" dirty="0">
                <a:solidFill>
                  <a:schemeClr val="bg1"/>
                </a:solidFill>
              </a:rPr>
              <a:t> </a:t>
            </a:r>
            <a:r>
              <a:rPr lang="en-US" sz="900" dirty="0" err="1">
                <a:solidFill>
                  <a:schemeClr val="bg1"/>
                </a:solidFill>
              </a:rPr>
              <a:t>a,b,c:</a:t>
            </a:r>
            <a:r>
              <a:rPr lang="en-US" sz="900" b="1" dirty="0" err="1">
                <a:solidFill>
                  <a:schemeClr val="bg1"/>
                </a:solidFill>
              </a:rPr>
              <a:t>real</a:t>
            </a:r>
            <a:r>
              <a:rPr lang="en-US" sz="900" dirty="0">
                <a:solidFill>
                  <a:schemeClr val="bg1"/>
                </a:solidFill>
              </a:rPr>
              <a:t>;</a:t>
            </a:r>
          </a:p>
          <a:p>
            <a:r>
              <a:rPr lang="en-US" sz="900" dirty="0">
                <a:solidFill>
                  <a:schemeClr val="bg1"/>
                </a:solidFill>
              </a:rPr>
              <a:t>	</a:t>
            </a:r>
            <a:r>
              <a:rPr lang="en-US" sz="900" dirty="0" err="1">
                <a:solidFill>
                  <a:schemeClr val="bg1"/>
                </a:solidFill>
              </a:rPr>
              <a:t>praxi:</a:t>
            </a:r>
            <a:r>
              <a:rPr lang="en-US" sz="900" b="1" dirty="0" err="1">
                <a:solidFill>
                  <a:schemeClr val="bg1"/>
                </a:solidFill>
              </a:rPr>
              <a:t>char</a:t>
            </a:r>
            <a:r>
              <a:rPr lang="en-US" sz="900" dirty="0">
                <a:solidFill>
                  <a:schemeClr val="bg1"/>
                </a:solidFill>
              </a:rPr>
              <a:t>;</a:t>
            </a:r>
          </a:p>
          <a:p>
            <a:r>
              <a:rPr lang="en-US" sz="900" b="1" dirty="0">
                <a:solidFill>
                  <a:schemeClr val="bg1"/>
                </a:solidFill>
              </a:rPr>
              <a:t>begin</a:t>
            </a:r>
          </a:p>
          <a:p>
            <a:r>
              <a:rPr lang="de-DE" sz="900" b="1" dirty="0">
                <a:solidFill>
                  <a:schemeClr val="bg1"/>
                </a:solidFill>
              </a:rPr>
              <a:t>writeln</a:t>
            </a:r>
            <a:r>
              <a:rPr lang="de-DE" sz="900" dirty="0">
                <a:solidFill>
                  <a:schemeClr val="bg1"/>
                </a:solidFill>
              </a:rPr>
              <a:t>(' </a:t>
            </a:r>
            <a:r>
              <a:rPr lang="de-DE" sz="900" dirty="0" err="1">
                <a:solidFill>
                  <a:schemeClr val="bg1"/>
                </a:solidFill>
              </a:rPr>
              <a:t>Dwse</a:t>
            </a:r>
            <a:r>
              <a:rPr lang="de-DE" sz="900" dirty="0">
                <a:solidFill>
                  <a:schemeClr val="bg1"/>
                </a:solidFill>
              </a:rPr>
              <a:t> 2 </a:t>
            </a:r>
            <a:r>
              <a:rPr lang="de-DE" sz="900" dirty="0" err="1">
                <a:solidFill>
                  <a:schemeClr val="bg1"/>
                </a:solidFill>
              </a:rPr>
              <a:t>pragmatikous</a:t>
            </a:r>
            <a:r>
              <a:rPr lang="de-DE" sz="900" dirty="0">
                <a:solidFill>
                  <a:schemeClr val="bg1"/>
                </a:solidFill>
              </a:rPr>
              <a:t> </a:t>
            </a:r>
            <a:r>
              <a:rPr lang="de-DE" sz="900" dirty="0" err="1">
                <a:solidFill>
                  <a:schemeClr val="bg1"/>
                </a:solidFill>
              </a:rPr>
              <a:t>arithmoys</a:t>
            </a:r>
            <a:r>
              <a:rPr lang="de-DE" sz="900" dirty="0">
                <a:solidFill>
                  <a:schemeClr val="bg1"/>
                </a:solidFill>
              </a:rPr>
              <a:t>: ');</a:t>
            </a:r>
          </a:p>
          <a:p>
            <a:r>
              <a:rPr lang="en-US" sz="900" b="1" dirty="0">
                <a:solidFill>
                  <a:schemeClr val="bg1"/>
                </a:solidFill>
              </a:rPr>
              <a:t>readln</a:t>
            </a:r>
            <a:r>
              <a:rPr lang="en-US" sz="900" dirty="0">
                <a:solidFill>
                  <a:schemeClr val="bg1"/>
                </a:solidFill>
              </a:rPr>
              <a:t>(</a:t>
            </a:r>
            <a:r>
              <a:rPr lang="en-US" sz="900" dirty="0" err="1">
                <a:solidFill>
                  <a:schemeClr val="bg1"/>
                </a:solidFill>
              </a:rPr>
              <a:t>a,b</a:t>
            </a:r>
            <a:r>
              <a:rPr lang="en-US" sz="900" dirty="0">
                <a:solidFill>
                  <a:schemeClr val="bg1"/>
                </a:solidFill>
              </a:rPr>
              <a:t>);</a:t>
            </a:r>
          </a:p>
          <a:p>
            <a:r>
              <a:rPr lang="en-US" sz="900" b="1" dirty="0">
                <a:solidFill>
                  <a:schemeClr val="bg1"/>
                </a:solidFill>
              </a:rPr>
              <a:t>writeln</a:t>
            </a:r>
            <a:r>
              <a:rPr lang="en-US" sz="900" dirty="0">
                <a:solidFill>
                  <a:schemeClr val="bg1"/>
                </a:solidFill>
              </a:rPr>
              <a:t>(' </a:t>
            </a:r>
            <a:r>
              <a:rPr lang="en-US" sz="900" dirty="0" err="1">
                <a:solidFill>
                  <a:schemeClr val="bg1"/>
                </a:solidFill>
              </a:rPr>
              <a:t>Dwse</a:t>
            </a:r>
            <a:r>
              <a:rPr lang="en-US" sz="900" dirty="0">
                <a:solidFill>
                  <a:schemeClr val="bg1"/>
                </a:solidFill>
              </a:rPr>
              <a:t> to </a:t>
            </a:r>
            <a:r>
              <a:rPr lang="en-US" sz="900" dirty="0" err="1">
                <a:solidFill>
                  <a:schemeClr val="bg1"/>
                </a:solidFill>
              </a:rPr>
              <a:t>symbolo</a:t>
            </a:r>
            <a:r>
              <a:rPr lang="en-US" sz="900" dirty="0">
                <a:solidFill>
                  <a:schemeClr val="bg1"/>
                </a:solidFill>
              </a:rPr>
              <a:t> </a:t>
            </a:r>
            <a:r>
              <a:rPr lang="en-US" sz="900" dirty="0" err="1">
                <a:solidFill>
                  <a:schemeClr val="bg1"/>
                </a:solidFill>
              </a:rPr>
              <a:t>ths</a:t>
            </a:r>
            <a:r>
              <a:rPr lang="en-US" sz="900" dirty="0">
                <a:solidFill>
                  <a:schemeClr val="bg1"/>
                </a:solidFill>
              </a:rPr>
              <a:t> </a:t>
            </a:r>
            <a:r>
              <a:rPr lang="en-US" sz="900" dirty="0" err="1">
                <a:solidFill>
                  <a:schemeClr val="bg1"/>
                </a:solidFill>
              </a:rPr>
              <a:t>praxhs</a:t>
            </a:r>
            <a:r>
              <a:rPr lang="en-US" sz="900" dirty="0">
                <a:solidFill>
                  <a:schemeClr val="bg1"/>
                </a:solidFill>
              </a:rPr>
              <a:t>: ');</a:t>
            </a:r>
          </a:p>
          <a:p>
            <a:r>
              <a:rPr lang="en-US" sz="900" b="1" dirty="0">
                <a:solidFill>
                  <a:schemeClr val="bg1"/>
                </a:solidFill>
              </a:rPr>
              <a:t>readln</a:t>
            </a:r>
            <a:r>
              <a:rPr lang="en-US" sz="900" dirty="0">
                <a:solidFill>
                  <a:schemeClr val="bg1"/>
                </a:solidFill>
              </a:rPr>
              <a:t>(praxi);</a:t>
            </a:r>
          </a:p>
          <a:p>
            <a:r>
              <a:rPr lang="en-US" sz="900" b="1" dirty="0" smtClean="0">
                <a:solidFill>
                  <a:schemeClr val="bg1"/>
                </a:solidFill>
              </a:rPr>
              <a:t>	case </a:t>
            </a:r>
            <a:r>
              <a:rPr lang="en-US" sz="900" dirty="0">
                <a:solidFill>
                  <a:schemeClr val="bg1"/>
                </a:solidFill>
              </a:rPr>
              <a:t>praxi </a:t>
            </a:r>
            <a:r>
              <a:rPr lang="en-US" sz="900" b="1" dirty="0">
                <a:solidFill>
                  <a:schemeClr val="bg1"/>
                </a:solidFill>
              </a:rPr>
              <a:t>of </a:t>
            </a:r>
          </a:p>
          <a:p>
            <a:r>
              <a:rPr lang="el-GR" sz="900" b="1" dirty="0">
                <a:solidFill>
                  <a:schemeClr val="bg1"/>
                </a:solidFill>
              </a:rPr>
              <a:t>	</a:t>
            </a:r>
            <a:r>
              <a:rPr lang="el-GR" sz="900" dirty="0">
                <a:solidFill>
                  <a:schemeClr val="bg1"/>
                </a:solidFill>
              </a:rPr>
              <a:t>'+':</a:t>
            </a:r>
          </a:p>
          <a:p>
            <a:r>
              <a:rPr lang="en-US" sz="900" dirty="0">
                <a:solidFill>
                  <a:schemeClr val="bg1"/>
                </a:solidFill>
              </a:rPr>
              <a:t>		</a:t>
            </a:r>
            <a:r>
              <a:rPr lang="en-US" sz="900" b="1" dirty="0">
                <a:solidFill>
                  <a:schemeClr val="bg1"/>
                </a:solidFill>
              </a:rPr>
              <a:t>begin </a:t>
            </a:r>
          </a:p>
          <a:p>
            <a:r>
              <a:rPr lang="en-US" sz="900" b="1" dirty="0">
                <a:solidFill>
                  <a:schemeClr val="bg1"/>
                </a:solidFill>
              </a:rPr>
              <a:t>		</a:t>
            </a:r>
            <a:r>
              <a:rPr lang="en-US" sz="900" dirty="0">
                <a:solidFill>
                  <a:schemeClr val="bg1"/>
                </a:solidFill>
              </a:rPr>
              <a:t>c:=a+b;</a:t>
            </a:r>
          </a:p>
          <a:p>
            <a:r>
              <a:rPr lang="en-US" sz="900" dirty="0">
                <a:solidFill>
                  <a:schemeClr val="bg1"/>
                </a:solidFill>
              </a:rPr>
              <a:t>		</a:t>
            </a:r>
            <a:r>
              <a:rPr lang="en-US" sz="900" b="1" dirty="0">
                <a:solidFill>
                  <a:schemeClr val="bg1"/>
                </a:solidFill>
              </a:rPr>
              <a:t>writeln</a:t>
            </a:r>
            <a:r>
              <a:rPr lang="en-US" sz="900" dirty="0">
                <a:solidFill>
                  <a:schemeClr val="bg1"/>
                </a:solidFill>
              </a:rPr>
              <a:t>(a,' + ',b,' = ',c);</a:t>
            </a:r>
          </a:p>
          <a:p>
            <a:r>
              <a:rPr lang="en-US" sz="900" dirty="0">
                <a:solidFill>
                  <a:schemeClr val="bg1"/>
                </a:solidFill>
              </a:rPr>
              <a:t>		</a:t>
            </a:r>
            <a:r>
              <a:rPr lang="en-US" sz="900" b="1" dirty="0">
                <a:solidFill>
                  <a:schemeClr val="bg1"/>
                </a:solidFill>
              </a:rPr>
              <a:t>end</a:t>
            </a:r>
            <a:r>
              <a:rPr lang="en-US" sz="900" dirty="0">
                <a:solidFill>
                  <a:schemeClr val="bg1"/>
                </a:solidFill>
              </a:rPr>
              <a:t>;</a:t>
            </a:r>
          </a:p>
          <a:p>
            <a:r>
              <a:rPr lang="el-GR" sz="900" dirty="0">
                <a:solidFill>
                  <a:schemeClr val="bg1"/>
                </a:solidFill>
              </a:rPr>
              <a:t>	'-':</a:t>
            </a:r>
          </a:p>
          <a:p>
            <a:r>
              <a:rPr lang="en-US" sz="900" dirty="0">
                <a:solidFill>
                  <a:schemeClr val="bg1"/>
                </a:solidFill>
              </a:rPr>
              <a:t>		</a:t>
            </a:r>
            <a:r>
              <a:rPr lang="en-US" sz="900" b="1" dirty="0">
                <a:solidFill>
                  <a:schemeClr val="bg1"/>
                </a:solidFill>
              </a:rPr>
              <a:t>begin </a:t>
            </a:r>
          </a:p>
          <a:p>
            <a:r>
              <a:rPr lang="en-US" sz="900" b="1" dirty="0">
                <a:solidFill>
                  <a:schemeClr val="bg1"/>
                </a:solidFill>
              </a:rPr>
              <a:t>		</a:t>
            </a:r>
            <a:r>
              <a:rPr lang="en-US" sz="900" dirty="0">
                <a:solidFill>
                  <a:schemeClr val="bg1"/>
                </a:solidFill>
              </a:rPr>
              <a:t>c:=a-b;</a:t>
            </a:r>
          </a:p>
          <a:p>
            <a:r>
              <a:rPr lang="en-US" sz="900" dirty="0">
                <a:solidFill>
                  <a:schemeClr val="bg1"/>
                </a:solidFill>
              </a:rPr>
              <a:t>		</a:t>
            </a:r>
            <a:r>
              <a:rPr lang="en-US" sz="900" b="1" dirty="0">
                <a:solidFill>
                  <a:schemeClr val="bg1"/>
                </a:solidFill>
              </a:rPr>
              <a:t>writeln</a:t>
            </a:r>
            <a:r>
              <a:rPr lang="en-US" sz="900" dirty="0">
                <a:solidFill>
                  <a:schemeClr val="bg1"/>
                </a:solidFill>
              </a:rPr>
              <a:t>(a,' - ',b,' = ',c);</a:t>
            </a:r>
          </a:p>
          <a:p>
            <a:r>
              <a:rPr lang="en-US" sz="900" dirty="0">
                <a:solidFill>
                  <a:schemeClr val="bg1"/>
                </a:solidFill>
              </a:rPr>
              <a:t>		</a:t>
            </a:r>
            <a:r>
              <a:rPr lang="en-US" sz="900" b="1" dirty="0">
                <a:solidFill>
                  <a:schemeClr val="bg1"/>
                </a:solidFill>
              </a:rPr>
              <a:t>end</a:t>
            </a:r>
            <a:r>
              <a:rPr lang="en-US" sz="900" dirty="0">
                <a:solidFill>
                  <a:schemeClr val="bg1"/>
                </a:solidFill>
              </a:rPr>
              <a:t>; </a:t>
            </a:r>
          </a:p>
          <a:p>
            <a:r>
              <a:rPr lang="el-GR" sz="900" dirty="0">
                <a:solidFill>
                  <a:schemeClr val="bg1"/>
                </a:solidFill>
              </a:rPr>
              <a:t>	'*':</a:t>
            </a:r>
          </a:p>
          <a:p>
            <a:r>
              <a:rPr lang="en-US" sz="900" dirty="0">
                <a:solidFill>
                  <a:schemeClr val="bg1"/>
                </a:solidFill>
              </a:rPr>
              <a:t>		</a:t>
            </a:r>
            <a:r>
              <a:rPr lang="en-US" sz="900" b="1" dirty="0">
                <a:solidFill>
                  <a:schemeClr val="bg1"/>
                </a:solidFill>
              </a:rPr>
              <a:t>begin </a:t>
            </a:r>
          </a:p>
          <a:p>
            <a:r>
              <a:rPr lang="en-US" sz="900" b="1" dirty="0">
                <a:solidFill>
                  <a:schemeClr val="bg1"/>
                </a:solidFill>
              </a:rPr>
              <a:t>		</a:t>
            </a:r>
            <a:r>
              <a:rPr lang="en-US" sz="900" dirty="0">
                <a:solidFill>
                  <a:schemeClr val="bg1"/>
                </a:solidFill>
              </a:rPr>
              <a:t>c:=a*b;</a:t>
            </a:r>
          </a:p>
          <a:p>
            <a:r>
              <a:rPr lang="en-US" sz="900" dirty="0">
                <a:solidFill>
                  <a:schemeClr val="bg1"/>
                </a:solidFill>
              </a:rPr>
              <a:t>		</a:t>
            </a:r>
            <a:r>
              <a:rPr lang="en-US" sz="900" b="1" dirty="0">
                <a:solidFill>
                  <a:schemeClr val="bg1"/>
                </a:solidFill>
              </a:rPr>
              <a:t>writeln</a:t>
            </a:r>
            <a:r>
              <a:rPr lang="en-US" sz="900" dirty="0">
                <a:solidFill>
                  <a:schemeClr val="bg1"/>
                </a:solidFill>
              </a:rPr>
              <a:t>(a,' * ',b,' = ',c);</a:t>
            </a:r>
          </a:p>
          <a:p>
            <a:r>
              <a:rPr lang="en-US" sz="900" dirty="0">
                <a:solidFill>
                  <a:schemeClr val="bg1"/>
                </a:solidFill>
              </a:rPr>
              <a:t>		</a:t>
            </a:r>
            <a:r>
              <a:rPr lang="en-US" sz="900" b="1" dirty="0">
                <a:solidFill>
                  <a:schemeClr val="bg1"/>
                </a:solidFill>
              </a:rPr>
              <a:t>end</a:t>
            </a:r>
            <a:r>
              <a:rPr lang="en-US" sz="900" dirty="0">
                <a:solidFill>
                  <a:schemeClr val="bg1"/>
                </a:solidFill>
              </a:rPr>
              <a:t>; </a:t>
            </a:r>
          </a:p>
          <a:p>
            <a:r>
              <a:rPr lang="el-GR" sz="900" dirty="0">
                <a:solidFill>
                  <a:schemeClr val="bg1"/>
                </a:solidFill>
              </a:rPr>
              <a:t>	'/':</a:t>
            </a:r>
          </a:p>
          <a:p>
            <a:r>
              <a:rPr lang="en-US" sz="900" dirty="0">
                <a:solidFill>
                  <a:schemeClr val="bg1"/>
                </a:solidFill>
              </a:rPr>
              <a:t>		</a:t>
            </a:r>
            <a:r>
              <a:rPr lang="en-US" sz="900" b="1" dirty="0">
                <a:solidFill>
                  <a:schemeClr val="bg1"/>
                </a:solidFill>
              </a:rPr>
              <a:t>begin </a:t>
            </a:r>
          </a:p>
          <a:p>
            <a:r>
              <a:rPr lang="en-US" sz="900" b="1" dirty="0">
                <a:solidFill>
                  <a:schemeClr val="bg1"/>
                </a:solidFill>
              </a:rPr>
              <a:t>		</a:t>
            </a:r>
            <a:r>
              <a:rPr lang="en-US" sz="900" b="1" dirty="0" smtClean="0">
                <a:solidFill>
                  <a:schemeClr val="bg1"/>
                </a:solidFill>
              </a:rPr>
              <a:t>if </a:t>
            </a:r>
            <a:r>
              <a:rPr lang="en-US" sz="900" dirty="0" smtClean="0">
                <a:solidFill>
                  <a:schemeClr val="bg1"/>
                </a:solidFill>
              </a:rPr>
              <a:t>b&lt;&gt;0 </a:t>
            </a:r>
            <a:r>
              <a:rPr lang="en-US" sz="900" b="1" dirty="0" smtClean="0">
                <a:solidFill>
                  <a:schemeClr val="bg1"/>
                </a:solidFill>
              </a:rPr>
              <a:t>then </a:t>
            </a:r>
          </a:p>
          <a:p>
            <a:r>
              <a:rPr lang="en-US" sz="900" b="1" dirty="0" smtClean="0">
                <a:solidFill>
                  <a:schemeClr val="bg1"/>
                </a:solidFill>
              </a:rPr>
              <a:t>		</a:t>
            </a:r>
            <a:r>
              <a:rPr lang="en-US" sz="900" b="1" dirty="0">
                <a:solidFill>
                  <a:schemeClr val="bg1"/>
                </a:solidFill>
              </a:rPr>
              <a:t> </a:t>
            </a:r>
            <a:r>
              <a:rPr lang="en-US" sz="900" b="1" dirty="0" smtClean="0">
                <a:solidFill>
                  <a:schemeClr val="bg1"/>
                </a:solidFill>
              </a:rPr>
              <a:t>   begin</a:t>
            </a:r>
          </a:p>
          <a:p>
            <a:r>
              <a:rPr lang="en-US" sz="900" b="1" dirty="0" smtClean="0">
                <a:solidFill>
                  <a:schemeClr val="bg1"/>
                </a:solidFill>
              </a:rPr>
              <a:t>		</a:t>
            </a:r>
            <a:r>
              <a:rPr lang="en-US" sz="900" b="1" dirty="0">
                <a:solidFill>
                  <a:schemeClr val="bg1"/>
                </a:solidFill>
              </a:rPr>
              <a:t> </a:t>
            </a:r>
            <a:r>
              <a:rPr lang="en-US" sz="900" b="1" dirty="0" smtClean="0">
                <a:solidFill>
                  <a:schemeClr val="bg1"/>
                </a:solidFill>
              </a:rPr>
              <a:t>   </a:t>
            </a:r>
            <a:r>
              <a:rPr lang="en-US" sz="900" dirty="0" smtClean="0">
                <a:solidFill>
                  <a:schemeClr val="bg1"/>
                </a:solidFill>
              </a:rPr>
              <a:t>c:=a/b;</a:t>
            </a:r>
          </a:p>
          <a:p>
            <a:r>
              <a:rPr lang="en-US" sz="900" dirty="0" smtClean="0">
                <a:solidFill>
                  <a:schemeClr val="bg1"/>
                </a:solidFill>
              </a:rPr>
              <a:t>		</a:t>
            </a:r>
            <a:r>
              <a:rPr lang="en-US" sz="900" dirty="0">
                <a:solidFill>
                  <a:schemeClr val="bg1"/>
                </a:solidFill>
              </a:rPr>
              <a:t> </a:t>
            </a:r>
            <a:r>
              <a:rPr lang="en-US" sz="900" dirty="0" smtClean="0">
                <a:solidFill>
                  <a:schemeClr val="bg1"/>
                </a:solidFill>
              </a:rPr>
              <a:t>   </a:t>
            </a:r>
            <a:r>
              <a:rPr lang="en-US" sz="900" b="1" dirty="0" smtClean="0">
                <a:solidFill>
                  <a:schemeClr val="bg1"/>
                </a:solidFill>
              </a:rPr>
              <a:t>writeln</a:t>
            </a:r>
            <a:r>
              <a:rPr lang="en-US" sz="900" dirty="0" smtClean="0">
                <a:solidFill>
                  <a:schemeClr val="bg1"/>
                </a:solidFill>
              </a:rPr>
              <a:t>(a,' / ',b,' = ',c);</a:t>
            </a:r>
          </a:p>
          <a:p>
            <a:r>
              <a:rPr lang="en-US" sz="900" dirty="0" smtClean="0">
                <a:solidFill>
                  <a:schemeClr val="bg1"/>
                </a:solidFill>
              </a:rPr>
              <a:t>		</a:t>
            </a:r>
            <a:r>
              <a:rPr lang="en-US" sz="900" dirty="0">
                <a:solidFill>
                  <a:schemeClr val="bg1"/>
                </a:solidFill>
              </a:rPr>
              <a:t> </a:t>
            </a:r>
            <a:r>
              <a:rPr lang="en-US" sz="900" dirty="0" smtClean="0">
                <a:solidFill>
                  <a:schemeClr val="bg1"/>
                </a:solidFill>
              </a:rPr>
              <a:t>   </a:t>
            </a:r>
            <a:r>
              <a:rPr lang="en-US" sz="900" b="1" dirty="0" smtClean="0">
                <a:solidFill>
                  <a:schemeClr val="bg1"/>
                </a:solidFill>
              </a:rPr>
              <a:t>end</a:t>
            </a:r>
          </a:p>
          <a:p>
            <a:r>
              <a:rPr lang="en-US" sz="900" b="1" dirty="0" smtClean="0">
                <a:solidFill>
                  <a:schemeClr val="bg1"/>
                </a:solidFill>
              </a:rPr>
              <a:t>		else </a:t>
            </a:r>
          </a:p>
          <a:p>
            <a:r>
              <a:rPr lang="en-US" sz="900" b="1" dirty="0" smtClean="0">
                <a:solidFill>
                  <a:schemeClr val="bg1"/>
                </a:solidFill>
              </a:rPr>
              <a:t>		writeln</a:t>
            </a:r>
            <a:r>
              <a:rPr lang="en-US" sz="900" dirty="0" smtClean="0">
                <a:solidFill>
                  <a:schemeClr val="bg1"/>
                </a:solidFill>
              </a:rPr>
              <a:t>(' </a:t>
            </a:r>
            <a:r>
              <a:rPr lang="en-US" sz="900" dirty="0" err="1" smtClean="0">
                <a:solidFill>
                  <a:schemeClr val="bg1"/>
                </a:solidFill>
              </a:rPr>
              <a:t>Mh</a:t>
            </a:r>
            <a:r>
              <a:rPr lang="en-US" sz="900" dirty="0" smtClean="0">
                <a:solidFill>
                  <a:schemeClr val="bg1"/>
                </a:solidFill>
              </a:rPr>
              <a:t> </a:t>
            </a:r>
            <a:r>
              <a:rPr lang="en-US" sz="900" dirty="0" err="1" smtClean="0">
                <a:solidFill>
                  <a:schemeClr val="bg1"/>
                </a:solidFill>
              </a:rPr>
              <a:t>apodektos</a:t>
            </a:r>
            <a:r>
              <a:rPr lang="en-US" sz="900" dirty="0" smtClean="0">
                <a:solidFill>
                  <a:schemeClr val="bg1"/>
                </a:solidFill>
              </a:rPr>
              <a:t> </a:t>
            </a:r>
            <a:r>
              <a:rPr lang="en-US" sz="900" dirty="0" err="1" smtClean="0">
                <a:solidFill>
                  <a:schemeClr val="bg1"/>
                </a:solidFill>
              </a:rPr>
              <a:t>paronomasths</a:t>
            </a:r>
            <a:r>
              <a:rPr lang="en-US" sz="900" dirty="0" smtClean="0">
                <a:solidFill>
                  <a:schemeClr val="bg1"/>
                </a:solidFill>
              </a:rPr>
              <a:t> ');</a:t>
            </a:r>
          </a:p>
          <a:p>
            <a:r>
              <a:rPr lang="en-US" sz="900" dirty="0">
                <a:solidFill>
                  <a:schemeClr val="bg1"/>
                </a:solidFill>
              </a:rPr>
              <a:t>		</a:t>
            </a:r>
            <a:r>
              <a:rPr lang="en-US" sz="900" b="1" dirty="0">
                <a:solidFill>
                  <a:schemeClr val="bg1"/>
                </a:solidFill>
              </a:rPr>
              <a:t>end</a:t>
            </a:r>
            <a:r>
              <a:rPr lang="en-US" sz="900" dirty="0">
                <a:solidFill>
                  <a:schemeClr val="bg1"/>
                </a:solidFill>
              </a:rPr>
              <a:t>;</a:t>
            </a:r>
          </a:p>
          <a:p>
            <a:r>
              <a:rPr lang="en-US" sz="900" dirty="0">
                <a:solidFill>
                  <a:schemeClr val="bg1"/>
                </a:solidFill>
              </a:rPr>
              <a:t>	</a:t>
            </a:r>
            <a:r>
              <a:rPr lang="en-US" sz="900" b="1" dirty="0">
                <a:solidFill>
                  <a:schemeClr val="bg1"/>
                </a:solidFill>
              </a:rPr>
              <a:t>end </a:t>
            </a:r>
          </a:p>
          <a:p>
            <a:r>
              <a:rPr lang="en-US" sz="900" b="1" dirty="0">
                <a:solidFill>
                  <a:schemeClr val="bg1"/>
                </a:solidFill>
              </a:rPr>
              <a:t>end. </a:t>
            </a:r>
            <a:endParaRPr lang="el-GR" sz="500" dirty="0" smtClean="0">
              <a:solidFill>
                <a:schemeClr val="bg1"/>
              </a:solidFill>
            </a:endParaRPr>
          </a:p>
        </p:txBody>
      </p:sp>
    </p:spTree>
    <p:extLst>
      <p:ext uri="{BB962C8B-B14F-4D97-AF65-F5344CB8AC3E}">
        <p14:creationId xmlns:p14="http://schemas.microsoft.com/office/powerpoint/2010/main" val="348030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6/13</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
        <p:nvSpPr>
          <p:cNvPr id="5" name="Θέση περιεχομένου 4"/>
          <p:cNvSpPr>
            <a:spLocks noGrp="1"/>
          </p:cNvSpPr>
          <p:nvPr>
            <p:ph idx="1"/>
          </p:nvPr>
        </p:nvSpPr>
        <p:spPr>
          <a:xfrm>
            <a:off x="457200" y="1333500"/>
            <a:ext cx="3250704" cy="3771636"/>
          </a:xfrm>
        </p:spPr>
        <p:txBody>
          <a:bodyPr>
            <a:noAutofit/>
          </a:bodyPr>
          <a:lstStyle/>
          <a:p>
            <a:pPr marL="0" indent="0">
              <a:buNone/>
            </a:pPr>
            <a:r>
              <a:rPr lang="el-GR" sz="2400" dirty="0" smtClean="0"/>
              <a:t>Θέλουμε </a:t>
            </a:r>
            <a:r>
              <a:rPr lang="el-GR" sz="2400" dirty="0"/>
              <a:t>να δημιουργήσουμε ένα πρόγραμμα που να διαβάζει από το </a:t>
            </a:r>
            <a:r>
              <a:rPr lang="el-GR" sz="2400" dirty="0" smtClean="0"/>
              <a:t>πληκτρολόγιο το </a:t>
            </a:r>
            <a:r>
              <a:rPr lang="el-GR" sz="2400" dirty="0"/>
              <a:t>όνομα, το επώνυμο και την ηλικία σας, και θα τα εμφανίζει στην οθόνη. Για </a:t>
            </a:r>
            <a:r>
              <a:rPr lang="el-GR" sz="2400" dirty="0" smtClean="0"/>
              <a:t>τα ονόματα </a:t>
            </a:r>
            <a:r>
              <a:rPr lang="el-GR" sz="2400" dirty="0"/>
              <a:t>θα επιτρέπουμε μήκος έως 20 χαρακτήρες</a:t>
            </a:r>
          </a:p>
        </p:txBody>
      </p:sp>
      <p:sp>
        <p:nvSpPr>
          <p:cNvPr id="6" name="6 - Διάγραμμα ροής: Έξοδος σε εκτυπωτή"/>
          <p:cNvSpPr/>
          <p:nvPr/>
        </p:nvSpPr>
        <p:spPr>
          <a:xfrm>
            <a:off x="3923928" y="1219816"/>
            <a:ext cx="3333751" cy="4241819"/>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t>program</a:t>
            </a:r>
            <a:r>
              <a:rPr lang="en-US" dirty="0" smtClean="0"/>
              <a:t> name;</a:t>
            </a:r>
          </a:p>
          <a:p>
            <a:r>
              <a:rPr lang="en-US" b="1" dirty="0" smtClean="0"/>
              <a:t>var</a:t>
            </a:r>
            <a:r>
              <a:rPr lang="en-US" dirty="0" smtClean="0"/>
              <a:t> </a:t>
            </a:r>
            <a:r>
              <a:rPr lang="en-US" dirty="0" err="1" smtClean="0"/>
              <a:t>ono,epo</a:t>
            </a:r>
            <a:r>
              <a:rPr lang="en-US" dirty="0" smtClean="0"/>
              <a:t> </a:t>
            </a:r>
            <a:r>
              <a:rPr lang="el-GR" dirty="0" smtClean="0"/>
              <a:t>:</a:t>
            </a:r>
            <a:r>
              <a:rPr lang="en-US" dirty="0" smtClean="0"/>
              <a:t> string[20];</a:t>
            </a:r>
          </a:p>
          <a:p>
            <a:r>
              <a:rPr lang="en-US" b="1" dirty="0" smtClean="0"/>
              <a:t>var</a:t>
            </a:r>
            <a:r>
              <a:rPr lang="en-US" dirty="0" smtClean="0"/>
              <a:t> </a:t>
            </a:r>
            <a:r>
              <a:rPr lang="en-US" dirty="0" err="1" smtClean="0"/>
              <a:t>ili</a:t>
            </a:r>
            <a:r>
              <a:rPr lang="en-US" dirty="0" smtClean="0"/>
              <a:t> : integer;</a:t>
            </a:r>
          </a:p>
          <a:p>
            <a:r>
              <a:rPr lang="en-US" b="1" dirty="0" smtClean="0"/>
              <a:t>begin</a:t>
            </a:r>
          </a:p>
          <a:p>
            <a:r>
              <a:rPr lang="en-US" dirty="0" smtClean="0"/>
              <a:t>write('DWSE ONOMA:');</a:t>
            </a:r>
          </a:p>
          <a:p>
            <a:r>
              <a:rPr lang="en-US" dirty="0" smtClean="0"/>
              <a:t>readln(</a:t>
            </a:r>
            <a:r>
              <a:rPr lang="en-US" dirty="0" err="1" smtClean="0"/>
              <a:t>ono</a:t>
            </a:r>
            <a:r>
              <a:rPr lang="en-US" dirty="0" smtClean="0"/>
              <a:t>);</a:t>
            </a:r>
          </a:p>
          <a:p>
            <a:r>
              <a:rPr lang="en-US" dirty="0" smtClean="0"/>
              <a:t>write('DWSE EPONYMO:');</a:t>
            </a:r>
          </a:p>
          <a:p>
            <a:r>
              <a:rPr lang="en-US" dirty="0" smtClean="0"/>
              <a:t>readln(</a:t>
            </a:r>
            <a:r>
              <a:rPr lang="en-US" dirty="0" err="1" smtClean="0"/>
              <a:t>epo</a:t>
            </a:r>
            <a:r>
              <a:rPr lang="en-US" dirty="0" smtClean="0"/>
              <a:t>);</a:t>
            </a:r>
          </a:p>
          <a:p>
            <a:r>
              <a:rPr lang="en-US" dirty="0" smtClean="0"/>
              <a:t>write('DWSE HLIKIA:');</a:t>
            </a:r>
          </a:p>
          <a:p>
            <a:r>
              <a:rPr lang="en-US" dirty="0" smtClean="0"/>
              <a:t>readln(</a:t>
            </a:r>
            <a:r>
              <a:rPr lang="en-US" dirty="0" err="1" smtClean="0"/>
              <a:t>ili</a:t>
            </a:r>
            <a:r>
              <a:rPr lang="en-US" dirty="0" smtClean="0"/>
              <a:t>);</a:t>
            </a:r>
          </a:p>
          <a:p>
            <a:r>
              <a:rPr lang="en-US" dirty="0" smtClean="0"/>
              <a:t>writeln('ONOMA: ',</a:t>
            </a:r>
            <a:r>
              <a:rPr lang="en-US" dirty="0" err="1" smtClean="0"/>
              <a:t>ono</a:t>
            </a:r>
            <a:r>
              <a:rPr lang="en-US" dirty="0" smtClean="0"/>
              <a:t>);</a:t>
            </a:r>
          </a:p>
          <a:p>
            <a:r>
              <a:rPr lang="en-US" dirty="0" smtClean="0"/>
              <a:t>writeln('</a:t>
            </a:r>
            <a:r>
              <a:rPr lang="en-US" dirty="0" err="1" smtClean="0"/>
              <a:t>EPWNYMO:',epo</a:t>
            </a:r>
            <a:r>
              <a:rPr lang="en-US" dirty="0" smtClean="0"/>
              <a:t>);</a:t>
            </a:r>
          </a:p>
          <a:p>
            <a:r>
              <a:rPr lang="en-US" dirty="0" smtClean="0"/>
              <a:t>writeln('HLIKIA: ',</a:t>
            </a:r>
            <a:r>
              <a:rPr lang="en-US" dirty="0" err="1" smtClean="0"/>
              <a:t>ili</a:t>
            </a:r>
            <a:r>
              <a:rPr lang="en-US" dirty="0" smtClean="0"/>
              <a:t>, 'ETWN');</a:t>
            </a:r>
          </a:p>
          <a:p>
            <a:r>
              <a:rPr lang="en-US" b="1" dirty="0" smtClean="0"/>
              <a:t>end.</a:t>
            </a:r>
            <a:endParaRPr lang="en-US" sz="1050" b="1" dirty="0" smtClean="0"/>
          </a:p>
          <a:p>
            <a:endParaRPr lang="el-GR" sz="1050" dirty="0" smtClean="0"/>
          </a:p>
          <a:p>
            <a:endParaRPr lang="el-GR" sz="1050" dirty="0" smtClean="0"/>
          </a:p>
          <a:p>
            <a:endParaRPr lang="el-GR" sz="1050" dirty="0" smtClean="0"/>
          </a:p>
          <a:p>
            <a:endParaRPr lang="el-GR" sz="1050" dirty="0" smtClean="0"/>
          </a:p>
        </p:txBody>
      </p:sp>
    </p:spTree>
    <p:extLst>
      <p:ext uri="{BB962C8B-B14F-4D97-AF65-F5344CB8AC3E}">
        <p14:creationId xmlns:p14="http://schemas.microsoft.com/office/powerpoint/2010/main" val="215518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7/13</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
        <p:nvSpPr>
          <p:cNvPr id="5" name="Θέση περιεχομένου 4"/>
          <p:cNvSpPr>
            <a:spLocks noGrp="1"/>
          </p:cNvSpPr>
          <p:nvPr>
            <p:ph idx="1"/>
          </p:nvPr>
        </p:nvSpPr>
        <p:spPr>
          <a:xfrm>
            <a:off x="457200" y="1333500"/>
            <a:ext cx="3250704" cy="3771636"/>
          </a:xfrm>
        </p:spPr>
        <p:txBody>
          <a:bodyPr>
            <a:noAutofit/>
          </a:bodyPr>
          <a:lstStyle/>
          <a:p>
            <a:pPr marL="0" indent="0">
              <a:buNone/>
            </a:pPr>
            <a:r>
              <a:rPr lang="el-GR" sz="2400" dirty="0"/>
              <a:t>Πρόγραμμα που διαβάζει από το πληκτρολόγιο την τιμή ενός πραγματικού αριθμού </a:t>
            </a:r>
            <a:r>
              <a:rPr lang="el-GR" sz="2400" i="1" dirty="0" smtClean="0"/>
              <a:t>x </a:t>
            </a:r>
            <a:r>
              <a:rPr lang="el-GR" sz="2400" dirty="0" smtClean="0"/>
              <a:t>και </a:t>
            </a:r>
            <a:r>
              <a:rPr lang="el-GR" sz="2400" dirty="0"/>
              <a:t>υπολογίζει την τιμή της συνάρτησης</a:t>
            </a:r>
          </a:p>
        </p:txBody>
      </p:sp>
      <p:graphicFrame>
        <p:nvGraphicFramePr>
          <p:cNvPr id="9" name="8 - Αντικείμενο"/>
          <p:cNvGraphicFramePr>
            <a:graphicFrameLocks noChangeAspect="1"/>
          </p:cNvGraphicFramePr>
          <p:nvPr>
            <p:extLst>
              <p:ext uri="{D42A27DB-BD31-4B8C-83A1-F6EECF244321}">
                <p14:modId xmlns:p14="http://schemas.microsoft.com/office/powerpoint/2010/main" val="1467150459"/>
              </p:ext>
            </p:extLst>
          </p:nvPr>
        </p:nvGraphicFramePr>
        <p:xfrm>
          <a:off x="827584" y="3937620"/>
          <a:ext cx="2192337" cy="946691"/>
        </p:xfrm>
        <a:graphic>
          <a:graphicData uri="http://schemas.openxmlformats.org/presentationml/2006/ole">
            <mc:AlternateContent xmlns:mc="http://schemas.openxmlformats.org/markup-compatibility/2006">
              <mc:Choice xmlns:v="urn:schemas-microsoft-com:vml" Requires="v">
                <p:oleObj spid="_x0000_s2060" name="Equation" r:id="rId3" imgW="1117440" imgH="482400" progId="Equation.3">
                  <p:embed/>
                </p:oleObj>
              </mc:Choice>
              <mc:Fallback>
                <p:oleObj name="Equation" r:id="rId3" imgW="111744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937620"/>
                        <a:ext cx="2192337" cy="9466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6 - Διάγραμμα ροής: Έξοδος σε εκτυπωτή"/>
          <p:cNvSpPr/>
          <p:nvPr/>
        </p:nvSpPr>
        <p:spPr>
          <a:xfrm>
            <a:off x="3635896" y="1417340"/>
            <a:ext cx="4800600" cy="2664296"/>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t>program </a:t>
            </a:r>
            <a:r>
              <a:rPr lang="en-US" dirty="0" smtClean="0"/>
              <a:t>expression;</a:t>
            </a:r>
          </a:p>
          <a:p>
            <a:r>
              <a:rPr lang="en-US" b="1" dirty="0" smtClean="0"/>
              <a:t>var </a:t>
            </a:r>
            <a:r>
              <a:rPr lang="en-US" dirty="0" err="1" smtClean="0"/>
              <a:t>x,y</a:t>
            </a:r>
            <a:r>
              <a:rPr lang="en-US" dirty="0" smtClean="0"/>
              <a:t> : real;</a:t>
            </a:r>
          </a:p>
          <a:p>
            <a:r>
              <a:rPr lang="en-US" b="1" dirty="0" smtClean="0"/>
              <a:t>begin</a:t>
            </a:r>
          </a:p>
          <a:p>
            <a:r>
              <a:rPr lang="en-US" dirty="0" smtClean="0"/>
              <a:t>write('DWSE ARI8MO:');</a:t>
            </a:r>
          </a:p>
          <a:p>
            <a:r>
              <a:rPr lang="en-US" dirty="0" smtClean="0"/>
              <a:t>readln(x);</a:t>
            </a:r>
          </a:p>
          <a:p>
            <a:r>
              <a:rPr lang="en-US" dirty="0" smtClean="0"/>
              <a:t>y := ( exp(-x)+</a:t>
            </a:r>
            <a:r>
              <a:rPr lang="en-US" dirty="0" err="1" smtClean="0"/>
              <a:t>sqr</a:t>
            </a:r>
            <a:r>
              <a:rPr lang="en-US" dirty="0" smtClean="0"/>
              <a:t>(x)+</a:t>
            </a:r>
            <a:r>
              <a:rPr lang="en-US" dirty="0" err="1" smtClean="0"/>
              <a:t>sqrt</a:t>
            </a:r>
            <a:r>
              <a:rPr lang="en-US" dirty="0" smtClean="0"/>
              <a:t>(x) ) / ( </a:t>
            </a:r>
            <a:r>
              <a:rPr lang="en-US" dirty="0" err="1" smtClean="0"/>
              <a:t>ln</a:t>
            </a:r>
            <a:r>
              <a:rPr lang="en-US" dirty="0" smtClean="0"/>
              <a:t>(x)+abs(x) );</a:t>
            </a:r>
          </a:p>
          <a:p>
            <a:r>
              <a:rPr lang="en-US" dirty="0" smtClean="0"/>
              <a:t>writeln('TO APOTELESMA THS EXISWSHS EINAI ', y:0:2);</a:t>
            </a:r>
          </a:p>
          <a:p>
            <a:r>
              <a:rPr lang="en-US" b="1" dirty="0" smtClean="0"/>
              <a:t>end.</a:t>
            </a:r>
            <a:endParaRPr lang="el-GR" dirty="0" smtClean="0"/>
          </a:p>
          <a:p>
            <a:endParaRPr lang="el-GR" sz="1600" dirty="0" smtClean="0"/>
          </a:p>
          <a:p>
            <a:endParaRPr lang="el-GR" sz="1600" dirty="0" smtClean="0"/>
          </a:p>
          <a:p>
            <a:endParaRPr lang="el-GR" sz="1600" dirty="0" smtClean="0"/>
          </a:p>
        </p:txBody>
      </p:sp>
    </p:spTree>
    <p:extLst>
      <p:ext uri="{BB962C8B-B14F-4D97-AF65-F5344CB8AC3E}">
        <p14:creationId xmlns:p14="http://schemas.microsoft.com/office/powerpoint/2010/main" val="387114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Μηχανικών Πληροφορικής Τ.Ε</a:t>
            </a:r>
          </a:p>
          <a:p>
            <a:pPr algn="l"/>
            <a:r>
              <a:rPr lang="el-GR" b="1" dirty="0" smtClean="0"/>
              <a:t>Προγραμματισμός Ι </a:t>
            </a:r>
            <a:endParaRPr lang="el-GR" b="1" dirty="0"/>
          </a:p>
          <a:p>
            <a:r>
              <a:rPr lang="el-GR" sz="2800" b="1" dirty="0"/>
              <a:t>Ενότητα </a:t>
            </a:r>
            <a:r>
              <a:rPr lang="el-GR" sz="2800" b="1" dirty="0" smtClean="0"/>
              <a:t>1</a:t>
            </a:r>
            <a:r>
              <a:rPr lang="en-US" sz="2800" b="1" smtClean="0"/>
              <a:t>1 </a:t>
            </a:r>
            <a:r>
              <a:rPr lang="el-GR" sz="2800" b="1" dirty="0"/>
              <a:t>:</a:t>
            </a:r>
            <a:r>
              <a:rPr lang="en-US" sz="2800" b="1" dirty="0"/>
              <a:t> </a:t>
            </a:r>
            <a:r>
              <a:rPr lang="el-GR" sz="2800" dirty="0" smtClean="0"/>
              <a:t>Ασκήσεις </a:t>
            </a:r>
            <a:r>
              <a:rPr lang="el-GR" sz="2800" dirty="0"/>
              <a:t>Επανάληψης Α’</a:t>
            </a:r>
            <a:endParaRPr lang="el-GR" sz="2800" dirty="0" smtClean="0"/>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Αλέξανδρος Τζάλλας</a:t>
            </a:r>
          </a:p>
          <a:p>
            <a:pPr algn="l">
              <a:lnSpc>
                <a:spcPts val="2600"/>
              </a:lnSpc>
            </a:pPr>
            <a:r>
              <a:rPr lang="el-GR" sz="2800" dirty="0">
                <a:solidFill>
                  <a:schemeClr val="tx2">
                    <a:lumMod val="50000"/>
                  </a:schemeClr>
                </a:solidFill>
              </a:rPr>
              <a:t>Λέκτορας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8/13</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
        <p:nvSpPr>
          <p:cNvPr id="5" name="Θέση περιεχομένου 4"/>
          <p:cNvSpPr>
            <a:spLocks noGrp="1"/>
          </p:cNvSpPr>
          <p:nvPr>
            <p:ph idx="1"/>
          </p:nvPr>
        </p:nvSpPr>
        <p:spPr>
          <a:xfrm>
            <a:off x="457200" y="1333500"/>
            <a:ext cx="3178696" cy="3771636"/>
          </a:xfrm>
        </p:spPr>
        <p:txBody>
          <a:bodyPr>
            <a:noAutofit/>
          </a:bodyPr>
          <a:lstStyle/>
          <a:p>
            <a:pPr marL="0" indent="0">
              <a:buNone/>
            </a:pPr>
            <a:r>
              <a:rPr lang="el-GR" sz="2400" dirty="0"/>
              <a:t>Θέλουμε να δημιουργήσουμε ένα πρόγραμμα που να διαβάζει από το </a:t>
            </a:r>
            <a:r>
              <a:rPr lang="el-GR" sz="2400" dirty="0" smtClean="0"/>
              <a:t>πληκτρολόγιο έναν </a:t>
            </a:r>
            <a:r>
              <a:rPr lang="el-GR" sz="2400" dirty="0"/>
              <a:t>αριθμό δευτερόλεπτων και να εμφανίζει τις ώρες, λεπτά, δευτερόλεπτα </a:t>
            </a:r>
            <a:r>
              <a:rPr lang="el-GR" sz="2400" dirty="0" smtClean="0"/>
              <a:t>που αντιστοιχούν </a:t>
            </a:r>
            <a:r>
              <a:rPr lang="el-GR" sz="2400" dirty="0"/>
              <a:t>στον αριθμό αυτό</a:t>
            </a:r>
          </a:p>
        </p:txBody>
      </p:sp>
      <p:sp>
        <p:nvSpPr>
          <p:cNvPr id="7" name="6 - Διάγραμμα ροής: Έξοδος σε εκτυπωτή"/>
          <p:cNvSpPr/>
          <p:nvPr/>
        </p:nvSpPr>
        <p:spPr>
          <a:xfrm>
            <a:off x="3635896" y="1309394"/>
            <a:ext cx="5256584" cy="4068386"/>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t>program </a:t>
            </a:r>
            <a:r>
              <a:rPr lang="en-US" dirty="0" smtClean="0"/>
              <a:t>seconds;</a:t>
            </a:r>
          </a:p>
          <a:p>
            <a:r>
              <a:rPr lang="en-US" b="1" dirty="0" smtClean="0"/>
              <a:t>var secs,o,l,d : integer;</a:t>
            </a:r>
          </a:p>
          <a:p>
            <a:r>
              <a:rPr lang="en-US" b="1" dirty="0" smtClean="0"/>
              <a:t>begin</a:t>
            </a:r>
          </a:p>
          <a:p>
            <a:r>
              <a:rPr lang="es-ES" dirty="0" smtClean="0"/>
              <a:t>write('DWSE DEYTEROLEPTA POY </a:t>
            </a:r>
            <a:r>
              <a:rPr lang="el-GR" dirty="0" smtClean="0"/>
              <a:t>ΤΗ</a:t>
            </a:r>
            <a:r>
              <a:rPr lang="es-ES" dirty="0" smtClean="0"/>
              <a:t>ES NA METATRAPOYN: ');</a:t>
            </a:r>
          </a:p>
          <a:p>
            <a:r>
              <a:rPr lang="en-US" dirty="0" smtClean="0"/>
              <a:t>readln(</a:t>
            </a:r>
            <a:r>
              <a:rPr lang="en-US" dirty="0" err="1" smtClean="0"/>
              <a:t>secs</a:t>
            </a:r>
            <a:r>
              <a:rPr lang="en-US" dirty="0" smtClean="0"/>
              <a:t>);</a:t>
            </a:r>
          </a:p>
          <a:p>
            <a:r>
              <a:rPr lang="en-US" dirty="0" smtClean="0"/>
              <a:t>o := secs DIV 3600;</a:t>
            </a:r>
          </a:p>
          <a:p>
            <a:r>
              <a:rPr lang="en-US" dirty="0" smtClean="0"/>
              <a:t>d := secs MOD 3600;</a:t>
            </a:r>
          </a:p>
          <a:p>
            <a:r>
              <a:rPr lang="en-US" dirty="0" smtClean="0"/>
              <a:t>l := d DIV 60;</a:t>
            </a:r>
          </a:p>
          <a:p>
            <a:r>
              <a:rPr lang="en-US" dirty="0" smtClean="0"/>
              <a:t>d := d MOD 60;</a:t>
            </a:r>
          </a:p>
          <a:p>
            <a:r>
              <a:rPr lang="en-US" dirty="0" smtClean="0"/>
              <a:t>write('TA ',secs,' DEYTEROLEPTA ANTISTOIXOYN SE ');</a:t>
            </a:r>
          </a:p>
          <a:p>
            <a:r>
              <a:rPr lang="pl-PL" dirty="0" smtClean="0"/>
              <a:t>writeln(o,' WRES ',l,' LEPTA KAI ',d,' DEYTERA');</a:t>
            </a:r>
          </a:p>
          <a:p>
            <a:r>
              <a:rPr lang="en-US" b="1" dirty="0" smtClean="0"/>
              <a:t>end.</a:t>
            </a:r>
            <a:endParaRPr lang="el-GR" dirty="0" smtClean="0"/>
          </a:p>
          <a:p>
            <a:endParaRPr lang="el-GR" dirty="0" smtClean="0"/>
          </a:p>
          <a:p>
            <a:endParaRPr lang="el-GR" dirty="0" smtClean="0"/>
          </a:p>
        </p:txBody>
      </p:sp>
    </p:spTree>
    <p:extLst>
      <p:ext uri="{BB962C8B-B14F-4D97-AF65-F5344CB8AC3E}">
        <p14:creationId xmlns:p14="http://schemas.microsoft.com/office/powerpoint/2010/main" val="301532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9/13</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
        <p:nvSpPr>
          <p:cNvPr id="5" name="Θέση περιεχομένου 4"/>
          <p:cNvSpPr>
            <a:spLocks noGrp="1"/>
          </p:cNvSpPr>
          <p:nvPr>
            <p:ph idx="1"/>
          </p:nvPr>
        </p:nvSpPr>
        <p:spPr>
          <a:xfrm>
            <a:off x="457200" y="1333500"/>
            <a:ext cx="3178696" cy="3771636"/>
          </a:xfrm>
        </p:spPr>
        <p:txBody>
          <a:bodyPr>
            <a:noAutofit/>
          </a:bodyPr>
          <a:lstStyle/>
          <a:p>
            <a:pPr marL="0" indent="0">
              <a:buNone/>
            </a:pPr>
            <a:r>
              <a:rPr lang="el-GR" sz="2400" dirty="0"/>
              <a:t>Θέλουμε να δημιουργήσουμε ένα πρόγραμμα που να διαβάζει από το </a:t>
            </a:r>
            <a:r>
              <a:rPr lang="el-GR" sz="2400" dirty="0" smtClean="0"/>
              <a:t>πληκτρολόγιο τρεις </a:t>
            </a:r>
            <a:r>
              <a:rPr lang="el-GR" sz="2400" dirty="0"/>
              <a:t>αριθμούς και να εμφανίζει στην οθόνη τον μεγαλύτερο από αυτούς</a:t>
            </a:r>
          </a:p>
        </p:txBody>
      </p:sp>
      <p:sp>
        <p:nvSpPr>
          <p:cNvPr id="6" name="6 - Διάγραμμα ροής: Έξοδος σε εκτυπωτή"/>
          <p:cNvSpPr/>
          <p:nvPr/>
        </p:nvSpPr>
        <p:spPr>
          <a:xfrm>
            <a:off x="3707904" y="1474553"/>
            <a:ext cx="4572000" cy="375921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t>program</a:t>
            </a:r>
            <a:r>
              <a:rPr lang="en-US" sz="2000" dirty="0" smtClean="0"/>
              <a:t> </a:t>
            </a:r>
            <a:r>
              <a:rPr lang="en-US" sz="2000" dirty="0" err="1" smtClean="0"/>
              <a:t>findmax</a:t>
            </a:r>
            <a:r>
              <a:rPr lang="en-US" sz="2000" dirty="0" smtClean="0"/>
              <a:t>;</a:t>
            </a:r>
          </a:p>
          <a:p>
            <a:r>
              <a:rPr lang="en-US" sz="2000" b="1" dirty="0" smtClean="0"/>
              <a:t>var</a:t>
            </a:r>
            <a:r>
              <a:rPr lang="en-US" sz="2000" dirty="0" smtClean="0"/>
              <a:t> </a:t>
            </a:r>
            <a:r>
              <a:rPr lang="en-US" sz="2000" dirty="0" err="1" smtClean="0"/>
              <a:t>a,b,c,max</a:t>
            </a:r>
            <a:r>
              <a:rPr lang="en-US" sz="2000" dirty="0" smtClean="0"/>
              <a:t>: integer;</a:t>
            </a:r>
          </a:p>
          <a:p>
            <a:r>
              <a:rPr lang="en-US" sz="2000" b="1" dirty="0" smtClean="0"/>
              <a:t>begin</a:t>
            </a:r>
          </a:p>
          <a:p>
            <a:r>
              <a:rPr lang="en-US" sz="2000" dirty="0" smtClean="0"/>
              <a:t>writeln('</a:t>
            </a:r>
            <a:r>
              <a:rPr lang="en-US" sz="2000" dirty="0" err="1" smtClean="0"/>
              <a:t>Dwste</a:t>
            </a:r>
            <a:r>
              <a:rPr lang="en-US" sz="2000" dirty="0" smtClean="0"/>
              <a:t> 3 ari0moys </a:t>
            </a:r>
            <a:r>
              <a:rPr lang="en-US" sz="2000" dirty="0" err="1" smtClean="0"/>
              <a:t>kai</a:t>
            </a:r>
            <a:r>
              <a:rPr lang="en-US" sz="2000" dirty="0" smtClean="0"/>
              <a:t> meta RETURN');</a:t>
            </a:r>
          </a:p>
          <a:p>
            <a:r>
              <a:rPr lang="en-US" sz="2000" dirty="0" smtClean="0"/>
              <a:t>readln(</a:t>
            </a:r>
            <a:r>
              <a:rPr lang="en-US" sz="2000" dirty="0" err="1" smtClean="0"/>
              <a:t>a,b,c</a:t>
            </a:r>
            <a:r>
              <a:rPr lang="en-US" sz="2000" dirty="0" smtClean="0"/>
              <a:t>);</a:t>
            </a:r>
          </a:p>
          <a:p>
            <a:r>
              <a:rPr lang="en-US" sz="2000" dirty="0" smtClean="0"/>
              <a:t>max:=0;</a:t>
            </a:r>
          </a:p>
          <a:p>
            <a:r>
              <a:rPr lang="en-US" sz="2000" b="1" dirty="0" smtClean="0"/>
              <a:t>if</a:t>
            </a:r>
            <a:r>
              <a:rPr lang="en-US" sz="2000" dirty="0" smtClean="0"/>
              <a:t> a&gt;=b </a:t>
            </a:r>
            <a:r>
              <a:rPr lang="en-US" sz="2000" b="1" dirty="0" smtClean="0"/>
              <a:t>then</a:t>
            </a:r>
            <a:r>
              <a:rPr lang="en-US" sz="2000" dirty="0" smtClean="0"/>
              <a:t> max:=a </a:t>
            </a:r>
            <a:r>
              <a:rPr lang="en-US" sz="2000" b="1" dirty="0" smtClean="0"/>
              <a:t>else</a:t>
            </a:r>
            <a:r>
              <a:rPr lang="en-US" sz="2000" dirty="0" smtClean="0"/>
              <a:t> max:=b;</a:t>
            </a:r>
          </a:p>
          <a:p>
            <a:r>
              <a:rPr lang="en-US" sz="2000" b="1" dirty="0" smtClean="0"/>
              <a:t>if</a:t>
            </a:r>
            <a:r>
              <a:rPr lang="en-US" sz="2000" dirty="0" smtClean="0"/>
              <a:t> c&gt;=max </a:t>
            </a:r>
            <a:r>
              <a:rPr lang="en-US" sz="2000" b="1" dirty="0" smtClean="0"/>
              <a:t>then</a:t>
            </a:r>
            <a:r>
              <a:rPr lang="en-US" sz="2000" dirty="0" smtClean="0"/>
              <a:t> max:=c;</a:t>
            </a:r>
          </a:p>
          <a:p>
            <a:r>
              <a:rPr lang="en-US" sz="2000" dirty="0" smtClean="0"/>
              <a:t>writeln('</a:t>
            </a:r>
            <a:r>
              <a:rPr lang="en-US" sz="2000" dirty="0" err="1" smtClean="0"/>
              <a:t>Megalyteros</a:t>
            </a:r>
            <a:r>
              <a:rPr lang="en-US" sz="2000" dirty="0" smtClean="0"/>
              <a:t> = ',max);</a:t>
            </a:r>
          </a:p>
          <a:p>
            <a:r>
              <a:rPr lang="en-US" sz="2000" b="1" dirty="0" smtClean="0"/>
              <a:t>end.</a:t>
            </a:r>
            <a:endParaRPr lang="el-GR" sz="2000" b="1" dirty="0" smtClean="0"/>
          </a:p>
          <a:p>
            <a:endParaRPr lang="el-GR" sz="1050" dirty="0" smtClean="0"/>
          </a:p>
        </p:txBody>
      </p:sp>
    </p:spTree>
    <p:extLst>
      <p:ext uri="{BB962C8B-B14F-4D97-AF65-F5344CB8AC3E}">
        <p14:creationId xmlns:p14="http://schemas.microsoft.com/office/powerpoint/2010/main" val="315487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10/13</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
        <p:nvSpPr>
          <p:cNvPr id="5" name="Θέση περιεχομένου 4"/>
          <p:cNvSpPr>
            <a:spLocks noGrp="1"/>
          </p:cNvSpPr>
          <p:nvPr>
            <p:ph idx="1"/>
          </p:nvPr>
        </p:nvSpPr>
        <p:spPr>
          <a:xfrm>
            <a:off x="457200" y="1333500"/>
            <a:ext cx="3178696" cy="3771636"/>
          </a:xfrm>
        </p:spPr>
        <p:txBody>
          <a:bodyPr>
            <a:noAutofit/>
          </a:bodyPr>
          <a:lstStyle/>
          <a:p>
            <a:pPr marL="0" indent="0">
              <a:buNone/>
            </a:pPr>
            <a:r>
              <a:rPr lang="el-GR" sz="2000" dirty="0"/>
              <a:t>Θέλουμε να δημιουργήσουμε ένα πρόγραμμα που να βρίσκει τη λύση εξισώσεων </a:t>
            </a:r>
            <a:r>
              <a:rPr lang="el-GR" sz="2000" dirty="0" smtClean="0"/>
              <a:t>της μορφής </a:t>
            </a:r>
            <a:r>
              <a:rPr lang="el-GR" sz="2000" dirty="0"/>
              <a:t>a x + b = 0. (</a:t>
            </a:r>
            <a:r>
              <a:rPr lang="el-GR" sz="2000" b="1" dirty="0"/>
              <a:t>Παρατήρηση</a:t>
            </a:r>
            <a:r>
              <a:rPr lang="el-GR" sz="2000" dirty="0"/>
              <a:t>: η λύση είναι x = -b/a, εκτός αν α=0. </a:t>
            </a:r>
            <a:r>
              <a:rPr lang="el-GR" sz="2000" dirty="0" smtClean="0"/>
              <a:t>Αν </a:t>
            </a:r>
            <a:r>
              <a:rPr lang="el-GR" sz="2000" dirty="0"/>
              <a:t>α=0 και b=0 η εξίσωση είναι αόριστη, ενώ αν α=0 και b≠0 η εξίσωση είναι αδύνατη)</a:t>
            </a:r>
          </a:p>
        </p:txBody>
      </p:sp>
      <p:sp>
        <p:nvSpPr>
          <p:cNvPr id="7" name="6 - Διάγραμμα ροής: Έξοδος σε εκτυπωτή"/>
          <p:cNvSpPr/>
          <p:nvPr/>
        </p:nvSpPr>
        <p:spPr>
          <a:xfrm>
            <a:off x="3733800" y="1181365"/>
            <a:ext cx="3886200" cy="4268423"/>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200" b="1" dirty="0" smtClean="0"/>
              <a:t>program</a:t>
            </a:r>
            <a:r>
              <a:rPr lang="en-US" sz="1200" dirty="0" smtClean="0"/>
              <a:t> </a:t>
            </a:r>
            <a:r>
              <a:rPr lang="en-US" sz="1200" dirty="0" err="1" smtClean="0"/>
              <a:t>eksisosh</a:t>
            </a:r>
            <a:r>
              <a:rPr lang="en-US" sz="1200" dirty="0" smtClean="0"/>
              <a:t>;</a:t>
            </a:r>
          </a:p>
          <a:p>
            <a:r>
              <a:rPr lang="en-US" sz="1200" b="1" dirty="0" smtClean="0"/>
              <a:t>var</a:t>
            </a:r>
          </a:p>
          <a:p>
            <a:r>
              <a:rPr lang="en-US" sz="1200" dirty="0" smtClean="0"/>
              <a:t>a:real;</a:t>
            </a:r>
          </a:p>
          <a:p>
            <a:r>
              <a:rPr lang="en-US" sz="1200" dirty="0" smtClean="0"/>
              <a:t>b:real;</a:t>
            </a:r>
          </a:p>
          <a:p>
            <a:r>
              <a:rPr lang="en-US" sz="1200" dirty="0" smtClean="0"/>
              <a:t>x:real;</a:t>
            </a:r>
          </a:p>
          <a:p>
            <a:r>
              <a:rPr lang="en-US" sz="1200" b="1" dirty="0" smtClean="0"/>
              <a:t>begin</a:t>
            </a:r>
          </a:p>
          <a:p>
            <a:r>
              <a:rPr lang="en-US" sz="1200" dirty="0" smtClean="0"/>
              <a:t>writeln('EPILYSH EKSISWSHS </a:t>
            </a:r>
            <a:r>
              <a:rPr lang="en-US" sz="1200" dirty="0" err="1" smtClean="0"/>
              <a:t>ax+b</a:t>
            </a:r>
            <a:r>
              <a:rPr lang="en-US" sz="1200" dirty="0" smtClean="0"/>
              <a:t> = 0');</a:t>
            </a:r>
          </a:p>
          <a:p>
            <a:r>
              <a:rPr lang="en-US" sz="1200" dirty="0" smtClean="0"/>
              <a:t>writeln('DWSE a ');</a:t>
            </a:r>
          </a:p>
          <a:p>
            <a:r>
              <a:rPr lang="en-US" sz="1200" dirty="0" smtClean="0"/>
              <a:t>read (a);</a:t>
            </a:r>
          </a:p>
          <a:p>
            <a:r>
              <a:rPr lang="en-US" sz="1200" dirty="0" smtClean="0"/>
              <a:t>writeln('DWSE b ');</a:t>
            </a:r>
          </a:p>
          <a:p>
            <a:r>
              <a:rPr lang="en-US" sz="1200" dirty="0" smtClean="0"/>
              <a:t>read (b);</a:t>
            </a:r>
          </a:p>
          <a:p>
            <a:r>
              <a:rPr lang="en-US" sz="1200" b="1" dirty="0" smtClean="0"/>
              <a:t>if </a:t>
            </a:r>
            <a:r>
              <a:rPr lang="en-US" sz="1200" dirty="0" smtClean="0"/>
              <a:t>a&lt;&gt;0</a:t>
            </a:r>
            <a:r>
              <a:rPr lang="en-US" sz="1200" b="1" dirty="0" smtClean="0"/>
              <a:t> then</a:t>
            </a:r>
          </a:p>
          <a:p>
            <a:pPr lvl="1"/>
            <a:r>
              <a:rPr lang="en-US" sz="1200" b="1" dirty="0" smtClean="0"/>
              <a:t>begin</a:t>
            </a:r>
          </a:p>
          <a:p>
            <a:pPr lvl="1"/>
            <a:r>
              <a:rPr lang="en-US" sz="1200" dirty="0" smtClean="0"/>
              <a:t>x:=-b/a;</a:t>
            </a:r>
          </a:p>
          <a:p>
            <a:pPr lvl="1"/>
            <a:r>
              <a:rPr lang="en-US" sz="1200" dirty="0" smtClean="0"/>
              <a:t>writeln('</a:t>
            </a:r>
            <a:r>
              <a:rPr lang="en-US" sz="1200" dirty="0" err="1" smtClean="0"/>
              <a:t>Yparxei</a:t>
            </a:r>
            <a:r>
              <a:rPr lang="en-US" sz="1200" dirty="0" smtClean="0"/>
              <a:t> </a:t>
            </a:r>
            <a:r>
              <a:rPr lang="en-US" sz="1200" dirty="0" err="1" smtClean="0"/>
              <a:t>lysh</a:t>
            </a:r>
            <a:r>
              <a:rPr lang="en-US" sz="1200" dirty="0" smtClean="0"/>
              <a:t> </a:t>
            </a:r>
            <a:r>
              <a:rPr lang="en-US" sz="1200" dirty="0" err="1" smtClean="0"/>
              <a:t>gia</a:t>
            </a:r>
            <a:r>
              <a:rPr lang="en-US" sz="1200" dirty="0" smtClean="0"/>
              <a:t> x = ',x:10:4);</a:t>
            </a:r>
          </a:p>
          <a:p>
            <a:pPr lvl="1"/>
            <a:r>
              <a:rPr lang="en-US" sz="1200" b="1" dirty="0" smtClean="0"/>
              <a:t>end</a:t>
            </a:r>
          </a:p>
          <a:p>
            <a:r>
              <a:rPr lang="en-US" sz="1200" b="1" dirty="0" smtClean="0"/>
              <a:t>else</a:t>
            </a:r>
          </a:p>
          <a:p>
            <a:pPr lvl="1"/>
            <a:r>
              <a:rPr lang="en-US" sz="1200" b="1" dirty="0" smtClean="0"/>
              <a:t>if </a:t>
            </a:r>
            <a:r>
              <a:rPr lang="el-GR" sz="1200" dirty="0" smtClean="0"/>
              <a:t> </a:t>
            </a:r>
            <a:r>
              <a:rPr lang="en-US" sz="1200" dirty="0" smtClean="0"/>
              <a:t>b=0 </a:t>
            </a:r>
            <a:r>
              <a:rPr lang="en-US" sz="1200" b="1" dirty="0" smtClean="0"/>
              <a:t>then</a:t>
            </a:r>
            <a:r>
              <a:rPr lang="el-GR" sz="1200" b="1" dirty="0" smtClean="0"/>
              <a:t> </a:t>
            </a:r>
            <a:r>
              <a:rPr lang="en-US" sz="1200" dirty="0" err="1" smtClean="0"/>
              <a:t>writeln</a:t>
            </a:r>
            <a:r>
              <a:rPr lang="en-US" sz="1200" dirty="0" smtClean="0"/>
              <a:t> ('</a:t>
            </a:r>
            <a:r>
              <a:rPr lang="en-US" sz="1200" dirty="0" err="1" smtClean="0"/>
              <a:t>aoristh</a:t>
            </a:r>
            <a:r>
              <a:rPr lang="en-US" sz="1200" dirty="0" smtClean="0"/>
              <a:t>')</a:t>
            </a:r>
          </a:p>
          <a:p>
            <a:r>
              <a:rPr lang="en-US" sz="1200" b="1" dirty="0" smtClean="0"/>
              <a:t>else</a:t>
            </a:r>
          </a:p>
          <a:p>
            <a:pPr lvl="1"/>
            <a:r>
              <a:rPr lang="en-US" sz="1200" dirty="0" smtClean="0"/>
              <a:t>writeln('</a:t>
            </a:r>
            <a:r>
              <a:rPr lang="en-US" sz="1200" dirty="0" err="1" smtClean="0"/>
              <a:t>adynath</a:t>
            </a:r>
            <a:r>
              <a:rPr lang="en-US" sz="1200" dirty="0" smtClean="0"/>
              <a:t>');</a:t>
            </a:r>
          </a:p>
          <a:p>
            <a:r>
              <a:rPr lang="en-US" sz="1200" b="1" dirty="0" smtClean="0"/>
              <a:t>end.</a:t>
            </a:r>
            <a:endParaRPr lang="el-GR" sz="1200" b="1" dirty="0" smtClean="0"/>
          </a:p>
        </p:txBody>
      </p:sp>
    </p:spTree>
    <p:extLst>
      <p:ext uri="{BB962C8B-B14F-4D97-AF65-F5344CB8AC3E}">
        <p14:creationId xmlns:p14="http://schemas.microsoft.com/office/powerpoint/2010/main" val="392868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11/13</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
        <p:nvSpPr>
          <p:cNvPr id="5" name="Θέση περιεχομένου 4"/>
          <p:cNvSpPr>
            <a:spLocks noGrp="1"/>
          </p:cNvSpPr>
          <p:nvPr>
            <p:ph idx="1"/>
          </p:nvPr>
        </p:nvSpPr>
        <p:spPr>
          <a:xfrm>
            <a:off x="457200" y="1333500"/>
            <a:ext cx="3178696" cy="3771636"/>
          </a:xfrm>
        </p:spPr>
        <p:txBody>
          <a:bodyPr>
            <a:noAutofit/>
          </a:bodyPr>
          <a:lstStyle/>
          <a:p>
            <a:pPr marL="0" indent="0">
              <a:buNone/>
            </a:pPr>
            <a:r>
              <a:rPr lang="el-GR" sz="2000" dirty="0"/>
              <a:t>Δίνεται συνάρτηση </a:t>
            </a:r>
            <a:r>
              <a:rPr lang="el-GR" sz="2000" i="1" dirty="0"/>
              <a:t>f(t)</a:t>
            </a:r>
            <a:r>
              <a:rPr lang="el-GR" sz="2000" dirty="0"/>
              <a:t> η οποία ορίζεται ως εξής:</a:t>
            </a:r>
          </a:p>
          <a:p>
            <a:r>
              <a:rPr lang="en-US" sz="2000" dirty="0"/>
              <a:t> </a:t>
            </a:r>
            <a:r>
              <a:rPr lang="el-GR" sz="2000" dirty="0"/>
              <a:t>Εάν </a:t>
            </a:r>
            <a:r>
              <a:rPr lang="en-US" sz="2000" i="1" dirty="0"/>
              <a:t>t&gt;2</a:t>
            </a:r>
            <a:r>
              <a:rPr lang="en-US" sz="2000" dirty="0"/>
              <a:t> </a:t>
            </a:r>
            <a:r>
              <a:rPr lang="el-GR" sz="2000" dirty="0"/>
              <a:t>τότε </a:t>
            </a:r>
            <a:r>
              <a:rPr lang="en-US" sz="2000" i="1" dirty="0"/>
              <a:t>f(t)=2(t</a:t>
            </a:r>
            <a:r>
              <a:rPr lang="en-US" sz="2000" i="1" baseline="30000" dirty="0"/>
              <a:t>2</a:t>
            </a:r>
            <a:r>
              <a:rPr lang="en-US" sz="2000" i="1" dirty="0"/>
              <a:t>+t)+3lnt-6</a:t>
            </a:r>
          </a:p>
          <a:p>
            <a:r>
              <a:rPr lang="en-US" sz="2000" dirty="0"/>
              <a:t> </a:t>
            </a:r>
            <a:r>
              <a:rPr lang="el-GR" sz="2000" dirty="0"/>
              <a:t>Εάν </a:t>
            </a:r>
            <a:r>
              <a:rPr lang="el-GR" sz="2000" i="1" dirty="0"/>
              <a:t>t=2</a:t>
            </a:r>
            <a:r>
              <a:rPr lang="el-GR" sz="2000" dirty="0"/>
              <a:t> τότε </a:t>
            </a:r>
            <a:r>
              <a:rPr lang="el-GR" sz="2000" i="1" dirty="0"/>
              <a:t>f(t)=1</a:t>
            </a:r>
          </a:p>
          <a:p>
            <a:r>
              <a:rPr lang="en-US" sz="2000" dirty="0"/>
              <a:t> </a:t>
            </a:r>
            <a:r>
              <a:rPr lang="el-GR" sz="2000" dirty="0"/>
              <a:t>Εάν </a:t>
            </a:r>
            <a:r>
              <a:rPr lang="en-US" sz="2000" i="1" dirty="0"/>
              <a:t>t&lt;2</a:t>
            </a:r>
            <a:r>
              <a:rPr lang="en-US" sz="2000" dirty="0"/>
              <a:t> </a:t>
            </a:r>
            <a:r>
              <a:rPr lang="el-GR" sz="2000" dirty="0"/>
              <a:t>τότε </a:t>
            </a:r>
            <a:r>
              <a:rPr lang="en-US" sz="2000" i="1" dirty="0"/>
              <a:t>f(t)=t</a:t>
            </a:r>
            <a:r>
              <a:rPr lang="en-US" sz="2000" i="1" baseline="30000" dirty="0"/>
              <a:t>2</a:t>
            </a:r>
            <a:r>
              <a:rPr lang="en-US" sz="2000" i="1" dirty="0"/>
              <a:t>-3t+1</a:t>
            </a:r>
          </a:p>
          <a:p>
            <a:pPr marL="0" indent="0">
              <a:buNone/>
            </a:pPr>
            <a:r>
              <a:rPr lang="el-GR" sz="2000" dirty="0"/>
              <a:t>Να γραφεί πρόγραμμα που να υπολογίζει την </a:t>
            </a:r>
            <a:r>
              <a:rPr lang="el-GR" sz="2000" i="1" dirty="0"/>
              <a:t>f(t)</a:t>
            </a:r>
            <a:r>
              <a:rPr lang="el-GR" sz="2000" dirty="0"/>
              <a:t> για </a:t>
            </a:r>
            <a:r>
              <a:rPr lang="el-GR" sz="2000" i="1" dirty="0"/>
              <a:t>t</a:t>
            </a:r>
            <a:r>
              <a:rPr lang="el-GR" sz="2000" dirty="0"/>
              <a:t> που θα δίνεται από το χρήστη.</a:t>
            </a:r>
          </a:p>
        </p:txBody>
      </p:sp>
      <p:sp>
        <p:nvSpPr>
          <p:cNvPr id="6" name="6 - Διάγραμμα ροής: Έξοδος σε εκτυπωτή"/>
          <p:cNvSpPr/>
          <p:nvPr/>
        </p:nvSpPr>
        <p:spPr>
          <a:xfrm>
            <a:off x="3779912" y="1523338"/>
            <a:ext cx="4800600" cy="3391959"/>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t>program </a:t>
            </a:r>
            <a:r>
              <a:rPr lang="en-US" sz="2000" dirty="0" err="1" smtClean="0"/>
              <a:t>if_equat</a:t>
            </a:r>
            <a:r>
              <a:rPr lang="en-US" sz="2000" dirty="0" smtClean="0"/>
              <a:t>;</a:t>
            </a:r>
          </a:p>
          <a:p>
            <a:r>
              <a:rPr lang="en-US" sz="2000" b="1" dirty="0" smtClean="0"/>
              <a:t>var </a:t>
            </a:r>
            <a:r>
              <a:rPr lang="en-US" sz="2000" dirty="0" err="1" smtClean="0"/>
              <a:t>t,f</a:t>
            </a:r>
            <a:r>
              <a:rPr lang="en-US" sz="2000" dirty="0" smtClean="0"/>
              <a:t> :real;</a:t>
            </a:r>
          </a:p>
          <a:p>
            <a:r>
              <a:rPr lang="en-US" sz="2000" b="1" dirty="0" smtClean="0"/>
              <a:t>begin</a:t>
            </a:r>
          </a:p>
          <a:p>
            <a:r>
              <a:rPr lang="en-US" sz="2000" dirty="0" smtClean="0"/>
              <a:t>writeln('</a:t>
            </a:r>
            <a:r>
              <a:rPr lang="en-US" sz="2000" dirty="0" err="1" smtClean="0"/>
              <a:t>Parakalw</a:t>
            </a:r>
            <a:r>
              <a:rPr lang="en-US" sz="2000" dirty="0" smtClean="0"/>
              <a:t> </a:t>
            </a:r>
            <a:r>
              <a:rPr lang="en-US" sz="2000" dirty="0" err="1" smtClean="0"/>
              <a:t>dwste</a:t>
            </a:r>
            <a:r>
              <a:rPr lang="en-US" sz="2000" dirty="0" smtClean="0"/>
              <a:t> to t');</a:t>
            </a:r>
          </a:p>
          <a:p>
            <a:r>
              <a:rPr lang="en-US" sz="2000" b="1" dirty="0" smtClean="0"/>
              <a:t>read(t);</a:t>
            </a:r>
          </a:p>
          <a:p>
            <a:r>
              <a:rPr lang="en-US" sz="2000" dirty="0" smtClean="0"/>
              <a:t>if(t&gt;2) then f := 2 * (</a:t>
            </a:r>
            <a:r>
              <a:rPr lang="en-US" sz="2000" dirty="0" err="1" smtClean="0"/>
              <a:t>sqr</a:t>
            </a:r>
            <a:r>
              <a:rPr lang="en-US" sz="2000" dirty="0" smtClean="0"/>
              <a:t>(t) + t) + 3 * </a:t>
            </a:r>
            <a:r>
              <a:rPr lang="en-US" sz="2000" dirty="0" err="1" smtClean="0"/>
              <a:t>ln</a:t>
            </a:r>
            <a:r>
              <a:rPr lang="en-US" sz="2000" dirty="0" smtClean="0"/>
              <a:t>(t) - 6;</a:t>
            </a:r>
          </a:p>
          <a:p>
            <a:r>
              <a:rPr lang="en-US" sz="2000" dirty="0" smtClean="0"/>
              <a:t>if(t&lt;2) then f := 1;</a:t>
            </a:r>
          </a:p>
          <a:p>
            <a:r>
              <a:rPr lang="en-US" sz="2000" dirty="0" smtClean="0"/>
              <a:t>if</a:t>
            </a:r>
            <a:r>
              <a:rPr lang="el-GR" sz="2000" dirty="0" smtClean="0"/>
              <a:t> </a:t>
            </a:r>
            <a:r>
              <a:rPr lang="en-US" sz="2000" dirty="0" smtClean="0"/>
              <a:t>(t=2) then f := </a:t>
            </a:r>
            <a:r>
              <a:rPr lang="en-US" sz="2000" dirty="0" err="1" smtClean="0"/>
              <a:t>sqr</a:t>
            </a:r>
            <a:r>
              <a:rPr lang="en-US" sz="2000" dirty="0" smtClean="0"/>
              <a:t>(t) - 3 * t + exp(t) + 1;</a:t>
            </a:r>
          </a:p>
          <a:p>
            <a:r>
              <a:rPr lang="en-US" sz="2000" dirty="0" smtClean="0"/>
              <a:t>writeln('f(t) = ',f:10:3);</a:t>
            </a:r>
          </a:p>
          <a:p>
            <a:r>
              <a:rPr lang="en-US" sz="2000" b="1" dirty="0" smtClean="0"/>
              <a:t>end.</a:t>
            </a:r>
            <a:endParaRPr lang="el-GR" sz="2000" b="1" dirty="0" smtClean="0"/>
          </a:p>
        </p:txBody>
      </p:sp>
    </p:spTree>
    <p:extLst>
      <p:ext uri="{BB962C8B-B14F-4D97-AF65-F5344CB8AC3E}">
        <p14:creationId xmlns:p14="http://schemas.microsoft.com/office/powerpoint/2010/main" val="236229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12/13</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
        <p:nvSpPr>
          <p:cNvPr id="5" name="Θέση περιεχομένου 4"/>
          <p:cNvSpPr>
            <a:spLocks noGrp="1"/>
          </p:cNvSpPr>
          <p:nvPr>
            <p:ph idx="1"/>
          </p:nvPr>
        </p:nvSpPr>
        <p:spPr>
          <a:xfrm>
            <a:off x="457200" y="1333500"/>
            <a:ext cx="3178696" cy="3771636"/>
          </a:xfrm>
        </p:spPr>
        <p:txBody>
          <a:bodyPr>
            <a:noAutofit/>
          </a:bodyPr>
          <a:lstStyle/>
          <a:p>
            <a:pPr marL="0" indent="0">
              <a:buNone/>
            </a:pPr>
            <a:r>
              <a:rPr lang="el-GR" sz="2400" dirty="0"/>
              <a:t>Γράψτε πρόγραμμα με όνομα </a:t>
            </a:r>
            <a:r>
              <a:rPr lang="el-GR" sz="2400" dirty="0" err="1"/>
              <a:t>average</a:t>
            </a:r>
            <a:r>
              <a:rPr lang="el-GR" sz="2400" dirty="0"/>
              <a:t> το οποίο θα διαβάζει από το πληκτρολόγιο </a:t>
            </a:r>
            <a:r>
              <a:rPr lang="el-GR" sz="2400" dirty="0" smtClean="0"/>
              <a:t>ένα αριθμό</a:t>
            </a:r>
            <a:r>
              <a:rPr lang="el-GR" sz="2400" i="1" dirty="0" smtClean="0"/>
              <a:t> </a:t>
            </a:r>
            <a:r>
              <a:rPr lang="el-GR" sz="2400" i="1" dirty="0"/>
              <a:t>n</a:t>
            </a:r>
            <a:r>
              <a:rPr lang="el-GR" sz="2400" dirty="0"/>
              <a:t>, και θα υπολογίζει το </a:t>
            </a:r>
            <a:r>
              <a:rPr lang="el-GR" sz="2400" i="1" dirty="0"/>
              <a:t>n! </a:t>
            </a:r>
            <a:r>
              <a:rPr lang="el-GR" sz="2400" dirty="0"/>
              <a:t>δηλαδή το </a:t>
            </a:r>
            <a:r>
              <a:rPr lang="el-GR" sz="2400" i="1" dirty="0"/>
              <a:t>1·2·3·…·n</a:t>
            </a:r>
            <a:r>
              <a:rPr lang="el-GR" sz="2400" dirty="0"/>
              <a:t>. Επίσης να υπολογίζει το</a:t>
            </a:r>
          </a:p>
          <a:p>
            <a:pPr marL="0" indent="0" algn="ctr">
              <a:buNone/>
            </a:pPr>
            <a:r>
              <a:rPr lang="en-US" sz="2400" i="1" dirty="0"/>
              <a:t>1!+2!+3!..+n!</a:t>
            </a:r>
            <a:endParaRPr lang="el-GR" sz="2400" i="1" dirty="0"/>
          </a:p>
        </p:txBody>
      </p:sp>
      <p:sp>
        <p:nvSpPr>
          <p:cNvPr id="8" name="7 - Διάγραμμα ροής: Έξοδος σε εκτυπωτή"/>
          <p:cNvSpPr/>
          <p:nvPr/>
        </p:nvSpPr>
        <p:spPr>
          <a:xfrm>
            <a:off x="3563888" y="1273324"/>
            <a:ext cx="4608512" cy="4441676"/>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b="1" smtClean="0"/>
              <a:t>program </a:t>
            </a:r>
            <a:r>
              <a:rPr lang="en-US" sz="1600" smtClean="0"/>
              <a:t>average;</a:t>
            </a:r>
            <a:endParaRPr lang="en-US" sz="1600" dirty="0" smtClean="0"/>
          </a:p>
          <a:p>
            <a:r>
              <a:rPr lang="en-US" sz="1600" b="1" dirty="0" smtClean="0"/>
              <a:t>var</a:t>
            </a:r>
            <a:r>
              <a:rPr lang="en-US" sz="1600" dirty="0" smtClean="0"/>
              <a:t> </a:t>
            </a:r>
            <a:r>
              <a:rPr lang="en-US" sz="1600" dirty="0" err="1" smtClean="0"/>
              <a:t>i,n,p,sum:integer</a:t>
            </a:r>
            <a:r>
              <a:rPr lang="en-US" sz="1600" dirty="0" smtClean="0"/>
              <a:t>;</a:t>
            </a:r>
          </a:p>
          <a:p>
            <a:r>
              <a:rPr lang="en-US" sz="1600" b="1" dirty="0" smtClean="0"/>
              <a:t>begin</a:t>
            </a:r>
          </a:p>
          <a:p>
            <a:r>
              <a:rPr lang="en-US" sz="1600" dirty="0" smtClean="0"/>
              <a:t>p:=1;</a:t>
            </a:r>
          </a:p>
          <a:p>
            <a:r>
              <a:rPr lang="en-US" sz="1600" dirty="0" smtClean="0"/>
              <a:t>sum:=0;</a:t>
            </a:r>
          </a:p>
          <a:p>
            <a:r>
              <a:rPr lang="en-US" sz="1600" dirty="0" smtClean="0"/>
              <a:t>write('#');</a:t>
            </a:r>
          </a:p>
          <a:p>
            <a:r>
              <a:rPr lang="en-US" sz="1600" dirty="0" smtClean="0"/>
              <a:t>readln(n);</a:t>
            </a:r>
          </a:p>
          <a:p>
            <a:r>
              <a:rPr lang="pt-BR" sz="1600" dirty="0" smtClean="0"/>
              <a:t>for i:=1 to n do</a:t>
            </a:r>
          </a:p>
          <a:p>
            <a:r>
              <a:rPr lang="en-US" sz="1600" b="1" dirty="0" smtClean="0"/>
              <a:t>begin</a:t>
            </a:r>
          </a:p>
          <a:p>
            <a:r>
              <a:rPr lang="en-US" sz="1600" dirty="0" smtClean="0"/>
              <a:t>p:=p*i;</a:t>
            </a:r>
          </a:p>
          <a:p>
            <a:r>
              <a:rPr lang="en-US" sz="1600" dirty="0" smtClean="0"/>
              <a:t>sum:=</a:t>
            </a:r>
            <a:r>
              <a:rPr lang="en-US" sz="1600" dirty="0" err="1" smtClean="0"/>
              <a:t>sum+p</a:t>
            </a:r>
            <a:r>
              <a:rPr lang="en-US" sz="1600" dirty="0" smtClean="0"/>
              <a:t>;</a:t>
            </a:r>
          </a:p>
          <a:p>
            <a:r>
              <a:rPr lang="en-US" sz="1600" b="1" dirty="0" smtClean="0"/>
              <a:t>end;</a:t>
            </a:r>
          </a:p>
          <a:p>
            <a:r>
              <a:rPr lang="fi-FI" sz="1600" dirty="0" smtClean="0"/>
              <a:t>writeln('to ',n,' paragontiko einai ',p);</a:t>
            </a:r>
          </a:p>
          <a:p>
            <a:r>
              <a:rPr lang="en-US" sz="1600" dirty="0" smtClean="0"/>
              <a:t>writeln('to a8poisma </a:t>
            </a:r>
            <a:r>
              <a:rPr lang="en-US" sz="1600" dirty="0" err="1" smtClean="0"/>
              <a:t>twn</a:t>
            </a:r>
            <a:r>
              <a:rPr lang="en-US" sz="1600" dirty="0" smtClean="0"/>
              <a:t> </a:t>
            </a:r>
            <a:r>
              <a:rPr lang="en-US" sz="1600" dirty="0" err="1" smtClean="0"/>
              <a:t>paragontikwn</a:t>
            </a:r>
            <a:r>
              <a:rPr lang="en-US" sz="1600" dirty="0" smtClean="0"/>
              <a:t> </a:t>
            </a:r>
            <a:r>
              <a:rPr lang="en-US" sz="1600" dirty="0" err="1" smtClean="0"/>
              <a:t>einai</a:t>
            </a:r>
            <a:r>
              <a:rPr lang="en-US" sz="1600" dirty="0" smtClean="0"/>
              <a:t> ',sum);</a:t>
            </a:r>
          </a:p>
          <a:p>
            <a:r>
              <a:rPr lang="en-US" sz="1600" b="1" dirty="0" smtClean="0"/>
              <a:t>end.</a:t>
            </a:r>
            <a:endParaRPr lang="el-GR" sz="1000" b="1" dirty="0" smtClean="0"/>
          </a:p>
        </p:txBody>
      </p:sp>
    </p:spTree>
    <p:extLst>
      <p:ext uri="{BB962C8B-B14F-4D97-AF65-F5344CB8AC3E}">
        <p14:creationId xmlns:p14="http://schemas.microsoft.com/office/powerpoint/2010/main" val="419186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13/13</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
        <p:nvSpPr>
          <p:cNvPr id="5" name="Θέση περιεχομένου 4"/>
          <p:cNvSpPr>
            <a:spLocks noGrp="1"/>
          </p:cNvSpPr>
          <p:nvPr>
            <p:ph idx="1"/>
          </p:nvPr>
        </p:nvSpPr>
        <p:spPr>
          <a:xfrm>
            <a:off x="457200" y="1333500"/>
            <a:ext cx="3178696" cy="3771636"/>
          </a:xfrm>
        </p:spPr>
        <p:txBody>
          <a:bodyPr>
            <a:noAutofit/>
          </a:bodyPr>
          <a:lstStyle/>
          <a:p>
            <a:pPr marL="0" indent="0">
              <a:buNone/>
            </a:pPr>
            <a:r>
              <a:rPr lang="el-GR" sz="2400" dirty="0"/>
              <a:t>Να γραφεί πρόγραμμα που να διαβάζει τους αριθμούς </a:t>
            </a:r>
            <a:r>
              <a:rPr lang="en-US" sz="2400" i="1" dirty="0"/>
              <a:t>x1,x2,x3,…,</a:t>
            </a:r>
            <a:r>
              <a:rPr lang="en-US" sz="2400" i="1" dirty="0" err="1"/>
              <a:t>xN</a:t>
            </a:r>
            <a:r>
              <a:rPr lang="en-US" sz="2400" i="1" dirty="0"/>
              <a:t> </a:t>
            </a:r>
            <a:r>
              <a:rPr lang="el-GR" sz="2400" i="1" dirty="0"/>
              <a:t> </a:t>
            </a:r>
            <a:r>
              <a:rPr lang="el-GR" sz="2400" dirty="0"/>
              <a:t>και να υπολογίζει το μέσο όρο ‘μ’ και τη διακύμανση ‘σ’ όπου:</a:t>
            </a:r>
            <a:endParaRPr lang="el-GR" sz="2400" i="1" dirty="0"/>
          </a:p>
        </p:txBody>
      </p:sp>
      <p:graphicFrame>
        <p:nvGraphicFramePr>
          <p:cNvPr id="6" name="Object 2"/>
          <p:cNvGraphicFramePr>
            <a:graphicFrameLocks noChangeAspect="1"/>
          </p:cNvGraphicFramePr>
          <p:nvPr>
            <p:extLst>
              <p:ext uri="{D42A27DB-BD31-4B8C-83A1-F6EECF244321}">
                <p14:modId xmlns:p14="http://schemas.microsoft.com/office/powerpoint/2010/main" val="4082449909"/>
              </p:ext>
            </p:extLst>
          </p:nvPr>
        </p:nvGraphicFramePr>
        <p:xfrm>
          <a:off x="483914" y="3706147"/>
          <a:ext cx="2801937" cy="1461591"/>
        </p:xfrm>
        <a:graphic>
          <a:graphicData uri="http://schemas.openxmlformats.org/presentationml/2006/ole">
            <mc:AlternateContent xmlns:mc="http://schemas.openxmlformats.org/markup-compatibility/2006">
              <mc:Choice xmlns:v="urn:schemas-microsoft-com:vml" Requires="v">
                <p:oleObj spid="_x0000_s3083" name="Equation" r:id="rId3" imgW="1701720" imgH="888840" progId="Equation.3">
                  <p:embed/>
                </p:oleObj>
              </mc:Choice>
              <mc:Fallback>
                <p:oleObj name="Equation" r:id="rId3" imgW="1701720" imgH="888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14" y="3706147"/>
                        <a:ext cx="2801937" cy="14615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7 - Διάγραμμα ροής: Έξοδος σε εκτυπωτή"/>
          <p:cNvSpPr/>
          <p:nvPr/>
        </p:nvSpPr>
        <p:spPr>
          <a:xfrm>
            <a:off x="3662610" y="1360156"/>
            <a:ext cx="5257800" cy="424107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t>program </a:t>
            </a:r>
            <a:r>
              <a:rPr lang="en-US" sz="1400" b="1" dirty="0" err="1" smtClean="0"/>
              <a:t>mesos</a:t>
            </a:r>
            <a:r>
              <a:rPr lang="en-US" sz="1400" b="1" dirty="0" smtClean="0"/>
              <a:t>;</a:t>
            </a:r>
          </a:p>
          <a:p>
            <a:r>
              <a:rPr lang="en-US" sz="1400" b="1" dirty="0" smtClean="0"/>
              <a:t>var </a:t>
            </a:r>
            <a:r>
              <a:rPr lang="en-US" sz="1400" b="1" dirty="0" err="1" smtClean="0"/>
              <a:t>m,s,x,sum,tetrag:real</a:t>
            </a:r>
            <a:r>
              <a:rPr lang="en-US" sz="1400" b="1" dirty="0" smtClean="0"/>
              <a:t>;</a:t>
            </a:r>
          </a:p>
          <a:p>
            <a:r>
              <a:rPr lang="en-US" sz="1400" dirty="0" smtClean="0"/>
              <a:t>	</a:t>
            </a:r>
            <a:r>
              <a:rPr lang="en-US" sz="1400" dirty="0" err="1" smtClean="0"/>
              <a:t>i,N:</a:t>
            </a:r>
            <a:r>
              <a:rPr lang="en-US" sz="1400" b="1" dirty="0" err="1" smtClean="0"/>
              <a:t>integer</a:t>
            </a:r>
            <a:r>
              <a:rPr lang="en-US" sz="1400" b="1" dirty="0" smtClean="0"/>
              <a:t>;</a:t>
            </a:r>
          </a:p>
          <a:p>
            <a:r>
              <a:rPr lang="en-US" sz="1400" b="1" dirty="0" smtClean="0"/>
              <a:t>begin</a:t>
            </a:r>
          </a:p>
          <a:p>
            <a:r>
              <a:rPr lang="fi-FI" sz="1400" b="1" dirty="0" smtClean="0"/>
              <a:t>write('Posoi einai oi arithmoi synolika?:');</a:t>
            </a:r>
          </a:p>
          <a:p>
            <a:r>
              <a:rPr lang="en-US" sz="1400" b="1" dirty="0" smtClean="0"/>
              <a:t>readln(N);</a:t>
            </a:r>
          </a:p>
          <a:p>
            <a:r>
              <a:rPr lang="en-US" sz="1400" dirty="0" smtClean="0"/>
              <a:t>m:=0; s:=0; sum:=0; </a:t>
            </a:r>
            <a:r>
              <a:rPr lang="en-US" sz="1400" dirty="0" err="1" smtClean="0"/>
              <a:t>tetrag</a:t>
            </a:r>
            <a:r>
              <a:rPr lang="en-US" sz="1400" dirty="0" smtClean="0"/>
              <a:t>:=0;</a:t>
            </a:r>
          </a:p>
          <a:p>
            <a:r>
              <a:rPr lang="en-US" sz="1400" b="1" dirty="0" smtClean="0"/>
              <a:t>for i:=1 to N do begin</a:t>
            </a:r>
          </a:p>
          <a:p>
            <a:r>
              <a:rPr lang="en-US" sz="1400" b="1" dirty="0" smtClean="0"/>
              <a:t>				write('x='); readln(x);</a:t>
            </a:r>
          </a:p>
          <a:p>
            <a:r>
              <a:rPr lang="en-US" sz="1400" dirty="0" smtClean="0"/>
              <a:t>				sum:=</a:t>
            </a:r>
            <a:r>
              <a:rPr lang="en-US" sz="1400" dirty="0" err="1" smtClean="0"/>
              <a:t>sum+x</a:t>
            </a:r>
            <a:r>
              <a:rPr lang="en-US" sz="1400" dirty="0" smtClean="0"/>
              <a:t>;</a:t>
            </a:r>
          </a:p>
          <a:p>
            <a:r>
              <a:rPr lang="en-US" sz="1400" dirty="0" smtClean="0"/>
              <a:t>				</a:t>
            </a:r>
            <a:r>
              <a:rPr lang="en-US" sz="1400" dirty="0" err="1" smtClean="0"/>
              <a:t>tetrag</a:t>
            </a:r>
            <a:r>
              <a:rPr lang="en-US" sz="1400" dirty="0" smtClean="0"/>
              <a:t>:=</a:t>
            </a:r>
            <a:r>
              <a:rPr lang="en-US" sz="1400" dirty="0" err="1" smtClean="0"/>
              <a:t>tetrag+</a:t>
            </a:r>
            <a:r>
              <a:rPr lang="en-US" sz="1400" b="1" dirty="0" err="1" smtClean="0"/>
              <a:t>sqr</a:t>
            </a:r>
            <a:r>
              <a:rPr lang="en-US" sz="1400" b="1" dirty="0" smtClean="0"/>
              <a:t>(x);</a:t>
            </a:r>
          </a:p>
          <a:p>
            <a:r>
              <a:rPr lang="en-US" sz="1400" dirty="0" smtClean="0"/>
              <a:t>				</a:t>
            </a:r>
            <a:r>
              <a:rPr lang="en-US" sz="1400" b="1" dirty="0" smtClean="0"/>
              <a:t>end;</a:t>
            </a:r>
          </a:p>
          <a:p>
            <a:r>
              <a:rPr lang="en-US" sz="1400" dirty="0" smtClean="0"/>
              <a:t>m:=1/N*sum;</a:t>
            </a:r>
          </a:p>
          <a:p>
            <a:r>
              <a:rPr lang="en-US" sz="1400" dirty="0" smtClean="0"/>
              <a:t>s:=1/N*tetrag-1/</a:t>
            </a:r>
            <a:r>
              <a:rPr lang="en-US" sz="1400" b="1" dirty="0" err="1" smtClean="0"/>
              <a:t>sqr</a:t>
            </a:r>
            <a:r>
              <a:rPr lang="en-US" sz="1400" b="1" dirty="0" smtClean="0"/>
              <a:t>(N)*</a:t>
            </a:r>
            <a:r>
              <a:rPr lang="en-US" sz="1400" b="1" dirty="0" err="1" smtClean="0"/>
              <a:t>sqr</a:t>
            </a:r>
            <a:r>
              <a:rPr lang="en-US" sz="1400" b="1" dirty="0" smtClean="0"/>
              <a:t>(sum);</a:t>
            </a:r>
          </a:p>
          <a:p>
            <a:r>
              <a:rPr lang="pt-BR" sz="1400" b="1" dirty="0" smtClean="0"/>
              <a:t>writeln('Mesos oros=', m, 'Diakymansh=', s);</a:t>
            </a:r>
          </a:p>
          <a:p>
            <a:r>
              <a:rPr lang="en-US" sz="1400" b="1" dirty="0" smtClean="0"/>
              <a:t>end.</a:t>
            </a:r>
            <a:endParaRPr lang="el-GR" sz="900" b="1" dirty="0" smtClean="0"/>
          </a:p>
        </p:txBody>
      </p:sp>
    </p:spTree>
    <p:extLst>
      <p:ext uri="{BB962C8B-B14F-4D97-AF65-F5344CB8AC3E}">
        <p14:creationId xmlns:p14="http://schemas.microsoft.com/office/powerpoint/2010/main" val="331464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spcAft>
                <a:spcPts val="0"/>
              </a:spcAft>
              <a:buClr>
                <a:srgbClr val="000000"/>
              </a:buClr>
              <a:buSzPts val="1200"/>
              <a:buNone/>
            </a:pPr>
            <a:r>
              <a:rPr lang="el-GR" sz="1400" dirty="0" err="1" smtClean="0">
                <a:solidFill>
                  <a:srgbClr val="000000"/>
                </a:solidFill>
                <a:ea typeface="Arial Unicode MS"/>
                <a:cs typeface="Times New Roman" pitchFamily="18" charset="0"/>
              </a:rPr>
              <a:t>Βλαχάβας</a:t>
            </a:r>
            <a:r>
              <a:rPr lang="el-GR" sz="1400" dirty="0" smtClean="0">
                <a:solidFill>
                  <a:srgbClr val="000000"/>
                </a:solidFill>
                <a:ea typeface="Arial Unicode MS"/>
                <a:cs typeface="Times New Roman" pitchFamily="18" charset="0"/>
              </a:rPr>
              <a:t> Ι</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1994</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Η </a:t>
            </a:r>
            <a:r>
              <a:rPr lang="el-GR" sz="1400" dirty="0">
                <a:solidFill>
                  <a:srgbClr val="000000"/>
                </a:solidFill>
                <a:ea typeface="Arial Unicode MS"/>
                <a:cs typeface="Times New Roman" pitchFamily="18" charset="0"/>
              </a:rPr>
              <a:t>γλώσσα προγραμματισμού </a:t>
            </a:r>
            <a:r>
              <a:rPr lang="en-US" sz="1400" dirty="0" smtClean="0">
                <a:solidFill>
                  <a:srgbClr val="000000"/>
                </a:solidFill>
                <a:ea typeface="Arial Unicode MS"/>
                <a:cs typeface="Times New Roman" pitchFamily="18" charset="0"/>
              </a:rPr>
              <a:t>Pascal</a:t>
            </a:r>
            <a:r>
              <a:rPr lang="el-GR" sz="1400" dirty="0" smtClean="0">
                <a:solidFill>
                  <a:srgbClr val="000000"/>
                </a:solidFill>
                <a:ea typeface="Arial Unicode MS"/>
                <a:cs typeface="Times New Roman" pitchFamily="18" charset="0"/>
              </a:rPr>
              <a:t>. Εκδόσεις </a:t>
            </a:r>
            <a:r>
              <a:rPr lang="el-GR" sz="1400" dirty="0" err="1" smtClean="0"/>
              <a:t>Γαρταγάνης</a:t>
            </a:r>
            <a:r>
              <a:rPr lang="el-GR" sz="1400" dirty="0" smtClean="0"/>
              <a:t> Διονύσιος.</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l-GR" sz="1400" dirty="0" err="1" smtClean="0">
                <a:solidFill>
                  <a:srgbClr val="000000"/>
                </a:solidFill>
                <a:ea typeface="Arial Unicode MS"/>
                <a:cs typeface="Times New Roman" pitchFamily="18" charset="0"/>
              </a:rPr>
              <a:t>Κάβουρας</a:t>
            </a:r>
            <a:r>
              <a:rPr lang="el-GR" sz="1400" dirty="0" smtClean="0">
                <a:solidFill>
                  <a:srgbClr val="000000"/>
                </a:solidFill>
                <a:ea typeface="Arial Unicode MS"/>
                <a:cs typeface="Times New Roman" pitchFamily="18" charset="0"/>
              </a:rPr>
              <a:t> Ι.Κ. (1999). </a:t>
            </a:r>
            <a:r>
              <a:rPr lang="el-GR" sz="1400" dirty="0" err="1" smtClean="0">
                <a:solidFill>
                  <a:srgbClr val="000000"/>
                </a:solidFill>
                <a:ea typeface="Arial Unicode MS"/>
                <a:cs typeface="Times New Roman" pitchFamily="18" charset="0"/>
              </a:rPr>
              <a:t>Δομημένος</a:t>
            </a:r>
            <a:r>
              <a:rPr lang="el-GR" sz="1400" dirty="0" smtClean="0">
                <a:solidFill>
                  <a:srgbClr val="000000"/>
                </a:solidFill>
                <a:ea typeface="Arial Unicode MS"/>
                <a:cs typeface="Times New Roman" pitchFamily="18" charset="0"/>
              </a:rPr>
              <a:t> </a:t>
            </a:r>
            <a:r>
              <a:rPr lang="el-GR" sz="1400" dirty="0" err="1">
                <a:solidFill>
                  <a:srgbClr val="000000"/>
                </a:solidFill>
                <a:ea typeface="Arial Unicode MS"/>
                <a:cs typeface="Times New Roman" pitchFamily="18" charset="0"/>
              </a:rPr>
              <a:t>Προγραμματισμός</a:t>
            </a:r>
            <a:r>
              <a:rPr lang="el-GR" sz="1400" dirty="0">
                <a:solidFill>
                  <a:srgbClr val="000000"/>
                </a:solidFill>
                <a:ea typeface="Arial Unicode MS"/>
                <a:cs typeface="Times New Roman" pitchFamily="18" charset="0"/>
              </a:rPr>
              <a:t> με </a:t>
            </a:r>
            <a:r>
              <a:rPr lang="en-US" sz="1400" dirty="0" smtClean="0">
                <a:solidFill>
                  <a:srgbClr val="000000"/>
                </a:solidFill>
                <a:ea typeface="Arial Unicode MS"/>
                <a:cs typeface="Times New Roman" pitchFamily="18" charset="0"/>
              </a:rPr>
              <a:t>Pascal</a:t>
            </a:r>
            <a:r>
              <a:rPr lang="el-GR" sz="1400" dirty="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r>
              <a:rPr lang="el-GR" sz="1400" dirty="0" err="1">
                <a:solidFill>
                  <a:srgbClr val="000000"/>
                </a:solidFill>
                <a:ea typeface="Arial Unicode MS"/>
                <a:cs typeface="Times New Roman" pitchFamily="18" charset="0"/>
              </a:rPr>
              <a:t>Εκδόσεις</a:t>
            </a:r>
            <a:r>
              <a:rPr lang="el-GR" sz="1400" dirty="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Κλειδάριθμος</a:t>
            </a:r>
            <a:r>
              <a:rPr lang="el-GR" sz="1400" dirty="0" smtClean="0">
                <a:solidFill>
                  <a:srgbClr val="000000"/>
                </a:solidFill>
                <a:ea typeface="Arial Unicode MS"/>
                <a:cs typeface="Times New Roman" pitchFamily="18" charset="0"/>
              </a:rPr>
              <a:t>.</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l-GR" sz="1400" dirty="0" smtClean="0"/>
              <a:t>Αλεβίζου Θ</a:t>
            </a:r>
            <a:r>
              <a:rPr lang="el-GR" sz="1400" dirty="0"/>
              <a:t>.</a:t>
            </a:r>
            <a:r>
              <a:rPr lang="el-GR" sz="1400" dirty="0" smtClean="0"/>
              <a:t>, </a:t>
            </a:r>
            <a:r>
              <a:rPr lang="en-US" sz="1400" dirty="0">
                <a:solidFill>
                  <a:srgbClr val="000000"/>
                </a:solidFill>
                <a:ea typeface="Arial Unicode MS"/>
                <a:cs typeface="Times New Roman" pitchFamily="18" charset="0"/>
              </a:rPr>
              <a:t>&amp; </a:t>
            </a:r>
            <a:r>
              <a:rPr lang="el-GR" sz="1400" dirty="0" err="1" smtClean="0"/>
              <a:t>Καμπουρέλης</a:t>
            </a:r>
            <a:r>
              <a:rPr lang="el-GR" sz="1400" dirty="0" smtClean="0"/>
              <a:t> Α. (1995). </a:t>
            </a:r>
            <a:r>
              <a:rPr lang="el-GR" sz="1400" dirty="0" err="1" smtClean="0">
                <a:solidFill>
                  <a:srgbClr val="000000"/>
                </a:solidFill>
                <a:ea typeface="Arial Unicode MS"/>
                <a:cs typeface="Times New Roman" pitchFamily="18" charset="0"/>
              </a:rPr>
              <a:t>Μαθήματα</a:t>
            </a:r>
            <a:r>
              <a:rPr lang="el-GR" sz="1400" dirty="0" smtClean="0">
                <a:solidFill>
                  <a:srgbClr val="000000"/>
                </a:solidFill>
                <a:ea typeface="Arial Unicode MS"/>
                <a:cs typeface="Times New Roman" pitchFamily="18" charset="0"/>
              </a:rPr>
              <a:t> </a:t>
            </a:r>
            <a:r>
              <a:rPr lang="el-GR" sz="1400" dirty="0">
                <a:solidFill>
                  <a:srgbClr val="000000"/>
                </a:solidFill>
                <a:ea typeface="Arial Unicode MS"/>
                <a:cs typeface="Times New Roman" pitchFamily="18" charset="0"/>
              </a:rPr>
              <a:t>Προγραμματισμού: </a:t>
            </a:r>
            <a:r>
              <a:rPr lang="el-GR" sz="1400" dirty="0" err="1">
                <a:solidFill>
                  <a:srgbClr val="000000"/>
                </a:solidFill>
                <a:ea typeface="Arial Unicode MS"/>
                <a:cs typeface="Times New Roman" pitchFamily="18" charset="0"/>
              </a:rPr>
              <a:t>Εισαγωγη</a:t>
            </a:r>
            <a:r>
              <a:rPr lang="el-GR" sz="1400" dirty="0">
                <a:solidFill>
                  <a:srgbClr val="000000"/>
                </a:solidFill>
                <a:ea typeface="Arial Unicode MS"/>
                <a:cs typeface="Times New Roman" pitchFamily="18" charset="0"/>
              </a:rPr>
              <a:t>́ με τη Γλώσσα </a:t>
            </a:r>
            <a:r>
              <a:rPr lang="en-US" sz="1400" dirty="0" smtClean="0">
                <a:solidFill>
                  <a:srgbClr val="000000"/>
                </a:solidFill>
                <a:ea typeface="Arial Unicode MS"/>
                <a:cs typeface="Times New Roman" pitchFamily="18" charset="0"/>
              </a:rPr>
              <a:t>Pascal</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Εκδόσεις</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Παπασωτηρίου</a:t>
            </a:r>
            <a:r>
              <a:rPr lang="el-GR" sz="1400" dirty="0" smtClean="0">
                <a:solidFill>
                  <a:srgbClr val="000000"/>
                </a:solidFill>
                <a:ea typeface="Arial Unicode MS"/>
                <a:cs typeface="Times New Roman" pitchFamily="18" charset="0"/>
              </a:rPr>
              <a:t>.</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n-US" sz="1400" dirty="0" smtClean="0">
                <a:solidFill>
                  <a:srgbClr val="000000"/>
                </a:solidFill>
                <a:ea typeface="Arial Unicode MS"/>
                <a:cs typeface="Times New Roman" pitchFamily="18" charset="0"/>
              </a:rPr>
              <a:t>Cooper</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D.</a:t>
            </a:r>
            <a:r>
              <a:rPr lang="el-GR" sz="1400" dirty="0" smtClean="0">
                <a:solidFill>
                  <a:srgbClr val="000000"/>
                </a:solidFill>
                <a:ea typeface="Arial Unicode MS"/>
                <a:cs typeface="Times New Roman" pitchFamily="18" charset="0"/>
              </a:rPr>
              <a:t> (1993). </a:t>
            </a:r>
            <a:r>
              <a:rPr lang="en-US" sz="1400" dirty="0" smtClean="0">
                <a:solidFill>
                  <a:srgbClr val="000000"/>
                </a:solidFill>
                <a:ea typeface="Arial Unicode MS"/>
                <a:cs typeface="Times New Roman" pitchFamily="18" charset="0"/>
              </a:rPr>
              <a:t>Oh</a:t>
            </a:r>
            <a:r>
              <a:rPr lang="en-US" sz="1400" dirty="0">
                <a:solidFill>
                  <a:srgbClr val="000000"/>
                </a:solidFill>
                <a:ea typeface="Arial Unicode MS"/>
                <a:cs typeface="Times New Roman" pitchFamily="18" charset="0"/>
              </a:rPr>
              <a:t>! Pascal!, An Introduction to Computing, </a:t>
            </a:r>
            <a:r>
              <a:rPr lang="el-GR" sz="1400" dirty="0" smtClean="0">
                <a:solidFill>
                  <a:srgbClr val="000000"/>
                </a:solidFill>
                <a:ea typeface="Arial Unicode MS"/>
                <a:cs typeface="Times New Roman" pitchFamily="18" charset="0"/>
              </a:rPr>
              <a:t>του</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Εκδόσεις </a:t>
            </a:r>
            <a:r>
              <a:rPr lang="en-US" sz="1400" dirty="0" smtClean="0">
                <a:solidFill>
                  <a:srgbClr val="000000"/>
                </a:solidFill>
                <a:ea typeface="Arial Unicode MS"/>
                <a:cs typeface="Times New Roman" pitchFamily="18" charset="0"/>
              </a:rPr>
              <a:t>Norton</a:t>
            </a:r>
            <a:r>
              <a:rPr lang="el-GR" sz="1400" dirty="0" smtClean="0">
                <a:solidFill>
                  <a:srgbClr val="000000"/>
                </a:solidFill>
                <a:ea typeface="Arial Unicode MS"/>
                <a:cs typeface="Times New Roman" pitchFamily="18" charset="0"/>
              </a:rPr>
              <a:t>.</a:t>
            </a:r>
            <a:endParaRPr lang="en-US"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n-US" sz="1400" dirty="0">
                <a:solidFill>
                  <a:srgbClr val="000000"/>
                </a:solidFill>
                <a:ea typeface="Arial Unicode MS"/>
                <a:cs typeface="Times New Roman" pitchFamily="18" charset="0"/>
              </a:rPr>
              <a:t>Larry </a:t>
            </a:r>
            <a:r>
              <a:rPr lang="en-US" sz="1400" dirty="0" smtClean="0">
                <a:solidFill>
                  <a:srgbClr val="000000"/>
                </a:solidFill>
                <a:ea typeface="Arial Unicode MS"/>
                <a:cs typeface="Times New Roman" pitchFamily="18" charset="0"/>
              </a:rPr>
              <a:t>R.N</a:t>
            </a:r>
            <a:r>
              <a:rPr lang="el-GR" sz="1400" dirty="0" smtClean="0">
                <a:solidFill>
                  <a:srgbClr val="000000"/>
                </a:solidFill>
                <a:ea typeface="Arial Unicode MS"/>
                <a:cs typeface="Times New Roman" pitchFamily="18" charset="0"/>
              </a:rPr>
              <a:t>. (1998). </a:t>
            </a:r>
            <a:r>
              <a:rPr lang="en-US" sz="1400" dirty="0" smtClean="0">
                <a:solidFill>
                  <a:srgbClr val="000000"/>
                </a:solidFill>
                <a:ea typeface="Arial Unicode MS"/>
                <a:cs typeface="Times New Roman" pitchFamily="18" charset="0"/>
              </a:rPr>
              <a:t>Advanced </a:t>
            </a:r>
            <a:r>
              <a:rPr lang="en-US" sz="1400" dirty="0">
                <a:solidFill>
                  <a:srgbClr val="000000"/>
                </a:solidFill>
                <a:ea typeface="Arial Unicode MS"/>
                <a:cs typeface="Times New Roman" pitchFamily="18" charset="0"/>
              </a:rPr>
              <a:t>Programming in Pascal with Data </a:t>
            </a:r>
            <a:r>
              <a:rPr lang="en-US" sz="1400" dirty="0" smtClean="0">
                <a:solidFill>
                  <a:srgbClr val="000000"/>
                </a:solidFill>
                <a:ea typeface="Arial Unicode MS"/>
                <a:cs typeface="Times New Roman" pitchFamily="18" charset="0"/>
              </a:rPr>
              <a:t>Structures. </a:t>
            </a:r>
            <a:r>
              <a:rPr lang="el-GR" sz="1400" dirty="0">
                <a:solidFill>
                  <a:srgbClr val="000000"/>
                </a:solidFill>
                <a:ea typeface="Arial Unicode MS"/>
                <a:cs typeface="Times New Roman" pitchFamily="18" charset="0"/>
              </a:rPr>
              <a:t>Εκδόσεις </a:t>
            </a:r>
            <a:r>
              <a:rPr lang="en-US" sz="1400" dirty="0" smtClean="0">
                <a:solidFill>
                  <a:srgbClr val="000000"/>
                </a:solidFill>
                <a:ea typeface="Arial Unicode MS"/>
                <a:cs typeface="Times New Roman" pitchFamily="18" charset="0"/>
              </a:rPr>
              <a:t>Macmillan USA</a:t>
            </a:r>
            <a:r>
              <a:rPr lang="el-GR" sz="1400" dirty="0" smtClean="0">
                <a:solidFill>
                  <a:srgbClr val="000000"/>
                </a:solidFill>
                <a:ea typeface="Arial Unicode MS"/>
                <a:cs typeface="Times New Roman" pitchFamily="18" charset="0"/>
              </a:rPr>
              <a:t>.</a:t>
            </a:r>
          </a:p>
          <a:p>
            <a:pPr marL="447675" indent="-447675" algn="just">
              <a:lnSpc>
                <a:spcPts val="2065"/>
              </a:lnSpc>
              <a:spcBef>
                <a:spcPts val="0"/>
              </a:spcBef>
              <a:spcAft>
                <a:spcPts val="0"/>
              </a:spcAft>
              <a:buClr>
                <a:srgbClr val="000000"/>
              </a:buClr>
              <a:buSzPts val="1200"/>
              <a:buNone/>
            </a:pPr>
            <a:r>
              <a:rPr lang="el-GR" sz="1400" dirty="0" smtClean="0">
                <a:solidFill>
                  <a:srgbClr val="000000"/>
                </a:solidFill>
                <a:ea typeface="Arial Unicode MS"/>
                <a:cs typeface="Times New Roman" pitchFamily="18" charset="0"/>
              </a:rPr>
              <a:t>Τσελίκης Γ.Σ.</a:t>
            </a:r>
            <a:r>
              <a:rPr lang="en-US" sz="1400" dirty="0" smtClean="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Τσελίκας</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Ν.Δ</a:t>
            </a:r>
            <a:r>
              <a:rPr lang="el-GR" sz="1400" dirty="0">
                <a:solidFill>
                  <a:srgbClr val="000000"/>
                </a:solidFill>
                <a:ea typeface="Arial Unicode MS"/>
                <a:cs typeface="Times New Roman" pitchFamily="18" charset="0"/>
              </a:rPr>
              <a:t>. </a:t>
            </a:r>
            <a:r>
              <a:rPr lang="en-US" sz="1400" dirty="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(2012). </a:t>
            </a:r>
            <a:r>
              <a:rPr lang="el-GR" sz="1400" dirty="0">
                <a:solidFill>
                  <a:srgbClr val="000000"/>
                </a:solidFill>
                <a:ea typeface="Arial Unicode MS"/>
                <a:cs typeface="Times New Roman" pitchFamily="18" charset="0"/>
              </a:rPr>
              <a:t>C: από τη Θεωρία στην Εφαρμογή </a:t>
            </a:r>
            <a:r>
              <a:rPr lang="el-GR" sz="1400" dirty="0" smtClean="0">
                <a:solidFill>
                  <a:srgbClr val="000000"/>
                </a:solidFill>
                <a:ea typeface="Arial Unicode MS"/>
                <a:cs typeface="Times New Roman" pitchFamily="18" charset="0"/>
              </a:rPr>
              <a:t>(</a:t>
            </a:r>
            <a:r>
              <a:rPr lang="el-GR" sz="1400" dirty="0">
                <a:solidFill>
                  <a:srgbClr val="000000"/>
                </a:solidFill>
                <a:ea typeface="Arial Unicode MS"/>
                <a:cs typeface="Times New Roman" pitchFamily="18" charset="0"/>
              </a:rPr>
              <a:t>B' </a:t>
            </a:r>
            <a:r>
              <a:rPr lang="el-GR" sz="1400" dirty="0" smtClean="0">
                <a:solidFill>
                  <a:srgbClr val="000000"/>
                </a:solidFill>
                <a:ea typeface="Arial Unicode MS"/>
                <a:cs typeface="Times New Roman" pitchFamily="18" charset="0"/>
              </a:rPr>
              <a:t>Έκδοση</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Εκδόσεις Παπασωτηρίου</a:t>
            </a:r>
            <a:r>
              <a:rPr lang="en-US" sz="1400" dirty="0" smtClean="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p>
          <a:p>
            <a:pPr marL="447675" lvl="0" indent="-447675">
              <a:buNone/>
            </a:pPr>
            <a:r>
              <a:rPr lang="en-US" sz="1400" dirty="0" err="1" smtClean="0">
                <a:solidFill>
                  <a:srgbClr val="000000"/>
                </a:solidFill>
                <a:ea typeface="Arial Unicode MS"/>
                <a:cs typeface="Times New Roman" pitchFamily="18" charset="0"/>
              </a:rPr>
              <a:t>Aho</a:t>
            </a:r>
            <a:r>
              <a:rPr lang="en-US" sz="1400" dirty="0" smtClean="0">
                <a:solidFill>
                  <a:srgbClr val="000000"/>
                </a:solidFill>
                <a:ea typeface="Arial Unicode MS"/>
                <a:cs typeface="Times New Roman" pitchFamily="18" charset="0"/>
              </a:rPr>
              <a:t>  A.V., </a:t>
            </a:r>
            <a:r>
              <a:rPr lang="en-US" sz="1400" dirty="0" err="1" smtClean="0">
                <a:solidFill>
                  <a:srgbClr val="000000"/>
                </a:solidFill>
                <a:ea typeface="Arial Unicode MS"/>
                <a:cs typeface="Times New Roman" pitchFamily="18" charset="0"/>
              </a:rPr>
              <a:t>Hopcroft</a:t>
            </a:r>
            <a:r>
              <a:rPr lang="en-US" sz="1400" dirty="0" smtClean="0">
                <a:solidFill>
                  <a:srgbClr val="000000"/>
                </a:solidFill>
                <a:ea typeface="Arial Unicode MS"/>
                <a:cs typeface="Times New Roman" pitchFamily="18" charset="0"/>
              </a:rPr>
              <a:t> J.E., &amp; Ullman J.D. </a:t>
            </a:r>
            <a:r>
              <a:rPr lang="el-GR" sz="1400" dirty="0" smtClean="0">
                <a:solidFill>
                  <a:srgbClr val="000000"/>
                </a:solidFill>
                <a:ea typeface="Arial Unicode MS"/>
                <a:cs typeface="Times New Roman" pitchFamily="18" charset="0"/>
              </a:rPr>
              <a:t>(1974). </a:t>
            </a:r>
            <a:r>
              <a:rPr lang="en-GB" sz="1400" dirty="0" smtClean="0">
                <a:solidFill>
                  <a:srgbClr val="000000"/>
                </a:solidFill>
                <a:ea typeface="Arial Unicode MS"/>
                <a:cs typeface="Times New Roman" pitchFamily="18" charset="0"/>
              </a:rPr>
              <a:t>The </a:t>
            </a:r>
            <a:r>
              <a:rPr lang="en-GB" sz="1400" dirty="0">
                <a:solidFill>
                  <a:srgbClr val="000000"/>
                </a:solidFill>
                <a:ea typeface="Arial Unicode MS"/>
                <a:cs typeface="Times New Roman" pitchFamily="18" charset="0"/>
              </a:rPr>
              <a:t>design and analysis of computer </a:t>
            </a:r>
            <a:r>
              <a:rPr lang="en-GB" sz="1400" dirty="0" smtClean="0">
                <a:solidFill>
                  <a:srgbClr val="000000"/>
                </a:solidFill>
                <a:ea typeface="Arial Unicode MS"/>
                <a:cs typeface="Times New Roman" pitchFamily="18" charset="0"/>
              </a:rPr>
              <a:t>algorithms</a:t>
            </a:r>
            <a:r>
              <a:rPr lang="el-GR" sz="1400" dirty="0" smtClean="0">
                <a:solidFill>
                  <a:srgbClr val="000000"/>
                </a:solidFill>
                <a:ea typeface="Arial Unicode MS"/>
                <a:cs typeface="Times New Roman" pitchFamily="18" charset="0"/>
              </a:rPr>
              <a:t>.</a:t>
            </a:r>
            <a:r>
              <a:rPr lang="en-GB" sz="1400" dirty="0" smtClean="0">
                <a:solidFill>
                  <a:srgbClr val="000000"/>
                </a:solidFill>
                <a:ea typeface="Arial Unicode MS"/>
                <a:cs typeface="Times New Roman" pitchFamily="18" charset="0"/>
              </a:rPr>
              <a:t> </a:t>
            </a:r>
            <a:r>
              <a:rPr lang="el-GR" sz="1400" dirty="0">
                <a:solidFill>
                  <a:srgbClr val="000000"/>
                </a:solidFill>
                <a:ea typeface="Arial Unicode MS"/>
                <a:cs typeface="Times New Roman" pitchFamily="18" charset="0"/>
              </a:rPr>
              <a:t>Εκδόσεις </a:t>
            </a:r>
            <a:r>
              <a:rPr lang="en-GB" sz="1400" dirty="0" smtClean="0">
                <a:solidFill>
                  <a:srgbClr val="000000"/>
                </a:solidFill>
                <a:ea typeface="Arial Unicode MS"/>
                <a:cs typeface="Times New Roman" pitchFamily="18" charset="0"/>
              </a:rPr>
              <a:t>Addison Wesley</a:t>
            </a:r>
            <a:r>
              <a:rPr lang="en-US" sz="1400" dirty="0" smtClean="0">
                <a:solidFill>
                  <a:srgbClr val="000000"/>
                </a:solidFill>
                <a:ea typeface="Arial Unicode MS"/>
                <a:cs typeface="Times New Roman" pitchFamily="18" charset="0"/>
              </a:rPr>
              <a:t>.</a:t>
            </a:r>
            <a:endParaRPr lang="el-GR" sz="1400" dirty="0" smtClean="0">
              <a:solidFill>
                <a:srgbClr val="000000"/>
              </a:solidFill>
              <a:ea typeface="Arial Unicode MS"/>
              <a:cs typeface="Times New Roman" pitchFamily="18" charset="0"/>
            </a:endParaRPr>
          </a:p>
          <a:p>
            <a:pPr marL="447675" indent="-447675">
              <a:buNone/>
            </a:pPr>
            <a:r>
              <a:rPr lang="en-US" sz="1400" dirty="0" smtClean="0">
                <a:solidFill>
                  <a:srgbClr val="000000"/>
                </a:solidFill>
                <a:ea typeface="Arial Unicode MS"/>
                <a:cs typeface="Times New Roman" pitchFamily="18" charset="0"/>
              </a:rPr>
              <a:t>Abelson</a:t>
            </a:r>
            <a:r>
              <a:rPr lang="el-GR" sz="1400" dirty="0" smtClean="0">
                <a:solidFill>
                  <a:srgbClr val="000000"/>
                </a:solidFill>
                <a:ea typeface="Arial Unicode MS"/>
                <a:cs typeface="Times New Roman" pitchFamily="18" charset="0"/>
              </a:rPr>
              <a:t> Η.</a:t>
            </a:r>
            <a:r>
              <a:rPr lang="en-US" sz="1400" dirty="0" smtClean="0">
                <a:solidFill>
                  <a:srgbClr val="000000"/>
                </a:solidFill>
                <a:ea typeface="Arial Unicode MS"/>
                <a:cs typeface="Times New Roman" pitchFamily="18" charset="0"/>
              </a:rPr>
              <a:t>, </a:t>
            </a:r>
            <a:r>
              <a:rPr lang="en-US" sz="1400" dirty="0" err="1" smtClean="0">
                <a:solidFill>
                  <a:srgbClr val="000000"/>
                </a:solidFill>
                <a:ea typeface="Arial Unicode MS"/>
                <a:cs typeface="Times New Roman" pitchFamily="18" charset="0"/>
              </a:rPr>
              <a:t>Sussman</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G.J., </a:t>
            </a:r>
            <a:r>
              <a:rPr lang="en-US" sz="1400" dirty="0" err="1" smtClean="0">
                <a:solidFill>
                  <a:srgbClr val="000000"/>
                </a:solidFill>
                <a:ea typeface="Arial Unicode MS"/>
                <a:cs typeface="Times New Roman" pitchFamily="18" charset="0"/>
              </a:rPr>
              <a:t>Sussman</a:t>
            </a:r>
            <a:r>
              <a:rPr lang="en-US" sz="1400" dirty="0" smtClean="0">
                <a:solidFill>
                  <a:srgbClr val="000000"/>
                </a:solidFill>
                <a:ea typeface="Arial Unicode MS"/>
                <a:cs typeface="Times New Roman" pitchFamily="18" charset="0"/>
              </a:rPr>
              <a:t> J</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(1985). Structure and Interpretation of Computer Programs, MIT Press, McGraw Hill Book Company.</a:t>
            </a:r>
            <a:endParaRPr lang="el-GR" sz="1400" dirty="0">
              <a:solidFill>
                <a:srgbClr val="000000"/>
              </a:solidFill>
              <a:ea typeface="Arial Unicode MS"/>
              <a:cs typeface="Times New Roman" pitchFamily="18" charset="0"/>
            </a:endParaRPr>
          </a:p>
        </p:txBody>
      </p:sp>
    </p:spTree>
    <p:extLst>
      <p:ext uri="{BB962C8B-B14F-4D97-AF65-F5344CB8AC3E}">
        <p14:creationId xmlns:p14="http://schemas.microsoft.com/office/powerpoint/2010/main" val="2021220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27</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677654"/>
          </a:xfrm>
          <a:prstGeom prst="rect">
            <a:avLst/>
          </a:prstGeom>
        </p:spPr>
        <p:txBody>
          <a:bodyPr wrap="square" lIns="91436" tIns="45719" rIns="91436" bIns="45719">
            <a:spAutoFit/>
          </a:bodyPr>
          <a:lstStyle/>
          <a:p>
            <a:pPr algn="just"/>
            <a:r>
              <a:rPr lang="el-GR" sz="2400" dirty="0" err="1">
                <a:solidFill>
                  <a:schemeClr val="bg1">
                    <a:lumMod val="50000"/>
                  </a:schemeClr>
                </a:solidFill>
              </a:rPr>
              <a:t>Copyright</a:t>
            </a:r>
            <a:r>
              <a:rPr lang="el-GR" sz="2400" dirty="0">
                <a:solidFill>
                  <a:schemeClr val="bg1">
                    <a:lumMod val="50000"/>
                  </a:schemeClr>
                </a:solidFill>
              </a:rPr>
              <a:t> Τεχνολογικό Ίδρυμα Ηπείρου. Αλέξανδρος Τζάλλας.</a:t>
            </a:r>
          </a:p>
          <a:p>
            <a:pPr algn="just"/>
            <a:r>
              <a:rPr lang="el-GR" sz="2400" dirty="0">
                <a:solidFill>
                  <a:schemeClr val="bg1">
                    <a:lumMod val="50000"/>
                  </a:schemeClr>
                </a:solidFill>
              </a:rPr>
              <a:t>Προγραμματισμός Ι. </a:t>
            </a:r>
          </a:p>
          <a:p>
            <a:pPr algn="just"/>
            <a:r>
              <a:rPr lang="el-GR" sz="2400" dirty="0">
                <a:solidFill>
                  <a:schemeClr val="bg1">
                    <a:lumMod val="50000"/>
                  </a:schemeClr>
                </a:solidFill>
              </a:rPr>
              <a:t>Έκδοση: 1.0 Άρτα, 2015. Διαθέσιμο από τη δικτυακή διεύθυνση:</a:t>
            </a:r>
          </a:p>
          <a:p>
            <a:pPr algn="just"/>
            <a:r>
              <a:rPr lang="en-US" sz="2400" dirty="0">
                <a:solidFill>
                  <a:schemeClr val="bg1">
                    <a:lumMod val="50000"/>
                  </a:schemeClr>
                </a:solidFill>
                <a:hlinkClick r:id="rId3"/>
              </a:rPr>
              <a:t>http://eclass.teiep.gr/OpenClass/courses/COMP111/</a:t>
            </a:r>
            <a:r>
              <a:rPr lang="el-GR" sz="2400">
                <a:solidFill>
                  <a:schemeClr val="bg1">
                    <a:lumMod val="50000"/>
                  </a:schemeClr>
                </a:solidFill>
              </a:rPr>
              <a:t> </a:t>
            </a: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a:t>Ασκήσεις Επανάληψης Α’</a:t>
            </a: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r>
              <a:rPr lang="el-GR" sz="2800" dirty="0" smtClean="0"/>
              <a:t>Να παρουσιαστούν οι λύσεις κάποιων ενδεικτικών ασκήσεων επανάληψης, που αφορούν τις Ενότητες 1-3, προς πλήρη κατανόηση.</a:t>
            </a:r>
            <a:endParaRPr lang="el-GR" sz="2800" dirty="0"/>
          </a:p>
          <a:p>
            <a:pPr marL="0"/>
            <a:endParaRPr lang="el-GR" sz="24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Autofit/>
          </a:bodyPr>
          <a:lstStyle/>
          <a:p>
            <a:pPr>
              <a:spcBef>
                <a:spcPts val="600"/>
              </a:spcBef>
            </a:pPr>
            <a:r>
              <a:rPr lang="el-GR" sz="2800" dirty="0" smtClean="0"/>
              <a:t>Ασκήσεις Επανάληψης στις Ενότητες 1-3</a:t>
            </a:r>
          </a:p>
          <a:p>
            <a:pPr>
              <a:spcBef>
                <a:spcPts val="600"/>
              </a:spcBef>
            </a:pPr>
            <a:r>
              <a:rPr lang="el-GR" sz="2800" dirty="0" smtClean="0"/>
              <a:t>Λύσεις ασκήσεων</a:t>
            </a:r>
          </a:p>
          <a:p>
            <a:endParaRPr lang="el-GR" sz="2800" dirty="0">
              <a:solidFill>
                <a:srgbClr val="FF0000"/>
              </a:solidFill>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1/13</a:t>
            </a:r>
            <a:endParaRPr lang="el-GR" baseline="-250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333500"/>
                <a:ext cx="3106688" cy="3771636"/>
              </a:xfrm>
            </p:spPr>
            <p:txBody>
              <a:bodyPr>
                <a:normAutofit fontScale="77500" lnSpcReduction="20000"/>
              </a:bodyPr>
              <a:lstStyle/>
              <a:p>
                <a:pPr marL="0" indent="0">
                  <a:buNone/>
                </a:pPr>
                <a:r>
                  <a:rPr lang="el-GR" sz="2600" dirty="0" smtClean="0"/>
                  <a:t>Να γίνει πρόγραμμα με το οποίο ο χρήστης να δίνει ένα πραγματικό αριθμό και ένα εμφανίζει την απόλυτη του τιμή και συγχρόνως να λέει αν είναι θετικός ή αρνητικός.</a:t>
                </a:r>
                <a:r>
                  <a:rPr lang="el-GR" sz="2600" dirty="0">
                    <a:solidFill>
                      <a:schemeClr val="accent1">
                        <a:lumMod val="75000"/>
                      </a:schemeClr>
                    </a:solidFill>
                    <a:effectLst>
                      <a:outerShdw blurRad="38100" dist="38100" dir="2700000" algn="tl">
                        <a:srgbClr val="000000">
                          <a:alpha val="43137"/>
                        </a:srgbClr>
                      </a:outerShdw>
                    </a:effectLst>
                  </a:rPr>
                  <a:t> </a:t>
                </a:r>
                <a:endParaRPr lang="el-GR" sz="2600" dirty="0" smtClean="0">
                  <a:solidFill>
                    <a:schemeClr val="accent1">
                      <a:lumMod val="75000"/>
                    </a:schemeClr>
                  </a:solidFill>
                  <a:effectLst>
                    <a:outerShdw blurRad="38100" dist="38100" dir="2700000" algn="tl">
                      <a:srgbClr val="000000">
                        <a:alpha val="43137"/>
                      </a:srgbClr>
                    </a:outerShdw>
                  </a:effectLst>
                </a:endParaRPr>
              </a:p>
              <a:p>
                <a:pPr>
                  <a:buFont typeface="Wingdings" panose="05000000000000000000" pitchFamily="2" charset="2"/>
                  <a:buChar char="§"/>
                </a:pPr>
                <a:r>
                  <a:rPr lang="el-GR" sz="2300" dirty="0" smtClean="0">
                    <a:solidFill>
                      <a:schemeClr val="tx1"/>
                    </a:solidFill>
                    <a:effectLst/>
                  </a:rPr>
                  <a:t>Καταρχήν για να δημιουργήσουμε το πρόγραμμα θα πρέπει να θυμηθούμε τον ορισμό της απόλυτης τιμής: </a:t>
                </a:r>
              </a:p>
              <a:p>
                <a:pPr marL="0" indent="0">
                  <a:buNone/>
                </a:pPr>
                <a14:m>
                  <m:oMath xmlns:m="http://schemas.openxmlformats.org/officeDocument/2006/math">
                    <m:d>
                      <m:dPr>
                        <m:begChr m:val="|"/>
                        <m:endChr m:val="|"/>
                        <m:ctrlPr>
                          <a:rPr lang="el-GR" sz="2300" i="1">
                            <a:solidFill>
                              <a:schemeClr val="tx1"/>
                            </a:solidFill>
                            <a:effectLst/>
                            <a:latin typeface="Cambria Math" panose="02040503050406030204" pitchFamily="18" charset="0"/>
                          </a:rPr>
                        </m:ctrlPr>
                      </m:dPr>
                      <m:e>
                        <m:r>
                          <a:rPr lang="en-US" sz="2300" i="1">
                            <a:solidFill>
                              <a:schemeClr val="tx1"/>
                            </a:solidFill>
                            <a:effectLst/>
                            <a:latin typeface="Cambria Math" panose="02040503050406030204" pitchFamily="18" charset="0"/>
                          </a:rPr>
                          <m:t>𝑥</m:t>
                        </m:r>
                      </m:e>
                    </m:d>
                  </m:oMath>
                </a14:m>
                <a:r>
                  <a:rPr lang="en-US" sz="2300" dirty="0">
                    <a:solidFill>
                      <a:schemeClr val="tx1"/>
                    </a:solidFill>
                    <a:effectLst/>
                  </a:rPr>
                  <a:t>=</a:t>
                </a:r>
                <a14:m>
                  <m:oMath xmlns:m="http://schemas.openxmlformats.org/officeDocument/2006/math">
                    <m:d>
                      <m:dPr>
                        <m:begChr m:val="{"/>
                        <m:endChr m:val=""/>
                        <m:ctrlPr>
                          <a:rPr lang="en-US" sz="2300" i="1" dirty="0">
                            <a:solidFill>
                              <a:schemeClr val="tx1"/>
                            </a:solidFill>
                            <a:effectLst/>
                            <a:latin typeface="Cambria Math" panose="02040503050406030204" pitchFamily="18" charset="0"/>
                          </a:rPr>
                        </m:ctrlPr>
                      </m:dPr>
                      <m:e>
                        <m:eqArr>
                          <m:eqArrPr>
                            <m:ctrlPr>
                              <a:rPr lang="en-US" sz="2300" i="1" dirty="0">
                                <a:solidFill>
                                  <a:schemeClr val="tx1"/>
                                </a:solidFill>
                                <a:effectLst/>
                                <a:latin typeface="Cambria Math" panose="02040503050406030204" pitchFamily="18" charset="0"/>
                              </a:rPr>
                            </m:ctrlPr>
                          </m:eqArrPr>
                          <m:e>
                            <m:r>
                              <a:rPr lang="en-US" sz="2300" i="1" dirty="0">
                                <a:solidFill>
                                  <a:schemeClr val="tx1"/>
                                </a:solidFill>
                                <a:effectLst/>
                                <a:latin typeface="Cambria Math" panose="02040503050406030204" pitchFamily="18" charset="0"/>
                              </a:rPr>
                              <m:t>𝑥</m:t>
                            </m:r>
                            <m:r>
                              <a:rPr lang="en-US" sz="2300" i="1" dirty="0">
                                <a:solidFill>
                                  <a:schemeClr val="tx1"/>
                                </a:solidFill>
                                <a:effectLst/>
                                <a:latin typeface="Cambria Math" panose="02040503050406030204" pitchFamily="18" charset="0"/>
                              </a:rPr>
                              <m:t>, </m:t>
                            </m:r>
                            <m:r>
                              <a:rPr lang="el-GR" sz="2300" i="1" dirty="0">
                                <a:solidFill>
                                  <a:schemeClr val="tx1"/>
                                </a:solidFill>
                                <a:effectLst/>
                                <a:latin typeface="Cambria Math" panose="02040503050406030204" pitchFamily="18" charset="0"/>
                              </a:rPr>
                              <m:t>𝛼𝜈</m:t>
                            </m:r>
                            <m:r>
                              <a:rPr lang="el-GR" sz="2300" i="1" dirty="0">
                                <a:solidFill>
                                  <a:schemeClr val="tx1"/>
                                </a:solidFill>
                                <a:effectLst/>
                                <a:latin typeface="Cambria Math" panose="02040503050406030204" pitchFamily="18" charset="0"/>
                              </a:rPr>
                              <m:t> </m:t>
                            </m:r>
                            <m:r>
                              <a:rPr lang="en-US" sz="2300" i="1" dirty="0">
                                <a:solidFill>
                                  <a:schemeClr val="tx1"/>
                                </a:solidFill>
                                <a:effectLst/>
                                <a:latin typeface="Cambria Math" panose="02040503050406030204" pitchFamily="18" charset="0"/>
                              </a:rPr>
                              <m:t>𝑥</m:t>
                            </m:r>
                            <m:r>
                              <a:rPr lang="en-US" sz="2300" i="1" dirty="0">
                                <a:solidFill>
                                  <a:schemeClr val="tx1"/>
                                </a:solidFill>
                                <a:effectLst/>
                                <a:latin typeface="Cambria Math" panose="02040503050406030204" pitchFamily="18" charset="0"/>
                              </a:rPr>
                              <m:t>≥</m:t>
                            </m:r>
                            <m:r>
                              <a:rPr lang="en-US" sz="2300" i="1" dirty="0">
                                <a:solidFill>
                                  <a:schemeClr val="tx1"/>
                                </a:solidFill>
                                <a:effectLst/>
                                <a:latin typeface="Cambria Math" panose="02040503050406030204" pitchFamily="18" charset="0"/>
                              </a:rPr>
                              <m:t>0</m:t>
                            </m:r>
                          </m:e>
                          <m:e>
                            <m:r>
                              <a:rPr lang="en-US" sz="2300" i="1">
                                <a:solidFill>
                                  <a:schemeClr val="tx1"/>
                                </a:solidFill>
                                <a:effectLst/>
                                <a:latin typeface="Cambria Math" panose="02040503050406030204" pitchFamily="18" charset="0"/>
                              </a:rPr>
                              <m:t>−</m:t>
                            </m:r>
                            <m:r>
                              <a:rPr lang="en-US" sz="2300" i="1" dirty="0">
                                <a:solidFill>
                                  <a:schemeClr val="tx1"/>
                                </a:solidFill>
                                <a:effectLst/>
                                <a:latin typeface="Cambria Math" panose="02040503050406030204" pitchFamily="18" charset="0"/>
                              </a:rPr>
                              <m:t>𝑥</m:t>
                            </m:r>
                            <m:r>
                              <a:rPr lang="en-US" sz="2300" i="1" dirty="0">
                                <a:solidFill>
                                  <a:schemeClr val="tx1"/>
                                </a:solidFill>
                                <a:effectLst/>
                                <a:latin typeface="Cambria Math" panose="02040503050406030204" pitchFamily="18" charset="0"/>
                              </a:rPr>
                              <m:t>, </m:t>
                            </m:r>
                            <m:r>
                              <a:rPr lang="el-GR" sz="2300" i="1" dirty="0">
                                <a:solidFill>
                                  <a:schemeClr val="tx1"/>
                                </a:solidFill>
                                <a:effectLst/>
                                <a:latin typeface="Cambria Math" panose="02040503050406030204" pitchFamily="18" charset="0"/>
                              </a:rPr>
                              <m:t>𝛼𝜈</m:t>
                            </m:r>
                            <m:r>
                              <a:rPr lang="el-GR" sz="2300" i="1" dirty="0">
                                <a:solidFill>
                                  <a:schemeClr val="tx1"/>
                                </a:solidFill>
                                <a:effectLst/>
                                <a:latin typeface="Cambria Math" panose="02040503050406030204" pitchFamily="18" charset="0"/>
                              </a:rPr>
                              <m:t> </m:t>
                            </m:r>
                            <m:r>
                              <a:rPr lang="en-US" sz="2300" i="1" dirty="0">
                                <a:solidFill>
                                  <a:schemeClr val="tx1"/>
                                </a:solidFill>
                                <a:effectLst/>
                                <a:latin typeface="Cambria Math" panose="02040503050406030204" pitchFamily="18" charset="0"/>
                              </a:rPr>
                              <m:t>𝑥</m:t>
                            </m:r>
                            <m:r>
                              <a:rPr lang="el-GR" sz="2300" i="1" dirty="0">
                                <a:solidFill>
                                  <a:schemeClr val="tx1"/>
                                </a:solidFill>
                                <a:effectLst/>
                                <a:latin typeface="Cambria Math" panose="02040503050406030204" pitchFamily="18" charset="0"/>
                              </a:rPr>
                              <m:t>&lt;</m:t>
                            </m:r>
                            <m:r>
                              <a:rPr lang="el-GR" sz="2300" i="1" dirty="0">
                                <a:solidFill>
                                  <a:schemeClr val="tx1"/>
                                </a:solidFill>
                                <a:effectLst/>
                                <a:latin typeface="Cambria Math" panose="02040503050406030204" pitchFamily="18" charset="0"/>
                              </a:rPr>
                              <m:t>0</m:t>
                            </m:r>
                            <m:r>
                              <a:rPr lang="en-US" sz="2300" i="1" dirty="0">
                                <a:solidFill>
                                  <a:schemeClr val="tx1"/>
                                </a:solidFill>
                                <a:effectLst/>
                                <a:latin typeface="Cambria Math" panose="02040503050406030204" pitchFamily="18" charset="0"/>
                              </a:rPr>
                              <m:t> </m:t>
                            </m:r>
                          </m:e>
                        </m:eqArr>
                      </m:e>
                    </m:d>
                  </m:oMath>
                </a14:m>
                <a:endParaRPr lang="el-GR" sz="2400"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333500"/>
                <a:ext cx="3106688" cy="3771636"/>
              </a:xfrm>
              <a:blipFill rotWithShape="0">
                <a:blip r:embed="rId2"/>
                <a:stretch>
                  <a:fillRect l="-1961" t="-2427" r="-156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
        <p:nvSpPr>
          <p:cNvPr id="6" name="6 - Διάγραμμα ροής: Έξοδος σε εκτυπωτή"/>
          <p:cNvSpPr/>
          <p:nvPr/>
        </p:nvSpPr>
        <p:spPr>
          <a:xfrm>
            <a:off x="3491880" y="1219202"/>
            <a:ext cx="5616624" cy="449579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smtClean="0">
                <a:cs typeface="Courier New" panose="02070309020205020404" pitchFamily="49" charset="0"/>
              </a:rPr>
              <a:t>program </a:t>
            </a:r>
            <a:r>
              <a:rPr lang="en-US" sz="1600" dirty="0" err="1" smtClean="0">
                <a:cs typeface="Courier New" panose="02070309020205020404" pitchFamily="49" charset="0"/>
              </a:rPr>
              <a:t>apoliti_timi</a:t>
            </a:r>
            <a:r>
              <a:rPr lang="el-GR" sz="1600" dirty="0" smtClean="0">
                <a:cs typeface="Courier New" panose="02070309020205020404" pitchFamily="49" charset="0"/>
              </a:rPr>
              <a:t> (</a:t>
            </a:r>
            <a:r>
              <a:rPr lang="en-US" sz="1600" dirty="0" smtClean="0">
                <a:cs typeface="Courier New" panose="02070309020205020404" pitchFamily="49" charset="0"/>
              </a:rPr>
              <a:t>input, output);</a:t>
            </a:r>
            <a:endParaRPr lang="en-US" sz="1600" dirty="0">
              <a:cs typeface="Courier New" panose="02070309020205020404" pitchFamily="49" charset="0"/>
            </a:endParaRPr>
          </a:p>
          <a:p>
            <a:r>
              <a:rPr lang="en-US" sz="1600" b="1" dirty="0" err="1">
                <a:cs typeface="Courier New" panose="02070309020205020404" pitchFamily="49" charset="0"/>
              </a:rPr>
              <a:t>var</a:t>
            </a:r>
            <a:r>
              <a:rPr lang="en-US" sz="1600" b="1" dirty="0">
                <a:cs typeface="Courier New" panose="02070309020205020404" pitchFamily="49" charset="0"/>
              </a:rPr>
              <a:t> </a:t>
            </a:r>
            <a:r>
              <a:rPr lang="en-US" sz="1600" dirty="0">
                <a:cs typeface="Courier New" panose="02070309020205020404" pitchFamily="49" charset="0"/>
              </a:rPr>
              <a:t>x:</a:t>
            </a:r>
            <a:r>
              <a:rPr lang="en-US" sz="1600" b="1" dirty="0">
                <a:cs typeface="Courier New" panose="02070309020205020404" pitchFamily="49" charset="0"/>
              </a:rPr>
              <a:t>real</a:t>
            </a:r>
            <a:r>
              <a:rPr lang="en-US" sz="1600" dirty="0">
                <a:cs typeface="Courier New" panose="02070309020205020404" pitchFamily="49" charset="0"/>
              </a:rPr>
              <a:t>;</a:t>
            </a:r>
          </a:p>
          <a:p>
            <a:r>
              <a:rPr lang="en-US" sz="1600" b="1" dirty="0">
                <a:cs typeface="Courier New" panose="02070309020205020404" pitchFamily="49" charset="0"/>
              </a:rPr>
              <a:t>begin</a:t>
            </a:r>
          </a:p>
          <a:p>
            <a:r>
              <a:rPr lang="en-US" sz="1600" b="1" dirty="0">
                <a:cs typeface="Courier New" panose="02070309020205020404" pitchFamily="49" charset="0"/>
              </a:rPr>
              <a:t>writeln</a:t>
            </a:r>
            <a:r>
              <a:rPr lang="en-US" sz="1600" dirty="0">
                <a:cs typeface="Courier New" panose="02070309020205020404" pitchFamily="49" charset="0"/>
              </a:rPr>
              <a:t>(</a:t>
            </a:r>
            <a:r>
              <a:rPr lang="en-US" sz="1600" dirty="0" smtClean="0">
                <a:cs typeface="Courier New" panose="02070309020205020404" pitchFamily="49" charset="0"/>
              </a:rPr>
              <a:t>'</a:t>
            </a:r>
            <a:r>
              <a:rPr lang="en-US" sz="1600" dirty="0" err="1" smtClean="0">
                <a:cs typeface="Courier New" panose="02070309020205020404" pitchFamily="49" charset="0"/>
              </a:rPr>
              <a:t>D</a:t>
            </a:r>
            <a:r>
              <a:rPr lang="en-US" sz="1600" dirty="0" err="1">
                <a:cs typeface="Courier New" panose="02070309020205020404" pitchFamily="49" charset="0"/>
              </a:rPr>
              <a:t>w</a:t>
            </a:r>
            <a:r>
              <a:rPr lang="en-US" sz="1600" dirty="0" err="1" smtClean="0">
                <a:cs typeface="Courier New" panose="02070309020205020404" pitchFamily="49" charset="0"/>
              </a:rPr>
              <a:t>se</a:t>
            </a:r>
            <a:r>
              <a:rPr lang="en-US" sz="1600" dirty="0" smtClean="0">
                <a:cs typeface="Courier New" panose="02070309020205020404" pitchFamily="49" charset="0"/>
              </a:rPr>
              <a:t> </a:t>
            </a:r>
            <a:r>
              <a:rPr lang="en-US" sz="1600" dirty="0" err="1">
                <a:cs typeface="Courier New" panose="02070309020205020404" pitchFamily="49" charset="0"/>
              </a:rPr>
              <a:t>enan</a:t>
            </a:r>
            <a:r>
              <a:rPr lang="en-US" sz="1600" dirty="0">
                <a:cs typeface="Courier New" panose="02070309020205020404" pitchFamily="49" charset="0"/>
              </a:rPr>
              <a:t> </a:t>
            </a:r>
            <a:r>
              <a:rPr lang="en-US" sz="1600" dirty="0" err="1">
                <a:cs typeface="Courier New" panose="02070309020205020404" pitchFamily="49" charset="0"/>
              </a:rPr>
              <a:t>pragmatiko</a:t>
            </a:r>
            <a:r>
              <a:rPr lang="en-US" sz="1600" dirty="0">
                <a:cs typeface="Courier New" panose="02070309020205020404" pitchFamily="49" charset="0"/>
              </a:rPr>
              <a:t> </a:t>
            </a:r>
            <a:r>
              <a:rPr lang="en-US" sz="1600" dirty="0" err="1">
                <a:cs typeface="Courier New" panose="02070309020205020404" pitchFamily="49" charset="0"/>
              </a:rPr>
              <a:t>arithmo</a:t>
            </a:r>
            <a:r>
              <a:rPr lang="en-US" sz="1600" dirty="0">
                <a:cs typeface="Courier New" panose="02070309020205020404" pitchFamily="49" charset="0"/>
              </a:rPr>
              <a:t>');</a:t>
            </a:r>
          </a:p>
          <a:p>
            <a:r>
              <a:rPr lang="en-US" sz="1600" b="1" dirty="0" err="1">
                <a:cs typeface="Courier New" panose="02070309020205020404" pitchFamily="49" charset="0"/>
              </a:rPr>
              <a:t>readln</a:t>
            </a:r>
            <a:r>
              <a:rPr lang="en-US" sz="1600" dirty="0">
                <a:cs typeface="Courier New" panose="02070309020205020404" pitchFamily="49" charset="0"/>
              </a:rPr>
              <a:t>(x);</a:t>
            </a:r>
          </a:p>
          <a:p>
            <a:r>
              <a:rPr lang="en-US" sz="1600" b="1" dirty="0">
                <a:cs typeface="Courier New" panose="02070309020205020404" pitchFamily="49" charset="0"/>
              </a:rPr>
              <a:t>if </a:t>
            </a:r>
            <a:r>
              <a:rPr lang="en-US" sz="1600" dirty="0">
                <a:cs typeface="Courier New" panose="02070309020205020404" pitchFamily="49" charset="0"/>
              </a:rPr>
              <a:t>x&gt;=0 </a:t>
            </a:r>
            <a:r>
              <a:rPr lang="en-US" sz="1600" b="1" dirty="0">
                <a:cs typeface="Courier New" panose="02070309020205020404" pitchFamily="49" charset="0"/>
              </a:rPr>
              <a:t>then 	</a:t>
            </a:r>
          </a:p>
          <a:p>
            <a:r>
              <a:rPr lang="en-US" sz="1600" b="1" dirty="0">
                <a:cs typeface="Courier New" panose="02070309020205020404" pitchFamily="49" charset="0"/>
              </a:rPr>
              <a:t>		begin</a:t>
            </a:r>
          </a:p>
          <a:p>
            <a:r>
              <a:rPr lang="en-US" sz="1600" b="1" dirty="0">
                <a:cs typeface="Courier New" panose="02070309020205020404" pitchFamily="49" charset="0"/>
              </a:rPr>
              <a:t>		writeln</a:t>
            </a:r>
            <a:r>
              <a:rPr lang="en-US" sz="1600" dirty="0">
                <a:cs typeface="Courier New" panose="02070309020205020404" pitchFamily="49" charset="0"/>
              </a:rPr>
              <a:t>('H </a:t>
            </a:r>
            <a:r>
              <a:rPr lang="en-US" sz="1600" dirty="0" err="1">
                <a:cs typeface="Courier New" panose="02070309020205020404" pitchFamily="49" charset="0"/>
              </a:rPr>
              <a:t>apolyth</a:t>
            </a:r>
            <a:r>
              <a:rPr lang="en-US" sz="1600" dirty="0">
                <a:cs typeface="Courier New" panose="02070309020205020404" pitchFamily="49" charset="0"/>
              </a:rPr>
              <a:t> </a:t>
            </a:r>
            <a:r>
              <a:rPr lang="en-US" sz="1600" dirty="0" err="1">
                <a:cs typeface="Courier New" panose="02070309020205020404" pitchFamily="49" charset="0"/>
              </a:rPr>
              <a:t>timh</a:t>
            </a:r>
            <a:r>
              <a:rPr lang="en-US" sz="1600" dirty="0">
                <a:cs typeface="Courier New" panose="02070309020205020404" pitchFamily="49" charset="0"/>
              </a:rPr>
              <a:t> toy ',x,' </a:t>
            </a:r>
            <a:r>
              <a:rPr lang="en-US" sz="1600" dirty="0" err="1">
                <a:cs typeface="Courier New" panose="02070309020205020404" pitchFamily="49" charset="0"/>
              </a:rPr>
              <a:t>einai</a:t>
            </a:r>
            <a:r>
              <a:rPr lang="en-US" sz="1600" dirty="0">
                <a:cs typeface="Courier New" panose="02070309020205020404" pitchFamily="49" charset="0"/>
              </a:rPr>
              <a:t>: ', x);</a:t>
            </a:r>
          </a:p>
          <a:p>
            <a:r>
              <a:rPr lang="en-US" sz="1600" dirty="0">
                <a:cs typeface="Courier New" panose="02070309020205020404" pitchFamily="49" charset="0"/>
              </a:rPr>
              <a:t>		</a:t>
            </a:r>
            <a:r>
              <a:rPr lang="en-US" sz="1600" b="1" dirty="0">
                <a:cs typeface="Courier New" panose="02070309020205020404" pitchFamily="49" charset="0"/>
              </a:rPr>
              <a:t>writeln</a:t>
            </a:r>
            <a:r>
              <a:rPr lang="en-US" sz="1600" dirty="0">
                <a:cs typeface="Courier New" panose="02070309020205020404" pitchFamily="49" charset="0"/>
              </a:rPr>
              <a:t>('O </a:t>
            </a:r>
            <a:r>
              <a:rPr lang="en-US" sz="1600" dirty="0" err="1">
                <a:cs typeface="Courier New" panose="02070309020205020404" pitchFamily="49" charset="0"/>
              </a:rPr>
              <a:t>arithmos</a:t>
            </a:r>
            <a:r>
              <a:rPr lang="en-US" sz="1600" dirty="0">
                <a:cs typeface="Courier New" panose="02070309020205020404" pitchFamily="49" charset="0"/>
              </a:rPr>
              <a:t> </a:t>
            </a:r>
            <a:r>
              <a:rPr lang="en-US" sz="1600" dirty="0" err="1">
                <a:cs typeface="Courier New" panose="02070309020205020404" pitchFamily="49" charset="0"/>
              </a:rPr>
              <a:t>aytos</a:t>
            </a:r>
            <a:r>
              <a:rPr lang="en-US" sz="1600" dirty="0">
                <a:cs typeface="Courier New" panose="02070309020205020404" pitchFamily="49" charset="0"/>
              </a:rPr>
              <a:t> </a:t>
            </a:r>
            <a:r>
              <a:rPr lang="en-US" sz="1600" dirty="0" err="1">
                <a:cs typeface="Courier New" panose="02070309020205020404" pitchFamily="49" charset="0"/>
              </a:rPr>
              <a:t>einai</a:t>
            </a:r>
            <a:r>
              <a:rPr lang="en-US" sz="1600" dirty="0">
                <a:cs typeface="Courier New" panose="02070309020205020404" pitchFamily="49" charset="0"/>
              </a:rPr>
              <a:t> </a:t>
            </a:r>
            <a:r>
              <a:rPr lang="en-US" sz="1600" dirty="0" err="1">
                <a:cs typeface="Courier New" panose="02070309020205020404" pitchFamily="49" charset="0"/>
              </a:rPr>
              <a:t>thetikos</a:t>
            </a:r>
            <a:r>
              <a:rPr lang="en-US" sz="1600" dirty="0">
                <a:cs typeface="Courier New" panose="02070309020205020404" pitchFamily="49" charset="0"/>
              </a:rPr>
              <a:t> ');</a:t>
            </a:r>
          </a:p>
          <a:p>
            <a:r>
              <a:rPr lang="en-US" sz="1600" dirty="0">
                <a:cs typeface="Courier New" panose="02070309020205020404" pitchFamily="49" charset="0"/>
              </a:rPr>
              <a:t>		</a:t>
            </a:r>
            <a:r>
              <a:rPr lang="en-US" sz="1600" b="1" dirty="0">
                <a:cs typeface="Courier New" panose="02070309020205020404" pitchFamily="49" charset="0"/>
              </a:rPr>
              <a:t>end</a:t>
            </a:r>
          </a:p>
          <a:p>
            <a:r>
              <a:rPr lang="en-US" sz="1600" b="1" dirty="0">
                <a:cs typeface="Courier New" panose="02070309020205020404" pitchFamily="49" charset="0"/>
              </a:rPr>
              <a:t>	else</a:t>
            </a:r>
          </a:p>
          <a:p>
            <a:r>
              <a:rPr lang="en-US" sz="1600" b="1" dirty="0">
                <a:cs typeface="Courier New" panose="02070309020205020404" pitchFamily="49" charset="0"/>
              </a:rPr>
              <a:t>		begin</a:t>
            </a:r>
          </a:p>
          <a:p>
            <a:r>
              <a:rPr lang="en-US" sz="1600" b="1" dirty="0">
                <a:cs typeface="Courier New" panose="02070309020205020404" pitchFamily="49" charset="0"/>
              </a:rPr>
              <a:t>		writeln</a:t>
            </a:r>
            <a:r>
              <a:rPr lang="en-US" sz="1600" dirty="0">
                <a:cs typeface="Courier New" panose="02070309020205020404" pitchFamily="49" charset="0"/>
              </a:rPr>
              <a:t>('H </a:t>
            </a:r>
            <a:r>
              <a:rPr lang="en-US" sz="1600" dirty="0" err="1">
                <a:cs typeface="Courier New" panose="02070309020205020404" pitchFamily="49" charset="0"/>
              </a:rPr>
              <a:t>apolyth</a:t>
            </a:r>
            <a:r>
              <a:rPr lang="en-US" sz="1600" dirty="0">
                <a:cs typeface="Courier New" panose="02070309020205020404" pitchFamily="49" charset="0"/>
              </a:rPr>
              <a:t> </a:t>
            </a:r>
            <a:r>
              <a:rPr lang="en-US" sz="1600" dirty="0" err="1">
                <a:cs typeface="Courier New" panose="02070309020205020404" pitchFamily="49" charset="0"/>
              </a:rPr>
              <a:t>timh</a:t>
            </a:r>
            <a:r>
              <a:rPr lang="en-US" sz="1600" dirty="0">
                <a:cs typeface="Courier New" panose="02070309020205020404" pitchFamily="49" charset="0"/>
              </a:rPr>
              <a:t> toy ',x,' </a:t>
            </a:r>
            <a:r>
              <a:rPr lang="en-US" sz="1600" dirty="0" err="1">
                <a:cs typeface="Courier New" panose="02070309020205020404" pitchFamily="49" charset="0"/>
              </a:rPr>
              <a:t>einai</a:t>
            </a:r>
            <a:r>
              <a:rPr lang="en-US" sz="1600" dirty="0">
                <a:cs typeface="Courier New" panose="02070309020205020404" pitchFamily="49" charset="0"/>
              </a:rPr>
              <a:t>: ', -x);</a:t>
            </a:r>
          </a:p>
          <a:p>
            <a:r>
              <a:rPr lang="en-US" sz="1600" dirty="0">
                <a:cs typeface="Courier New" panose="02070309020205020404" pitchFamily="49" charset="0"/>
              </a:rPr>
              <a:t>		</a:t>
            </a:r>
            <a:r>
              <a:rPr lang="en-US" sz="1600" b="1" dirty="0">
                <a:cs typeface="Courier New" panose="02070309020205020404" pitchFamily="49" charset="0"/>
              </a:rPr>
              <a:t>writeln</a:t>
            </a:r>
            <a:r>
              <a:rPr lang="en-US" sz="1600" dirty="0">
                <a:cs typeface="Courier New" panose="02070309020205020404" pitchFamily="49" charset="0"/>
              </a:rPr>
              <a:t>('O </a:t>
            </a:r>
            <a:r>
              <a:rPr lang="en-US" sz="1600" dirty="0" err="1">
                <a:cs typeface="Courier New" panose="02070309020205020404" pitchFamily="49" charset="0"/>
              </a:rPr>
              <a:t>arithmos</a:t>
            </a:r>
            <a:r>
              <a:rPr lang="en-US" sz="1600" dirty="0">
                <a:cs typeface="Courier New" panose="02070309020205020404" pitchFamily="49" charset="0"/>
              </a:rPr>
              <a:t> </a:t>
            </a:r>
            <a:r>
              <a:rPr lang="en-US" sz="1600" dirty="0" err="1">
                <a:cs typeface="Courier New" panose="02070309020205020404" pitchFamily="49" charset="0"/>
              </a:rPr>
              <a:t>aytos</a:t>
            </a:r>
            <a:r>
              <a:rPr lang="en-US" sz="1600" dirty="0">
                <a:cs typeface="Courier New" panose="02070309020205020404" pitchFamily="49" charset="0"/>
              </a:rPr>
              <a:t> </a:t>
            </a:r>
            <a:r>
              <a:rPr lang="en-US" sz="1600" dirty="0" err="1">
                <a:cs typeface="Courier New" panose="02070309020205020404" pitchFamily="49" charset="0"/>
              </a:rPr>
              <a:t>einai</a:t>
            </a:r>
            <a:r>
              <a:rPr lang="en-US" sz="1600" dirty="0">
                <a:cs typeface="Courier New" panose="02070309020205020404" pitchFamily="49" charset="0"/>
              </a:rPr>
              <a:t> </a:t>
            </a:r>
            <a:r>
              <a:rPr lang="en-US" sz="1600" dirty="0" err="1">
                <a:cs typeface="Courier New" panose="02070309020205020404" pitchFamily="49" charset="0"/>
              </a:rPr>
              <a:t>arnhtikos</a:t>
            </a:r>
            <a:r>
              <a:rPr lang="en-US" sz="1600" dirty="0">
                <a:cs typeface="Courier New" panose="02070309020205020404" pitchFamily="49" charset="0"/>
              </a:rPr>
              <a:t> ');</a:t>
            </a:r>
          </a:p>
          <a:p>
            <a:r>
              <a:rPr lang="en-US" sz="1600" dirty="0">
                <a:cs typeface="Courier New" panose="02070309020205020404" pitchFamily="49" charset="0"/>
              </a:rPr>
              <a:t>		</a:t>
            </a:r>
            <a:r>
              <a:rPr lang="en-US" sz="1600" b="1" dirty="0">
                <a:cs typeface="Courier New" panose="02070309020205020404" pitchFamily="49" charset="0"/>
              </a:rPr>
              <a:t>end</a:t>
            </a:r>
          </a:p>
          <a:p>
            <a:r>
              <a:rPr lang="en-US" sz="1600" b="1" dirty="0">
                <a:cs typeface="Courier New" panose="02070309020205020404" pitchFamily="49" charset="0"/>
              </a:rPr>
              <a:t>end.</a:t>
            </a:r>
            <a:endParaRPr lang="el-GR" sz="1600" dirty="0" smtClean="0">
              <a:cs typeface="Courier New" panose="02070309020205020404" pitchFamily="49" charset="0"/>
            </a:endParaRPr>
          </a:p>
          <a:p>
            <a:endParaRPr lang="el-GR" sz="1600" dirty="0" smtClean="0"/>
          </a:p>
          <a:p>
            <a:endParaRPr lang="el-GR" sz="1600" dirty="0" smtClean="0"/>
          </a:p>
          <a:p>
            <a:endParaRPr lang="el-GR" sz="1600" dirty="0" smtClean="0"/>
          </a:p>
        </p:txBody>
      </p:sp>
    </p:spTree>
    <p:extLst>
      <p:ext uri="{BB962C8B-B14F-4D97-AF65-F5344CB8AC3E}">
        <p14:creationId xmlns:p14="http://schemas.microsoft.com/office/powerpoint/2010/main" val="394598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2/13</a:t>
            </a:r>
            <a:endParaRPr lang="el-GR" baseline="-25000" dirty="0"/>
          </a:p>
        </p:txBody>
      </p:sp>
      <p:sp>
        <p:nvSpPr>
          <p:cNvPr id="3" name="Θέση περιεχομένου 2"/>
          <p:cNvSpPr>
            <a:spLocks noGrp="1"/>
          </p:cNvSpPr>
          <p:nvPr>
            <p:ph idx="1"/>
          </p:nvPr>
        </p:nvSpPr>
        <p:spPr>
          <a:xfrm>
            <a:off x="457200" y="1333500"/>
            <a:ext cx="3106688" cy="3771636"/>
          </a:xfrm>
        </p:spPr>
        <p:txBody>
          <a:bodyPr>
            <a:normAutofit fontScale="92500" lnSpcReduction="20000"/>
          </a:bodyPr>
          <a:lstStyle/>
          <a:p>
            <a:pPr marL="0" lvl="0" indent="0">
              <a:buNone/>
            </a:pPr>
            <a:r>
              <a:rPr lang="el-GR" sz="2400" dirty="0"/>
              <a:t>Να γίνει πρόγραμμα με το οποίο ο χρήστης να δίνει ένα θετικό ακέραιο και να ελέγχει αν είναι άρτιο ή περιττός. Αν είναι άρτιος τον διαιρεί με το 2 ενώ αν είναι περιττός να τον διαιρεί με το 3. Τα αποτελέσματα να εμφανίζονται στην οθόνη. Να δοθούν τρία παραδείγματα εισόδου.</a:t>
            </a:r>
          </a:p>
          <a:p>
            <a:pPr marL="0" indent="0">
              <a:buNone/>
            </a:pPr>
            <a:endParaRPr lang="el-GR" sz="2400"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
        <p:nvSpPr>
          <p:cNvPr id="8" name="6 - Διάγραμμα ροής: Έξοδος σε εκτυπωτή"/>
          <p:cNvSpPr/>
          <p:nvPr/>
        </p:nvSpPr>
        <p:spPr>
          <a:xfrm>
            <a:off x="3428999" y="1163517"/>
            <a:ext cx="5535489" cy="4419865"/>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100" b="1" dirty="0" smtClean="0">
                <a:cs typeface="Courier New" panose="02070309020205020404" pitchFamily="49" charset="0"/>
              </a:rPr>
              <a:t>program </a:t>
            </a:r>
            <a:r>
              <a:rPr lang="en-US" sz="1100" b="1" dirty="0" err="1" smtClean="0">
                <a:cs typeface="Courier New" panose="02070309020205020404" pitchFamily="49" charset="0"/>
              </a:rPr>
              <a:t>artioi_peritoi</a:t>
            </a:r>
            <a:r>
              <a:rPr lang="en-US" sz="1100" dirty="0" smtClean="0">
                <a:cs typeface="Courier New" panose="02070309020205020404" pitchFamily="49" charset="0"/>
              </a:rPr>
              <a:t>(</a:t>
            </a:r>
            <a:r>
              <a:rPr lang="en-US" sz="1100" dirty="0" err="1" smtClean="0">
                <a:cs typeface="Courier New" panose="02070309020205020404" pitchFamily="49" charset="0"/>
              </a:rPr>
              <a:t>input,output</a:t>
            </a:r>
            <a:r>
              <a:rPr lang="en-US" sz="1100" dirty="0">
                <a:cs typeface="Courier New" panose="02070309020205020404" pitchFamily="49" charset="0"/>
              </a:rPr>
              <a:t>);</a:t>
            </a:r>
          </a:p>
          <a:p>
            <a:r>
              <a:rPr lang="en-US" sz="1100" b="1" dirty="0" err="1">
                <a:cs typeface="Courier New" panose="02070309020205020404" pitchFamily="49" charset="0"/>
              </a:rPr>
              <a:t>var</a:t>
            </a:r>
            <a:r>
              <a:rPr lang="en-US" sz="1100" b="1" dirty="0">
                <a:cs typeface="Courier New" panose="02070309020205020404" pitchFamily="49" charset="0"/>
              </a:rPr>
              <a:t> </a:t>
            </a:r>
            <a:r>
              <a:rPr lang="en-US" sz="1100" dirty="0">
                <a:cs typeface="Courier New" panose="02070309020205020404" pitchFamily="49" charset="0"/>
              </a:rPr>
              <a:t>a:</a:t>
            </a:r>
            <a:r>
              <a:rPr lang="en-US" sz="1100" b="1" dirty="0">
                <a:cs typeface="Courier New" panose="02070309020205020404" pitchFamily="49" charset="0"/>
              </a:rPr>
              <a:t>integer</a:t>
            </a:r>
            <a:r>
              <a:rPr lang="en-US" sz="1100" dirty="0">
                <a:cs typeface="Courier New" panose="02070309020205020404" pitchFamily="49" charset="0"/>
              </a:rPr>
              <a:t>;</a:t>
            </a:r>
          </a:p>
          <a:p>
            <a:r>
              <a:rPr lang="en-US" sz="1100" b="1" dirty="0">
                <a:cs typeface="Courier New" panose="02070309020205020404" pitchFamily="49" charset="0"/>
              </a:rPr>
              <a:t>begin</a:t>
            </a:r>
          </a:p>
          <a:p>
            <a:r>
              <a:rPr lang="en-US" sz="1100" b="1" dirty="0">
                <a:cs typeface="Courier New" panose="02070309020205020404" pitchFamily="49" charset="0"/>
              </a:rPr>
              <a:t>writeln</a:t>
            </a:r>
            <a:r>
              <a:rPr lang="en-US" sz="1100" dirty="0">
                <a:cs typeface="Courier New" panose="02070309020205020404" pitchFamily="49" charset="0"/>
              </a:rPr>
              <a:t>(</a:t>
            </a:r>
            <a:r>
              <a:rPr lang="en-US" sz="1100" dirty="0" smtClean="0">
                <a:cs typeface="Courier New" panose="02070309020205020404" pitchFamily="49" charset="0"/>
              </a:rPr>
              <a:t>'</a:t>
            </a:r>
            <a:r>
              <a:rPr lang="en-US" sz="1100" dirty="0" err="1" smtClean="0">
                <a:cs typeface="Courier New" panose="02070309020205020404" pitchFamily="49" charset="0"/>
              </a:rPr>
              <a:t>Dwse</a:t>
            </a:r>
            <a:r>
              <a:rPr lang="en-US" sz="1100" dirty="0" smtClean="0">
                <a:cs typeface="Courier New" panose="02070309020205020404" pitchFamily="49" charset="0"/>
              </a:rPr>
              <a:t> </a:t>
            </a:r>
            <a:r>
              <a:rPr lang="en-US" sz="1100" dirty="0" err="1">
                <a:cs typeface="Courier New" panose="02070309020205020404" pitchFamily="49" charset="0"/>
              </a:rPr>
              <a:t>enan</a:t>
            </a:r>
            <a:r>
              <a:rPr lang="en-US" sz="1100" dirty="0">
                <a:cs typeface="Courier New" panose="02070309020205020404" pitchFamily="49" charset="0"/>
              </a:rPr>
              <a:t> </a:t>
            </a:r>
            <a:r>
              <a:rPr lang="en-US" sz="1100" dirty="0" err="1">
                <a:cs typeface="Courier New" panose="02070309020205020404" pitchFamily="49" charset="0"/>
              </a:rPr>
              <a:t>thetiko</a:t>
            </a:r>
            <a:r>
              <a:rPr lang="en-US" sz="1100" dirty="0">
                <a:cs typeface="Courier New" panose="02070309020205020404" pitchFamily="49" charset="0"/>
              </a:rPr>
              <a:t> </a:t>
            </a:r>
            <a:r>
              <a:rPr lang="en-US" sz="1100" dirty="0" err="1">
                <a:cs typeface="Courier New" panose="02070309020205020404" pitchFamily="49" charset="0"/>
              </a:rPr>
              <a:t>akeraio</a:t>
            </a:r>
            <a:r>
              <a:rPr lang="en-US" sz="1100" dirty="0">
                <a:cs typeface="Courier New" panose="02070309020205020404" pitchFamily="49" charset="0"/>
              </a:rPr>
              <a:t> </a:t>
            </a:r>
            <a:r>
              <a:rPr lang="en-US" sz="1100" dirty="0" err="1">
                <a:cs typeface="Courier New" panose="02070309020205020404" pitchFamily="49" charset="0"/>
              </a:rPr>
              <a:t>arithmo</a:t>
            </a:r>
            <a:r>
              <a:rPr lang="en-US" sz="1100" dirty="0">
                <a:cs typeface="Courier New" panose="02070309020205020404" pitchFamily="49" charset="0"/>
              </a:rPr>
              <a:t>');</a:t>
            </a:r>
          </a:p>
          <a:p>
            <a:r>
              <a:rPr lang="en-US" sz="1100" b="1" dirty="0">
                <a:cs typeface="Courier New" panose="02070309020205020404" pitchFamily="49" charset="0"/>
              </a:rPr>
              <a:t>readln</a:t>
            </a:r>
            <a:r>
              <a:rPr lang="en-US" sz="1100" dirty="0">
                <a:cs typeface="Courier New" panose="02070309020205020404" pitchFamily="49" charset="0"/>
              </a:rPr>
              <a:t>(a);</a:t>
            </a:r>
          </a:p>
          <a:p>
            <a:r>
              <a:rPr lang="en-US" sz="1100" b="1" dirty="0">
                <a:cs typeface="Courier New" panose="02070309020205020404" pitchFamily="49" charset="0"/>
              </a:rPr>
              <a:t>if </a:t>
            </a:r>
            <a:r>
              <a:rPr lang="en-US" sz="1100" dirty="0">
                <a:cs typeface="Courier New" panose="02070309020205020404" pitchFamily="49" charset="0"/>
              </a:rPr>
              <a:t>a&lt;=0 </a:t>
            </a:r>
            <a:r>
              <a:rPr lang="en-US" sz="1100" b="1" dirty="0">
                <a:cs typeface="Courier New" panose="02070309020205020404" pitchFamily="49" charset="0"/>
              </a:rPr>
              <a:t>then </a:t>
            </a:r>
          </a:p>
          <a:p>
            <a:r>
              <a:rPr lang="en-US" sz="1100" b="1" dirty="0">
                <a:cs typeface="Courier New" panose="02070309020205020404" pitchFamily="49" charset="0"/>
              </a:rPr>
              <a:t>	writeln</a:t>
            </a:r>
            <a:r>
              <a:rPr lang="en-US" sz="1100" dirty="0">
                <a:cs typeface="Courier New" panose="02070309020205020404" pitchFamily="49" charset="0"/>
              </a:rPr>
              <a:t>(' </a:t>
            </a:r>
            <a:r>
              <a:rPr lang="en-US" sz="1100" dirty="0" err="1">
                <a:cs typeface="Courier New" panose="02070309020205020404" pitchFamily="49" charset="0"/>
              </a:rPr>
              <a:t>Mh</a:t>
            </a:r>
            <a:r>
              <a:rPr lang="en-US" sz="1100" dirty="0">
                <a:cs typeface="Courier New" panose="02070309020205020404" pitchFamily="49" charset="0"/>
              </a:rPr>
              <a:t> </a:t>
            </a:r>
            <a:r>
              <a:rPr lang="en-US" sz="1100" dirty="0" err="1">
                <a:cs typeface="Courier New" panose="02070309020205020404" pitchFamily="49" charset="0"/>
              </a:rPr>
              <a:t>apodekta</a:t>
            </a:r>
            <a:r>
              <a:rPr lang="en-US" sz="1100" dirty="0">
                <a:cs typeface="Courier New" panose="02070309020205020404" pitchFamily="49" charset="0"/>
              </a:rPr>
              <a:t> </a:t>
            </a:r>
            <a:r>
              <a:rPr lang="en-US" sz="1100" dirty="0" err="1">
                <a:cs typeface="Courier New" panose="02070309020205020404" pitchFamily="49" charset="0"/>
              </a:rPr>
              <a:t>dedomena</a:t>
            </a:r>
            <a:r>
              <a:rPr lang="en-US" sz="1100" dirty="0">
                <a:cs typeface="Courier New" panose="02070309020205020404" pitchFamily="49" charset="0"/>
              </a:rPr>
              <a:t> ')</a:t>
            </a:r>
          </a:p>
          <a:p>
            <a:r>
              <a:rPr lang="en-US" sz="1100" b="1" dirty="0">
                <a:cs typeface="Courier New" panose="02070309020205020404" pitchFamily="49" charset="0"/>
              </a:rPr>
              <a:t>else </a:t>
            </a:r>
            <a:r>
              <a:rPr lang="en-US" sz="1100" dirty="0">
                <a:cs typeface="Courier New" panose="02070309020205020404" pitchFamily="49" charset="0"/>
              </a:rPr>
              <a:t>(*</a:t>
            </a:r>
            <a:r>
              <a:rPr lang="en-US" sz="1100" dirty="0" err="1">
                <a:cs typeface="Courier New" panose="02070309020205020404" pitchFamily="49" charset="0"/>
              </a:rPr>
              <a:t>Edw</a:t>
            </a:r>
            <a:r>
              <a:rPr lang="en-US" sz="1100" dirty="0">
                <a:cs typeface="Courier New" panose="02070309020205020404" pitchFamily="49" charset="0"/>
              </a:rPr>
              <a:t> </a:t>
            </a:r>
            <a:r>
              <a:rPr lang="en-US" sz="1100" dirty="0" err="1">
                <a:cs typeface="Courier New" panose="02070309020205020404" pitchFamily="49" charset="0"/>
              </a:rPr>
              <a:t>ypotithetai</a:t>
            </a:r>
            <a:r>
              <a:rPr lang="en-US" sz="1100" dirty="0">
                <a:cs typeface="Courier New" panose="02070309020205020404" pitchFamily="49" charset="0"/>
              </a:rPr>
              <a:t> </a:t>
            </a:r>
            <a:r>
              <a:rPr lang="en-US" sz="1100" dirty="0" err="1">
                <a:cs typeface="Courier New" panose="02070309020205020404" pitchFamily="49" charset="0"/>
              </a:rPr>
              <a:t>oti</a:t>
            </a:r>
            <a:r>
              <a:rPr lang="en-US" sz="1100" dirty="0">
                <a:cs typeface="Courier New" panose="02070309020205020404" pitchFamily="49" charset="0"/>
              </a:rPr>
              <a:t> </a:t>
            </a:r>
            <a:r>
              <a:rPr lang="en-US" sz="1100" dirty="0" err="1">
                <a:cs typeface="Courier New" panose="02070309020205020404" pitchFamily="49" charset="0"/>
              </a:rPr>
              <a:t>exoume</a:t>
            </a:r>
            <a:r>
              <a:rPr lang="en-US" sz="1100" dirty="0">
                <a:cs typeface="Courier New" panose="02070309020205020404" pitchFamily="49" charset="0"/>
              </a:rPr>
              <a:t> </a:t>
            </a:r>
            <a:r>
              <a:rPr lang="en-US" sz="1100" dirty="0" err="1">
                <a:cs typeface="Courier New" panose="02070309020205020404" pitchFamily="49" charset="0"/>
              </a:rPr>
              <a:t>th</a:t>
            </a:r>
            <a:r>
              <a:rPr lang="en-US" sz="1100" dirty="0">
                <a:cs typeface="Courier New" panose="02070309020205020404" pitchFamily="49" charset="0"/>
              </a:rPr>
              <a:t> </a:t>
            </a:r>
            <a:r>
              <a:rPr lang="en-US" sz="1100" dirty="0" err="1">
                <a:cs typeface="Courier New" panose="02070309020205020404" pitchFamily="49" charset="0"/>
              </a:rPr>
              <a:t>logikh</a:t>
            </a:r>
            <a:r>
              <a:rPr lang="en-US" sz="1100" dirty="0">
                <a:cs typeface="Courier New" panose="02070309020205020404" pitchFamily="49" charset="0"/>
              </a:rPr>
              <a:t> </a:t>
            </a:r>
            <a:r>
              <a:rPr lang="en-US" sz="1100" dirty="0" err="1">
                <a:cs typeface="Courier New" panose="02070309020205020404" pitchFamily="49" charset="0"/>
              </a:rPr>
              <a:t>synthhk</a:t>
            </a:r>
            <a:r>
              <a:rPr lang="en-US" sz="1100" dirty="0">
                <a:cs typeface="Courier New" panose="02070309020205020404" pitchFamily="49" charset="0"/>
              </a:rPr>
              <a:t> a&gt;0*)</a:t>
            </a:r>
          </a:p>
          <a:p>
            <a:r>
              <a:rPr lang="en-US" sz="1100" dirty="0">
                <a:cs typeface="Courier New" panose="02070309020205020404" pitchFamily="49" charset="0"/>
              </a:rPr>
              <a:t>		</a:t>
            </a:r>
            <a:r>
              <a:rPr lang="en-US" sz="1100" b="1" dirty="0">
                <a:cs typeface="Courier New" panose="02070309020205020404" pitchFamily="49" charset="0"/>
              </a:rPr>
              <a:t>begin </a:t>
            </a:r>
          </a:p>
          <a:p>
            <a:r>
              <a:rPr lang="en-US" sz="1100" b="1" dirty="0">
                <a:cs typeface="Courier New" panose="02070309020205020404" pitchFamily="49" charset="0"/>
              </a:rPr>
              <a:t>		if </a:t>
            </a:r>
            <a:r>
              <a:rPr lang="en-US" sz="1100" dirty="0">
                <a:cs typeface="Courier New" panose="02070309020205020404" pitchFamily="49" charset="0"/>
              </a:rPr>
              <a:t>a </a:t>
            </a:r>
            <a:r>
              <a:rPr lang="en-US" sz="1100" b="1" dirty="0">
                <a:cs typeface="Courier New" panose="02070309020205020404" pitchFamily="49" charset="0"/>
              </a:rPr>
              <a:t>mod </a:t>
            </a:r>
            <a:r>
              <a:rPr lang="en-US" sz="1100" dirty="0">
                <a:cs typeface="Courier New" panose="02070309020205020404" pitchFamily="49" charset="0"/>
              </a:rPr>
              <a:t>2 = 0 </a:t>
            </a:r>
            <a:r>
              <a:rPr lang="en-US" sz="1100" b="1" dirty="0">
                <a:cs typeface="Courier New" panose="02070309020205020404" pitchFamily="49" charset="0"/>
              </a:rPr>
              <a:t>then </a:t>
            </a:r>
            <a:r>
              <a:rPr lang="en-US" sz="1100" dirty="0">
                <a:cs typeface="Courier New" panose="02070309020205020404" pitchFamily="49" charset="0"/>
              </a:rPr>
              <a:t>(*Me </a:t>
            </a:r>
            <a:r>
              <a:rPr lang="en-US" sz="1100" dirty="0" err="1">
                <a:cs typeface="Courier New" panose="02070309020205020404" pitchFamily="49" charset="0"/>
              </a:rPr>
              <a:t>ayto</a:t>
            </a:r>
            <a:r>
              <a:rPr lang="en-US" sz="1100" dirty="0">
                <a:cs typeface="Courier New" panose="02070309020205020404" pitchFamily="49" charset="0"/>
              </a:rPr>
              <a:t> </a:t>
            </a:r>
            <a:r>
              <a:rPr lang="en-US" sz="1100" b="1" dirty="0">
                <a:cs typeface="Courier New" panose="02070309020205020404" pitchFamily="49" charset="0"/>
              </a:rPr>
              <a:t>to </a:t>
            </a:r>
            <a:r>
              <a:rPr lang="en-US" sz="1100" dirty="0" err="1">
                <a:cs typeface="Courier New" panose="02070309020205020404" pitchFamily="49" charset="0"/>
              </a:rPr>
              <a:t>entheto</a:t>
            </a:r>
            <a:r>
              <a:rPr lang="en-US" sz="1100" dirty="0">
                <a:cs typeface="Courier New" panose="02070309020205020404" pitchFamily="49" charset="0"/>
              </a:rPr>
              <a:t> </a:t>
            </a:r>
            <a:r>
              <a:rPr lang="en-US" sz="1100" b="1" dirty="0">
                <a:cs typeface="Courier New" panose="02070309020205020404" pitchFamily="49" charset="0"/>
              </a:rPr>
              <a:t>if </a:t>
            </a:r>
            <a:r>
              <a:rPr lang="en-US" sz="1100" dirty="0" err="1">
                <a:cs typeface="Courier New" panose="02070309020205020404" pitchFamily="49" charset="0"/>
              </a:rPr>
              <a:t>elegxoume</a:t>
            </a:r>
            <a:r>
              <a:rPr lang="en-US" sz="1100" dirty="0">
                <a:cs typeface="Courier New" panose="02070309020205020404" pitchFamily="49" charset="0"/>
              </a:rPr>
              <a:t> an o a </a:t>
            </a:r>
            <a:r>
              <a:rPr lang="en-US" sz="1100" dirty="0" err="1">
                <a:cs typeface="Courier New" panose="02070309020205020404" pitchFamily="49" charset="0"/>
              </a:rPr>
              <a:t>einai</a:t>
            </a:r>
            <a:r>
              <a:rPr lang="en-US" sz="1100" dirty="0">
                <a:cs typeface="Courier New" panose="02070309020205020404" pitchFamily="49" charset="0"/>
              </a:rPr>
              <a:t> </a:t>
            </a:r>
            <a:r>
              <a:rPr lang="en-US" sz="1100" dirty="0" err="1">
                <a:cs typeface="Courier New" panose="02070309020205020404" pitchFamily="49" charset="0"/>
              </a:rPr>
              <a:t>artios</a:t>
            </a:r>
            <a:r>
              <a:rPr lang="en-US" sz="1100" dirty="0">
                <a:cs typeface="Courier New" panose="02070309020205020404" pitchFamily="49" charset="0"/>
              </a:rPr>
              <a:t>*)</a:t>
            </a:r>
          </a:p>
          <a:p>
            <a:r>
              <a:rPr lang="en-US" sz="1100" dirty="0">
                <a:cs typeface="Courier New" panose="02070309020205020404" pitchFamily="49" charset="0"/>
              </a:rPr>
              <a:t>			</a:t>
            </a:r>
            <a:r>
              <a:rPr lang="en-US" sz="1100" b="1" dirty="0">
                <a:cs typeface="Courier New" panose="02070309020205020404" pitchFamily="49" charset="0"/>
              </a:rPr>
              <a:t>begin </a:t>
            </a:r>
          </a:p>
          <a:p>
            <a:r>
              <a:rPr lang="pt-BR" sz="1100" b="1" dirty="0">
                <a:cs typeface="Courier New" panose="02070309020205020404" pitchFamily="49" charset="0"/>
              </a:rPr>
              <a:t>			writeln</a:t>
            </a:r>
            <a:r>
              <a:rPr lang="pt-BR" sz="1100" dirty="0">
                <a:cs typeface="Courier New" panose="02070309020205020404" pitchFamily="49" charset="0"/>
              </a:rPr>
              <a:t>('O arithmos ',a,' einai artios ');</a:t>
            </a:r>
          </a:p>
          <a:p>
            <a:r>
              <a:rPr lang="en-US" sz="1100" dirty="0">
                <a:cs typeface="Courier New" panose="02070309020205020404" pitchFamily="49" charset="0"/>
              </a:rPr>
              <a:t>			a:=a </a:t>
            </a:r>
            <a:r>
              <a:rPr lang="en-US" sz="1100" b="1" dirty="0">
                <a:cs typeface="Courier New" panose="02070309020205020404" pitchFamily="49" charset="0"/>
              </a:rPr>
              <a:t>div </a:t>
            </a:r>
            <a:r>
              <a:rPr lang="en-US" sz="1100" dirty="0">
                <a:cs typeface="Courier New" panose="02070309020205020404" pitchFamily="49" charset="0"/>
              </a:rPr>
              <a:t>2;</a:t>
            </a:r>
          </a:p>
          <a:p>
            <a:r>
              <a:rPr lang="en-US" sz="1100" dirty="0">
                <a:cs typeface="Courier New" panose="02070309020205020404" pitchFamily="49" charset="0"/>
              </a:rPr>
              <a:t>			</a:t>
            </a:r>
            <a:r>
              <a:rPr lang="en-US" sz="1100" b="1" dirty="0">
                <a:cs typeface="Courier New" panose="02070309020205020404" pitchFamily="49" charset="0"/>
              </a:rPr>
              <a:t>end</a:t>
            </a:r>
          </a:p>
          <a:p>
            <a:r>
              <a:rPr lang="en-US" sz="1100" b="1" dirty="0">
                <a:cs typeface="Courier New" panose="02070309020205020404" pitchFamily="49" charset="0"/>
              </a:rPr>
              <a:t>		else </a:t>
            </a:r>
            <a:r>
              <a:rPr lang="en-US" sz="1100" dirty="0">
                <a:cs typeface="Courier New" panose="02070309020205020404" pitchFamily="49" charset="0"/>
              </a:rPr>
              <a:t>(*Me </a:t>
            </a:r>
            <a:r>
              <a:rPr lang="en-US" sz="1100" dirty="0" err="1">
                <a:cs typeface="Courier New" panose="02070309020205020404" pitchFamily="49" charset="0"/>
              </a:rPr>
              <a:t>ayto</a:t>
            </a:r>
            <a:r>
              <a:rPr lang="en-US" sz="1100" dirty="0">
                <a:cs typeface="Courier New" panose="02070309020205020404" pitchFamily="49" charset="0"/>
              </a:rPr>
              <a:t> </a:t>
            </a:r>
            <a:r>
              <a:rPr lang="en-US" sz="1100" b="1" dirty="0">
                <a:cs typeface="Courier New" panose="02070309020205020404" pitchFamily="49" charset="0"/>
              </a:rPr>
              <a:t>to else </a:t>
            </a:r>
            <a:r>
              <a:rPr lang="en-US" sz="1100" dirty="0" err="1">
                <a:cs typeface="Courier New" panose="02070309020205020404" pitchFamily="49" charset="0"/>
              </a:rPr>
              <a:t>poy</a:t>
            </a:r>
            <a:r>
              <a:rPr lang="en-US" sz="1100" dirty="0">
                <a:cs typeface="Courier New" panose="02070309020205020404" pitchFamily="49" charset="0"/>
              </a:rPr>
              <a:t> </a:t>
            </a:r>
            <a:r>
              <a:rPr lang="en-US" sz="1100" dirty="0" err="1">
                <a:cs typeface="Courier New" panose="02070309020205020404" pitchFamily="49" charset="0"/>
              </a:rPr>
              <a:t>antistoixei</a:t>
            </a:r>
            <a:r>
              <a:rPr lang="en-US" sz="1100" dirty="0">
                <a:cs typeface="Courier New" panose="02070309020205020404" pitchFamily="49" charset="0"/>
              </a:rPr>
              <a:t> </a:t>
            </a:r>
            <a:r>
              <a:rPr lang="en-US" sz="1100" dirty="0" err="1">
                <a:cs typeface="Courier New" panose="02070309020205020404" pitchFamily="49" charset="0"/>
              </a:rPr>
              <a:t>sto</a:t>
            </a:r>
            <a:r>
              <a:rPr lang="en-US" sz="1100" dirty="0">
                <a:cs typeface="Courier New" panose="02070309020205020404" pitchFamily="49" charset="0"/>
              </a:rPr>
              <a:t> </a:t>
            </a:r>
            <a:r>
              <a:rPr lang="en-US" sz="1100" dirty="0" err="1">
                <a:cs typeface="Courier New" panose="02070309020205020404" pitchFamily="49" charset="0"/>
              </a:rPr>
              <a:t>entheto</a:t>
            </a:r>
            <a:r>
              <a:rPr lang="en-US" sz="1100" dirty="0">
                <a:cs typeface="Courier New" panose="02070309020205020404" pitchFamily="49" charset="0"/>
              </a:rPr>
              <a:t> </a:t>
            </a:r>
            <a:r>
              <a:rPr lang="en-US" sz="1100" b="1" dirty="0">
                <a:cs typeface="Courier New" panose="02070309020205020404" pitchFamily="49" charset="0"/>
              </a:rPr>
              <a:t>if </a:t>
            </a:r>
            <a:r>
              <a:rPr lang="en-US" sz="1100" dirty="0" err="1">
                <a:cs typeface="Courier New" panose="02070309020205020404" pitchFamily="49" charset="0"/>
              </a:rPr>
              <a:t>elegxoume</a:t>
            </a:r>
            <a:r>
              <a:rPr lang="en-US" sz="1100" dirty="0">
                <a:cs typeface="Courier New" panose="02070309020205020404" pitchFamily="49" charset="0"/>
              </a:rPr>
              <a:t> an o a </a:t>
            </a:r>
            <a:r>
              <a:rPr lang="en-US" sz="1100" dirty="0" err="1">
                <a:cs typeface="Courier New" panose="02070309020205020404" pitchFamily="49" charset="0"/>
              </a:rPr>
              <a:t>einai</a:t>
            </a:r>
            <a:r>
              <a:rPr lang="en-US" sz="1100" dirty="0">
                <a:cs typeface="Courier New" panose="02070309020205020404" pitchFamily="49" charset="0"/>
              </a:rPr>
              <a:t> </a:t>
            </a:r>
            <a:r>
              <a:rPr lang="en-US" sz="1100" dirty="0" err="1">
                <a:cs typeface="Courier New" panose="02070309020205020404" pitchFamily="49" charset="0"/>
              </a:rPr>
              <a:t>perittos</a:t>
            </a:r>
            <a:r>
              <a:rPr lang="en-US" sz="1100" dirty="0">
                <a:cs typeface="Courier New" panose="02070309020205020404" pitchFamily="49" charset="0"/>
              </a:rPr>
              <a:t>*)</a:t>
            </a:r>
          </a:p>
          <a:p>
            <a:r>
              <a:rPr lang="en-US" sz="1100" dirty="0">
                <a:cs typeface="Courier New" panose="02070309020205020404" pitchFamily="49" charset="0"/>
              </a:rPr>
              <a:t>			</a:t>
            </a:r>
            <a:r>
              <a:rPr lang="en-US" sz="1100" b="1" dirty="0">
                <a:cs typeface="Courier New" panose="02070309020205020404" pitchFamily="49" charset="0"/>
              </a:rPr>
              <a:t>begin </a:t>
            </a:r>
          </a:p>
          <a:p>
            <a:r>
              <a:rPr lang="en-US" sz="1100" b="1" dirty="0">
                <a:cs typeface="Courier New" panose="02070309020205020404" pitchFamily="49" charset="0"/>
              </a:rPr>
              <a:t>			writeln</a:t>
            </a:r>
            <a:r>
              <a:rPr lang="en-US" sz="1100" dirty="0">
                <a:cs typeface="Courier New" panose="02070309020205020404" pitchFamily="49" charset="0"/>
              </a:rPr>
              <a:t>('O </a:t>
            </a:r>
            <a:r>
              <a:rPr lang="en-US" sz="1100" dirty="0" err="1">
                <a:cs typeface="Courier New" panose="02070309020205020404" pitchFamily="49" charset="0"/>
              </a:rPr>
              <a:t>arithmos</a:t>
            </a:r>
            <a:r>
              <a:rPr lang="en-US" sz="1100" dirty="0">
                <a:cs typeface="Courier New" panose="02070309020205020404" pitchFamily="49" charset="0"/>
              </a:rPr>
              <a:t> ',a,' </a:t>
            </a:r>
            <a:r>
              <a:rPr lang="en-US" sz="1100" dirty="0" err="1">
                <a:cs typeface="Courier New" panose="02070309020205020404" pitchFamily="49" charset="0"/>
              </a:rPr>
              <a:t>einai</a:t>
            </a:r>
            <a:r>
              <a:rPr lang="en-US" sz="1100" dirty="0">
                <a:cs typeface="Courier New" panose="02070309020205020404" pitchFamily="49" charset="0"/>
              </a:rPr>
              <a:t> </a:t>
            </a:r>
            <a:r>
              <a:rPr lang="en-US" sz="1100" dirty="0" err="1">
                <a:cs typeface="Courier New" panose="02070309020205020404" pitchFamily="49" charset="0"/>
              </a:rPr>
              <a:t>perittos</a:t>
            </a:r>
            <a:r>
              <a:rPr lang="en-US" sz="1100" dirty="0">
                <a:cs typeface="Courier New" panose="02070309020205020404" pitchFamily="49" charset="0"/>
              </a:rPr>
              <a:t> ');</a:t>
            </a:r>
          </a:p>
          <a:p>
            <a:r>
              <a:rPr lang="en-US" sz="1100" dirty="0">
                <a:cs typeface="Courier New" panose="02070309020205020404" pitchFamily="49" charset="0"/>
              </a:rPr>
              <a:t>			a:=a </a:t>
            </a:r>
            <a:r>
              <a:rPr lang="en-US" sz="1100" b="1" dirty="0">
                <a:cs typeface="Courier New" panose="02070309020205020404" pitchFamily="49" charset="0"/>
              </a:rPr>
              <a:t>div </a:t>
            </a:r>
            <a:r>
              <a:rPr lang="en-US" sz="1100" dirty="0">
                <a:cs typeface="Courier New" panose="02070309020205020404" pitchFamily="49" charset="0"/>
              </a:rPr>
              <a:t>3;</a:t>
            </a:r>
          </a:p>
          <a:p>
            <a:r>
              <a:rPr lang="en-US" sz="1100" dirty="0">
                <a:cs typeface="Courier New" panose="02070309020205020404" pitchFamily="49" charset="0"/>
              </a:rPr>
              <a:t>			</a:t>
            </a:r>
            <a:r>
              <a:rPr lang="en-US" sz="1100" b="1" dirty="0">
                <a:cs typeface="Courier New" panose="02070309020205020404" pitchFamily="49" charset="0"/>
              </a:rPr>
              <a:t>end</a:t>
            </a:r>
            <a:r>
              <a:rPr lang="en-US" sz="1100" dirty="0">
                <a:cs typeface="Courier New" panose="02070309020205020404" pitchFamily="49" charset="0"/>
              </a:rPr>
              <a:t>;</a:t>
            </a:r>
          </a:p>
          <a:p>
            <a:r>
              <a:rPr lang="en-US" sz="1100" dirty="0">
                <a:cs typeface="Courier New" panose="02070309020205020404" pitchFamily="49" charset="0"/>
              </a:rPr>
              <a:t>		</a:t>
            </a:r>
            <a:r>
              <a:rPr lang="en-US" sz="1100" b="1" dirty="0">
                <a:cs typeface="Courier New" panose="02070309020205020404" pitchFamily="49" charset="0"/>
              </a:rPr>
              <a:t>writeln</a:t>
            </a:r>
            <a:r>
              <a:rPr lang="en-US" sz="1100" dirty="0">
                <a:cs typeface="Courier New" panose="02070309020205020404" pitchFamily="49" charset="0"/>
              </a:rPr>
              <a:t>(' H </a:t>
            </a:r>
            <a:r>
              <a:rPr lang="en-US" sz="1100" dirty="0" err="1">
                <a:cs typeface="Courier New" panose="02070309020205020404" pitchFamily="49" charset="0"/>
              </a:rPr>
              <a:t>telikh</a:t>
            </a:r>
            <a:r>
              <a:rPr lang="en-US" sz="1100" dirty="0">
                <a:cs typeface="Courier New" panose="02070309020205020404" pitchFamily="49" charset="0"/>
              </a:rPr>
              <a:t> </a:t>
            </a:r>
            <a:r>
              <a:rPr lang="en-US" sz="1100" dirty="0" err="1">
                <a:cs typeface="Courier New" panose="02070309020205020404" pitchFamily="49" charset="0"/>
              </a:rPr>
              <a:t>timh</a:t>
            </a:r>
            <a:r>
              <a:rPr lang="en-US" sz="1100" dirty="0">
                <a:cs typeface="Courier New" panose="02070309020205020404" pitchFamily="49" charset="0"/>
              </a:rPr>
              <a:t> toy a </a:t>
            </a:r>
            <a:r>
              <a:rPr lang="en-US" sz="1100" dirty="0" err="1">
                <a:cs typeface="Courier New" panose="02070309020205020404" pitchFamily="49" charset="0"/>
              </a:rPr>
              <a:t>einai</a:t>
            </a:r>
            <a:r>
              <a:rPr lang="en-US" sz="1100" dirty="0">
                <a:cs typeface="Courier New" panose="02070309020205020404" pitchFamily="49" charset="0"/>
              </a:rPr>
              <a:t>: ', a);</a:t>
            </a:r>
          </a:p>
          <a:p>
            <a:r>
              <a:rPr lang="en-US" sz="1100" dirty="0">
                <a:cs typeface="Courier New" panose="02070309020205020404" pitchFamily="49" charset="0"/>
              </a:rPr>
              <a:t>		</a:t>
            </a:r>
            <a:r>
              <a:rPr lang="en-US" sz="1100" b="1" dirty="0">
                <a:cs typeface="Courier New" panose="02070309020205020404" pitchFamily="49" charset="0"/>
              </a:rPr>
              <a:t>end</a:t>
            </a:r>
          </a:p>
          <a:p>
            <a:r>
              <a:rPr lang="en-US" sz="1100" b="1" dirty="0">
                <a:cs typeface="Courier New" panose="02070309020205020404" pitchFamily="49" charset="0"/>
              </a:rPr>
              <a:t>end.</a:t>
            </a:r>
            <a:endParaRPr lang="el-GR" sz="1100" dirty="0" smtClean="0">
              <a:cs typeface="Courier New" panose="02070309020205020404" pitchFamily="49" charset="0"/>
            </a:endParaRPr>
          </a:p>
          <a:p>
            <a:endParaRPr lang="el-GR" sz="1100" dirty="0" smtClean="0"/>
          </a:p>
          <a:p>
            <a:endParaRPr lang="el-GR" sz="1100" dirty="0" smtClean="0"/>
          </a:p>
        </p:txBody>
      </p:sp>
    </p:spTree>
    <p:extLst>
      <p:ext uri="{BB962C8B-B14F-4D97-AF65-F5344CB8AC3E}">
        <p14:creationId xmlns:p14="http://schemas.microsoft.com/office/powerpoint/2010/main" val="150292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a:t>
            </a:r>
            <a:r>
              <a:rPr lang="el-GR" baseline="-25000" dirty="0" smtClean="0"/>
              <a:t>3/13</a:t>
            </a:r>
            <a:endParaRPr lang="el-GR" baseline="-25000" dirty="0"/>
          </a:p>
        </p:txBody>
      </p:sp>
      <p:sp>
        <p:nvSpPr>
          <p:cNvPr id="3" name="Θέση περιεχομένου 2"/>
          <p:cNvSpPr>
            <a:spLocks noGrp="1"/>
          </p:cNvSpPr>
          <p:nvPr>
            <p:ph idx="1"/>
          </p:nvPr>
        </p:nvSpPr>
        <p:spPr>
          <a:xfrm>
            <a:off x="457200" y="1333500"/>
            <a:ext cx="8291264" cy="3771636"/>
          </a:xfrm>
        </p:spPr>
        <p:txBody>
          <a:bodyPr>
            <a:normAutofit/>
          </a:bodyPr>
          <a:lstStyle/>
          <a:p>
            <a:pPr marL="0" lvl="0" indent="0">
              <a:buNone/>
            </a:pPr>
            <a:r>
              <a:rPr lang="el-GR" sz="2400" dirty="0"/>
              <a:t>Να γίνει πρόγραμμα το οποίο ο χρήστης να βρίσκει τον ελάχιστο από τρεις πραγματικούς αριθμούς τους οποίους εισάγει ο χρήστης από το πληκτρολόγιο.</a:t>
            </a:r>
          </a:p>
          <a:p>
            <a:pPr marL="0" indent="0">
              <a:buNone/>
            </a:pPr>
            <a:endParaRPr lang="el-GR" sz="2400"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
        <p:nvSpPr>
          <p:cNvPr id="6" name="6 - Διάγραμμα ροής: Έξοδος σε εκτυπωτή"/>
          <p:cNvSpPr/>
          <p:nvPr/>
        </p:nvSpPr>
        <p:spPr>
          <a:xfrm>
            <a:off x="533400" y="2471332"/>
            <a:ext cx="8077200" cy="324366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smtClean="0">
                <a:cs typeface="Courier New" panose="02070309020205020404" pitchFamily="49" charset="0"/>
              </a:rPr>
              <a:t>program </a:t>
            </a:r>
            <a:r>
              <a:rPr lang="en-US" sz="1600" b="1" dirty="0" err="1">
                <a:cs typeface="Courier New" panose="02070309020205020404" pitchFamily="49" charset="0"/>
              </a:rPr>
              <a:t>elaxisto</a:t>
            </a:r>
            <a:r>
              <a:rPr lang="en-US" sz="1600" dirty="0">
                <a:cs typeface="Courier New" panose="02070309020205020404" pitchFamily="49" charset="0"/>
              </a:rPr>
              <a:t>(</a:t>
            </a:r>
            <a:r>
              <a:rPr lang="en-US" sz="1600" dirty="0" err="1">
                <a:cs typeface="Courier New" panose="02070309020205020404" pitchFamily="49" charset="0"/>
              </a:rPr>
              <a:t>input,output</a:t>
            </a:r>
            <a:r>
              <a:rPr lang="en-US" sz="1600" dirty="0">
                <a:cs typeface="Courier New" panose="02070309020205020404" pitchFamily="49" charset="0"/>
              </a:rPr>
              <a:t>);</a:t>
            </a:r>
          </a:p>
          <a:p>
            <a:r>
              <a:rPr lang="en-US" sz="1600" b="1" dirty="0" err="1">
                <a:cs typeface="Courier New" panose="02070309020205020404" pitchFamily="49" charset="0"/>
              </a:rPr>
              <a:t>var</a:t>
            </a:r>
            <a:r>
              <a:rPr lang="en-US" sz="1600" b="1" dirty="0">
                <a:cs typeface="Courier New" panose="02070309020205020404" pitchFamily="49" charset="0"/>
              </a:rPr>
              <a:t> </a:t>
            </a:r>
            <a:r>
              <a:rPr lang="en-US" sz="1600" dirty="0" err="1">
                <a:cs typeface="Courier New" panose="02070309020205020404" pitchFamily="49" charset="0"/>
              </a:rPr>
              <a:t>a,b,c,min:</a:t>
            </a:r>
            <a:r>
              <a:rPr lang="en-US" sz="1600" b="1" dirty="0" err="1">
                <a:cs typeface="Courier New" panose="02070309020205020404" pitchFamily="49" charset="0"/>
              </a:rPr>
              <a:t>real</a:t>
            </a:r>
            <a:r>
              <a:rPr lang="en-US" sz="1600" dirty="0">
                <a:cs typeface="Courier New" panose="02070309020205020404" pitchFamily="49" charset="0"/>
              </a:rPr>
              <a:t>;</a:t>
            </a:r>
          </a:p>
          <a:p>
            <a:r>
              <a:rPr lang="en-US" sz="1600" b="1" dirty="0">
                <a:cs typeface="Courier New" panose="02070309020205020404" pitchFamily="49" charset="0"/>
              </a:rPr>
              <a:t>begin</a:t>
            </a:r>
          </a:p>
          <a:p>
            <a:r>
              <a:rPr lang="en-US" sz="1600" b="1" dirty="0">
                <a:cs typeface="Courier New" panose="02070309020205020404" pitchFamily="49" charset="0"/>
              </a:rPr>
              <a:t>writeln</a:t>
            </a:r>
            <a:r>
              <a:rPr lang="en-US" sz="1600" dirty="0">
                <a:cs typeface="Courier New" panose="02070309020205020404" pitchFamily="49" charset="0"/>
              </a:rPr>
              <a:t>(</a:t>
            </a:r>
            <a:r>
              <a:rPr lang="en-US" sz="1600" dirty="0" smtClean="0">
                <a:cs typeface="Courier New" panose="02070309020205020404" pitchFamily="49" charset="0"/>
              </a:rPr>
              <a:t>'</a:t>
            </a:r>
            <a:r>
              <a:rPr lang="en-US" sz="1600" dirty="0" err="1" smtClean="0">
                <a:cs typeface="Courier New" panose="02070309020205020404" pitchFamily="49" charset="0"/>
              </a:rPr>
              <a:t>Dwse</a:t>
            </a:r>
            <a:r>
              <a:rPr lang="en-US" sz="1600" dirty="0" smtClean="0">
                <a:cs typeface="Courier New" panose="02070309020205020404" pitchFamily="49" charset="0"/>
              </a:rPr>
              <a:t> </a:t>
            </a:r>
            <a:r>
              <a:rPr lang="en-US" sz="1600" dirty="0" err="1">
                <a:cs typeface="Courier New" panose="02070309020205020404" pitchFamily="49" charset="0"/>
              </a:rPr>
              <a:t>treis</a:t>
            </a:r>
            <a:r>
              <a:rPr lang="en-US" sz="1600" dirty="0">
                <a:cs typeface="Courier New" panose="02070309020205020404" pitchFamily="49" charset="0"/>
              </a:rPr>
              <a:t> </a:t>
            </a:r>
            <a:r>
              <a:rPr lang="en-US" sz="1600" dirty="0" err="1">
                <a:cs typeface="Courier New" panose="02070309020205020404" pitchFamily="49" charset="0"/>
              </a:rPr>
              <a:t>pragmatikous</a:t>
            </a:r>
            <a:r>
              <a:rPr lang="en-US" sz="1600" dirty="0">
                <a:cs typeface="Courier New" panose="02070309020205020404" pitchFamily="49" charset="0"/>
              </a:rPr>
              <a:t> </a:t>
            </a:r>
            <a:r>
              <a:rPr lang="en-US" sz="1600" dirty="0" err="1">
                <a:cs typeface="Courier New" panose="02070309020205020404" pitchFamily="49" charset="0"/>
              </a:rPr>
              <a:t>arithmous</a:t>
            </a:r>
            <a:r>
              <a:rPr lang="en-US" sz="1600" dirty="0">
                <a:cs typeface="Courier New" panose="02070309020205020404" pitchFamily="49" charset="0"/>
              </a:rPr>
              <a:t>');</a:t>
            </a:r>
          </a:p>
          <a:p>
            <a:r>
              <a:rPr lang="en-US" sz="1600" b="1" dirty="0">
                <a:cs typeface="Courier New" panose="02070309020205020404" pitchFamily="49" charset="0"/>
              </a:rPr>
              <a:t>readln</a:t>
            </a:r>
            <a:r>
              <a:rPr lang="en-US" sz="1600" dirty="0">
                <a:cs typeface="Courier New" panose="02070309020205020404" pitchFamily="49" charset="0"/>
              </a:rPr>
              <a:t>(</a:t>
            </a:r>
            <a:r>
              <a:rPr lang="en-US" sz="1600" dirty="0" err="1">
                <a:cs typeface="Courier New" panose="02070309020205020404" pitchFamily="49" charset="0"/>
              </a:rPr>
              <a:t>a,b,c</a:t>
            </a:r>
            <a:r>
              <a:rPr lang="en-US" sz="1600" dirty="0">
                <a:cs typeface="Courier New" panose="02070309020205020404" pitchFamily="49" charset="0"/>
              </a:rPr>
              <a:t>);</a:t>
            </a:r>
          </a:p>
          <a:p>
            <a:r>
              <a:rPr lang="en-US" sz="1600" dirty="0">
                <a:cs typeface="Courier New" panose="02070309020205020404" pitchFamily="49" charset="0"/>
              </a:rPr>
              <a:t>min:=a;</a:t>
            </a:r>
          </a:p>
          <a:p>
            <a:r>
              <a:rPr lang="en-US" sz="1600" dirty="0">
                <a:cs typeface="Courier New" panose="02070309020205020404" pitchFamily="49" charset="0"/>
              </a:rPr>
              <a:t>	</a:t>
            </a:r>
            <a:r>
              <a:rPr lang="en-US" sz="1600" b="1" dirty="0">
                <a:cs typeface="Courier New" panose="02070309020205020404" pitchFamily="49" charset="0"/>
              </a:rPr>
              <a:t>if </a:t>
            </a:r>
            <a:r>
              <a:rPr lang="en-US" sz="1600" dirty="0">
                <a:cs typeface="Courier New" panose="02070309020205020404" pitchFamily="49" charset="0"/>
              </a:rPr>
              <a:t>b&lt;min </a:t>
            </a:r>
            <a:r>
              <a:rPr lang="en-US" sz="1600" b="1" dirty="0">
                <a:cs typeface="Courier New" panose="02070309020205020404" pitchFamily="49" charset="0"/>
              </a:rPr>
              <a:t>then </a:t>
            </a:r>
          </a:p>
          <a:p>
            <a:r>
              <a:rPr lang="en-US" sz="1600" b="1" dirty="0">
                <a:cs typeface="Courier New" panose="02070309020205020404" pitchFamily="49" charset="0"/>
              </a:rPr>
              <a:t>		</a:t>
            </a:r>
            <a:r>
              <a:rPr lang="en-US" sz="1600" dirty="0">
                <a:cs typeface="Courier New" panose="02070309020205020404" pitchFamily="49" charset="0"/>
              </a:rPr>
              <a:t>min:=b;</a:t>
            </a:r>
          </a:p>
          <a:p>
            <a:r>
              <a:rPr lang="en-US" sz="1600" dirty="0">
                <a:cs typeface="Courier New" panose="02070309020205020404" pitchFamily="49" charset="0"/>
              </a:rPr>
              <a:t>	</a:t>
            </a:r>
            <a:r>
              <a:rPr lang="en-US" sz="1600" b="1" dirty="0">
                <a:cs typeface="Courier New" panose="02070309020205020404" pitchFamily="49" charset="0"/>
              </a:rPr>
              <a:t>if </a:t>
            </a:r>
            <a:r>
              <a:rPr lang="en-US" sz="1600" dirty="0">
                <a:cs typeface="Courier New" panose="02070309020205020404" pitchFamily="49" charset="0"/>
              </a:rPr>
              <a:t>c&lt;min </a:t>
            </a:r>
            <a:r>
              <a:rPr lang="en-US" sz="1600" b="1" dirty="0">
                <a:cs typeface="Courier New" panose="02070309020205020404" pitchFamily="49" charset="0"/>
              </a:rPr>
              <a:t>then </a:t>
            </a:r>
          </a:p>
          <a:p>
            <a:r>
              <a:rPr lang="en-US" sz="1600" b="1" dirty="0">
                <a:cs typeface="Courier New" panose="02070309020205020404" pitchFamily="49" charset="0"/>
              </a:rPr>
              <a:t>		</a:t>
            </a:r>
            <a:r>
              <a:rPr lang="en-US" sz="1600" dirty="0">
                <a:cs typeface="Courier New" panose="02070309020205020404" pitchFamily="49" charset="0"/>
              </a:rPr>
              <a:t>min:=c;</a:t>
            </a:r>
          </a:p>
          <a:p>
            <a:r>
              <a:rPr lang="en-US" sz="1600" dirty="0">
                <a:cs typeface="Courier New" panose="02070309020205020404" pitchFamily="49" charset="0"/>
              </a:rPr>
              <a:t>	</a:t>
            </a:r>
            <a:r>
              <a:rPr lang="en-US" sz="1600" b="1" dirty="0">
                <a:cs typeface="Courier New" panose="02070309020205020404" pitchFamily="49" charset="0"/>
              </a:rPr>
              <a:t>writeln</a:t>
            </a:r>
            <a:r>
              <a:rPr lang="en-US" sz="1600" dirty="0">
                <a:cs typeface="Courier New" panose="02070309020205020404" pitchFamily="49" charset="0"/>
              </a:rPr>
              <a:t>(' To </a:t>
            </a:r>
            <a:r>
              <a:rPr lang="en-US" sz="1600" dirty="0" err="1">
                <a:cs typeface="Courier New" panose="02070309020205020404" pitchFamily="49" charset="0"/>
              </a:rPr>
              <a:t>elaxisto</a:t>
            </a:r>
            <a:r>
              <a:rPr lang="en-US" sz="1600" dirty="0">
                <a:cs typeface="Courier New" panose="02070309020205020404" pitchFamily="49" charset="0"/>
              </a:rPr>
              <a:t> </a:t>
            </a:r>
            <a:r>
              <a:rPr lang="en-US" sz="1600" dirty="0" err="1">
                <a:cs typeface="Courier New" panose="02070309020205020404" pitchFamily="49" charset="0"/>
              </a:rPr>
              <a:t>metaxy</a:t>
            </a:r>
            <a:r>
              <a:rPr lang="en-US" sz="1600" dirty="0">
                <a:cs typeface="Courier New" panose="02070309020205020404" pitchFamily="49" charset="0"/>
              </a:rPr>
              <a:t> </a:t>
            </a:r>
            <a:r>
              <a:rPr lang="en-US" sz="1600" dirty="0" err="1">
                <a:cs typeface="Courier New" panose="02070309020205020404" pitchFamily="49" charset="0"/>
              </a:rPr>
              <a:t>twn</a:t>
            </a:r>
            <a:r>
              <a:rPr lang="en-US" sz="1600" dirty="0">
                <a:cs typeface="Courier New" panose="02070309020205020404" pitchFamily="49" charset="0"/>
              </a:rPr>
              <a:t> ',</a:t>
            </a:r>
            <a:r>
              <a:rPr lang="en-US" sz="1600" dirty="0" err="1">
                <a:cs typeface="Courier New" panose="02070309020205020404" pitchFamily="49" charset="0"/>
              </a:rPr>
              <a:t>a,'',b</a:t>
            </a:r>
            <a:r>
              <a:rPr lang="en-US" sz="1600" dirty="0">
                <a:cs typeface="Courier New" panose="02070309020205020404" pitchFamily="49" charset="0"/>
              </a:rPr>
              <a:t>,' </a:t>
            </a:r>
            <a:r>
              <a:rPr lang="en-US" sz="1600" dirty="0" err="1">
                <a:cs typeface="Courier New" panose="02070309020205020404" pitchFamily="49" charset="0"/>
              </a:rPr>
              <a:t>kai',c</a:t>
            </a:r>
            <a:r>
              <a:rPr lang="en-US" sz="1600" dirty="0">
                <a:cs typeface="Courier New" panose="02070309020205020404" pitchFamily="49" charset="0"/>
              </a:rPr>
              <a:t>,' </a:t>
            </a:r>
            <a:r>
              <a:rPr lang="en-US" sz="1600" dirty="0" err="1">
                <a:cs typeface="Courier New" panose="02070309020205020404" pitchFamily="49" charset="0"/>
              </a:rPr>
              <a:t>einai</a:t>
            </a:r>
            <a:r>
              <a:rPr lang="en-US" sz="1600" dirty="0">
                <a:cs typeface="Courier New" panose="02070309020205020404" pitchFamily="49" charset="0"/>
              </a:rPr>
              <a:t>: ', min)</a:t>
            </a:r>
          </a:p>
          <a:p>
            <a:r>
              <a:rPr lang="en-US" sz="1600" b="1" dirty="0">
                <a:cs typeface="Courier New" panose="02070309020205020404" pitchFamily="49" charset="0"/>
              </a:rPr>
              <a:t>end.</a:t>
            </a:r>
            <a:endParaRPr lang="el-GR" sz="1600" dirty="0" smtClean="0">
              <a:cs typeface="Courier New" panose="02070309020205020404" pitchFamily="49" charset="0"/>
            </a:endParaRPr>
          </a:p>
          <a:p>
            <a:endParaRPr lang="el-GR" sz="1600" dirty="0" smtClean="0"/>
          </a:p>
        </p:txBody>
      </p:sp>
    </p:spTree>
    <p:extLst>
      <p:ext uri="{BB962C8B-B14F-4D97-AF65-F5344CB8AC3E}">
        <p14:creationId xmlns:p14="http://schemas.microsoft.com/office/powerpoint/2010/main" val="148212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2604</TotalTime>
  <Words>2087</Words>
  <Application>Microsoft Office PowerPoint</Application>
  <PresentationFormat>Προβολή στην οθόνη (16:10)</PresentationFormat>
  <Paragraphs>384</Paragraphs>
  <Slides>30</Slides>
  <Notes>11</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30</vt:i4>
      </vt:variant>
    </vt:vector>
  </HeadingPairs>
  <TitlesOfParts>
    <vt:vector size="39" baseType="lpstr">
      <vt:lpstr>Arial Unicode MS</vt:lpstr>
      <vt:lpstr>Arial</vt:lpstr>
      <vt:lpstr>Calibri</vt:lpstr>
      <vt:lpstr>Cambria Math</vt:lpstr>
      <vt:lpstr>Courier New</vt:lpstr>
      <vt:lpstr>Times New Roman</vt:lpstr>
      <vt:lpstr>Wingdings</vt:lpstr>
      <vt:lpstr>Θέμα του Office</vt:lpstr>
      <vt:lpstr>Equation</vt:lpstr>
      <vt:lpstr>Προγραμματισμός Ι</vt:lpstr>
      <vt:lpstr>Παρουσίαση του PowerPoint</vt:lpstr>
      <vt:lpstr>Άδειες Χρήσης</vt:lpstr>
      <vt:lpstr>Χρηματοδότηση</vt:lpstr>
      <vt:lpstr>Σκοποί  ενότητας</vt:lpstr>
      <vt:lpstr>Περιεχόμενα ενότητας</vt:lpstr>
      <vt:lpstr>Ασκήσεις1/13</vt:lpstr>
      <vt:lpstr>Ασκήσεις2/13</vt:lpstr>
      <vt:lpstr>Ασκήσεις3/13</vt:lpstr>
      <vt:lpstr>Ασκήσεις4/13</vt:lpstr>
      <vt:lpstr>Ασκήσεις4/13-1</vt:lpstr>
      <vt:lpstr>Ασκήσεις4/13-2</vt:lpstr>
      <vt:lpstr>Ασκήσεις4/13-3</vt:lpstr>
      <vt:lpstr>Ασκήσεις4/13-4</vt:lpstr>
      <vt:lpstr>Ασκήσεις5/13-1</vt:lpstr>
      <vt:lpstr>Ασκήσεις5/13-2</vt:lpstr>
      <vt:lpstr>Ασκήσεις5/13-3</vt:lpstr>
      <vt:lpstr>Ασκήσεις6/13</vt:lpstr>
      <vt:lpstr>Ασκήσεις7/13</vt:lpstr>
      <vt:lpstr>Ασκήσεις8/13</vt:lpstr>
      <vt:lpstr>Ασκήσεις9/13</vt:lpstr>
      <vt:lpstr>Ασκήσεις10/13</vt:lpstr>
      <vt:lpstr>Ασκήσεις11/13</vt:lpstr>
      <vt:lpstr>Ασκήσεις12/13</vt:lpstr>
      <vt:lpstr>Ασκήσεις13/13</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259</cp:revision>
  <dcterms:created xsi:type="dcterms:W3CDTF">2012-09-06T09:03:05Z</dcterms:created>
  <dcterms:modified xsi:type="dcterms:W3CDTF">2015-05-07T14:35:34Z</dcterms:modified>
</cp:coreProperties>
</file>