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6"/>
  </p:notesMasterIdLst>
  <p:handoutMasterIdLst>
    <p:handoutMasterId r:id="rId47"/>
  </p:handoutMasterIdLst>
  <p:sldIdLst>
    <p:sldId id="257" r:id="rId4"/>
    <p:sldId id="258" r:id="rId5"/>
    <p:sldId id="361" r:id="rId6"/>
    <p:sldId id="362" r:id="rId7"/>
    <p:sldId id="259" r:id="rId8"/>
    <p:sldId id="320" r:id="rId9"/>
    <p:sldId id="261" r:id="rId10"/>
    <p:sldId id="262" r:id="rId11"/>
    <p:sldId id="407" r:id="rId12"/>
    <p:sldId id="408" r:id="rId13"/>
    <p:sldId id="409" r:id="rId14"/>
    <p:sldId id="411" r:id="rId15"/>
    <p:sldId id="412" r:id="rId16"/>
    <p:sldId id="413" r:id="rId17"/>
    <p:sldId id="414" r:id="rId18"/>
    <p:sldId id="416" r:id="rId19"/>
    <p:sldId id="445" r:id="rId20"/>
    <p:sldId id="418" r:id="rId21"/>
    <p:sldId id="419" r:id="rId22"/>
    <p:sldId id="420" r:id="rId23"/>
    <p:sldId id="421" r:id="rId24"/>
    <p:sldId id="422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3" r:id="rId33"/>
    <p:sldId id="434" r:id="rId34"/>
    <p:sldId id="435" r:id="rId35"/>
    <p:sldId id="436" r:id="rId36"/>
    <p:sldId id="437" r:id="rId37"/>
    <p:sldId id="438" r:id="rId38"/>
    <p:sldId id="319" r:id="rId39"/>
    <p:sldId id="276" r:id="rId40"/>
    <p:sldId id="277" r:id="rId41"/>
    <p:sldId id="363" r:id="rId42"/>
    <p:sldId id="364" r:id="rId43"/>
    <p:sldId id="291" r:id="rId44"/>
    <p:sldId id="279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316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39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40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10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Χρυσούλα Ζαχαροπούλου ΣΤΑΤΙΣΤΙΚΗ Τόμος πρώτος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34D34-A905-4E70-9FE4-4F1AEE8F5A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Χρυσούλα Ζαχαροπούλου ΣΤΑΤΙΣΤΙΚΗ Τόμος πρώτος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E1152-2CE2-4422-892E-BF42591B6D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Χρυσούλα Ζαχαροπούλου ΣΤΑΤΙΣΤΙΚΗ Τόμος πρώτος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F91E3-608A-48D8-BBF3-E27CB0B2A6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5" y="6559387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LOGO100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Ενότητα 13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Τυχαίες </a:t>
            </a:r>
            <a:r>
              <a:rPr lang="el-GR" sz="2800" b="1" dirty="0" smtClean="0">
                <a:solidFill>
                  <a:schemeClr val="tx1"/>
                </a:solidFill>
              </a:rPr>
              <a:t>Μεταβλητές</a:t>
            </a:r>
            <a:r>
              <a:rPr lang="en-US" sz="2800" b="1" dirty="0" smtClean="0">
                <a:solidFill>
                  <a:schemeClr val="tx1"/>
                </a:solidFill>
              </a:rPr>
              <a:t> II</a:t>
            </a:r>
            <a:endParaRPr lang="el-GR" sz="2800" b="1" dirty="0" smtClean="0">
              <a:solidFill>
                <a:schemeClr val="tx1"/>
              </a:solidFill>
              <a:latin typeface="+mn-lt"/>
            </a:endParaRPr>
          </a:p>
          <a:p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sz="4000" b="1" dirty="0" smtClean="0">
                <a:solidFill>
                  <a:schemeClr val="tx1"/>
                </a:solidFill>
              </a:rPr>
              <a:t>M</a:t>
            </a:r>
            <a:r>
              <a:rPr lang="el-GR" altLang="el-GR" sz="4000" b="1" dirty="0" err="1" smtClean="0">
                <a:solidFill>
                  <a:schemeClr val="tx1"/>
                </a:solidFill>
              </a:rPr>
              <a:t>έση</a:t>
            </a:r>
            <a:r>
              <a:rPr lang="el-GR" altLang="el-GR" sz="4000" b="1" dirty="0" smtClean="0">
                <a:solidFill>
                  <a:schemeClr val="tx1"/>
                </a:solidFill>
              </a:rPr>
              <a:t> ή αναμενόμενη τιμή μιας </a:t>
            </a:r>
            <a:r>
              <a:rPr lang="el-GR" altLang="el-GR" sz="4000" b="1" dirty="0" err="1" smtClean="0">
                <a:solidFill>
                  <a:schemeClr val="tx1"/>
                </a:solidFill>
              </a:rPr>
              <a:t>τ.μ</a:t>
            </a:r>
            <a:r>
              <a:rPr lang="el-GR" altLang="el-GR" sz="4000" b="1" dirty="0" smtClean="0">
                <a:solidFill>
                  <a:schemeClr val="tx1"/>
                </a:solidFill>
              </a:rPr>
              <a:t>. Χ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7109" name="Object 4"/>
          <p:cNvGraphicFramePr>
            <a:graphicFrameLocks noChangeAspect="1"/>
          </p:cNvGraphicFramePr>
          <p:nvPr/>
        </p:nvGraphicFramePr>
        <p:xfrm>
          <a:off x="457200" y="2744788"/>
          <a:ext cx="8153400" cy="2132012"/>
        </p:xfrm>
        <a:graphic>
          <a:graphicData uri="http://schemas.openxmlformats.org/presentationml/2006/ole">
            <p:oleObj spid="_x0000_s209922" name="Εξίσωση" r:id="rId3" imgW="3009600" imgH="78732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68375"/>
            <a:ext cx="7299325" cy="47625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Π</a:t>
            </a:r>
            <a:r>
              <a:rPr lang="el-GR" altLang="el-GR" b="1" dirty="0" smtClean="0">
                <a:solidFill>
                  <a:schemeClr val="tx1"/>
                </a:solidFill>
              </a:rPr>
              <a:t>αράδειγμα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676456" cy="3914775"/>
          </a:xfrm>
        </p:spPr>
        <p:txBody>
          <a:bodyPr>
            <a:noAutofit/>
          </a:bodyPr>
          <a:lstStyle/>
          <a:p>
            <a:pPr eaLnBrk="1" hangingPunct="1">
              <a:buBlip>
                <a:blip r:embed="rId2"/>
              </a:buBlip>
            </a:pPr>
            <a:r>
              <a:rPr lang="el-GR" altLang="el-GR" dirty="0" smtClean="0">
                <a:solidFill>
                  <a:schemeClr val="tx1"/>
                </a:solidFill>
              </a:rPr>
              <a:t>    </a:t>
            </a:r>
            <a:r>
              <a:rPr lang="el-GR" alt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Σε τυχαίο τυχερό παιχνίδι ο παίκτης ρίχνει ένα νόμισμα. Αν πέσει η όψη «κεφαλή» ο παίκτης κερδίζει 10 ευρώ ενώ αν πέσει η όψη «γράμματα» χάνει 5 ευρώ. </a:t>
            </a:r>
            <a:endParaRPr lang="el-GR" altLang="el-G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Blip>
                <a:blip r:embed="rId2"/>
              </a:buBlip>
            </a:pPr>
            <a:endParaRPr lang="el-GR" altLang="el-G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el-GR" altLang="el-GR" dirty="0" smtClean="0">
                <a:latin typeface="Arial" pitchFamily="34" charset="0"/>
                <a:cs typeface="Arial" pitchFamily="34" charset="0"/>
              </a:rPr>
              <a:t>Πόσο πρέπει να πληρώσει ο παίκτης κάθε φορά έτσι ώστε μακροχρόνια ο οργανωτής του παιχνιδιού να μη ζημιώνει ούτε να κερδίζει;</a:t>
            </a:r>
            <a:endParaRPr lang="el-GR" altLang="el-G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4"/>
          <p:cNvSpPr>
            <a:spLocks noGrp="1" noChangeArrowheads="1"/>
          </p:cNvSpPr>
          <p:nvPr>
            <p:ph type="title"/>
          </p:nvPr>
        </p:nvSpPr>
        <p:spPr>
          <a:xfrm>
            <a:off x="251520" y="1412776"/>
            <a:ext cx="8136904" cy="1143000"/>
          </a:xfrm>
        </p:spPr>
        <p:txBody>
          <a:bodyPr/>
          <a:lstStyle/>
          <a:p>
            <a:pPr eaLnBrk="1" hangingPunct="1"/>
            <a:r>
              <a:rPr lang="el-GR" altLang="el-GR" sz="3200" b="0" dirty="0" smtClean="0">
                <a:solidFill>
                  <a:schemeClr val="tx1"/>
                </a:solidFill>
              </a:rPr>
              <a:t>Η </a:t>
            </a:r>
            <a:r>
              <a:rPr lang="el-GR" altLang="el-GR" sz="3200" dirty="0" smtClean="0">
                <a:solidFill>
                  <a:schemeClr val="tx1"/>
                </a:solidFill>
              </a:rPr>
              <a:t>κατανομή πιθανοτήτων της Χ </a:t>
            </a:r>
            <a:r>
              <a:rPr lang="el-GR" altLang="el-GR" sz="3200" b="0" dirty="0" smtClean="0">
                <a:solidFill>
                  <a:schemeClr val="tx1"/>
                </a:solidFill>
              </a:rPr>
              <a:t>είναι η εξής:</a:t>
            </a:r>
          </a:p>
        </p:txBody>
      </p:sp>
      <p:graphicFrame>
        <p:nvGraphicFramePr>
          <p:cNvPr id="83004" name="Group 60"/>
          <p:cNvGraphicFramePr>
            <a:graphicFrameLocks noGrp="1"/>
          </p:cNvGraphicFramePr>
          <p:nvPr>
            <p:ph idx="1"/>
          </p:nvPr>
        </p:nvGraphicFramePr>
        <p:xfrm>
          <a:off x="2483768" y="2492896"/>
          <a:ext cx="4208462" cy="26628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81112"/>
                <a:gridCol w="1514475"/>
                <a:gridCol w="1412875"/>
              </a:tblGrid>
              <a:tr h="935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1/2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-5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1/2</a:t>
                      </a:r>
                      <a:endParaRPr kumimoji="0" lang="el-GR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-2.5</a:t>
                      </a:r>
                      <a:endParaRPr kumimoji="0" lang="el-GR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0197" name="Rectangle 4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l-GR" altLang="el-GR" sz="1800">
              <a:latin typeface="Arial" charset="0"/>
            </a:endParaRPr>
          </a:p>
        </p:txBody>
      </p:sp>
      <p:graphicFrame>
        <p:nvGraphicFramePr>
          <p:cNvPr id="50198" name="Object 46"/>
          <p:cNvGraphicFramePr>
            <a:graphicFrameLocks noChangeAspect="1"/>
          </p:cNvGraphicFramePr>
          <p:nvPr/>
        </p:nvGraphicFramePr>
        <p:xfrm>
          <a:off x="2627784" y="2636912"/>
          <a:ext cx="990600" cy="771525"/>
        </p:xfrm>
        <a:graphic>
          <a:graphicData uri="http://schemas.openxmlformats.org/presentationml/2006/ole">
            <p:oleObj spid="_x0000_s210946" name="Εξίσωση" r:id="rId3" imgW="164885" imgH="215619" progId="Equation.3">
              <p:embed/>
            </p:oleObj>
          </a:graphicData>
        </a:graphic>
      </p:graphicFrame>
      <p:sp>
        <p:nvSpPr>
          <p:cNvPr id="50199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0200" name="Object 50"/>
          <p:cNvGraphicFramePr>
            <a:graphicFrameLocks noChangeAspect="1"/>
          </p:cNvGraphicFramePr>
          <p:nvPr/>
        </p:nvGraphicFramePr>
        <p:xfrm>
          <a:off x="3923928" y="2636912"/>
          <a:ext cx="1295400" cy="714375"/>
        </p:xfrm>
        <a:graphic>
          <a:graphicData uri="http://schemas.openxmlformats.org/presentationml/2006/ole">
            <p:oleObj spid="_x0000_s210947" name="Εξίσωση" r:id="rId4" imgW="380835" imgH="215806" progId="Equation.3">
              <p:embed/>
            </p:oleObj>
          </a:graphicData>
        </a:graphic>
      </p:graphicFrame>
      <p:sp>
        <p:nvSpPr>
          <p:cNvPr id="50201" name="Rectangle 5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0202" name="Object 52"/>
          <p:cNvGraphicFramePr>
            <a:graphicFrameLocks noChangeAspect="1"/>
          </p:cNvGraphicFramePr>
          <p:nvPr/>
        </p:nvGraphicFramePr>
        <p:xfrm>
          <a:off x="5436096" y="2708920"/>
          <a:ext cx="1219200" cy="657225"/>
        </p:xfrm>
        <a:graphic>
          <a:graphicData uri="http://schemas.openxmlformats.org/presentationml/2006/ole">
            <p:oleObj spid="_x0000_s210948" name="Εξίσωση" r:id="rId5" imgW="520474" imgH="215806" progId="Equation.3">
              <p:embed/>
            </p:oleObj>
          </a:graphicData>
        </a:graphic>
      </p:graphicFrame>
      <p:sp>
        <p:nvSpPr>
          <p:cNvPr id="50203" name="Rectangle 5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0204" name="Object 56"/>
          <p:cNvGraphicFramePr>
            <a:graphicFrameLocks noChangeAspect="1"/>
          </p:cNvGraphicFramePr>
          <p:nvPr/>
        </p:nvGraphicFramePr>
        <p:xfrm>
          <a:off x="1259632" y="5157192"/>
          <a:ext cx="5562600" cy="1295400"/>
        </p:xfrm>
        <a:graphic>
          <a:graphicData uri="http://schemas.openxmlformats.org/presentationml/2006/ole">
            <p:oleObj spid="_x0000_s210949" name="Εξίσωση" r:id="rId6" imgW="2095500" imgH="431800" progId="Equation.3">
              <p:embed/>
            </p:oleObj>
          </a:graphicData>
        </a:graphic>
      </p:graphicFrame>
      <p:sp>
        <p:nvSpPr>
          <p:cNvPr id="50205" name="Rectangle 59"/>
          <p:cNvSpPr>
            <a:spLocks noChangeArrowheads="1"/>
          </p:cNvSpPr>
          <p:nvPr/>
        </p:nvSpPr>
        <p:spPr bwMode="auto">
          <a:xfrm flipH="1">
            <a:off x="6876256" y="5517232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800" b="1" dirty="0">
                <a:latin typeface="Arial" charset="0"/>
              </a:rPr>
              <a:t>ευρώ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143000" y="968375"/>
            <a:ext cx="7299325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69225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tx1"/>
                </a:solidFill>
              </a:rPr>
              <a:t>Παράδειγμα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17713"/>
            <a:ext cx="80406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   Τα 2.5 ευρώ δεν είναι κάποιο ποσό που πρόκειται να κερδίσει ο παίκτης σε κάποια φορά που θα παίξει αλλά, </a:t>
            </a:r>
            <a:r>
              <a:rPr lang="el-GR" altLang="el-GR" sz="3200" i="1" dirty="0" smtClean="0">
                <a:solidFill>
                  <a:schemeClr val="tx1"/>
                </a:solidFill>
                <a:latin typeface="Arial" charset="0"/>
              </a:rPr>
              <a:t>σε </a:t>
            </a:r>
            <a:r>
              <a:rPr lang="el-GR" altLang="el-GR" sz="3200" b="1" i="1" dirty="0" smtClean="0">
                <a:solidFill>
                  <a:schemeClr val="tx1"/>
                </a:solidFill>
                <a:latin typeface="Arial" charset="0"/>
              </a:rPr>
              <a:t>πολλές επαναλήψεις του παιχνιδιού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, είναι το μέσο κέρδος ανά επανάληψη 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>
                <a:solidFill>
                  <a:schemeClr val="tx1"/>
                </a:solidFill>
                <a:latin typeface="Arial" charset="0"/>
              </a:rPr>
              <a:t>Η </a:t>
            </a:r>
            <a:r>
              <a:rPr lang="el-GR" altLang="el-GR" b="1" dirty="0" smtClean="0">
                <a:solidFill>
                  <a:schemeClr val="tx1"/>
                </a:solidFill>
                <a:latin typeface="Arial" charset="0"/>
              </a:rPr>
              <a:t>αναμενόμενη τιμή μιας </a:t>
            </a:r>
            <a:r>
              <a:rPr lang="el-GR" altLang="el-GR" b="1" dirty="0" err="1" smtClean="0">
                <a:solidFill>
                  <a:schemeClr val="tx1"/>
                </a:solidFill>
                <a:latin typeface="Arial" charset="0"/>
              </a:rPr>
              <a:t>τ.μ</a:t>
            </a:r>
            <a:r>
              <a:rPr lang="el-GR" altLang="el-GR" b="1" dirty="0" smtClean="0">
                <a:solidFill>
                  <a:schemeClr val="tx1"/>
                </a:solidFill>
                <a:latin typeface="Arial" charset="0"/>
              </a:rPr>
              <a:t>. Χ </a:t>
            </a:r>
            <a:r>
              <a:rPr lang="el-GR" altLang="el-GR" dirty="0" smtClean="0">
                <a:solidFill>
                  <a:schemeClr val="tx1"/>
                </a:solidFill>
                <a:latin typeface="Arial" charset="0"/>
              </a:rPr>
              <a:t>μπορεί να εκτιμηθεί με τον αριθμητικό μέσο τυχαίου δείγματος </a:t>
            </a:r>
            <a:r>
              <a:rPr lang="en-US" altLang="el-GR" dirty="0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l-GR" altLang="el-GR" dirty="0" smtClean="0">
                <a:solidFill>
                  <a:schemeClr val="tx1"/>
                </a:solidFill>
                <a:latin typeface="Arial" charset="0"/>
              </a:rPr>
              <a:t> παρατηρήσεων της </a:t>
            </a:r>
            <a:r>
              <a:rPr lang="el-GR" altLang="el-GR" b="1" dirty="0" smtClean="0">
                <a:solidFill>
                  <a:schemeClr val="tx1"/>
                </a:solidFill>
                <a:latin typeface="Arial" charset="0"/>
              </a:rPr>
              <a:t>χ</a:t>
            </a:r>
            <a:r>
              <a:rPr lang="el-GR" altLang="el-GR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l-GR" altLang="el-GR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>
                <a:latin typeface="Arial" charset="0"/>
              </a:rPr>
              <a:t>Ό</a:t>
            </a:r>
            <a:r>
              <a:rPr lang="el-GR" altLang="el-GR" dirty="0" smtClean="0">
                <a:solidFill>
                  <a:schemeClr val="tx1"/>
                </a:solidFill>
                <a:latin typeface="Arial" charset="0"/>
              </a:rPr>
              <a:t>σο μεγαλύτερο το </a:t>
            </a:r>
            <a:r>
              <a:rPr lang="en-US" altLang="el-GR" b="1" dirty="0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l-GR" altLang="el-GR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altLang="el-GR" dirty="0" smtClean="0">
                <a:solidFill>
                  <a:schemeClr val="tx1"/>
                </a:solidFill>
                <a:latin typeface="Arial" charset="0"/>
              </a:rPr>
              <a:t>τόσο καλύτερη η εκτίμηση.</a:t>
            </a:r>
            <a:endParaRPr lang="el-GR" altLang="el-GR" i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tx1"/>
                </a:solidFill>
              </a:rPr>
              <a:t>Παράδειγμα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Ιδιότητες της Μέσης Τιμής μιας </a:t>
            </a:r>
            <a:r>
              <a:rPr lang="el-GR" altLang="el-GR" dirty="0" err="1" smtClean="0">
                <a:solidFill>
                  <a:schemeClr val="tx1"/>
                </a:solidFill>
              </a:rPr>
              <a:t>τ.μ</a:t>
            </a:r>
            <a:r>
              <a:rPr lang="el-GR" altLang="el-GR" dirty="0" smtClean="0">
                <a:solidFill>
                  <a:schemeClr val="tx1"/>
                </a:solidFill>
              </a:rPr>
              <a:t>. Χ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229600" cy="4525963"/>
          </a:xfrm>
        </p:spPr>
        <p:txBody>
          <a:bodyPr/>
          <a:lstStyle/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E(c) = c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E(</a:t>
            </a:r>
            <a:r>
              <a:rPr lang="en-US" altLang="el-GR" sz="3200" b="1" dirty="0" err="1" smtClean="0">
                <a:solidFill>
                  <a:schemeClr val="tx1"/>
                </a:solidFill>
                <a:latin typeface="Arial" charset="0"/>
              </a:rPr>
              <a:t>cX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) = </a:t>
            </a:r>
            <a:r>
              <a:rPr lang="en-US" altLang="el-GR" sz="3200" b="1" dirty="0" err="1" smtClean="0">
                <a:solidFill>
                  <a:schemeClr val="tx1"/>
                </a:solidFill>
                <a:latin typeface="Arial" charset="0"/>
              </a:rPr>
              <a:t>cE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(X)</a:t>
            </a:r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Αν </a:t>
            </a:r>
            <a:r>
              <a:rPr lang="el-GR" altLang="el-GR" sz="3200" b="1" dirty="0" err="1" smtClean="0">
                <a:solidFill>
                  <a:schemeClr val="tx1"/>
                </a:solidFill>
                <a:latin typeface="Arial" charset="0"/>
              </a:rPr>
              <a:t>Υ=α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+</a:t>
            </a:r>
            <a:r>
              <a:rPr lang="en-US" altLang="el-GR" sz="3200" b="1" dirty="0" err="1" smtClean="0">
                <a:solidFill>
                  <a:schemeClr val="tx1"/>
                </a:solidFill>
                <a:latin typeface="Arial" charset="0"/>
              </a:rPr>
              <a:t>cX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τότε Ε(Υ)=α+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c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Ε(Χ)</a:t>
            </a:r>
            <a:endParaRPr lang="en-US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E(X + Y) = E(X) + E(Y)</a:t>
            </a:r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E(X -  Y) = E(X) -  E(Y)</a:t>
            </a:r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l-GR" sz="3200" b="1" dirty="0" smtClean="0">
                <a:latin typeface="Arial" charset="0"/>
              </a:rPr>
              <a:t>E(XY) = E(X)E(Y)  </a:t>
            </a:r>
            <a:r>
              <a:rPr lang="el-GR" altLang="el-GR" sz="3200" dirty="0" smtClean="0">
                <a:latin typeface="Arial" charset="0"/>
              </a:rPr>
              <a:t>αν οι </a:t>
            </a:r>
            <a:r>
              <a:rPr lang="en-US" altLang="el-GR" sz="3200" dirty="0" smtClean="0">
                <a:latin typeface="Arial" charset="0"/>
              </a:rPr>
              <a:t> X </a:t>
            </a:r>
            <a:r>
              <a:rPr lang="el-GR" altLang="el-GR" sz="3200" dirty="0" smtClean="0">
                <a:latin typeface="Arial" charset="0"/>
              </a:rPr>
              <a:t>και</a:t>
            </a:r>
            <a:r>
              <a:rPr lang="en-US" altLang="el-GR" sz="3200" dirty="0" smtClean="0">
                <a:latin typeface="Arial" charset="0"/>
              </a:rPr>
              <a:t> Y </a:t>
            </a:r>
            <a:r>
              <a:rPr lang="el-GR" altLang="el-GR" sz="3200" dirty="0" smtClean="0">
                <a:latin typeface="Arial" charset="0"/>
              </a:rPr>
              <a:t>είναι </a:t>
            </a:r>
            <a:r>
              <a:rPr lang="el-GR" altLang="el-GR" sz="3200" b="1" u="sng" dirty="0" smtClean="0">
                <a:latin typeface="Arial" charset="0"/>
              </a:rPr>
              <a:t>ανεξάρτητες </a:t>
            </a:r>
            <a:r>
              <a:rPr lang="el-GR" altLang="el-GR" sz="3200" dirty="0" smtClean="0">
                <a:latin typeface="Arial" charset="0"/>
              </a:rPr>
              <a:t>τυχαίες μεταβλητές</a:t>
            </a:r>
            <a:r>
              <a:rPr lang="en-US" altLang="el-GR" sz="3200" dirty="0" smtClean="0">
                <a:latin typeface="Arial" charset="0"/>
              </a:rPr>
              <a:t>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endParaRPr lang="en-US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Ιδιότητες της Μέσης Τιμής μιας </a:t>
            </a:r>
            <a:r>
              <a:rPr lang="el-GR" altLang="el-GR" dirty="0" err="1" smtClean="0"/>
              <a:t>τ.μ</a:t>
            </a:r>
            <a:r>
              <a:rPr lang="el-GR" altLang="el-GR" dirty="0" smtClean="0"/>
              <a:t>. Χ</a:t>
            </a:r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Δύο ή περισσότερες τυχαίες μεταβλητές είναι ανεξάρτητες αν οποιοδήποτε ενδεχόμενο ορίζεται σε μια από αυτές είναι ανεξάρτητο από οποιοδήποτε ενδεχόμενο ορίζεται στις υπόλοιπες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Ιδιότητες της Μέσης Τιμής μιας </a:t>
            </a:r>
            <a:r>
              <a:rPr lang="el-GR" altLang="el-GR" dirty="0" err="1" smtClean="0"/>
              <a:t>τ.μ</a:t>
            </a:r>
            <a:r>
              <a:rPr lang="el-GR" altLang="el-GR" dirty="0" smtClean="0"/>
              <a:t>. Χ</a:t>
            </a:r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l-GR" altLang="el-GR" dirty="0" smtClean="0">
                <a:latin typeface="Arial" charset="0"/>
              </a:rPr>
              <a:t>Για κάθε </a:t>
            </a:r>
            <a:r>
              <a:rPr lang="el-GR" altLang="el-GR" dirty="0" err="1" smtClean="0">
                <a:latin typeface="Arial" charset="0"/>
              </a:rPr>
              <a:t>τ.μ</a:t>
            </a:r>
            <a:r>
              <a:rPr lang="el-GR" altLang="el-GR" dirty="0" smtClean="0">
                <a:latin typeface="Arial" charset="0"/>
              </a:rPr>
              <a:t>. ισχύει:</a:t>
            </a:r>
            <a:endParaRPr lang="el-GR" altLang="el-GR" sz="32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22" name="Object 12"/>
          <p:cNvGraphicFramePr>
            <a:graphicFrameLocks noChangeAspect="1"/>
          </p:cNvGraphicFramePr>
          <p:nvPr/>
        </p:nvGraphicFramePr>
        <p:xfrm>
          <a:off x="1763688" y="2853308"/>
          <a:ext cx="5154342" cy="1007740"/>
        </p:xfrm>
        <a:graphic>
          <a:graphicData uri="http://schemas.openxmlformats.org/presentationml/2006/ole">
            <p:oleObj spid="_x0000_s235522" name="Εξίσωση" r:id="rId5" imgW="1040948" imgH="203112" progId="Equation.3">
              <p:embed/>
            </p:oleObj>
          </a:graphicData>
        </a:graphic>
      </p:graphicFrame>
      <p:sp>
        <p:nvSpPr>
          <p:cNvPr id="9" name="8 - Ορθογώνιο"/>
          <p:cNvSpPr/>
          <p:nvPr/>
        </p:nvSpPr>
        <p:spPr>
          <a:xfrm>
            <a:off x="683568" y="458112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3200" dirty="0" smtClean="0">
                <a:latin typeface="Arial" charset="0"/>
              </a:rPr>
              <a:t>Επομένως, αν εκτιμήσουμε κάθε τιμή της Χ με την μέση τιμή της, τα σφάλματα εκτίμησης θα έχουν μηδενική  μέση τιμή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01625"/>
            <a:ext cx="8288089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>
                <a:solidFill>
                  <a:schemeClr val="tx1"/>
                </a:solidFill>
              </a:rPr>
              <a:t>Διακύμανση τυχαίας μεταβλητής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7621587" cy="4114800"/>
          </a:xfrm>
        </p:spPr>
        <p:txBody>
          <a:bodyPr/>
          <a:lstStyle/>
          <a:p>
            <a:pPr eaLnBrk="1" hangingPunct="1"/>
            <a:r>
              <a:rPr lang="el-GR" altLang="el-GR" sz="3200" b="1" dirty="0" smtClean="0">
                <a:solidFill>
                  <a:schemeClr val="tx1"/>
                </a:solidFill>
              </a:rPr>
              <a:t>Διακύμανση ή 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Variance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(Χ)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endParaRPr lang="el-GR" altLang="el-GR" sz="3200" b="1" dirty="0" smtClean="0">
              <a:solidFill>
                <a:schemeClr val="tx1"/>
              </a:solidFill>
            </a:endParaRPr>
          </a:p>
          <a:p>
            <a:pPr eaLnBrk="1" hangingPunct="1"/>
            <a:endParaRPr lang="el-GR" altLang="el-GR" sz="3200" b="1" dirty="0" smtClean="0">
              <a:solidFill>
                <a:schemeClr val="tx1"/>
              </a:solidFill>
            </a:endParaRPr>
          </a:p>
          <a:p>
            <a:pPr eaLnBrk="1" hangingPunct="1"/>
            <a:endParaRPr lang="el-GR" altLang="el-GR" sz="3200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chemeClr val="tx1"/>
                </a:solidFill>
              </a:rPr>
              <a:t>  που όταν η Χ είναι διακριτή, γίνεται</a:t>
            </a:r>
            <a:r>
              <a:rPr lang="el-GR" altLang="el-GR" sz="25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57350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7351" name="Object 8"/>
          <p:cNvGraphicFramePr>
            <a:graphicFrameLocks noChangeAspect="1"/>
          </p:cNvGraphicFramePr>
          <p:nvPr/>
        </p:nvGraphicFramePr>
        <p:xfrm>
          <a:off x="1763688" y="2780928"/>
          <a:ext cx="5029200" cy="609600"/>
        </p:xfrm>
        <a:graphic>
          <a:graphicData uri="http://schemas.openxmlformats.org/presentationml/2006/ole">
            <p:oleObj spid="_x0000_s212994" name="Εξίσωση" r:id="rId3" imgW="1854200" imgH="228600" progId="Equation.3">
              <p:embed/>
            </p:oleObj>
          </a:graphicData>
        </a:graphic>
      </p:graphicFrame>
      <p:graphicFrame>
        <p:nvGraphicFramePr>
          <p:cNvPr id="57352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1720850" y="5135563"/>
          <a:ext cx="6737350" cy="769937"/>
        </p:xfrm>
        <a:graphic>
          <a:graphicData uri="http://schemas.openxmlformats.org/presentationml/2006/ole">
            <p:oleObj spid="_x0000_s212995" name="Equation" r:id="rId4" imgW="2222500" imgH="254000" progId="Equation.3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8153400" cy="4878387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Ο υπολογισμός της 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απλοποιείται όταν χρησιμοποιείται η ισοδύναμη έκφραση</a:t>
            </a:r>
            <a:endParaRPr lang="en-US" altLang="el-GR" sz="32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που, όταν η Χ είναι διακριτή, γίνεται</a:t>
            </a:r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763688" y="3429000"/>
          <a:ext cx="4600575" cy="838200"/>
        </p:xfrm>
        <a:graphic>
          <a:graphicData uri="http://schemas.openxmlformats.org/presentationml/2006/ole">
            <p:oleObj spid="_x0000_s214018" name="Εξίσωση" r:id="rId3" imgW="1320800" imgH="228600" progId="Equation.3">
              <p:embed/>
            </p:oleObj>
          </a:graphicData>
        </a:graphic>
      </p:graphicFrame>
      <p:graphicFrame>
        <p:nvGraphicFramePr>
          <p:cNvPr id="58373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355976" y="1556792"/>
          <a:ext cx="806450" cy="822325"/>
        </p:xfrm>
        <a:graphic>
          <a:graphicData uri="http://schemas.openxmlformats.org/presentationml/2006/ole">
            <p:oleObj spid="_x0000_s214019" name="Εξίσωση" r:id="rId4" imgW="190417" imgH="203112" progId="Equation.3">
              <p:embed/>
            </p:oleObj>
          </a:graphicData>
        </a:graphic>
      </p:graphicFrame>
      <p:graphicFrame>
        <p:nvGraphicFramePr>
          <p:cNvPr id="58374" name="Object 9"/>
          <p:cNvGraphicFramePr>
            <a:graphicFrameLocks noChangeAspect="1"/>
          </p:cNvGraphicFramePr>
          <p:nvPr>
            <p:ph type="title"/>
          </p:nvPr>
        </p:nvGraphicFramePr>
        <p:xfrm>
          <a:off x="1295400" y="5368925"/>
          <a:ext cx="4876800" cy="1303338"/>
        </p:xfrm>
        <a:graphic>
          <a:graphicData uri="http://schemas.openxmlformats.org/presentationml/2006/ole">
            <p:oleObj spid="_x0000_s214020" name="Equation" r:id="rId5" imgW="1282700" imgH="342900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95536" y="301625"/>
            <a:ext cx="82880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Διακύμανση τυχαίας μεταβλητής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  <a:latin typeface="+mn-lt"/>
              </a:rPr>
              <a:t>Τμήμα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Λογοθεραπείας</a:t>
            </a:r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Ενότητα 13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Τυχαίες Μεταβλητές ΙΙ</a:t>
            </a:r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1"/>
                </a:solidFill>
                <a:latin typeface="+mn-lt"/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1"/>
                </a:solidFill>
                <a:latin typeface="+mn-lt"/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Τυπική απόκλιση</a:t>
            </a:r>
          </a:p>
        </p:txBody>
      </p:sp>
      <p:graphicFrame>
        <p:nvGraphicFramePr>
          <p:cNvPr id="59395" name="Object 4"/>
          <p:cNvGraphicFramePr>
            <a:graphicFrameLocks noChangeAspect="1"/>
          </p:cNvGraphicFramePr>
          <p:nvPr>
            <p:ph idx="1"/>
          </p:nvPr>
        </p:nvGraphicFramePr>
        <p:xfrm>
          <a:off x="1371600" y="2057400"/>
          <a:ext cx="6768086" cy="1803648"/>
        </p:xfrm>
        <a:graphic>
          <a:graphicData uri="http://schemas.openxmlformats.org/presentationml/2006/ole">
            <p:oleObj spid="_x0000_s215042" name="Εξίσωση" r:id="rId3" imgW="952087" imgH="253890" progId="Equation.3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 smtClean="0">
                <a:solidFill>
                  <a:schemeClr val="tx1"/>
                </a:solidFill>
                <a:latin typeface="+mn-lt"/>
              </a:rPr>
              <a:t>Παράδειγμα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7213"/>
            <a:ext cx="7845425" cy="4114800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Σε τυχερό παιχνίδι ρίχνεται ένα ζάρι και έστω Χ «το χρηματικό ποσό, σε ευρώ, που αναλογεί στον παίχτη σε κάθε ρίψη του ζαριού». Αν η κατανομή πιθανοτήτων της Χ είναι η ακόλουθη, να υπολογιστεί η μέση τιμή και  η διακύμανση της Χ.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5"/>
          <p:cNvGraphicFramePr>
            <a:graphicFrameLocks noChangeAspect="1"/>
          </p:cNvGraphicFramePr>
          <p:nvPr/>
        </p:nvGraphicFramePr>
        <p:xfrm>
          <a:off x="0" y="2424113"/>
          <a:ext cx="152400" cy="125412"/>
        </p:xfrm>
        <a:graphic>
          <a:graphicData uri="http://schemas.openxmlformats.org/presentationml/2006/ole">
            <p:oleObj spid="_x0000_s216066" name="Εξίσωση" r:id="rId3" imgW="152334" imgH="190417" progId="Equation.3">
              <p:embed/>
            </p:oleObj>
          </a:graphicData>
        </a:graphic>
      </p:graphicFrame>
      <p:sp>
        <p:nvSpPr>
          <p:cNvPr id="61444" name="Rectangle 6"/>
          <p:cNvSpPr>
            <a:spLocks noChangeArrowheads="1"/>
          </p:cNvSpPr>
          <p:nvPr/>
        </p:nvSpPr>
        <p:spPr bwMode="auto">
          <a:xfrm rot="-149874">
            <a:off x="3175" y="27098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l-GR" altLang="el-GR" sz="2800">
              <a:latin typeface="Arial" charset="0"/>
            </a:endParaRPr>
          </a:p>
        </p:txBody>
      </p:sp>
      <p:sp>
        <p:nvSpPr>
          <p:cNvPr id="61445" name="Rectangle 8"/>
          <p:cNvSpPr>
            <a:spLocks noChangeArrowheads="1"/>
          </p:cNvSpPr>
          <p:nvPr/>
        </p:nvSpPr>
        <p:spPr bwMode="auto">
          <a:xfrm rot="-285818">
            <a:off x="0" y="2286000"/>
            <a:ext cx="911225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 altLang="el-GR"/>
          </a:p>
        </p:txBody>
      </p:sp>
      <p:sp>
        <p:nvSpPr>
          <p:cNvPr id="61446" name="Rectangle 10"/>
          <p:cNvSpPr>
            <a:spLocks noChangeArrowheads="1"/>
          </p:cNvSpPr>
          <p:nvPr/>
        </p:nvSpPr>
        <p:spPr bwMode="auto">
          <a:xfrm rot="-285818">
            <a:off x="0" y="2286000"/>
            <a:ext cx="911225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 altLang="el-GR"/>
          </a:p>
        </p:txBody>
      </p:sp>
      <p:graphicFrame>
        <p:nvGraphicFramePr>
          <p:cNvPr id="105529" name="Group 57"/>
          <p:cNvGraphicFramePr>
            <a:graphicFrameLocks noGrp="1"/>
          </p:cNvGraphicFramePr>
          <p:nvPr/>
        </p:nvGraphicFramePr>
        <p:xfrm>
          <a:off x="2195736" y="2204864"/>
          <a:ext cx="4191000" cy="42687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97000"/>
                <a:gridCol w="1397000"/>
                <a:gridCol w="1397000"/>
              </a:tblGrid>
              <a:tr h="57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όψη</a:t>
                      </a:r>
                      <a:endParaRPr kumimoji="0" lang="el-G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</a:tr>
              <a:tr h="368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588" algn="dec"/>
                        </a:tabLst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–10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588" algn="dec"/>
                        </a:tabLst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–2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588" algn="dec"/>
                        </a:tabLst>
                      </a:pP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–2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588" algn="dec"/>
                        </a:tabLst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4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588" algn="dec"/>
                        </a:tabLst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10</a:t>
                      </a:r>
                      <a:endParaRPr kumimoji="0" lang="el-GR" sz="32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2588" algn="dec"/>
                        </a:tabLst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el-GR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1/6</a:t>
                      </a:r>
                      <a:endParaRPr kumimoji="0" lang="el-G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  <p:sp>
        <p:nvSpPr>
          <p:cNvPr id="61461" name="Rectangle 52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1462" name="Object 51"/>
          <p:cNvGraphicFramePr>
            <a:graphicFrameLocks noChangeAspect="1"/>
          </p:cNvGraphicFramePr>
          <p:nvPr/>
        </p:nvGraphicFramePr>
        <p:xfrm>
          <a:off x="3962400" y="2018928"/>
          <a:ext cx="762000" cy="762000"/>
        </p:xfrm>
        <a:graphic>
          <a:graphicData uri="http://schemas.openxmlformats.org/presentationml/2006/ole">
            <p:oleObj spid="_x0000_s216068" name="Εξίσωση" r:id="rId4" imgW="152334" imgH="190417" progId="Equation.3">
              <p:embed/>
            </p:oleObj>
          </a:graphicData>
        </a:graphic>
      </p:graphicFrame>
      <p:sp>
        <p:nvSpPr>
          <p:cNvPr id="61463" name="Rectangle 5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3" name="12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043608" y="548680"/>
            <a:ext cx="7772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Παράδειγμα</a:t>
            </a:r>
          </a:p>
        </p:txBody>
      </p:sp>
      <p:graphicFrame>
        <p:nvGraphicFramePr>
          <p:cNvPr id="216069" name="Object 4"/>
          <p:cNvGraphicFramePr>
            <a:graphicFrameLocks noChangeAspect="1"/>
          </p:cNvGraphicFramePr>
          <p:nvPr/>
        </p:nvGraphicFramePr>
        <p:xfrm>
          <a:off x="5148064" y="2171328"/>
          <a:ext cx="1143000" cy="609600"/>
        </p:xfrm>
        <a:graphic>
          <a:graphicData uri="http://schemas.openxmlformats.org/presentationml/2006/ole">
            <p:oleObj spid="_x0000_s216069" name="Εξίσωση" r:id="rId7" imgW="330057" imgH="190417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Ιδιότητες της διακύμανσης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773987" cy="4114800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</a:rPr>
              <a:t>Αν σε κάθε τιμή της Χ προσθέσουμε μια σταθερά λ η διακύμανση (και η τυπική απόκλιση) δεν αλλάζει. Με τύπους: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4517" name="Object 4"/>
          <p:cNvGraphicFramePr>
            <a:graphicFrameLocks noChangeAspect="1"/>
          </p:cNvGraphicFramePr>
          <p:nvPr/>
        </p:nvGraphicFramePr>
        <p:xfrm>
          <a:off x="1763687" y="3501008"/>
          <a:ext cx="6443811" cy="1008112"/>
        </p:xfrm>
        <a:graphic>
          <a:graphicData uri="http://schemas.openxmlformats.org/presentationml/2006/ole">
            <p:oleObj spid="_x0000_s219138" r:id="rId3" imgW="1219200" imgH="190500" progId="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 smtClean="0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3200" b="1" smtClean="0">
                <a:solidFill>
                  <a:schemeClr val="tx1"/>
                </a:solidFill>
              </a:rPr>
              <a:t>Αν κάθε τιμή της Χ πολλαπλασιαστεί με μια σταθερά </a:t>
            </a:r>
            <a:r>
              <a:rPr lang="en-US" altLang="el-GR" sz="3200" b="1" smtClean="0">
                <a:solidFill>
                  <a:schemeClr val="tx1"/>
                </a:solidFill>
              </a:rPr>
              <a:t>k</a:t>
            </a:r>
            <a:r>
              <a:rPr lang="el-GR" altLang="el-GR" sz="3200" b="1" smtClean="0">
                <a:solidFill>
                  <a:schemeClr val="tx1"/>
                </a:solidFill>
              </a:rPr>
              <a:t> τότε</a:t>
            </a:r>
            <a:r>
              <a:rPr lang="el-GR" altLang="el-GR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5541" name="Object 4"/>
          <p:cNvGraphicFramePr>
            <a:graphicFrameLocks noChangeAspect="1"/>
          </p:cNvGraphicFramePr>
          <p:nvPr/>
        </p:nvGraphicFramePr>
        <p:xfrm>
          <a:off x="2057400" y="3810000"/>
          <a:ext cx="5181600" cy="762000"/>
        </p:xfrm>
        <a:graphic>
          <a:graphicData uri="http://schemas.openxmlformats.org/presentationml/2006/ole">
            <p:oleObj spid="_x0000_s220162" r:id="rId3" imgW="1218671" imgH="215806" progId="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8825"/>
            <a:ext cx="7997825" cy="1069975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>
                <a:solidFill>
                  <a:schemeClr val="tx1"/>
                </a:solidFill>
              </a:rPr>
              <a:t>Τυποποιημένη τυχαία μεταβλητή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7213"/>
            <a:ext cx="8458200" cy="4114800"/>
          </a:xfrm>
        </p:spPr>
        <p:txBody>
          <a:bodyPr/>
          <a:lstStyle/>
          <a:p>
            <a:pPr eaLnBrk="1" hangingPunct="1"/>
            <a:r>
              <a:rPr lang="el-GR" altLang="el-GR" sz="3200" b="1" dirty="0" smtClean="0">
                <a:solidFill>
                  <a:schemeClr val="tx1"/>
                </a:solidFill>
              </a:rPr>
              <a:t> </a:t>
            </a:r>
            <a:r>
              <a:rPr lang="el-GR" altLang="el-GR" dirty="0" smtClean="0"/>
              <a:t>Έ</a:t>
            </a:r>
            <a:r>
              <a:rPr lang="el-GR" altLang="el-GR" sz="3200" dirty="0" smtClean="0">
                <a:solidFill>
                  <a:schemeClr val="tx1"/>
                </a:solidFill>
              </a:rPr>
              <a:t>στω  Χ μια τυχαία μεταβλητή με μέσο                			και τυπική απόκλιση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32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l-GR" altLang="el-GR" dirty="0" smtClean="0"/>
              <a:t>Έ</a:t>
            </a:r>
            <a:r>
              <a:rPr lang="el-GR" altLang="el-GR" sz="3200" dirty="0" smtClean="0">
                <a:solidFill>
                  <a:schemeClr val="tx1"/>
                </a:solidFill>
              </a:rPr>
              <a:t>στω ακόμη 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6565" name="Object 4"/>
          <p:cNvGraphicFramePr>
            <a:graphicFrameLocks noChangeAspect="1"/>
          </p:cNvGraphicFramePr>
          <p:nvPr/>
        </p:nvGraphicFramePr>
        <p:xfrm>
          <a:off x="1143000" y="2362200"/>
          <a:ext cx="2057400" cy="679450"/>
        </p:xfrm>
        <a:graphic>
          <a:graphicData uri="http://schemas.openxmlformats.org/presentationml/2006/ole">
            <p:oleObj spid="_x0000_s221186" r:id="rId3" imgW="622030" imgH="203112" progId="">
              <p:embed/>
            </p:oleObj>
          </a:graphicData>
        </a:graphic>
      </p:graphicFrame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6567" name="Object 6"/>
          <p:cNvGraphicFramePr>
            <a:graphicFrameLocks noChangeAspect="1"/>
          </p:cNvGraphicFramePr>
          <p:nvPr/>
        </p:nvGraphicFramePr>
        <p:xfrm>
          <a:off x="7380312" y="2276872"/>
          <a:ext cx="552450" cy="685800"/>
        </p:xfrm>
        <a:graphic>
          <a:graphicData uri="http://schemas.openxmlformats.org/presentationml/2006/ole">
            <p:oleObj spid="_x0000_s221187" r:id="rId4" imgW="190417" imgH="203112" progId="">
              <p:embed/>
            </p:oleObj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2209800" y="4114800"/>
          <a:ext cx="2362200" cy="1316038"/>
        </p:xfrm>
        <a:graphic>
          <a:graphicData uri="http://schemas.openxmlformats.org/presentationml/2006/ole">
            <p:oleObj spid="_x0000_s221188" r:id="rId5" imgW="723586" imgH="406224" progId="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997825" cy="1143000"/>
          </a:xfrm>
        </p:spPr>
        <p:txBody>
          <a:bodyPr>
            <a:normAutofit fontScale="90000"/>
          </a:bodyPr>
          <a:lstStyle/>
          <a:p>
            <a:r>
              <a:rPr lang="el-GR" altLang="el-GR" sz="3200" b="1" dirty="0" smtClean="0">
                <a:solidFill>
                  <a:schemeClr val="tx1"/>
                </a:solidFill>
              </a:rPr>
              <a:t/>
            </a:r>
            <a:br>
              <a:rPr lang="el-GR" altLang="el-GR" sz="3200" b="1" dirty="0" smtClean="0">
                <a:solidFill>
                  <a:schemeClr val="tx1"/>
                </a:solidFill>
              </a:rPr>
            </a:br>
            <a:r>
              <a:rPr lang="el-GR" altLang="el-GR" sz="3200" b="1" dirty="0" smtClean="0">
                <a:solidFill>
                  <a:schemeClr val="tx1"/>
                </a:solidFill>
              </a:rPr>
              <a:t/>
            </a:r>
            <a:br>
              <a:rPr lang="el-GR" altLang="el-GR" sz="3200" b="1" dirty="0" smtClean="0">
                <a:solidFill>
                  <a:schemeClr val="tx1"/>
                </a:solidFill>
              </a:rPr>
            </a:br>
            <a:r>
              <a:rPr lang="el-GR" altLang="el-GR" sz="3200" b="1" dirty="0" smtClean="0">
                <a:solidFill>
                  <a:schemeClr val="tx1"/>
                </a:solidFill>
              </a:rPr>
              <a:t/>
            </a:r>
            <a:br>
              <a:rPr lang="el-GR" altLang="el-GR" sz="3200" b="1" dirty="0" smtClean="0">
                <a:solidFill>
                  <a:schemeClr val="tx1"/>
                </a:solidFill>
              </a:rPr>
            </a:br>
            <a:r>
              <a:rPr lang="el-GR" altLang="el-GR" sz="3200" b="1" dirty="0" smtClean="0">
                <a:solidFill>
                  <a:schemeClr val="tx1"/>
                </a:solidFill>
              </a:rPr>
              <a:t/>
            </a:r>
            <a:br>
              <a:rPr lang="el-GR" altLang="el-GR" sz="3200" b="1" dirty="0" smtClean="0">
                <a:solidFill>
                  <a:schemeClr val="tx1"/>
                </a:solidFill>
              </a:rPr>
            </a:br>
            <a:endParaRPr lang="el-GR" altLang="el-GR" sz="3600" b="0" dirty="0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l-GR" altLang="el-GR" dirty="0" smtClean="0"/>
              <a:t>Η μέση τιμή της τυχαίας μεταβλητής Ζ υπολογίζεται ως εξής:</a:t>
            </a: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7589" name="Object 4"/>
          <p:cNvGraphicFramePr>
            <a:graphicFrameLocks noChangeAspect="1"/>
          </p:cNvGraphicFramePr>
          <p:nvPr/>
        </p:nvGraphicFramePr>
        <p:xfrm>
          <a:off x="1676400" y="2732088"/>
          <a:ext cx="3657600" cy="1431925"/>
        </p:xfrm>
        <a:graphic>
          <a:graphicData uri="http://schemas.openxmlformats.org/presentationml/2006/ole">
            <p:oleObj spid="_x0000_s222210" r:id="rId3" imgW="1129810" imgH="444307" progId="">
              <p:embed/>
            </p:oleObj>
          </a:graphicData>
        </a:graphic>
      </p:graphicFrame>
      <p:sp>
        <p:nvSpPr>
          <p:cNvPr id="67590" name="Rectangle 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7591" name="Object 6"/>
          <p:cNvGraphicFramePr>
            <a:graphicFrameLocks noChangeAspect="1"/>
          </p:cNvGraphicFramePr>
          <p:nvPr/>
        </p:nvGraphicFramePr>
        <p:xfrm>
          <a:off x="2667000" y="4244975"/>
          <a:ext cx="4191000" cy="1360488"/>
        </p:xfrm>
        <a:graphic>
          <a:graphicData uri="http://schemas.openxmlformats.org/presentationml/2006/ole">
            <p:oleObj spid="_x0000_s222211" r:id="rId4" imgW="1244060" imgH="406224" progId="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Ορθογώνιο"/>
          <p:cNvSpPr/>
          <p:nvPr/>
        </p:nvSpPr>
        <p:spPr>
          <a:xfrm>
            <a:off x="467544" y="620688"/>
            <a:ext cx="80394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el-GR" sz="4400" b="1" dirty="0" smtClean="0">
                <a:solidFill>
                  <a:prstClr val="black"/>
                </a:solidFill>
                <a:ea typeface="+mj-ea"/>
                <a:cs typeface="+mj-cs"/>
              </a:rPr>
              <a:t>Τυποποιημένη τυχαία μεταβλητή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</a:rPr>
              <a:t>Η διακύμανση της 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Ζ:</a:t>
            </a: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8613" name="Object 4"/>
          <p:cNvGraphicFramePr>
            <a:graphicFrameLocks noChangeAspect="1"/>
          </p:cNvGraphicFramePr>
          <p:nvPr/>
        </p:nvGraphicFramePr>
        <p:xfrm>
          <a:off x="2743200" y="2393950"/>
          <a:ext cx="3657600" cy="1354138"/>
        </p:xfrm>
        <a:graphic>
          <a:graphicData uri="http://schemas.openxmlformats.org/presentationml/2006/ole">
            <p:oleObj spid="_x0000_s223234" r:id="rId3" imgW="1396394" imgH="444307" progId="">
              <p:embed/>
            </p:oleObj>
          </a:graphicData>
        </a:graphic>
      </p:graphicFrame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8615" name="Object 6"/>
          <p:cNvGraphicFramePr>
            <a:graphicFrameLocks noChangeAspect="1"/>
          </p:cNvGraphicFramePr>
          <p:nvPr/>
        </p:nvGraphicFramePr>
        <p:xfrm>
          <a:off x="3886200" y="3657600"/>
          <a:ext cx="3124200" cy="1250950"/>
        </p:xfrm>
        <a:graphic>
          <a:graphicData uri="http://schemas.openxmlformats.org/presentationml/2006/ole">
            <p:oleObj spid="_x0000_s223235" r:id="rId4" imgW="1002865" imgH="406224" progId="">
              <p:embed/>
            </p:oleObj>
          </a:graphicData>
        </a:graphic>
      </p:graphicFrame>
      <p:sp>
        <p:nvSpPr>
          <p:cNvPr id="6861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8617" name="Object 8"/>
          <p:cNvGraphicFramePr>
            <a:graphicFrameLocks noChangeAspect="1"/>
          </p:cNvGraphicFramePr>
          <p:nvPr/>
        </p:nvGraphicFramePr>
        <p:xfrm>
          <a:off x="3886200" y="5029200"/>
          <a:ext cx="1828800" cy="1279525"/>
        </p:xfrm>
        <a:graphic>
          <a:graphicData uri="http://schemas.openxmlformats.org/presentationml/2006/ole">
            <p:oleObj spid="_x0000_s223236" r:id="rId5" imgW="545863" imgH="418918" progId="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- Τίτλος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4400" b="1" dirty="0" smtClean="0">
                <a:solidFill>
                  <a:prstClr val="black"/>
                </a:solidFill>
                <a:ea typeface="+mj-ea"/>
                <a:cs typeface="+mj-cs"/>
              </a:rPr>
              <a:t>Τυποποιημένη τυχαία μεταβλητή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l-GR" altLang="el-GR" dirty="0" smtClean="0">
                <a:solidFill>
                  <a:prstClr val="black"/>
                </a:solidFill>
                <a:ea typeface="+mn-ea"/>
                <a:cs typeface="+mn-cs"/>
              </a:rPr>
              <a:t>Τυποποιημένη τυχαία μεταβλητή</a:t>
            </a:r>
            <a:endParaRPr lang="el-GR" sz="1800" b="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7213"/>
            <a:ext cx="8077200" cy="4114800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</a:rPr>
              <a:t>Για οποιαδήποτε τυχαία μεταβλητή 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Χ η  </a:t>
            </a:r>
          </a:p>
          <a:p>
            <a:pPr eaLnBrk="1" hangingPunct="1"/>
            <a:endParaRPr lang="el-GR" altLang="el-GR" sz="3200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   </a:t>
            </a:r>
            <a:r>
              <a:rPr lang="el-GR" altLang="el-GR" sz="3200" dirty="0" smtClean="0">
                <a:solidFill>
                  <a:schemeClr val="tx1"/>
                </a:solidFill>
              </a:rPr>
              <a:t>ονομάζεται </a:t>
            </a:r>
            <a:r>
              <a:rPr lang="el-GR" altLang="el-GR" sz="3200" b="1" u="sng" dirty="0" smtClean="0">
                <a:solidFill>
                  <a:schemeClr val="tx1"/>
                </a:solidFill>
              </a:rPr>
              <a:t>τυποποιημένη 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ή </a:t>
            </a:r>
            <a:r>
              <a:rPr lang="el-GR" altLang="el-GR" sz="3200" b="1" u="sng" dirty="0" smtClean="0">
                <a:solidFill>
                  <a:schemeClr val="tx1"/>
                </a:solidFill>
              </a:rPr>
              <a:t>τυπική τυχαία μεταβλητή της Χ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, </a:t>
            </a:r>
            <a:r>
              <a:rPr lang="el-GR" altLang="el-GR" sz="3200" dirty="0" smtClean="0">
                <a:solidFill>
                  <a:schemeClr val="tx1"/>
                </a:solidFill>
              </a:rPr>
              <a:t>και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 </a:t>
            </a:r>
            <a:r>
              <a:rPr lang="el-GR" altLang="el-GR" sz="3200" dirty="0" smtClean="0">
                <a:solidFill>
                  <a:schemeClr val="tx1"/>
                </a:solidFill>
              </a:rPr>
              <a:t>ισχύει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    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 </a:t>
            </a:r>
            <a:r>
              <a:rPr lang="el-GR" altLang="el-GR" sz="3200" b="1" dirty="0" err="1" smtClean="0">
                <a:solidFill>
                  <a:schemeClr val="tx1"/>
                </a:solidFill>
                <a:latin typeface="Arial" charset="0"/>
              </a:rPr>
              <a:t>Var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(Ζ) = 1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και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Ε(Ζ) = 0</a:t>
            </a:r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03848" y="2420888"/>
          <a:ext cx="2819400" cy="1584325"/>
        </p:xfrm>
        <a:graphic>
          <a:graphicData uri="http://schemas.openxmlformats.org/presentationml/2006/ole">
            <p:oleObj spid="_x0000_s224258" r:id="rId3" imgW="723586" imgH="406224" progId="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Εκτιμήσεις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382000" cy="4114800"/>
          </a:xfrm>
        </p:spPr>
        <p:txBody>
          <a:bodyPr/>
          <a:lstStyle/>
          <a:p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H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μέση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τιμή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 και η διακύμανση της </a:t>
            </a:r>
            <a:r>
              <a:rPr lang="el-GR" altLang="el-GR" sz="3200" dirty="0" err="1" smtClean="0">
                <a:solidFill>
                  <a:schemeClr val="tx1"/>
                </a:solidFill>
                <a:latin typeface="Arial" charset="0"/>
              </a:rPr>
              <a:t>τ.μ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. Χ εκτιμώνται, αντίστοιχα, με τον 	αριθμητικό μέσο  και τη διακύμανση 	της εμπειρικής κατανομής</a:t>
            </a:r>
          </a:p>
          <a:p>
            <a:pPr eaLnBrk="1" hangingPunct="1"/>
            <a:r>
              <a:rPr lang="el-GR" altLang="el-GR" dirty="0" smtClean="0">
                <a:latin typeface="Arial" charset="0"/>
              </a:rPr>
              <a:t>Ό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σο μεγαλύτερο το 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 τόσο καλύτερη  	η εκτίμηση</a:t>
            </a:r>
            <a:endParaRPr lang="el-GR" altLang="el-GR" sz="3200" i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chemeClr val="tx1"/>
                </a:solidFill>
              </a:rPr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1625"/>
            <a:ext cx="8153400" cy="1143000"/>
          </a:xfrm>
        </p:spPr>
        <p:txBody>
          <a:bodyPr/>
          <a:lstStyle/>
          <a:p>
            <a:r>
              <a:rPr lang="el-GR" altLang="el-GR" dirty="0" smtClean="0"/>
              <a:t>Εκτιμήσεις</a:t>
            </a:r>
            <a:endParaRPr lang="el-GR" altLang="el-GR" b="1" dirty="0" smtClean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8001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altLang="el-GR" sz="3200" b="1" u="sng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l-GR" altLang="el-GR" sz="3200" b="1" dirty="0" smtClean="0">
                <a:solidFill>
                  <a:schemeClr val="tx1"/>
                </a:solidFill>
              </a:rPr>
              <a:t>δυνατές τιμές</a:t>
            </a:r>
            <a:r>
              <a:rPr lang="en-US" altLang="el-GR" sz="3200" b="1" dirty="0" smtClean="0">
                <a:solidFill>
                  <a:schemeClr val="tx1"/>
                </a:solidFill>
              </a:rPr>
              <a:t> 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x</a:t>
            </a:r>
            <a:r>
              <a:rPr lang="en-US" altLang="el-GR" sz="1600" b="1" dirty="0" smtClean="0">
                <a:solidFill>
                  <a:schemeClr val="tx1"/>
                </a:solidFill>
                <a:latin typeface="Arial" charset="0"/>
              </a:rPr>
              <a:t>1,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x</a:t>
            </a:r>
            <a:r>
              <a:rPr lang="en-US" altLang="el-GR" sz="1600" b="1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,….</a:t>
            </a:r>
            <a:r>
              <a:rPr lang="en-US" altLang="el-GR" sz="3200" b="1" dirty="0" err="1" smtClean="0">
                <a:solidFill>
                  <a:schemeClr val="tx1"/>
                </a:solidFill>
                <a:latin typeface="Arial" charset="0"/>
              </a:rPr>
              <a:t>x</a:t>
            </a:r>
            <a:r>
              <a:rPr lang="en-US" altLang="el-GR" sz="1600" b="1" dirty="0" err="1" smtClean="0">
                <a:solidFill>
                  <a:schemeClr val="tx1"/>
                </a:solidFill>
                <a:latin typeface="Arial" charset="0"/>
              </a:rPr>
              <a:t>k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 </a:t>
            </a:r>
            <a:r>
              <a:rPr lang="en-US" altLang="el-GR" sz="3200" b="1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l-GR" altLang="el-GR" sz="3200" b="1" dirty="0" smtClean="0">
                <a:solidFill>
                  <a:schemeClr val="tx1"/>
                </a:solidFill>
              </a:rPr>
              <a:t>παρατηρούμενες συχνότητες 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altLang="el-GR" sz="1600" b="1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,f</a:t>
            </a:r>
            <a:r>
              <a:rPr lang="en-US" altLang="el-GR" sz="1600" b="1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,….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en-US" altLang="el-GR" sz="3200" b="1" dirty="0" err="1" smtClean="0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altLang="el-GR" sz="1600" b="1" dirty="0" err="1" smtClean="0">
                <a:solidFill>
                  <a:schemeClr val="tx1"/>
                </a:solidFill>
                <a:latin typeface="Arial" charset="0"/>
              </a:rPr>
              <a:t>k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l-GR" altLang="el-GR" sz="3200" b="1" dirty="0" smtClean="0">
                <a:solidFill>
                  <a:schemeClr val="tx1"/>
                </a:solidFill>
              </a:rPr>
              <a:t>  παρατηρήσεις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75856" y="3861048"/>
          <a:ext cx="2952328" cy="2135772"/>
        </p:xfrm>
        <a:graphic>
          <a:graphicData uri="http://schemas.openxmlformats.org/presentationml/2006/ole">
            <p:oleObj spid="_x0000_s225282" name="Equation" r:id="rId3" imgW="596900" imgH="431800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Εκτιμήσεις</a:t>
            </a:r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808"/>
            <a:ext cx="7621587" cy="4114800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Αν το 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n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πολύ μεγάλο, η σχετική συχνότητα της τιμής </a:t>
            </a:r>
            <a:r>
              <a:rPr lang="en-US" altLang="el-GR" sz="3200" b="1" dirty="0" smtClean="0">
                <a:solidFill>
                  <a:schemeClr val="tx1"/>
                </a:solidFill>
                <a:latin typeface="Arial" charset="0"/>
              </a:rPr>
              <a:t>x</a:t>
            </a:r>
            <a:r>
              <a:rPr lang="en-US" altLang="el-GR" sz="1600" b="1" dirty="0" smtClean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 προσεγγίζει την αντίστοιχη πιθανότητα. Δηλαδή</a:t>
            </a:r>
          </a:p>
          <a:p>
            <a:pPr eaLnBrk="1" hangingPunct="1"/>
            <a:endParaRPr lang="el-GR" altLang="el-GR" sz="32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048000" y="3657600"/>
          <a:ext cx="2971800" cy="1674813"/>
        </p:xfrm>
        <a:graphic>
          <a:graphicData uri="http://schemas.openxmlformats.org/presentationml/2006/ole">
            <p:oleObj spid="_x0000_s226306" name="Equation" r:id="rId3" imgW="698197" imgH="393529" progId="Equation.3">
              <p:embed/>
            </p:oleObj>
          </a:graphicData>
        </a:graphic>
      </p:graphicFrame>
      <p:graphicFrame>
        <p:nvGraphicFramePr>
          <p:cNvPr id="73733" name="Rectangle 7"/>
          <p:cNvGraphicFramePr>
            <a:graphicFrameLocks/>
          </p:cNvGraphicFramePr>
          <p:nvPr>
            <p:ph sz="quarter" idx="3"/>
          </p:nvPr>
        </p:nvGraphicFramePr>
        <p:xfrm>
          <a:off x="5407025" y="3960813"/>
          <a:ext cx="2971800" cy="1981200"/>
        </p:xfrm>
        <a:graphic>
          <a:graphicData uri="http://schemas.openxmlformats.org/presentationml/2006/ole">
            <p:oleObj spid="_x0000_s226307" name="Equation" r:id="rId4" imgW="0" imgH="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2"/>
            <a:ext cx="7924800" cy="4114800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Επομένως, αν  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    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ο αριθμητικός μέσος της εμπειρικής κατανομής και 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n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πολύ μεγάλο, ισχύει</a:t>
            </a:r>
          </a:p>
          <a:p>
            <a:pPr eaLnBrk="1" hangingPunct="1"/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4755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371600" y="3733800"/>
          <a:ext cx="6934200" cy="1431925"/>
        </p:xfrm>
        <a:graphic>
          <a:graphicData uri="http://schemas.openxmlformats.org/presentationml/2006/ole">
            <p:oleObj spid="_x0000_s227330" name="Equation" r:id="rId3" imgW="2095500" imgH="431800" progId="Equation.3">
              <p:embed/>
            </p:oleObj>
          </a:graphicData>
        </a:graphic>
      </p:graphicFrame>
      <p:graphicFrame>
        <p:nvGraphicFramePr>
          <p:cNvPr id="74756" name="Object 9"/>
          <p:cNvGraphicFramePr>
            <a:graphicFrameLocks noChangeAspect="1"/>
          </p:cNvGraphicFramePr>
          <p:nvPr>
            <p:ph type="title"/>
          </p:nvPr>
        </p:nvGraphicFramePr>
        <p:xfrm>
          <a:off x="3563888" y="1556792"/>
          <a:ext cx="493713" cy="584200"/>
        </p:xfrm>
        <a:graphic>
          <a:graphicData uri="http://schemas.openxmlformats.org/presentationml/2006/ole">
            <p:oleObj spid="_x0000_s227331" name="Equation" r:id="rId4" imgW="139579" imgH="164957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3059832" y="692696"/>
            <a:ext cx="2694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4400" b="1" dirty="0" smtClean="0">
                <a:solidFill>
                  <a:prstClr val="black"/>
                </a:solidFill>
                <a:ea typeface="+mj-ea"/>
                <a:cs typeface="+mj-cs"/>
              </a:rPr>
              <a:t>Εκτιμήσεις</a:t>
            </a:r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556792"/>
            <a:ext cx="7469187" cy="4114800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Η διακύμανση της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εμπειρικής κατανομής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 είναι η</a:t>
            </a:r>
          </a:p>
          <a:p>
            <a:pPr eaLnBrk="1" hangingPunct="1"/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835775" y="2709863"/>
          <a:ext cx="114300" cy="215900"/>
        </p:xfrm>
        <a:graphic>
          <a:graphicData uri="http://schemas.openxmlformats.org/presentationml/2006/ole">
            <p:oleObj spid="_x0000_s228354" name="Equation" r:id="rId3" imgW="114151" imgH="215619" progId="Equation.3">
              <p:embed/>
            </p:oleObj>
          </a:graphicData>
        </a:graphic>
      </p:graphicFrame>
      <p:sp>
        <p:nvSpPr>
          <p:cNvPr id="757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75782" name="Object 7"/>
          <p:cNvGraphicFramePr>
            <a:graphicFrameLocks noChangeAspect="1"/>
          </p:cNvGraphicFramePr>
          <p:nvPr/>
        </p:nvGraphicFramePr>
        <p:xfrm>
          <a:off x="2438400" y="3124200"/>
          <a:ext cx="5290810" cy="1960984"/>
        </p:xfrm>
        <a:graphic>
          <a:graphicData uri="http://schemas.openxmlformats.org/presentationml/2006/ole">
            <p:oleObj spid="_x0000_s228355" r:id="rId4" imgW="1091726" imgH="406224" progId="">
              <p:embed/>
            </p:oleObj>
          </a:graphicData>
        </a:graphic>
      </p:graphicFrame>
      <p:sp>
        <p:nvSpPr>
          <p:cNvPr id="75783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Τίτλος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313612" cy="1143000"/>
          </a:xfrm>
        </p:spPr>
        <p:txBody>
          <a:bodyPr/>
          <a:lstStyle/>
          <a:p>
            <a:r>
              <a:rPr lang="el-GR" altLang="el-GR" dirty="0" smtClean="0"/>
              <a:t>Εκτιμήσεις</a:t>
            </a: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Εκτιμήσεις</a:t>
            </a:r>
            <a:endParaRPr lang="el-GR" altLang="el-GR" dirty="0" smtClean="0">
              <a:solidFill>
                <a:schemeClr val="tx1"/>
              </a:solidFill>
            </a:endParaRPr>
          </a:p>
        </p:txBody>
      </p:sp>
      <p:graphicFrame>
        <p:nvGraphicFramePr>
          <p:cNvPr id="76803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1295400" y="2865438"/>
          <a:ext cx="7106687" cy="1643682"/>
        </p:xfrm>
        <a:graphic>
          <a:graphicData uri="http://schemas.openxmlformats.org/presentationml/2006/ole">
            <p:oleObj spid="_x0000_s229378" name="Equation" r:id="rId3" imgW="1701800" imgH="393700" progId="Equation.3">
              <p:embed/>
            </p:oleObj>
          </a:graphicData>
        </a:graphic>
      </p:graphicFrame>
      <p:sp>
        <p:nvSpPr>
          <p:cNvPr id="76804" name="Rectangle 11"/>
          <p:cNvSpPr>
            <a:spLocks noChangeArrowheads="1"/>
          </p:cNvSpPr>
          <p:nvPr/>
        </p:nvSpPr>
        <p:spPr bwMode="auto">
          <a:xfrm>
            <a:off x="990600" y="1828800"/>
            <a:ext cx="6215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l-GR" altLang="el-GR" sz="3200" dirty="0">
                <a:latin typeface="Arial" charset="0"/>
              </a:rPr>
              <a:t>τότε για  </a:t>
            </a:r>
            <a:r>
              <a:rPr lang="en-US" altLang="el-GR" sz="3200" dirty="0">
                <a:latin typeface="Arial" charset="0"/>
              </a:rPr>
              <a:t>n </a:t>
            </a:r>
            <a:r>
              <a:rPr lang="el-GR" altLang="el-GR" sz="3200" dirty="0">
                <a:latin typeface="Arial" charset="0"/>
              </a:rPr>
              <a:t>μεγάλο, ισχύει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Εκτιμήσεις</a:t>
            </a:r>
            <a:endParaRPr lang="el-GR" altLang="el-GR" dirty="0" smtClean="0">
              <a:solidFill>
                <a:schemeClr val="tx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Αν 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n&lt;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50 η</a:t>
            </a:r>
            <a:r>
              <a:rPr lang="en-US" altLang="el-GR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διακύμανση καλύτερα να εκτιμάται από τον τύπο:</a:t>
            </a:r>
          </a:p>
          <a:p>
            <a:pPr eaLnBrk="1" hangingPunct="1"/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l-GR" altLang="el-GR" sz="32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  </a:t>
            </a:r>
            <a:endParaRPr lang="el-GR" altLang="el-GR" sz="28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77829" name="Object 4"/>
          <p:cNvGraphicFramePr>
            <a:graphicFrameLocks noChangeAspect="1"/>
          </p:cNvGraphicFramePr>
          <p:nvPr/>
        </p:nvGraphicFramePr>
        <p:xfrm>
          <a:off x="2267744" y="3140968"/>
          <a:ext cx="5021912" cy="2562200"/>
        </p:xfrm>
        <a:graphic>
          <a:graphicData uri="http://schemas.openxmlformats.org/presentationml/2006/ole">
            <p:oleObj spid="_x0000_s230402" r:id="rId3" imgW="1091726" imgH="558558" progId="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latin typeface="+mn-lt"/>
              </a:rPr>
              <a:t>Σημείωμα Αναφοράς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Γεράσιμος Μελετίου.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Στατιστική και λογισμικά στις επιστήμες της συμπεριφοράς.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http://eclass.teiep.gr/courses/LOGO100/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latin typeface="+mn-lt"/>
              </a:rPr>
              <a:t>Σημείωμα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Αδειοδότησης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</a:t>
            </a:r>
            <a:r>
              <a:rPr lang="el-GR" sz="1200" b="1" smtClean="0">
                <a:solidFill>
                  <a:schemeClr val="bg1"/>
                </a:solidFill>
              </a:rPr>
              <a:t>, Ενότητα 1,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chemeClr val="tx1"/>
                </a:solidFill>
              </a:rPr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solidFill>
                  <a:schemeClr val="tx1"/>
                </a:solidFill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Μωυσιάδης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Ν.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Χατζηπαντελής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(1999) Ανάλυση δεδομένων με τη βοήθεια στατιστικών πακέτων : SPSS 7.5, Excel 97, S-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 M.R. </a:t>
            </a:r>
            <a:r>
              <a:rPr lang="el-GR" sz="1400" dirty="0" err="1" smtClean="0"/>
              <a:t>Spiegel</a:t>
            </a:r>
            <a:r>
              <a:rPr lang="el-GR" sz="1400" dirty="0" smtClean="0"/>
              <a:t>: Πιθανότητες και Στατιστική (</a:t>
            </a:r>
            <a:r>
              <a:rPr lang="el-GR" sz="1400" dirty="0" err="1" smtClean="0"/>
              <a:t>Schaum’s</a:t>
            </a:r>
            <a:r>
              <a:rPr lang="el-GR" sz="1400" dirty="0" smtClean="0"/>
              <a:t> </a:t>
            </a:r>
            <a:r>
              <a:rPr lang="el-GR" sz="1400" dirty="0" err="1" smtClean="0"/>
              <a:t>Outline</a:t>
            </a:r>
            <a:r>
              <a:rPr lang="el-GR" sz="1400" dirty="0" smtClean="0"/>
              <a:t> </a:t>
            </a:r>
            <a:r>
              <a:rPr lang="el-GR" sz="1400" dirty="0" err="1" smtClean="0"/>
              <a:t>Series</a:t>
            </a:r>
            <a:r>
              <a:rPr lang="el-GR" sz="1400" dirty="0" smtClean="0"/>
              <a:t>), ελληνική μετάφραση Αθήνα, ΕΣΠΙ 1977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latin typeface="+mn-lt"/>
              </a:rPr>
              <a:t>Τέλος Ενότητας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  <a:latin typeface="+mn-lt"/>
              </a:rPr>
              <a:t>Σκοποί  ενότητας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Μελέτη μέτρων θέσης και διασποράς μιας κατανομής πιθανοτήτων, εφαρμογή ιδιοτήτων της μέσης τιμής της τυχαίας μεταβλητής και της διακύμανσης.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  <a:latin typeface="+mn-lt"/>
              </a:rPr>
              <a:t>Περιεχόμενα  ενότητας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Διακύμανση-ορισμοί ιδιότητες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εμπειρική κατανομή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θεωρητική κατανομή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M</a:t>
            </a:r>
            <a:r>
              <a:rPr lang="el-GR" sz="3200" dirty="0" err="1" smtClean="0"/>
              <a:t>έση</a:t>
            </a:r>
            <a:r>
              <a:rPr lang="el-GR" sz="3200" dirty="0" smtClean="0"/>
              <a:t> ή αναμενόμενη, τυπική απόκλιση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Παραδείγματα-ασκήσεις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chemeClr val="tx1"/>
                </a:solidFill>
                <a:latin typeface="+mn-lt"/>
              </a:rPr>
              <a:t>Χρήση Διατάξεων</a:t>
            </a:r>
            <a:endParaRPr lang="el-GR" sz="4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Τυχαίες Μεταβλητές ΙΙ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04056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 smtClean="0">
                <a:solidFill>
                  <a:schemeClr val="tx1"/>
                </a:solidFill>
              </a:rPr>
              <a:t>Μέτρα θέσης και διασποράς μιας κατανομής πιθανοτήτων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Το κύριο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μέτρο θέσης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είναι η </a:t>
            </a:r>
            <a:r>
              <a:rPr lang="el-GR" altLang="el-GR" sz="3200" b="1" u="sng" dirty="0" smtClean="0">
                <a:solidFill>
                  <a:schemeClr val="tx1"/>
                </a:solidFill>
                <a:latin typeface="Arial" charset="0"/>
              </a:rPr>
              <a:t>αναμενόμενη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ή </a:t>
            </a:r>
            <a:r>
              <a:rPr lang="el-GR" altLang="el-GR" sz="3200" b="1" u="sng" dirty="0" smtClean="0">
                <a:solidFill>
                  <a:schemeClr val="tx1"/>
                </a:solidFill>
                <a:latin typeface="Arial" charset="0"/>
              </a:rPr>
              <a:t>μέση τιμή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και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smtClean="0">
                <a:latin typeface="Arial" charset="0"/>
              </a:rPr>
              <a:t>  </a:t>
            </a:r>
            <a:r>
              <a:rPr lang="el-GR" altLang="el-GR" sz="3200" dirty="0" smtClean="0">
                <a:solidFill>
                  <a:schemeClr val="tx1"/>
                </a:solidFill>
                <a:latin typeface="Arial" charset="0"/>
              </a:rPr>
              <a:t>το κύριο </a:t>
            </a:r>
            <a:r>
              <a:rPr lang="el-GR" altLang="el-GR" sz="3200" b="1" dirty="0" smtClean="0">
                <a:solidFill>
                  <a:schemeClr val="tx1"/>
                </a:solidFill>
                <a:latin typeface="Arial" charset="0"/>
              </a:rPr>
              <a:t>μέτρο διασποράς είναι η </a:t>
            </a:r>
            <a:r>
              <a:rPr lang="el-GR" altLang="el-GR" sz="3200" b="1" u="sng" dirty="0" smtClean="0">
                <a:solidFill>
                  <a:schemeClr val="tx1"/>
                </a:solidFill>
                <a:latin typeface="Arial" charset="0"/>
              </a:rPr>
              <a:t>διακύμανση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13,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1802</Words>
  <Application>Microsoft Office PowerPoint</Application>
  <PresentationFormat>Προβολή στην οθόνη (4:3)</PresentationFormat>
  <Paragraphs>276</Paragraphs>
  <Slides>42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42</vt:i4>
      </vt:variant>
    </vt:vector>
  </HeadingPairs>
  <TitlesOfParts>
    <vt:vector size="47" baseType="lpstr">
      <vt:lpstr>Θέμα του Office</vt:lpstr>
      <vt:lpstr>1_Θέμα του Office</vt:lpstr>
      <vt:lpstr>2_Θέμα του Office</vt:lpstr>
      <vt:lpstr>Εξίσωση</vt:lpstr>
      <vt:lpstr>Equation</vt:lpstr>
      <vt:lpstr>Στατιστική και λογισμικά στις επιστήμες συμπεριφοράς 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Στατιστική και λογισμικά στις επιστήμες συμπεριφοράς </vt:lpstr>
      <vt:lpstr>Μέτρα θέσης και διασποράς μιας κατανομής πιθανοτήτων</vt:lpstr>
      <vt:lpstr>Mέση ή αναμενόμενη τιμή μιας τ.μ. Χ</vt:lpstr>
      <vt:lpstr>Παράδειγμα</vt:lpstr>
      <vt:lpstr>Η κατανομή πιθανοτήτων της Χ είναι η εξής:</vt:lpstr>
      <vt:lpstr>Παράδειγμα </vt:lpstr>
      <vt:lpstr>Παράδειγμα </vt:lpstr>
      <vt:lpstr>Ιδιότητες της Μέσης Τιμής μιας τ.μ. Χ</vt:lpstr>
      <vt:lpstr>Ιδιότητες της Μέσης Τιμής μιας τ.μ. Χ</vt:lpstr>
      <vt:lpstr>Ιδιότητες της Μέσης Τιμής μιας τ.μ. Χ</vt:lpstr>
      <vt:lpstr>Διακύμανση τυχαίας μεταβλητής</vt:lpstr>
      <vt:lpstr>Διαφάνεια 19</vt:lpstr>
      <vt:lpstr>Τυπική απόκλιση</vt:lpstr>
      <vt:lpstr>Παράδειγμα</vt:lpstr>
      <vt:lpstr>Διαφάνεια 22</vt:lpstr>
      <vt:lpstr>Ιδιότητες της διακύμανσης</vt:lpstr>
      <vt:lpstr>Διαφάνεια 24</vt:lpstr>
      <vt:lpstr>Τυποποιημένη τυχαία μεταβλητή</vt:lpstr>
      <vt:lpstr>    </vt:lpstr>
      <vt:lpstr>Τυποποιημένη τυχαία μεταβλητή</vt:lpstr>
      <vt:lpstr>Τυποποιημένη τυχαία μεταβλητή</vt:lpstr>
      <vt:lpstr>Εκτιμήσεις</vt:lpstr>
      <vt:lpstr>Εκτιμήσεις</vt:lpstr>
      <vt:lpstr>Εκτιμήσεις</vt:lpstr>
      <vt:lpstr>Διαφάνεια 32</vt:lpstr>
      <vt:lpstr>Εκτιμήσεις</vt:lpstr>
      <vt:lpstr>Εκτιμήσεις</vt:lpstr>
      <vt:lpstr>Εκτιμήσεις</vt:lpstr>
      <vt:lpstr>Σημείωμα Αναφοράς</vt:lpstr>
      <vt:lpstr>Σημείωμα Αδειοδότησης</vt:lpstr>
      <vt:lpstr>Διαφάνεια 38</vt:lpstr>
      <vt:lpstr>Διαφάνεια 39</vt:lpstr>
      <vt:lpstr>Διατήρηση Σημειωμάτων</vt:lpstr>
      <vt:lpstr>Διαφάνεια 41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141</cp:revision>
  <dcterms:created xsi:type="dcterms:W3CDTF">2015-04-14T16:45:01Z</dcterms:created>
  <dcterms:modified xsi:type="dcterms:W3CDTF">2015-11-09T13:42:19Z</dcterms:modified>
</cp:coreProperties>
</file>