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57" r:id="rId4"/>
    <p:sldId id="259" r:id="rId5"/>
    <p:sldId id="388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0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38" r:id="rId34"/>
    <p:sldId id="291" r:id="rId35"/>
    <p:sldId id="292" r:id="rId36"/>
    <p:sldId id="293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>
        <p:scale>
          <a:sx n="100" d="100"/>
          <a:sy n="100" d="100"/>
        </p:scale>
        <p:origin x="98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22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76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37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29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28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0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57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23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90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35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536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07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11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049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314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06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624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514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5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435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506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50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33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65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148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00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49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Ντετερμινιστικά Πεπερασμένα Αυτόματα, Κανονικές Πράξεις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Ντετερμινιστικά Πεπερασμένα Αυτόματα</a:t>
            </a:r>
            <a:r>
              <a:rPr lang="en-US" sz="2800" b="1" dirty="0" smtClean="0"/>
              <a:t>, </a:t>
            </a:r>
            <a:r>
              <a:rPr lang="el-GR" sz="2800" b="1" dirty="0"/>
              <a:t>Κανονικές Πράξεις</a:t>
            </a:r>
          </a:p>
          <a:p>
            <a:endParaRPr lang="en-US" sz="1800" dirty="0" smtClean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spc="-125" dirty="0">
                <a:solidFill>
                  <a:srgbClr val="675E47"/>
                </a:solidFill>
                <a:cs typeface="Cambria"/>
              </a:rPr>
              <a:t>Αυτόματ</a:t>
            </a:r>
            <a:r>
              <a:rPr lang="el-GR" spc="-25" dirty="0">
                <a:solidFill>
                  <a:srgbClr val="675E47"/>
                </a:solidFill>
                <a:cs typeface="Cambria"/>
              </a:rPr>
              <a:t>η</a:t>
            </a:r>
            <a:r>
              <a:rPr lang="el-GR" spc="-200" dirty="0">
                <a:solidFill>
                  <a:srgbClr val="675E47"/>
                </a:solidFill>
                <a:cs typeface="Cambria"/>
              </a:rPr>
              <a:t> 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Πόρτα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(1/3)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7" name="object 8"/>
          <p:cNvSpPr/>
          <p:nvPr/>
        </p:nvSpPr>
        <p:spPr>
          <a:xfrm>
            <a:off x="2489392" y="1337036"/>
            <a:ext cx="1729046" cy="1350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2526799" y="1402152"/>
            <a:ext cx="1600200" cy="1219199"/>
          </a:xfrm>
          <a:custGeom>
            <a:avLst/>
            <a:gdLst/>
            <a:ahLst/>
            <a:cxnLst/>
            <a:rect l="l" t="t" r="r" b="b"/>
            <a:pathLst>
              <a:path w="1600200" h="1219199">
                <a:moveTo>
                  <a:pt x="0" y="1219199"/>
                </a:moveTo>
                <a:lnTo>
                  <a:pt x="1600200" y="1219199"/>
                </a:lnTo>
                <a:lnTo>
                  <a:pt x="16002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2526799" y="1402152"/>
            <a:ext cx="1600199" cy="1219199"/>
          </a:xfrm>
          <a:custGeom>
            <a:avLst/>
            <a:gdLst/>
            <a:ahLst/>
            <a:cxnLst/>
            <a:rect l="l" t="t" r="r" b="b"/>
            <a:pathLst>
              <a:path w="1600199" h="1219199">
                <a:moveTo>
                  <a:pt x="0" y="0"/>
                </a:moveTo>
                <a:lnTo>
                  <a:pt x="1600199" y="0"/>
                </a:lnTo>
                <a:lnTo>
                  <a:pt x="1600199" y="1219199"/>
                </a:lnTo>
                <a:lnTo>
                  <a:pt x="0" y="12191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2639720" y="1666312"/>
            <a:ext cx="1380490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4475" marR="12700" indent="-232410">
              <a:lnSpc>
                <a:spcPts val="2800"/>
              </a:lnSpc>
            </a:pPr>
            <a:r>
              <a:rPr sz="2400" b="1" dirty="0" smtClean="0">
                <a:solidFill>
                  <a:srgbClr val="FFFFFF"/>
                </a:solidFill>
                <a:cs typeface="Calibri"/>
              </a:rPr>
              <a:t>μπρ</a:t>
            </a:r>
            <a:r>
              <a:rPr sz="2400" b="1" spc="-5" dirty="0" smtClean="0">
                <a:solidFill>
                  <a:srgbClr val="FFFFFF"/>
                </a:solidFill>
                <a:cs typeface="Calibri"/>
              </a:rPr>
              <a:t>ο</a:t>
            </a:r>
            <a:r>
              <a:rPr sz="2400" b="1" spc="0" dirty="0" smtClean="0">
                <a:solidFill>
                  <a:srgbClr val="FFFFFF"/>
                </a:solidFill>
                <a:cs typeface="Calibri"/>
              </a:rPr>
              <a:t>σ</a:t>
            </a:r>
            <a:r>
              <a:rPr sz="2400" b="1" spc="-5" dirty="0" smtClean="0">
                <a:solidFill>
                  <a:srgbClr val="FFFFFF"/>
                </a:solidFill>
                <a:cs typeface="Calibri"/>
              </a:rPr>
              <a:t>τ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ινό</a:t>
            </a:r>
            <a:r>
              <a:rPr sz="2400" b="1" spc="-10" dirty="0" smtClean="0">
                <a:solidFill>
                  <a:srgbClr val="FFFFFF"/>
                </a:solidFill>
                <a:cs typeface="Calibri"/>
              </a:rPr>
              <a:t> π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ατάκι</a:t>
            </a:r>
            <a:endParaRPr sz="2400">
              <a:cs typeface="Calibri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4584199" y="1021152"/>
            <a:ext cx="0" cy="2057399"/>
          </a:xfrm>
          <a:custGeom>
            <a:avLst/>
            <a:gdLst/>
            <a:ahLst/>
            <a:cxnLst/>
            <a:rect l="l" t="t" r="r" b="b"/>
            <a:pathLst>
              <a:path h="2057399">
                <a:moveTo>
                  <a:pt x="0" y="0"/>
                </a:moveTo>
                <a:lnTo>
                  <a:pt x="0" y="2057399"/>
                </a:lnTo>
              </a:path>
            </a:pathLst>
          </a:custGeom>
          <a:ln w="57149">
            <a:solidFill>
              <a:srgbClr val="B8B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4498474" y="935427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0" y="85725"/>
                </a:lnTo>
                <a:lnTo>
                  <a:pt x="85725" y="171450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4498474" y="2992827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0" y="85725"/>
                </a:lnTo>
                <a:lnTo>
                  <a:pt x="85725" y="171450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5003991" y="1337036"/>
            <a:ext cx="1729046" cy="1350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5041399" y="1402152"/>
            <a:ext cx="1600200" cy="1219199"/>
          </a:xfrm>
          <a:custGeom>
            <a:avLst/>
            <a:gdLst/>
            <a:ahLst/>
            <a:cxnLst/>
            <a:rect l="l" t="t" r="r" b="b"/>
            <a:pathLst>
              <a:path w="1600200" h="1219199">
                <a:moveTo>
                  <a:pt x="0" y="1219199"/>
                </a:moveTo>
                <a:lnTo>
                  <a:pt x="1600200" y="1219199"/>
                </a:lnTo>
                <a:lnTo>
                  <a:pt x="16002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5041399" y="1402152"/>
            <a:ext cx="1600199" cy="1219199"/>
          </a:xfrm>
          <a:custGeom>
            <a:avLst/>
            <a:gdLst/>
            <a:ahLst/>
            <a:cxnLst/>
            <a:rect l="l" t="t" r="r" b="b"/>
            <a:pathLst>
              <a:path w="1600199" h="1219199">
                <a:moveTo>
                  <a:pt x="0" y="0"/>
                </a:moveTo>
                <a:lnTo>
                  <a:pt x="1600199" y="0"/>
                </a:lnTo>
                <a:lnTo>
                  <a:pt x="1600199" y="1219199"/>
                </a:lnTo>
                <a:lnTo>
                  <a:pt x="0" y="12191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8"/>
          <p:cNvSpPr txBox="1"/>
          <p:nvPr/>
        </p:nvSpPr>
        <p:spPr>
          <a:xfrm>
            <a:off x="5386417" y="1666312"/>
            <a:ext cx="915669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0650">
              <a:lnSpc>
                <a:spcPts val="2800"/>
              </a:lnSpc>
            </a:pPr>
            <a:r>
              <a:rPr sz="2400" b="1" dirty="0" smtClean="0">
                <a:solidFill>
                  <a:srgbClr val="FFFFFF"/>
                </a:solidFill>
                <a:cs typeface="Calibri"/>
              </a:rPr>
              <a:t>πίσω π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ατάκι</a:t>
            </a:r>
            <a:endParaRPr sz="2400">
              <a:cs typeface="Calibri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1005339" y="3352872"/>
            <a:ext cx="2242185" cy="38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2F2B20"/>
                </a:solidFill>
                <a:cs typeface="Calibri"/>
              </a:rPr>
              <a:t>Τ</a:t>
            </a:r>
            <a:r>
              <a:rPr sz="2400" b="1" spc="-20" dirty="0" smtClean="0">
                <a:solidFill>
                  <a:srgbClr val="2F2B20"/>
                </a:solidFill>
                <a:cs typeface="Calibri"/>
              </a:rPr>
              <a:t>έ</a:t>
            </a:r>
            <a:r>
              <a:rPr sz="2400" b="1" spc="0" dirty="0" smtClean="0">
                <a:solidFill>
                  <a:srgbClr val="2F2B20"/>
                </a:solidFill>
                <a:cs typeface="Calibri"/>
              </a:rPr>
              <a:t>σσ</a:t>
            </a:r>
            <a:r>
              <a:rPr sz="2400" b="1" spc="-5" dirty="0" smtClean="0">
                <a:solidFill>
                  <a:srgbClr val="2F2B20"/>
                </a:solidFill>
                <a:cs typeface="Calibri"/>
              </a:rPr>
              <a:t>ε</a:t>
            </a:r>
            <a:r>
              <a:rPr sz="2400" b="1" spc="0" dirty="0" smtClean="0">
                <a:solidFill>
                  <a:srgbClr val="2F2B20"/>
                </a:solidFill>
                <a:cs typeface="Calibri"/>
              </a:rPr>
              <a:t>ρα </a:t>
            </a:r>
            <a:r>
              <a:rPr sz="2400" b="1" spc="-15" dirty="0" smtClean="0">
                <a:solidFill>
                  <a:srgbClr val="2F2B20"/>
                </a:solidFill>
                <a:cs typeface="Calibri"/>
              </a:rPr>
              <a:t>Σήματα:</a:t>
            </a:r>
            <a:endParaRPr sz="2400" dirty="0">
              <a:cs typeface="Calibri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1462539" y="3708472"/>
            <a:ext cx="7253605" cy="1858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20" dirty="0" smtClean="0">
                <a:solidFill>
                  <a:srgbClr val="0066CC"/>
                </a:solidFill>
                <a:cs typeface="Calibri"/>
              </a:rPr>
              <a:t>«ΕΜΠΡΟ</a:t>
            </a:r>
            <a:r>
              <a:rPr sz="2400" spc="-15" dirty="0" smtClean="0">
                <a:solidFill>
                  <a:srgbClr val="0066CC"/>
                </a:solidFill>
                <a:cs typeface="Calibri"/>
              </a:rPr>
              <a:t>Σ»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: 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κάποιος στέκεται στο μπροσ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τιν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ό πατάκι</a:t>
            </a: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20" dirty="0" smtClean="0">
                <a:solidFill>
                  <a:srgbClr val="0066CC"/>
                </a:solidFill>
                <a:cs typeface="Calibri"/>
              </a:rPr>
              <a:t>«ΠΙΣΩ</a:t>
            </a:r>
            <a:r>
              <a:rPr sz="2400" spc="-15" dirty="0" smtClean="0">
                <a:solidFill>
                  <a:srgbClr val="0066CC"/>
                </a:solidFill>
                <a:cs typeface="Calibri"/>
              </a:rPr>
              <a:t>»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: 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κάποιος στέκεται στο πίσ</a:t>
            </a:r>
            <a:r>
              <a:rPr sz="2400" spc="-20" dirty="0" smtClean="0">
                <a:solidFill>
                  <a:srgbClr val="2F2B20"/>
                </a:solidFill>
                <a:cs typeface="Calibri"/>
              </a:rPr>
              <a:t>ω π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ατάκι</a:t>
            </a:r>
            <a:endParaRPr sz="2400" dirty="0">
              <a:cs typeface="Calibri"/>
            </a:endParaRPr>
          </a:p>
          <a:p>
            <a:pPr marL="355600" marR="12700" indent="-342900">
              <a:lnSpc>
                <a:spcPct val="100699"/>
              </a:lnSpc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20" dirty="0" smtClean="0">
                <a:solidFill>
                  <a:srgbClr val="0066CC"/>
                </a:solidFill>
                <a:cs typeface="Calibri"/>
              </a:rPr>
              <a:t>«ΕΜΠΡΟ</a:t>
            </a:r>
            <a:r>
              <a:rPr sz="2400" spc="-15" dirty="0" smtClean="0">
                <a:solidFill>
                  <a:srgbClr val="0066CC"/>
                </a:solidFill>
                <a:cs typeface="Calibri"/>
              </a:rPr>
              <a:t>Σ</a:t>
            </a:r>
            <a:r>
              <a:rPr sz="2400" spc="-495" dirty="0" smtClean="0">
                <a:solidFill>
                  <a:srgbClr val="0066CC"/>
                </a:solidFill>
                <a:cs typeface="Calibri"/>
              </a:rPr>
              <a:t>-­‐</a:t>
            </a:r>
            <a:r>
              <a:rPr sz="2400" spc="-15" dirty="0" smtClean="0">
                <a:solidFill>
                  <a:srgbClr val="0066CC"/>
                </a:solidFill>
                <a:cs typeface="Calibri"/>
              </a:rPr>
              <a:t>ΠΙΣΩ</a:t>
            </a:r>
            <a:r>
              <a:rPr sz="2400" spc="-20" dirty="0" smtClean="0">
                <a:solidFill>
                  <a:srgbClr val="0066CC"/>
                </a:solidFill>
                <a:cs typeface="Calibri"/>
              </a:rPr>
              <a:t>»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: 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έχει κάποιο άτομο και στο μπροστά και το πίσ</a:t>
            </a:r>
            <a:r>
              <a:rPr sz="2400" spc="-20" dirty="0" smtClean="0">
                <a:solidFill>
                  <a:srgbClr val="2F2B20"/>
                </a:solidFill>
                <a:cs typeface="Calibri"/>
              </a:rPr>
              <a:t>ω π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ατάκι</a:t>
            </a: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0066CC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15" dirty="0" smtClean="0">
                <a:solidFill>
                  <a:srgbClr val="0066CC"/>
                </a:solidFill>
                <a:cs typeface="Calibri"/>
              </a:rPr>
              <a:t>«ΠΟΥΘΕΝΑ</a:t>
            </a:r>
            <a:r>
              <a:rPr sz="2400" spc="-20" dirty="0" smtClean="0">
                <a:solidFill>
                  <a:srgbClr val="0066CC"/>
                </a:solidFill>
                <a:cs typeface="Calibri"/>
              </a:rPr>
              <a:t>»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: 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δεν υπάρχει κανένας στα πατάκια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5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78402"/>
            <a:ext cx="8229600" cy="952500"/>
          </a:xfrm>
        </p:spPr>
        <p:txBody>
          <a:bodyPr>
            <a:normAutofit/>
          </a:bodyPr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spc="-125" dirty="0">
                <a:solidFill>
                  <a:srgbClr val="675E47"/>
                </a:solidFill>
                <a:cs typeface="Cambria"/>
              </a:rPr>
              <a:t>Αυτόματ</a:t>
            </a:r>
            <a:r>
              <a:rPr lang="el-GR" spc="-25" dirty="0">
                <a:solidFill>
                  <a:srgbClr val="675E47"/>
                </a:solidFill>
                <a:cs typeface="Cambria"/>
              </a:rPr>
              <a:t>η</a:t>
            </a:r>
            <a:r>
              <a:rPr lang="el-GR" spc="-200" dirty="0">
                <a:solidFill>
                  <a:srgbClr val="675E47"/>
                </a:solidFill>
                <a:cs typeface="Cambria"/>
              </a:rPr>
              <a:t> 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Πόρτα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(2/3)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7" name="object 13"/>
          <p:cNvSpPr/>
          <p:nvPr/>
        </p:nvSpPr>
        <p:spPr>
          <a:xfrm>
            <a:off x="4121835" y="23180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0" y="85725"/>
                </a:lnTo>
                <a:lnTo>
                  <a:pt x="85725" y="171450"/>
                </a:lnTo>
                <a:lnTo>
                  <a:pt x="171450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9064" y="3406969"/>
            <a:ext cx="1808017" cy="142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0098" y="3471407"/>
            <a:ext cx="1676398" cy="1295400"/>
          </a:xfrm>
          <a:custGeom>
            <a:avLst/>
            <a:gdLst/>
            <a:ahLst/>
            <a:cxnLst/>
            <a:rect l="l" t="t" r="r" b="b"/>
            <a:pathLst>
              <a:path w="1676398" h="1295400">
                <a:moveTo>
                  <a:pt x="838198" y="0"/>
                </a:moveTo>
                <a:lnTo>
                  <a:pt x="769453" y="2147"/>
                </a:lnTo>
                <a:lnTo>
                  <a:pt x="702238" y="8477"/>
                </a:lnTo>
                <a:lnTo>
                  <a:pt x="636770" y="18823"/>
                </a:lnTo>
                <a:lnTo>
                  <a:pt x="573263" y="33020"/>
                </a:lnTo>
                <a:lnTo>
                  <a:pt x="511934" y="50899"/>
                </a:lnTo>
                <a:lnTo>
                  <a:pt x="452998" y="72295"/>
                </a:lnTo>
                <a:lnTo>
                  <a:pt x="396671" y="97040"/>
                </a:lnTo>
                <a:lnTo>
                  <a:pt x="343169" y="124968"/>
                </a:lnTo>
                <a:lnTo>
                  <a:pt x="292708" y="155913"/>
                </a:lnTo>
                <a:lnTo>
                  <a:pt x="245502" y="189707"/>
                </a:lnTo>
                <a:lnTo>
                  <a:pt x="201769" y="226183"/>
                </a:lnTo>
                <a:lnTo>
                  <a:pt x="161723" y="265176"/>
                </a:lnTo>
                <a:lnTo>
                  <a:pt x="125581" y="306519"/>
                </a:lnTo>
                <a:lnTo>
                  <a:pt x="93558" y="350044"/>
                </a:lnTo>
                <a:lnTo>
                  <a:pt x="65869" y="395586"/>
                </a:lnTo>
                <a:lnTo>
                  <a:pt x="42731" y="442976"/>
                </a:lnTo>
                <a:lnTo>
                  <a:pt x="24360" y="492050"/>
                </a:lnTo>
                <a:lnTo>
                  <a:pt x="10970" y="542639"/>
                </a:lnTo>
                <a:lnTo>
                  <a:pt x="2778" y="594578"/>
                </a:lnTo>
                <a:lnTo>
                  <a:pt x="0" y="647700"/>
                </a:lnTo>
                <a:lnTo>
                  <a:pt x="2778" y="700821"/>
                </a:lnTo>
                <a:lnTo>
                  <a:pt x="10970" y="752760"/>
                </a:lnTo>
                <a:lnTo>
                  <a:pt x="24360" y="803349"/>
                </a:lnTo>
                <a:lnTo>
                  <a:pt x="42731" y="852423"/>
                </a:lnTo>
                <a:lnTo>
                  <a:pt x="65869" y="899813"/>
                </a:lnTo>
                <a:lnTo>
                  <a:pt x="93558" y="945355"/>
                </a:lnTo>
                <a:lnTo>
                  <a:pt x="125581" y="988880"/>
                </a:lnTo>
                <a:lnTo>
                  <a:pt x="161723" y="1030223"/>
                </a:lnTo>
                <a:lnTo>
                  <a:pt x="201769" y="1069216"/>
                </a:lnTo>
                <a:lnTo>
                  <a:pt x="245502" y="1105692"/>
                </a:lnTo>
                <a:lnTo>
                  <a:pt x="292708" y="1139486"/>
                </a:lnTo>
                <a:lnTo>
                  <a:pt x="343169" y="1170431"/>
                </a:lnTo>
                <a:lnTo>
                  <a:pt x="396671" y="1198359"/>
                </a:lnTo>
                <a:lnTo>
                  <a:pt x="452998" y="1223104"/>
                </a:lnTo>
                <a:lnTo>
                  <a:pt x="511934" y="1244500"/>
                </a:lnTo>
                <a:lnTo>
                  <a:pt x="573263" y="1262379"/>
                </a:lnTo>
                <a:lnTo>
                  <a:pt x="636770" y="1276576"/>
                </a:lnTo>
                <a:lnTo>
                  <a:pt x="702238" y="1286922"/>
                </a:lnTo>
                <a:lnTo>
                  <a:pt x="769453" y="1293252"/>
                </a:lnTo>
                <a:lnTo>
                  <a:pt x="838198" y="1295400"/>
                </a:lnTo>
                <a:lnTo>
                  <a:pt x="906944" y="1293252"/>
                </a:lnTo>
                <a:lnTo>
                  <a:pt x="974159" y="1286922"/>
                </a:lnTo>
                <a:lnTo>
                  <a:pt x="1039627" y="1276576"/>
                </a:lnTo>
                <a:lnTo>
                  <a:pt x="1103134" y="1262379"/>
                </a:lnTo>
                <a:lnTo>
                  <a:pt x="1164464" y="1244500"/>
                </a:lnTo>
                <a:lnTo>
                  <a:pt x="1223399" y="1223104"/>
                </a:lnTo>
                <a:lnTo>
                  <a:pt x="1279726" y="1198359"/>
                </a:lnTo>
                <a:lnTo>
                  <a:pt x="1333228" y="1170431"/>
                </a:lnTo>
                <a:lnTo>
                  <a:pt x="1383690" y="1139486"/>
                </a:lnTo>
                <a:lnTo>
                  <a:pt x="1430895" y="1105692"/>
                </a:lnTo>
                <a:lnTo>
                  <a:pt x="1474629" y="1069216"/>
                </a:lnTo>
                <a:lnTo>
                  <a:pt x="1514674" y="1030223"/>
                </a:lnTo>
                <a:lnTo>
                  <a:pt x="1550817" y="988880"/>
                </a:lnTo>
                <a:lnTo>
                  <a:pt x="1582840" y="945355"/>
                </a:lnTo>
                <a:lnTo>
                  <a:pt x="1610528" y="899813"/>
                </a:lnTo>
                <a:lnTo>
                  <a:pt x="1633666" y="852423"/>
                </a:lnTo>
                <a:lnTo>
                  <a:pt x="1652038" y="803349"/>
                </a:lnTo>
                <a:lnTo>
                  <a:pt x="1665428" y="752760"/>
                </a:lnTo>
                <a:lnTo>
                  <a:pt x="1673620" y="700821"/>
                </a:lnTo>
                <a:lnTo>
                  <a:pt x="1676398" y="647700"/>
                </a:lnTo>
                <a:lnTo>
                  <a:pt x="1673620" y="594578"/>
                </a:lnTo>
                <a:lnTo>
                  <a:pt x="1665428" y="542639"/>
                </a:lnTo>
                <a:lnTo>
                  <a:pt x="1652038" y="492050"/>
                </a:lnTo>
                <a:lnTo>
                  <a:pt x="1633666" y="442976"/>
                </a:lnTo>
                <a:lnTo>
                  <a:pt x="1610528" y="395586"/>
                </a:lnTo>
                <a:lnTo>
                  <a:pt x="1582840" y="350044"/>
                </a:lnTo>
                <a:lnTo>
                  <a:pt x="1550817" y="306519"/>
                </a:lnTo>
                <a:lnTo>
                  <a:pt x="1514674" y="265176"/>
                </a:lnTo>
                <a:lnTo>
                  <a:pt x="1474629" y="226183"/>
                </a:lnTo>
                <a:lnTo>
                  <a:pt x="1430895" y="189707"/>
                </a:lnTo>
                <a:lnTo>
                  <a:pt x="1383690" y="155913"/>
                </a:lnTo>
                <a:lnTo>
                  <a:pt x="1333228" y="124968"/>
                </a:lnTo>
                <a:lnTo>
                  <a:pt x="1279726" y="97040"/>
                </a:lnTo>
                <a:lnTo>
                  <a:pt x="1223399" y="72295"/>
                </a:lnTo>
                <a:lnTo>
                  <a:pt x="1164464" y="50899"/>
                </a:lnTo>
                <a:lnTo>
                  <a:pt x="1103134" y="33020"/>
                </a:lnTo>
                <a:lnTo>
                  <a:pt x="1039627" y="18823"/>
                </a:lnTo>
                <a:lnTo>
                  <a:pt x="974159" y="8477"/>
                </a:lnTo>
                <a:lnTo>
                  <a:pt x="906944" y="2147"/>
                </a:lnTo>
                <a:lnTo>
                  <a:pt x="838198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0098" y="3471408"/>
            <a:ext cx="1676399" cy="1295399"/>
          </a:xfrm>
          <a:custGeom>
            <a:avLst/>
            <a:gdLst/>
            <a:ahLst/>
            <a:cxnLst/>
            <a:rect l="l" t="t" r="r" b="b"/>
            <a:pathLst>
              <a:path w="1676399" h="1295399">
                <a:moveTo>
                  <a:pt x="0" y="647699"/>
                </a:moveTo>
                <a:lnTo>
                  <a:pt x="2778" y="594578"/>
                </a:lnTo>
                <a:lnTo>
                  <a:pt x="10970" y="542639"/>
                </a:lnTo>
                <a:lnTo>
                  <a:pt x="24360" y="492049"/>
                </a:lnTo>
                <a:lnTo>
                  <a:pt x="42731" y="442976"/>
                </a:lnTo>
                <a:lnTo>
                  <a:pt x="65869" y="395585"/>
                </a:lnTo>
                <a:lnTo>
                  <a:pt x="93558" y="350044"/>
                </a:lnTo>
                <a:lnTo>
                  <a:pt x="125581" y="306519"/>
                </a:lnTo>
                <a:lnTo>
                  <a:pt x="161723" y="265176"/>
                </a:lnTo>
                <a:lnTo>
                  <a:pt x="201769" y="226183"/>
                </a:lnTo>
                <a:lnTo>
                  <a:pt x="245503" y="189706"/>
                </a:lnTo>
                <a:lnTo>
                  <a:pt x="292708" y="155912"/>
                </a:lnTo>
                <a:lnTo>
                  <a:pt x="343169" y="124968"/>
                </a:lnTo>
                <a:lnTo>
                  <a:pt x="396671" y="97040"/>
                </a:lnTo>
                <a:lnTo>
                  <a:pt x="452998" y="72295"/>
                </a:lnTo>
                <a:lnTo>
                  <a:pt x="511934" y="50899"/>
                </a:lnTo>
                <a:lnTo>
                  <a:pt x="573263" y="33020"/>
                </a:lnTo>
                <a:lnTo>
                  <a:pt x="636770" y="18823"/>
                </a:lnTo>
                <a:lnTo>
                  <a:pt x="702239" y="8477"/>
                </a:lnTo>
                <a:lnTo>
                  <a:pt x="769454" y="2147"/>
                </a:lnTo>
                <a:lnTo>
                  <a:pt x="838199" y="0"/>
                </a:lnTo>
                <a:lnTo>
                  <a:pt x="906945" y="2147"/>
                </a:lnTo>
                <a:lnTo>
                  <a:pt x="974160" y="8477"/>
                </a:lnTo>
                <a:lnTo>
                  <a:pt x="1039628" y="18823"/>
                </a:lnTo>
                <a:lnTo>
                  <a:pt x="1103135" y="33020"/>
                </a:lnTo>
                <a:lnTo>
                  <a:pt x="1164464" y="50899"/>
                </a:lnTo>
                <a:lnTo>
                  <a:pt x="1223400" y="72295"/>
                </a:lnTo>
                <a:lnTo>
                  <a:pt x="1279727" y="97040"/>
                </a:lnTo>
                <a:lnTo>
                  <a:pt x="1333229" y="124968"/>
                </a:lnTo>
                <a:lnTo>
                  <a:pt x="1383691" y="155912"/>
                </a:lnTo>
                <a:lnTo>
                  <a:pt x="1430896" y="189706"/>
                </a:lnTo>
                <a:lnTo>
                  <a:pt x="1474629" y="226183"/>
                </a:lnTo>
                <a:lnTo>
                  <a:pt x="1514675" y="265176"/>
                </a:lnTo>
                <a:lnTo>
                  <a:pt x="1550817" y="306519"/>
                </a:lnTo>
                <a:lnTo>
                  <a:pt x="1582841" y="350044"/>
                </a:lnTo>
                <a:lnTo>
                  <a:pt x="1610529" y="395585"/>
                </a:lnTo>
                <a:lnTo>
                  <a:pt x="1633667" y="442976"/>
                </a:lnTo>
                <a:lnTo>
                  <a:pt x="1652039" y="492049"/>
                </a:lnTo>
                <a:lnTo>
                  <a:pt x="1665428" y="542639"/>
                </a:lnTo>
                <a:lnTo>
                  <a:pt x="1673620" y="594578"/>
                </a:lnTo>
                <a:lnTo>
                  <a:pt x="1676399" y="647699"/>
                </a:lnTo>
                <a:lnTo>
                  <a:pt x="1673620" y="700821"/>
                </a:lnTo>
                <a:lnTo>
                  <a:pt x="1665428" y="752760"/>
                </a:lnTo>
                <a:lnTo>
                  <a:pt x="1652039" y="803349"/>
                </a:lnTo>
                <a:lnTo>
                  <a:pt x="1633667" y="852423"/>
                </a:lnTo>
                <a:lnTo>
                  <a:pt x="1610529" y="899813"/>
                </a:lnTo>
                <a:lnTo>
                  <a:pt x="1582841" y="945355"/>
                </a:lnTo>
                <a:lnTo>
                  <a:pt x="1550817" y="988880"/>
                </a:lnTo>
                <a:lnTo>
                  <a:pt x="1514675" y="1030222"/>
                </a:lnTo>
                <a:lnTo>
                  <a:pt x="1474629" y="1069215"/>
                </a:lnTo>
                <a:lnTo>
                  <a:pt x="1430896" y="1105692"/>
                </a:lnTo>
                <a:lnTo>
                  <a:pt x="1383691" y="1139486"/>
                </a:lnTo>
                <a:lnTo>
                  <a:pt x="1333229" y="1170431"/>
                </a:lnTo>
                <a:lnTo>
                  <a:pt x="1279727" y="1198359"/>
                </a:lnTo>
                <a:lnTo>
                  <a:pt x="1223400" y="1223104"/>
                </a:lnTo>
                <a:lnTo>
                  <a:pt x="1164464" y="1244500"/>
                </a:lnTo>
                <a:lnTo>
                  <a:pt x="1103135" y="1262379"/>
                </a:lnTo>
                <a:lnTo>
                  <a:pt x="1039628" y="1276575"/>
                </a:lnTo>
                <a:lnTo>
                  <a:pt x="974160" y="1286922"/>
                </a:lnTo>
                <a:lnTo>
                  <a:pt x="906945" y="1293252"/>
                </a:lnTo>
                <a:lnTo>
                  <a:pt x="838199" y="1295399"/>
                </a:lnTo>
                <a:lnTo>
                  <a:pt x="769454" y="1293252"/>
                </a:lnTo>
                <a:lnTo>
                  <a:pt x="702239" y="1286922"/>
                </a:lnTo>
                <a:lnTo>
                  <a:pt x="636770" y="1276575"/>
                </a:lnTo>
                <a:lnTo>
                  <a:pt x="573263" y="1262379"/>
                </a:lnTo>
                <a:lnTo>
                  <a:pt x="511934" y="1244500"/>
                </a:lnTo>
                <a:lnTo>
                  <a:pt x="452998" y="1223104"/>
                </a:lnTo>
                <a:lnTo>
                  <a:pt x="396671" y="1198359"/>
                </a:lnTo>
                <a:lnTo>
                  <a:pt x="343169" y="1170431"/>
                </a:lnTo>
                <a:lnTo>
                  <a:pt x="292708" y="1139486"/>
                </a:lnTo>
                <a:lnTo>
                  <a:pt x="245503" y="1105692"/>
                </a:lnTo>
                <a:lnTo>
                  <a:pt x="201769" y="1069215"/>
                </a:lnTo>
                <a:lnTo>
                  <a:pt x="161723" y="1030222"/>
                </a:lnTo>
                <a:lnTo>
                  <a:pt x="125581" y="988880"/>
                </a:lnTo>
                <a:lnTo>
                  <a:pt x="93558" y="945355"/>
                </a:lnTo>
                <a:lnTo>
                  <a:pt x="65869" y="899813"/>
                </a:lnTo>
                <a:lnTo>
                  <a:pt x="42731" y="852423"/>
                </a:lnTo>
                <a:lnTo>
                  <a:pt x="24360" y="803349"/>
                </a:lnTo>
                <a:lnTo>
                  <a:pt x="10970" y="752760"/>
                </a:lnTo>
                <a:lnTo>
                  <a:pt x="2778" y="700821"/>
                </a:lnTo>
                <a:lnTo>
                  <a:pt x="0" y="647699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45049" y="3966707"/>
            <a:ext cx="91186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FFFFFF"/>
                </a:solidFill>
                <a:cs typeface="Calibri"/>
              </a:rPr>
              <a:t>ΚΛΕΙΣΤΗ</a:t>
            </a:r>
            <a:endParaRPr sz="20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064" y="3406969"/>
            <a:ext cx="1808017" cy="142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9096" y="3471407"/>
            <a:ext cx="1676400" cy="1295400"/>
          </a:xfrm>
          <a:custGeom>
            <a:avLst/>
            <a:gdLst/>
            <a:ahLst/>
            <a:cxnLst/>
            <a:rect l="l" t="t" r="r" b="b"/>
            <a:pathLst>
              <a:path w="1676400" h="1295400">
                <a:moveTo>
                  <a:pt x="838200" y="0"/>
                </a:moveTo>
                <a:lnTo>
                  <a:pt x="769454" y="2147"/>
                </a:lnTo>
                <a:lnTo>
                  <a:pt x="702239" y="8477"/>
                </a:lnTo>
                <a:lnTo>
                  <a:pt x="636770" y="18823"/>
                </a:lnTo>
                <a:lnTo>
                  <a:pt x="573263" y="33020"/>
                </a:lnTo>
                <a:lnTo>
                  <a:pt x="511934" y="50899"/>
                </a:lnTo>
                <a:lnTo>
                  <a:pt x="452998" y="72295"/>
                </a:lnTo>
                <a:lnTo>
                  <a:pt x="396671" y="97040"/>
                </a:lnTo>
                <a:lnTo>
                  <a:pt x="343169" y="124968"/>
                </a:lnTo>
                <a:lnTo>
                  <a:pt x="292708" y="155913"/>
                </a:lnTo>
                <a:lnTo>
                  <a:pt x="245503" y="189707"/>
                </a:lnTo>
                <a:lnTo>
                  <a:pt x="201769" y="226183"/>
                </a:lnTo>
                <a:lnTo>
                  <a:pt x="161723" y="265176"/>
                </a:lnTo>
                <a:lnTo>
                  <a:pt x="125581" y="306519"/>
                </a:lnTo>
                <a:lnTo>
                  <a:pt x="93558" y="350044"/>
                </a:lnTo>
                <a:lnTo>
                  <a:pt x="65869" y="395586"/>
                </a:lnTo>
                <a:lnTo>
                  <a:pt x="42731" y="442976"/>
                </a:lnTo>
                <a:lnTo>
                  <a:pt x="24360" y="492050"/>
                </a:lnTo>
                <a:lnTo>
                  <a:pt x="10970" y="542639"/>
                </a:lnTo>
                <a:lnTo>
                  <a:pt x="2778" y="594578"/>
                </a:lnTo>
                <a:lnTo>
                  <a:pt x="0" y="647700"/>
                </a:lnTo>
                <a:lnTo>
                  <a:pt x="2778" y="700821"/>
                </a:lnTo>
                <a:lnTo>
                  <a:pt x="10970" y="752760"/>
                </a:lnTo>
                <a:lnTo>
                  <a:pt x="24360" y="803349"/>
                </a:lnTo>
                <a:lnTo>
                  <a:pt x="42731" y="852423"/>
                </a:lnTo>
                <a:lnTo>
                  <a:pt x="65869" y="899813"/>
                </a:lnTo>
                <a:lnTo>
                  <a:pt x="93558" y="945355"/>
                </a:lnTo>
                <a:lnTo>
                  <a:pt x="125581" y="988880"/>
                </a:lnTo>
                <a:lnTo>
                  <a:pt x="161723" y="1030223"/>
                </a:lnTo>
                <a:lnTo>
                  <a:pt x="201769" y="1069216"/>
                </a:lnTo>
                <a:lnTo>
                  <a:pt x="245503" y="1105692"/>
                </a:lnTo>
                <a:lnTo>
                  <a:pt x="292708" y="1139486"/>
                </a:lnTo>
                <a:lnTo>
                  <a:pt x="343169" y="1170431"/>
                </a:lnTo>
                <a:lnTo>
                  <a:pt x="396671" y="1198359"/>
                </a:lnTo>
                <a:lnTo>
                  <a:pt x="452998" y="1223104"/>
                </a:lnTo>
                <a:lnTo>
                  <a:pt x="511934" y="1244500"/>
                </a:lnTo>
                <a:lnTo>
                  <a:pt x="573263" y="1262379"/>
                </a:lnTo>
                <a:lnTo>
                  <a:pt x="636770" y="1276576"/>
                </a:lnTo>
                <a:lnTo>
                  <a:pt x="702239" y="1286922"/>
                </a:lnTo>
                <a:lnTo>
                  <a:pt x="769454" y="1293252"/>
                </a:lnTo>
                <a:lnTo>
                  <a:pt x="838200" y="1295400"/>
                </a:lnTo>
                <a:lnTo>
                  <a:pt x="906945" y="1293252"/>
                </a:lnTo>
                <a:lnTo>
                  <a:pt x="974160" y="1286922"/>
                </a:lnTo>
                <a:lnTo>
                  <a:pt x="1039629" y="1276576"/>
                </a:lnTo>
                <a:lnTo>
                  <a:pt x="1103136" y="1262379"/>
                </a:lnTo>
                <a:lnTo>
                  <a:pt x="1164465" y="1244500"/>
                </a:lnTo>
                <a:lnTo>
                  <a:pt x="1223401" y="1223104"/>
                </a:lnTo>
                <a:lnTo>
                  <a:pt x="1279728" y="1198359"/>
                </a:lnTo>
                <a:lnTo>
                  <a:pt x="1333230" y="1170431"/>
                </a:lnTo>
                <a:lnTo>
                  <a:pt x="1383691" y="1139486"/>
                </a:lnTo>
                <a:lnTo>
                  <a:pt x="1430896" y="1105692"/>
                </a:lnTo>
                <a:lnTo>
                  <a:pt x="1474630" y="1069216"/>
                </a:lnTo>
                <a:lnTo>
                  <a:pt x="1514676" y="1030223"/>
                </a:lnTo>
                <a:lnTo>
                  <a:pt x="1550818" y="988880"/>
                </a:lnTo>
                <a:lnTo>
                  <a:pt x="1582841" y="945355"/>
                </a:lnTo>
                <a:lnTo>
                  <a:pt x="1610530" y="899813"/>
                </a:lnTo>
                <a:lnTo>
                  <a:pt x="1633668" y="852423"/>
                </a:lnTo>
                <a:lnTo>
                  <a:pt x="1652039" y="803349"/>
                </a:lnTo>
                <a:lnTo>
                  <a:pt x="1665429" y="752760"/>
                </a:lnTo>
                <a:lnTo>
                  <a:pt x="1673621" y="700821"/>
                </a:lnTo>
                <a:lnTo>
                  <a:pt x="1676400" y="647700"/>
                </a:lnTo>
                <a:lnTo>
                  <a:pt x="1673621" y="594578"/>
                </a:lnTo>
                <a:lnTo>
                  <a:pt x="1665429" y="542639"/>
                </a:lnTo>
                <a:lnTo>
                  <a:pt x="1652039" y="492050"/>
                </a:lnTo>
                <a:lnTo>
                  <a:pt x="1633668" y="442976"/>
                </a:lnTo>
                <a:lnTo>
                  <a:pt x="1610530" y="395586"/>
                </a:lnTo>
                <a:lnTo>
                  <a:pt x="1582841" y="350044"/>
                </a:lnTo>
                <a:lnTo>
                  <a:pt x="1550818" y="306519"/>
                </a:lnTo>
                <a:lnTo>
                  <a:pt x="1514676" y="265176"/>
                </a:lnTo>
                <a:lnTo>
                  <a:pt x="1474630" y="226183"/>
                </a:lnTo>
                <a:lnTo>
                  <a:pt x="1430896" y="189707"/>
                </a:lnTo>
                <a:lnTo>
                  <a:pt x="1383691" y="155913"/>
                </a:lnTo>
                <a:lnTo>
                  <a:pt x="1333230" y="124968"/>
                </a:lnTo>
                <a:lnTo>
                  <a:pt x="1279728" y="97040"/>
                </a:lnTo>
                <a:lnTo>
                  <a:pt x="1223401" y="72295"/>
                </a:lnTo>
                <a:lnTo>
                  <a:pt x="1164465" y="50899"/>
                </a:lnTo>
                <a:lnTo>
                  <a:pt x="1103136" y="33020"/>
                </a:lnTo>
                <a:lnTo>
                  <a:pt x="1039629" y="18823"/>
                </a:lnTo>
                <a:lnTo>
                  <a:pt x="974160" y="8477"/>
                </a:lnTo>
                <a:lnTo>
                  <a:pt x="906945" y="2147"/>
                </a:lnTo>
                <a:lnTo>
                  <a:pt x="838200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9096" y="3471408"/>
            <a:ext cx="1676399" cy="1295399"/>
          </a:xfrm>
          <a:custGeom>
            <a:avLst/>
            <a:gdLst/>
            <a:ahLst/>
            <a:cxnLst/>
            <a:rect l="l" t="t" r="r" b="b"/>
            <a:pathLst>
              <a:path w="1676399" h="1295399">
                <a:moveTo>
                  <a:pt x="0" y="647699"/>
                </a:moveTo>
                <a:lnTo>
                  <a:pt x="2778" y="594578"/>
                </a:lnTo>
                <a:lnTo>
                  <a:pt x="10970" y="542639"/>
                </a:lnTo>
                <a:lnTo>
                  <a:pt x="24360" y="492049"/>
                </a:lnTo>
                <a:lnTo>
                  <a:pt x="42731" y="442976"/>
                </a:lnTo>
                <a:lnTo>
                  <a:pt x="65869" y="395585"/>
                </a:lnTo>
                <a:lnTo>
                  <a:pt x="93558" y="350044"/>
                </a:lnTo>
                <a:lnTo>
                  <a:pt x="125581" y="306519"/>
                </a:lnTo>
                <a:lnTo>
                  <a:pt x="161723" y="265176"/>
                </a:lnTo>
                <a:lnTo>
                  <a:pt x="201769" y="226183"/>
                </a:lnTo>
                <a:lnTo>
                  <a:pt x="245503" y="189706"/>
                </a:lnTo>
                <a:lnTo>
                  <a:pt x="292708" y="155912"/>
                </a:lnTo>
                <a:lnTo>
                  <a:pt x="343169" y="124968"/>
                </a:lnTo>
                <a:lnTo>
                  <a:pt x="396671" y="97040"/>
                </a:lnTo>
                <a:lnTo>
                  <a:pt x="452998" y="72295"/>
                </a:lnTo>
                <a:lnTo>
                  <a:pt x="511934" y="50899"/>
                </a:lnTo>
                <a:lnTo>
                  <a:pt x="573263" y="33020"/>
                </a:lnTo>
                <a:lnTo>
                  <a:pt x="636770" y="18823"/>
                </a:lnTo>
                <a:lnTo>
                  <a:pt x="702239" y="8477"/>
                </a:lnTo>
                <a:lnTo>
                  <a:pt x="769454" y="2147"/>
                </a:lnTo>
                <a:lnTo>
                  <a:pt x="838199" y="0"/>
                </a:lnTo>
                <a:lnTo>
                  <a:pt x="906945" y="2147"/>
                </a:lnTo>
                <a:lnTo>
                  <a:pt x="974160" y="8477"/>
                </a:lnTo>
                <a:lnTo>
                  <a:pt x="1039629" y="18823"/>
                </a:lnTo>
                <a:lnTo>
                  <a:pt x="1103135" y="33020"/>
                </a:lnTo>
                <a:lnTo>
                  <a:pt x="1164465" y="50899"/>
                </a:lnTo>
                <a:lnTo>
                  <a:pt x="1223401" y="72295"/>
                </a:lnTo>
                <a:lnTo>
                  <a:pt x="1279727" y="97040"/>
                </a:lnTo>
                <a:lnTo>
                  <a:pt x="1333229" y="124968"/>
                </a:lnTo>
                <a:lnTo>
                  <a:pt x="1383691" y="155912"/>
                </a:lnTo>
                <a:lnTo>
                  <a:pt x="1430896" y="189706"/>
                </a:lnTo>
                <a:lnTo>
                  <a:pt x="1474630" y="226183"/>
                </a:lnTo>
                <a:lnTo>
                  <a:pt x="1514675" y="265176"/>
                </a:lnTo>
                <a:lnTo>
                  <a:pt x="1550818" y="306519"/>
                </a:lnTo>
                <a:lnTo>
                  <a:pt x="1582841" y="350044"/>
                </a:lnTo>
                <a:lnTo>
                  <a:pt x="1610529" y="395585"/>
                </a:lnTo>
                <a:lnTo>
                  <a:pt x="1633667" y="442976"/>
                </a:lnTo>
                <a:lnTo>
                  <a:pt x="1652039" y="492049"/>
                </a:lnTo>
                <a:lnTo>
                  <a:pt x="1665429" y="542639"/>
                </a:lnTo>
                <a:lnTo>
                  <a:pt x="1673621" y="594578"/>
                </a:lnTo>
                <a:lnTo>
                  <a:pt x="1676399" y="647699"/>
                </a:lnTo>
                <a:lnTo>
                  <a:pt x="1673621" y="700821"/>
                </a:lnTo>
                <a:lnTo>
                  <a:pt x="1665429" y="752760"/>
                </a:lnTo>
                <a:lnTo>
                  <a:pt x="1652039" y="803349"/>
                </a:lnTo>
                <a:lnTo>
                  <a:pt x="1633667" y="852423"/>
                </a:lnTo>
                <a:lnTo>
                  <a:pt x="1610529" y="899813"/>
                </a:lnTo>
                <a:lnTo>
                  <a:pt x="1582841" y="945355"/>
                </a:lnTo>
                <a:lnTo>
                  <a:pt x="1550818" y="988880"/>
                </a:lnTo>
                <a:lnTo>
                  <a:pt x="1514675" y="1030222"/>
                </a:lnTo>
                <a:lnTo>
                  <a:pt x="1474630" y="1069215"/>
                </a:lnTo>
                <a:lnTo>
                  <a:pt x="1430896" y="1105692"/>
                </a:lnTo>
                <a:lnTo>
                  <a:pt x="1383691" y="1139486"/>
                </a:lnTo>
                <a:lnTo>
                  <a:pt x="1333229" y="1170431"/>
                </a:lnTo>
                <a:lnTo>
                  <a:pt x="1279727" y="1198359"/>
                </a:lnTo>
                <a:lnTo>
                  <a:pt x="1223401" y="1223104"/>
                </a:lnTo>
                <a:lnTo>
                  <a:pt x="1164465" y="1244500"/>
                </a:lnTo>
                <a:lnTo>
                  <a:pt x="1103135" y="1262379"/>
                </a:lnTo>
                <a:lnTo>
                  <a:pt x="1039629" y="1276575"/>
                </a:lnTo>
                <a:lnTo>
                  <a:pt x="974160" y="1286922"/>
                </a:lnTo>
                <a:lnTo>
                  <a:pt x="906945" y="1293252"/>
                </a:lnTo>
                <a:lnTo>
                  <a:pt x="838199" y="1295399"/>
                </a:lnTo>
                <a:lnTo>
                  <a:pt x="769454" y="1293252"/>
                </a:lnTo>
                <a:lnTo>
                  <a:pt x="702239" y="1286922"/>
                </a:lnTo>
                <a:lnTo>
                  <a:pt x="636770" y="1276575"/>
                </a:lnTo>
                <a:lnTo>
                  <a:pt x="573263" y="1262379"/>
                </a:lnTo>
                <a:lnTo>
                  <a:pt x="511934" y="1244500"/>
                </a:lnTo>
                <a:lnTo>
                  <a:pt x="452998" y="1223104"/>
                </a:lnTo>
                <a:lnTo>
                  <a:pt x="396671" y="1198359"/>
                </a:lnTo>
                <a:lnTo>
                  <a:pt x="343169" y="1170431"/>
                </a:lnTo>
                <a:lnTo>
                  <a:pt x="292708" y="1139486"/>
                </a:lnTo>
                <a:lnTo>
                  <a:pt x="245503" y="1105692"/>
                </a:lnTo>
                <a:lnTo>
                  <a:pt x="201769" y="1069215"/>
                </a:lnTo>
                <a:lnTo>
                  <a:pt x="161723" y="1030222"/>
                </a:lnTo>
                <a:lnTo>
                  <a:pt x="125581" y="988880"/>
                </a:lnTo>
                <a:lnTo>
                  <a:pt x="93558" y="945355"/>
                </a:lnTo>
                <a:lnTo>
                  <a:pt x="65869" y="899813"/>
                </a:lnTo>
                <a:lnTo>
                  <a:pt x="42731" y="852423"/>
                </a:lnTo>
                <a:lnTo>
                  <a:pt x="24360" y="803349"/>
                </a:lnTo>
                <a:lnTo>
                  <a:pt x="10970" y="752760"/>
                </a:lnTo>
                <a:lnTo>
                  <a:pt x="2778" y="700821"/>
                </a:lnTo>
                <a:lnTo>
                  <a:pt x="0" y="647699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24068" y="3966707"/>
            <a:ext cx="101219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FFFFFF"/>
                </a:solidFill>
                <a:cs typeface="Calibri"/>
              </a:rPr>
              <a:t>ΑΝΟ</a:t>
            </a:r>
            <a:r>
              <a:rPr sz="2000" b="1" spc="-10" dirty="0" smtClean="0">
                <a:solidFill>
                  <a:srgbClr val="FFFFFF"/>
                </a:solidFill>
                <a:cs typeface="Calibri"/>
              </a:rPr>
              <a:t>ΙΧΤ</a:t>
            </a:r>
            <a:r>
              <a:rPr sz="2000" b="1" spc="-15" dirty="0" smtClean="0">
                <a:solidFill>
                  <a:srgbClr val="FFFFFF"/>
                </a:solidFill>
                <a:cs typeface="Calibri"/>
              </a:rPr>
              <a:t>Η</a:t>
            </a:r>
            <a:endParaRPr sz="200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97344" y="3249157"/>
            <a:ext cx="2240736" cy="418306"/>
          </a:xfrm>
          <a:custGeom>
            <a:avLst/>
            <a:gdLst/>
            <a:ahLst/>
            <a:cxnLst/>
            <a:rect l="l" t="t" r="r" b="b"/>
            <a:pathLst>
              <a:path w="2240736" h="418306">
                <a:moveTo>
                  <a:pt x="0" y="418306"/>
                </a:moveTo>
                <a:lnTo>
                  <a:pt x="6044" y="380362"/>
                </a:lnTo>
                <a:lnTo>
                  <a:pt x="22205" y="345112"/>
                </a:lnTo>
                <a:lnTo>
                  <a:pt x="44817" y="313904"/>
                </a:lnTo>
                <a:lnTo>
                  <a:pt x="71478" y="286159"/>
                </a:lnTo>
                <a:lnTo>
                  <a:pt x="100761" y="261268"/>
                </a:lnTo>
                <a:lnTo>
                  <a:pt x="131971" y="238620"/>
                </a:lnTo>
                <a:lnTo>
                  <a:pt x="164977" y="217626"/>
                </a:lnTo>
                <a:lnTo>
                  <a:pt x="198120" y="198795"/>
                </a:lnTo>
                <a:lnTo>
                  <a:pt x="232704" y="181017"/>
                </a:lnTo>
                <a:lnTo>
                  <a:pt x="267291" y="164788"/>
                </a:lnTo>
                <a:lnTo>
                  <a:pt x="302582" y="149569"/>
                </a:lnTo>
                <a:lnTo>
                  <a:pt x="338319" y="135346"/>
                </a:lnTo>
                <a:lnTo>
                  <a:pt x="374266" y="122098"/>
                </a:lnTo>
                <a:lnTo>
                  <a:pt x="411512" y="109372"/>
                </a:lnTo>
                <a:lnTo>
                  <a:pt x="448634" y="97607"/>
                </a:lnTo>
                <a:lnTo>
                  <a:pt x="485447" y="86772"/>
                </a:lnTo>
                <a:lnTo>
                  <a:pt x="523194" y="76461"/>
                </a:lnTo>
                <a:lnTo>
                  <a:pt x="560369" y="67049"/>
                </a:lnTo>
                <a:lnTo>
                  <a:pt x="598297" y="58164"/>
                </a:lnTo>
                <a:lnTo>
                  <a:pt x="636926" y="49828"/>
                </a:lnTo>
                <a:lnTo>
                  <a:pt x="676198" y="42060"/>
                </a:lnTo>
                <a:lnTo>
                  <a:pt x="716059" y="34883"/>
                </a:lnTo>
                <a:lnTo>
                  <a:pt x="756454" y="28314"/>
                </a:lnTo>
                <a:lnTo>
                  <a:pt x="794168" y="22811"/>
                </a:lnTo>
                <a:lnTo>
                  <a:pt x="832247" y="17860"/>
                </a:lnTo>
                <a:lnTo>
                  <a:pt x="870647" y="13480"/>
                </a:lnTo>
                <a:lnTo>
                  <a:pt x="909325" y="9685"/>
                </a:lnTo>
                <a:lnTo>
                  <a:pt x="948238" y="6491"/>
                </a:lnTo>
                <a:lnTo>
                  <a:pt x="987343" y="3916"/>
                </a:lnTo>
                <a:lnTo>
                  <a:pt x="1026595" y="1975"/>
                </a:lnTo>
                <a:lnTo>
                  <a:pt x="1065951" y="684"/>
                </a:lnTo>
                <a:lnTo>
                  <a:pt x="1105370" y="59"/>
                </a:lnTo>
                <a:lnTo>
                  <a:pt x="1121802" y="0"/>
                </a:lnTo>
                <a:lnTo>
                  <a:pt x="1123445" y="0"/>
                </a:lnTo>
                <a:lnTo>
                  <a:pt x="1162875" y="359"/>
                </a:lnTo>
                <a:lnTo>
                  <a:pt x="1202261" y="1370"/>
                </a:lnTo>
                <a:lnTo>
                  <a:pt x="1241557" y="3018"/>
                </a:lnTo>
                <a:lnTo>
                  <a:pt x="1280722" y="5286"/>
                </a:lnTo>
                <a:lnTo>
                  <a:pt x="1319712" y="8160"/>
                </a:lnTo>
                <a:lnTo>
                  <a:pt x="1360093" y="11780"/>
                </a:lnTo>
                <a:lnTo>
                  <a:pt x="1398591" y="15840"/>
                </a:lnTo>
                <a:lnTo>
                  <a:pt x="1436782" y="20458"/>
                </a:lnTo>
                <a:lnTo>
                  <a:pt x="1474622" y="25617"/>
                </a:lnTo>
                <a:lnTo>
                  <a:pt x="1515171" y="31800"/>
                </a:lnTo>
                <a:lnTo>
                  <a:pt x="1555202" y="38580"/>
                </a:lnTo>
                <a:lnTo>
                  <a:pt x="1594661" y="45938"/>
                </a:lnTo>
                <a:lnTo>
                  <a:pt x="1632012" y="53539"/>
                </a:lnTo>
                <a:lnTo>
                  <a:pt x="1670189" y="61972"/>
                </a:lnTo>
                <a:lnTo>
                  <a:pt x="1707631" y="70924"/>
                </a:lnTo>
                <a:lnTo>
                  <a:pt x="1745676" y="80747"/>
                </a:lnTo>
                <a:lnTo>
                  <a:pt x="1782807" y="91087"/>
                </a:lnTo>
                <a:lnTo>
                  <a:pt x="1820282" y="102329"/>
                </a:lnTo>
                <a:lnTo>
                  <a:pt x="1856639" y="114077"/>
                </a:lnTo>
                <a:lnTo>
                  <a:pt x="1893042" y="126751"/>
                </a:lnTo>
                <a:lnTo>
                  <a:pt x="1929279" y="140376"/>
                </a:lnTo>
                <a:lnTo>
                  <a:pt x="1946829" y="147375"/>
                </a:lnTo>
                <a:lnTo>
                  <a:pt x="1947986" y="147845"/>
                </a:lnTo>
                <a:lnTo>
                  <a:pt x="1984043" y="163185"/>
                </a:lnTo>
                <a:lnTo>
                  <a:pt x="2019243" y="179531"/>
                </a:lnTo>
                <a:lnTo>
                  <a:pt x="2053285" y="196889"/>
                </a:lnTo>
                <a:lnTo>
                  <a:pt x="2086731" y="215792"/>
                </a:lnTo>
                <a:lnTo>
                  <a:pt x="2113281" y="232461"/>
                </a:lnTo>
                <a:lnTo>
                  <a:pt x="2114103" y="233004"/>
                </a:lnTo>
                <a:lnTo>
                  <a:pt x="2145757" y="255559"/>
                </a:lnTo>
                <a:lnTo>
                  <a:pt x="2175233" y="280309"/>
                </a:lnTo>
                <a:lnTo>
                  <a:pt x="2201774" y="307841"/>
                </a:lnTo>
                <a:lnTo>
                  <a:pt x="2224209" y="339327"/>
                </a:lnTo>
                <a:lnTo>
                  <a:pt x="2239339" y="374737"/>
                </a:lnTo>
                <a:lnTo>
                  <a:pt x="2240680" y="380073"/>
                </a:lnTo>
                <a:lnTo>
                  <a:pt x="2240736" y="380565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0865" y="3534505"/>
            <a:ext cx="117139" cy="120258"/>
          </a:xfrm>
          <a:custGeom>
            <a:avLst/>
            <a:gdLst/>
            <a:ahLst/>
            <a:cxnLst/>
            <a:rect l="l" t="t" r="r" b="b"/>
            <a:pathLst>
              <a:path w="117139" h="120258">
                <a:moveTo>
                  <a:pt x="12378" y="10209"/>
                </a:moveTo>
                <a:lnTo>
                  <a:pt x="1146" y="18613"/>
                </a:lnTo>
                <a:lnTo>
                  <a:pt x="0" y="26572"/>
                </a:lnTo>
                <a:lnTo>
                  <a:pt x="70088" y="120258"/>
                </a:lnTo>
                <a:lnTo>
                  <a:pt x="92085" y="70177"/>
                </a:lnTo>
                <a:lnTo>
                  <a:pt x="64343" y="70177"/>
                </a:lnTo>
                <a:lnTo>
                  <a:pt x="20339" y="11356"/>
                </a:lnTo>
                <a:lnTo>
                  <a:pt x="12378" y="10209"/>
                </a:lnTo>
                <a:close/>
              </a:path>
              <a:path w="117139" h="120258">
                <a:moveTo>
                  <a:pt x="101376" y="0"/>
                </a:moveTo>
                <a:lnTo>
                  <a:pt x="93884" y="2919"/>
                </a:lnTo>
                <a:lnTo>
                  <a:pt x="64343" y="70177"/>
                </a:lnTo>
                <a:lnTo>
                  <a:pt x="92085" y="70177"/>
                </a:lnTo>
                <a:lnTo>
                  <a:pt x="117139" y="13134"/>
                </a:lnTo>
                <a:lnTo>
                  <a:pt x="114221" y="5641"/>
                </a:lnTo>
                <a:lnTo>
                  <a:pt x="101376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214" y="4570750"/>
            <a:ext cx="2240736" cy="418306"/>
          </a:xfrm>
          <a:custGeom>
            <a:avLst/>
            <a:gdLst/>
            <a:ahLst/>
            <a:cxnLst/>
            <a:rect l="l" t="t" r="r" b="b"/>
            <a:pathLst>
              <a:path w="2240736" h="418306">
                <a:moveTo>
                  <a:pt x="2240736" y="0"/>
                </a:moveTo>
                <a:lnTo>
                  <a:pt x="2234692" y="37944"/>
                </a:lnTo>
                <a:lnTo>
                  <a:pt x="2218530" y="73193"/>
                </a:lnTo>
                <a:lnTo>
                  <a:pt x="2195919" y="104402"/>
                </a:lnTo>
                <a:lnTo>
                  <a:pt x="2169257" y="132147"/>
                </a:lnTo>
                <a:lnTo>
                  <a:pt x="2139974" y="157038"/>
                </a:lnTo>
                <a:lnTo>
                  <a:pt x="2108764" y="179686"/>
                </a:lnTo>
                <a:lnTo>
                  <a:pt x="2075758" y="200680"/>
                </a:lnTo>
                <a:lnTo>
                  <a:pt x="2042615" y="219511"/>
                </a:lnTo>
                <a:lnTo>
                  <a:pt x="2008032" y="237289"/>
                </a:lnTo>
                <a:lnTo>
                  <a:pt x="1973445" y="253518"/>
                </a:lnTo>
                <a:lnTo>
                  <a:pt x="1938153" y="268737"/>
                </a:lnTo>
                <a:lnTo>
                  <a:pt x="1902416" y="282960"/>
                </a:lnTo>
                <a:lnTo>
                  <a:pt x="1866470" y="296208"/>
                </a:lnTo>
                <a:lnTo>
                  <a:pt x="1829224" y="308934"/>
                </a:lnTo>
                <a:lnTo>
                  <a:pt x="1792101" y="320699"/>
                </a:lnTo>
                <a:lnTo>
                  <a:pt x="1755289" y="331534"/>
                </a:lnTo>
                <a:lnTo>
                  <a:pt x="1717542" y="341845"/>
                </a:lnTo>
                <a:lnTo>
                  <a:pt x="1680367" y="351257"/>
                </a:lnTo>
                <a:lnTo>
                  <a:pt x="1642438" y="360142"/>
                </a:lnTo>
                <a:lnTo>
                  <a:pt x="1603810" y="368478"/>
                </a:lnTo>
                <a:lnTo>
                  <a:pt x="1564538" y="376245"/>
                </a:lnTo>
                <a:lnTo>
                  <a:pt x="1524676" y="383423"/>
                </a:lnTo>
                <a:lnTo>
                  <a:pt x="1484281" y="389991"/>
                </a:lnTo>
                <a:lnTo>
                  <a:pt x="1446567" y="395495"/>
                </a:lnTo>
                <a:lnTo>
                  <a:pt x="1408488" y="400446"/>
                </a:lnTo>
                <a:lnTo>
                  <a:pt x="1370088" y="404826"/>
                </a:lnTo>
                <a:lnTo>
                  <a:pt x="1331410" y="408622"/>
                </a:lnTo>
                <a:lnTo>
                  <a:pt x="1292497" y="411815"/>
                </a:lnTo>
                <a:lnTo>
                  <a:pt x="1253393" y="414390"/>
                </a:lnTo>
                <a:lnTo>
                  <a:pt x="1214140" y="416331"/>
                </a:lnTo>
                <a:lnTo>
                  <a:pt x="1174784" y="417622"/>
                </a:lnTo>
                <a:lnTo>
                  <a:pt x="1135365" y="418247"/>
                </a:lnTo>
                <a:lnTo>
                  <a:pt x="1118933" y="418306"/>
                </a:lnTo>
                <a:lnTo>
                  <a:pt x="1117290" y="418306"/>
                </a:lnTo>
                <a:lnTo>
                  <a:pt x="1077860" y="417947"/>
                </a:lnTo>
                <a:lnTo>
                  <a:pt x="1038474" y="416935"/>
                </a:lnTo>
                <a:lnTo>
                  <a:pt x="999178" y="415288"/>
                </a:lnTo>
                <a:lnTo>
                  <a:pt x="960013" y="413019"/>
                </a:lnTo>
                <a:lnTo>
                  <a:pt x="921023" y="410146"/>
                </a:lnTo>
                <a:lnTo>
                  <a:pt x="880642" y="406526"/>
                </a:lnTo>
                <a:lnTo>
                  <a:pt x="842144" y="402466"/>
                </a:lnTo>
                <a:lnTo>
                  <a:pt x="803953" y="397848"/>
                </a:lnTo>
                <a:lnTo>
                  <a:pt x="766113" y="392689"/>
                </a:lnTo>
                <a:lnTo>
                  <a:pt x="725564" y="386506"/>
                </a:lnTo>
                <a:lnTo>
                  <a:pt x="685533" y="379726"/>
                </a:lnTo>
                <a:lnTo>
                  <a:pt x="646074" y="372368"/>
                </a:lnTo>
                <a:lnTo>
                  <a:pt x="608723" y="364767"/>
                </a:lnTo>
                <a:lnTo>
                  <a:pt x="570546" y="356334"/>
                </a:lnTo>
                <a:lnTo>
                  <a:pt x="533104" y="347382"/>
                </a:lnTo>
                <a:lnTo>
                  <a:pt x="495059" y="337558"/>
                </a:lnTo>
                <a:lnTo>
                  <a:pt x="457928" y="327219"/>
                </a:lnTo>
                <a:lnTo>
                  <a:pt x="420453" y="315977"/>
                </a:lnTo>
                <a:lnTo>
                  <a:pt x="384096" y="304229"/>
                </a:lnTo>
                <a:lnTo>
                  <a:pt x="347693" y="291554"/>
                </a:lnTo>
                <a:lnTo>
                  <a:pt x="311456" y="277930"/>
                </a:lnTo>
                <a:lnTo>
                  <a:pt x="275618" y="263335"/>
                </a:lnTo>
                <a:lnTo>
                  <a:pt x="240436" y="247755"/>
                </a:lnTo>
                <a:lnTo>
                  <a:pt x="205184" y="230669"/>
                </a:lnTo>
                <a:lnTo>
                  <a:pt x="171315" y="212555"/>
                </a:lnTo>
                <a:lnTo>
                  <a:pt x="138328" y="192877"/>
                </a:lnTo>
                <a:lnTo>
                  <a:pt x="106102" y="171060"/>
                </a:lnTo>
                <a:lnTo>
                  <a:pt x="75666" y="147056"/>
                </a:lnTo>
                <a:lnTo>
                  <a:pt x="47670" y="120272"/>
                </a:lnTo>
                <a:lnTo>
                  <a:pt x="23495" y="90109"/>
                </a:lnTo>
                <a:lnTo>
                  <a:pt x="5479" y="55999"/>
                </a:lnTo>
                <a:lnTo>
                  <a:pt x="56" y="38233"/>
                </a:lnTo>
                <a:lnTo>
                  <a:pt x="0" y="37741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0289" y="4583451"/>
            <a:ext cx="117139" cy="120257"/>
          </a:xfrm>
          <a:custGeom>
            <a:avLst/>
            <a:gdLst/>
            <a:ahLst/>
            <a:cxnLst/>
            <a:rect l="l" t="t" r="r" b="b"/>
            <a:pathLst>
              <a:path w="117139" h="120257">
                <a:moveTo>
                  <a:pt x="47050" y="0"/>
                </a:moveTo>
                <a:lnTo>
                  <a:pt x="0" y="107124"/>
                </a:lnTo>
                <a:lnTo>
                  <a:pt x="2918" y="114616"/>
                </a:lnTo>
                <a:lnTo>
                  <a:pt x="15763" y="120257"/>
                </a:lnTo>
                <a:lnTo>
                  <a:pt x="23254" y="117339"/>
                </a:lnTo>
                <a:lnTo>
                  <a:pt x="52796" y="50081"/>
                </a:lnTo>
                <a:lnTo>
                  <a:pt x="84517" y="50081"/>
                </a:lnTo>
                <a:lnTo>
                  <a:pt x="47050" y="0"/>
                </a:lnTo>
                <a:close/>
              </a:path>
              <a:path w="117139" h="120257">
                <a:moveTo>
                  <a:pt x="84517" y="50081"/>
                </a:moveTo>
                <a:lnTo>
                  <a:pt x="52796" y="50081"/>
                </a:lnTo>
                <a:lnTo>
                  <a:pt x="96800" y="108901"/>
                </a:lnTo>
                <a:lnTo>
                  <a:pt x="104759" y="110048"/>
                </a:lnTo>
                <a:lnTo>
                  <a:pt x="115992" y="101645"/>
                </a:lnTo>
                <a:lnTo>
                  <a:pt x="117139" y="93686"/>
                </a:lnTo>
                <a:lnTo>
                  <a:pt x="84517" y="50081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7296" y="2819510"/>
            <a:ext cx="592507" cy="816400"/>
          </a:xfrm>
          <a:custGeom>
            <a:avLst/>
            <a:gdLst/>
            <a:ahLst/>
            <a:cxnLst/>
            <a:rect l="l" t="t" r="r" b="b"/>
            <a:pathLst>
              <a:path w="592507" h="816400">
                <a:moveTo>
                  <a:pt x="0" y="651897"/>
                </a:moveTo>
                <a:lnTo>
                  <a:pt x="669" y="613719"/>
                </a:lnTo>
                <a:lnTo>
                  <a:pt x="2642" y="575659"/>
                </a:lnTo>
                <a:lnTo>
                  <a:pt x="6059" y="535947"/>
                </a:lnTo>
                <a:lnTo>
                  <a:pt x="10793" y="496628"/>
                </a:lnTo>
                <a:lnTo>
                  <a:pt x="16783" y="457836"/>
                </a:lnTo>
                <a:lnTo>
                  <a:pt x="23968" y="419705"/>
                </a:lnTo>
                <a:lnTo>
                  <a:pt x="32287" y="382371"/>
                </a:lnTo>
                <a:lnTo>
                  <a:pt x="42150" y="344262"/>
                </a:lnTo>
                <a:lnTo>
                  <a:pt x="53119" y="307330"/>
                </a:lnTo>
                <a:lnTo>
                  <a:pt x="65693" y="270147"/>
                </a:lnTo>
                <a:lnTo>
                  <a:pt x="79933" y="233092"/>
                </a:lnTo>
                <a:lnTo>
                  <a:pt x="95226" y="198018"/>
                </a:lnTo>
                <a:lnTo>
                  <a:pt x="111134" y="165788"/>
                </a:lnTo>
                <a:lnTo>
                  <a:pt x="111481" y="165126"/>
                </a:lnTo>
                <a:lnTo>
                  <a:pt x="117806" y="153395"/>
                </a:lnTo>
                <a:lnTo>
                  <a:pt x="118160" y="152754"/>
                </a:lnTo>
                <a:lnTo>
                  <a:pt x="118516" y="152113"/>
                </a:lnTo>
                <a:lnTo>
                  <a:pt x="118871" y="151474"/>
                </a:lnTo>
                <a:lnTo>
                  <a:pt x="119228" y="150835"/>
                </a:lnTo>
                <a:lnTo>
                  <a:pt x="126421" y="138294"/>
                </a:lnTo>
                <a:lnTo>
                  <a:pt x="126784" y="137679"/>
                </a:lnTo>
                <a:lnTo>
                  <a:pt x="134122" y="125605"/>
                </a:lnTo>
                <a:lnTo>
                  <a:pt x="134491" y="125013"/>
                </a:lnTo>
                <a:lnTo>
                  <a:pt x="134863" y="124422"/>
                </a:lnTo>
                <a:lnTo>
                  <a:pt x="135233" y="123833"/>
                </a:lnTo>
                <a:lnTo>
                  <a:pt x="135604" y="123244"/>
                </a:lnTo>
                <a:lnTo>
                  <a:pt x="135976" y="122658"/>
                </a:lnTo>
                <a:lnTo>
                  <a:pt x="136348" y="122071"/>
                </a:lnTo>
                <a:lnTo>
                  <a:pt x="136721" y="121487"/>
                </a:lnTo>
                <a:lnTo>
                  <a:pt x="158442" y="90129"/>
                </a:lnTo>
                <a:lnTo>
                  <a:pt x="183069" y="60702"/>
                </a:lnTo>
                <a:lnTo>
                  <a:pt x="211049" y="34537"/>
                </a:lnTo>
                <a:lnTo>
                  <a:pt x="243210" y="13543"/>
                </a:lnTo>
                <a:lnTo>
                  <a:pt x="279427" y="1400"/>
                </a:lnTo>
                <a:lnTo>
                  <a:pt x="296348" y="0"/>
                </a:lnTo>
                <a:lnTo>
                  <a:pt x="296783" y="1"/>
                </a:lnTo>
                <a:lnTo>
                  <a:pt x="334025" y="8854"/>
                </a:lnTo>
                <a:lnTo>
                  <a:pt x="366086" y="29929"/>
                </a:lnTo>
                <a:lnTo>
                  <a:pt x="393275" y="57453"/>
                </a:lnTo>
                <a:lnTo>
                  <a:pt x="416472" y="88126"/>
                </a:lnTo>
                <a:lnTo>
                  <a:pt x="436973" y="121052"/>
                </a:lnTo>
                <a:lnTo>
                  <a:pt x="455231" y="155335"/>
                </a:lnTo>
                <a:lnTo>
                  <a:pt x="455975" y="156840"/>
                </a:lnTo>
                <a:lnTo>
                  <a:pt x="456348" y="157595"/>
                </a:lnTo>
                <a:lnTo>
                  <a:pt x="456720" y="158352"/>
                </a:lnTo>
                <a:lnTo>
                  <a:pt x="457092" y="159110"/>
                </a:lnTo>
                <a:lnTo>
                  <a:pt x="457463" y="159869"/>
                </a:lnTo>
                <a:lnTo>
                  <a:pt x="457833" y="160630"/>
                </a:lnTo>
                <a:lnTo>
                  <a:pt x="458205" y="161393"/>
                </a:lnTo>
                <a:lnTo>
                  <a:pt x="458575" y="162157"/>
                </a:lnTo>
                <a:lnTo>
                  <a:pt x="458945" y="162922"/>
                </a:lnTo>
                <a:lnTo>
                  <a:pt x="459314" y="163689"/>
                </a:lnTo>
                <a:lnTo>
                  <a:pt x="464455" y="174580"/>
                </a:lnTo>
                <a:lnTo>
                  <a:pt x="464820" y="175369"/>
                </a:lnTo>
                <a:lnTo>
                  <a:pt x="465184" y="176159"/>
                </a:lnTo>
                <a:lnTo>
                  <a:pt x="465549" y="176951"/>
                </a:lnTo>
                <a:lnTo>
                  <a:pt x="465912" y="177744"/>
                </a:lnTo>
                <a:lnTo>
                  <a:pt x="466275" y="178539"/>
                </a:lnTo>
                <a:lnTo>
                  <a:pt x="466638" y="179335"/>
                </a:lnTo>
                <a:lnTo>
                  <a:pt x="475598" y="199696"/>
                </a:lnTo>
                <a:lnTo>
                  <a:pt x="475953" y="200528"/>
                </a:lnTo>
                <a:lnTo>
                  <a:pt x="480866" y="212326"/>
                </a:lnTo>
                <a:lnTo>
                  <a:pt x="481215" y="213179"/>
                </a:lnTo>
                <a:lnTo>
                  <a:pt x="481562" y="214033"/>
                </a:lnTo>
                <a:lnTo>
                  <a:pt x="481910" y="214889"/>
                </a:lnTo>
                <a:lnTo>
                  <a:pt x="482257" y="215746"/>
                </a:lnTo>
                <a:lnTo>
                  <a:pt x="482604" y="216604"/>
                </a:lnTo>
                <a:lnTo>
                  <a:pt x="482950" y="217463"/>
                </a:lnTo>
                <a:lnTo>
                  <a:pt x="483296" y="218324"/>
                </a:lnTo>
                <a:lnTo>
                  <a:pt x="483641" y="219187"/>
                </a:lnTo>
                <a:lnTo>
                  <a:pt x="483987" y="220050"/>
                </a:lnTo>
                <a:lnTo>
                  <a:pt x="484332" y="220915"/>
                </a:lnTo>
                <a:lnTo>
                  <a:pt x="491817" y="240268"/>
                </a:lnTo>
                <a:lnTo>
                  <a:pt x="492154" y="241163"/>
                </a:lnTo>
                <a:lnTo>
                  <a:pt x="505242" y="277947"/>
                </a:lnTo>
                <a:lnTo>
                  <a:pt x="515211" y="308726"/>
                </a:lnTo>
                <a:lnTo>
                  <a:pt x="515516" y="309707"/>
                </a:lnTo>
                <a:lnTo>
                  <a:pt x="522085" y="331543"/>
                </a:lnTo>
                <a:lnTo>
                  <a:pt x="522379" y="332548"/>
                </a:lnTo>
                <a:lnTo>
                  <a:pt x="524417" y="339609"/>
                </a:lnTo>
                <a:lnTo>
                  <a:pt x="524707" y="340622"/>
                </a:lnTo>
                <a:lnTo>
                  <a:pt x="534787" y="377745"/>
                </a:lnTo>
                <a:lnTo>
                  <a:pt x="544193" y="416074"/>
                </a:lnTo>
                <a:lnTo>
                  <a:pt x="552424" y="453283"/>
                </a:lnTo>
                <a:lnTo>
                  <a:pt x="559986" y="491378"/>
                </a:lnTo>
                <a:lnTo>
                  <a:pt x="566848" y="530268"/>
                </a:lnTo>
                <a:lnTo>
                  <a:pt x="572976" y="569858"/>
                </a:lnTo>
                <a:lnTo>
                  <a:pt x="578046" y="607677"/>
                </a:lnTo>
                <a:lnTo>
                  <a:pt x="582409" y="645959"/>
                </a:lnTo>
                <a:lnTo>
                  <a:pt x="586040" y="684625"/>
                </a:lnTo>
                <a:lnTo>
                  <a:pt x="588912" y="723600"/>
                </a:lnTo>
                <a:lnTo>
                  <a:pt x="590996" y="762807"/>
                </a:lnTo>
                <a:lnTo>
                  <a:pt x="592266" y="802167"/>
                </a:lnTo>
                <a:lnTo>
                  <a:pt x="592493" y="814486"/>
                </a:lnTo>
                <a:lnTo>
                  <a:pt x="592507" y="81640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0281" y="3544872"/>
            <a:ext cx="117904" cy="116241"/>
          </a:xfrm>
          <a:custGeom>
            <a:avLst/>
            <a:gdLst/>
            <a:ahLst/>
            <a:cxnLst/>
            <a:rect l="l" t="t" r="r" b="b"/>
            <a:pathLst>
              <a:path w="117904" h="116241">
                <a:moveTo>
                  <a:pt x="14051" y="673"/>
                </a:moveTo>
                <a:lnTo>
                  <a:pt x="1987" y="7832"/>
                </a:lnTo>
                <a:lnTo>
                  <a:pt x="0" y="15623"/>
                </a:lnTo>
                <a:lnTo>
                  <a:pt x="59711" y="116241"/>
                </a:lnTo>
                <a:lnTo>
                  <a:pt x="88610" y="65834"/>
                </a:lnTo>
                <a:lnTo>
                  <a:pt x="59333" y="65834"/>
                </a:lnTo>
                <a:lnTo>
                  <a:pt x="21842" y="2660"/>
                </a:lnTo>
                <a:lnTo>
                  <a:pt x="14051" y="673"/>
                </a:lnTo>
                <a:close/>
              </a:path>
              <a:path w="117904" h="116241">
                <a:moveTo>
                  <a:pt x="103629" y="0"/>
                </a:moveTo>
                <a:lnTo>
                  <a:pt x="95869" y="2104"/>
                </a:lnTo>
                <a:lnTo>
                  <a:pt x="59333" y="65834"/>
                </a:lnTo>
                <a:lnTo>
                  <a:pt x="88610" y="65834"/>
                </a:lnTo>
                <a:lnTo>
                  <a:pt x="117904" y="14738"/>
                </a:lnTo>
                <a:lnTo>
                  <a:pt x="115799" y="6977"/>
                </a:lnTo>
                <a:lnTo>
                  <a:pt x="103629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5600" y="2866542"/>
            <a:ext cx="592338" cy="794572"/>
          </a:xfrm>
          <a:custGeom>
            <a:avLst/>
            <a:gdLst/>
            <a:ahLst/>
            <a:cxnLst/>
            <a:rect l="l" t="t" r="r" b="b"/>
            <a:pathLst>
              <a:path w="592338" h="794572">
                <a:moveTo>
                  <a:pt x="0" y="794572"/>
                </a:moveTo>
                <a:lnTo>
                  <a:pt x="484" y="755013"/>
                </a:lnTo>
                <a:lnTo>
                  <a:pt x="1916" y="715542"/>
                </a:lnTo>
                <a:lnTo>
                  <a:pt x="4264" y="676245"/>
                </a:lnTo>
                <a:lnTo>
                  <a:pt x="7493" y="637209"/>
                </a:lnTo>
                <a:lnTo>
                  <a:pt x="11573" y="598523"/>
                </a:lnTo>
                <a:lnTo>
                  <a:pt x="16470" y="560273"/>
                </a:lnTo>
                <a:lnTo>
                  <a:pt x="22152" y="522546"/>
                </a:lnTo>
                <a:lnTo>
                  <a:pt x="28988" y="483268"/>
                </a:lnTo>
                <a:lnTo>
                  <a:pt x="36628" y="444778"/>
                </a:lnTo>
                <a:lnTo>
                  <a:pt x="45035" y="407180"/>
                </a:lnTo>
                <a:lnTo>
                  <a:pt x="54697" y="368576"/>
                </a:lnTo>
                <a:lnTo>
                  <a:pt x="65124" y="331202"/>
                </a:lnTo>
                <a:lnTo>
                  <a:pt x="76574" y="294253"/>
                </a:lnTo>
                <a:lnTo>
                  <a:pt x="89053" y="257974"/>
                </a:lnTo>
                <a:lnTo>
                  <a:pt x="102901" y="221799"/>
                </a:lnTo>
                <a:lnTo>
                  <a:pt x="118161" y="186186"/>
                </a:lnTo>
                <a:lnTo>
                  <a:pt x="134862" y="151654"/>
                </a:lnTo>
                <a:lnTo>
                  <a:pt x="153404" y="118145"/>
                </a:lnTo>
                <a:lnTo>
                  <a:pt x="174223" y="86002"/>
                </a:lnTo>
                <a:lnTo>
                  <a:pt x="198183" y="55626"/>
                </a:lnTo>
                <a:lnTo>
                  <a:pt x="225764" y="28939"/>
                </a:lnTo>
                <a:lnTo>
                  <a:pt x="258241" y="8549"/>
                </a:lnTo>
                <a:lnTo>
                  <a:pt x="295480" y="4"/>
                </a:lnTo>
                <a:lnTo>
                  <a:pt x="296348" y="0"/>
                </a:lnTo>
                <a:lnTo>
                  <a:pt x="296783" y="0"/>
                </a:lnTo>
                <a:lnTo>
                  <a:pt x="334455" y="6508"/>
                </a:lnTo>
                <a:lnTo>
                  <a:pt x="369046" y="23353"/>
                </a:lnTo>
                <a:lnTo>
                  <a:pt x="399446" y="46681"/>
                </a:lnTo>
                <a:lnTo>
                  <a:pt x="426415" y="74306"/>
                </a:lnTo>
                <a:lnTo>
                  <a:pt x="450354" y="104713"/>
                </a:lnTo>
                <a:lnTo>
                  <a:pt x="471683" y="137006"/>
                </a:lnTo>
                <a:lnTo>
                  <a:pt x="490808" y="170759"/>
                </a:lnTo>
                <a:lnTo>
                  <a:pt x="507778" y="205214"/>
                </a:lnTo>
                <a:lnTo>
                  <a:pt x="522964" y="240450"/>
                </a:lnTo>
                <a:lnTo>
                  <a:pt x="536937" y="277536"/>
                </a:lnTo>
                <a:lnTo>
                  <a:pt x="549114" y="314684"/>
                </a:lnTo>
                <a:lnTo>
                  <a:pt x="559560" y="351529"/>
                </a:lnTo>
                <a:lnTo>
                  <a:pt x="568728" y="389425"/>
                </a:lnTo>
                <a:lnTo>
                  <a:pt x="576536" y="428208"/>
                </a:lnTo>
                <a:lnTo>
                  <a:pt x="582658" y="465983"/>
                </a:lnTo>
                <a:lnTo>
                  <a:pt x="587392" y="504275"/>
                </a:lnTo>
                <a:lnTo>
                  <a:pt x="590666" y="542939"/>
                </a:lnTo>
                <a:lnTo>
                  <a:pt x="592319" y="578292"/>
                </a:lnTo>
                <a:lnTo>
                  <a:pt x="592338" y="579663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7912" y="3354873"/>
            <a:ext cx="117896" cy="116535"/>
          </a:xfrm>
          <a:custGeom>
            <a:avLst/>
            <a:gdLst/>
            <a:ahLst/>
            <a:cxnLst/>
            <a:rect l="l" t="t" r="r" b="b"/>
            <a:pathLst>
              <a:path w="117896" h="116535">
                <a:moveTo>
                  <a:pt x="13950" y="1273"/>
                </a:moveTo>
                <a:lnTo>
                  <a:pt x="1935" y="8514"/>
                </a:lnTo>
                <a:lnTo>
                  <a:pt x="0" y="16319"/>
                </a:lnTo>
                <a:lnTo>
                  <a:pt x="60385" y="116535"/>
                </a:lnTo>
                <a:lnTo>
                  <a:pt x="88835" y="66130"/>
                </a:lnTo>
                <a:lnTo>
                  <a:pt x="59668" y="66130"/>
                </a:lnTo>
                <a:lnTo>
                  <a:pt x="21756" y="3209"/>
                </a:lnTo>
                <a:lnTo>
                  <a:pt x="13950" y="1273"/>
                </a:lnTo>
                <a:close/>
              </a:path>
              <a:path w="117896" h="116535">
                <a:moveTo>
                  <a:pt x="103522" y="0"/>
                </a:moveTo>
                <a:lnTo>
                  <a:pt x="95777" y="2157"/>
                </a:lnTo>
                <a:lnTo>
                  <a:pt x="59668" y="66130"/>
                </a:lnTo>
                <a:lnTo>
                  <a:pt x="88835" y="66130"/>
                </a:lnTo>
                <a:lnTo>
                  <a:pt x="117896" y="14641"/>
                </a:lnTo>
                <a:lnTo>
                  <a:pt x="115740" y="6896"/>
                </a:lnTo>
                <a:lnTo>
                  <a:pt x="10352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7699" y="885449"/>
            <a:ext cx="5855970" cy="142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A9A57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 smtClean="0">
                <a:solidFill>
                  <a:srgbClr val="2F2B20"/>
                </a:solidFill>
                <a:cs typeface="Calibri"/>
              </a:rPr>
              <a:t>Κ</a:t>
            </a:r>
            <a:r>
              <a:rPr sz="2400" spc="-15" dirty="0" smtClean="0">
                <a:solidFill>
                  <a:srgbClr val="2F2B20"/>
                </a:solidFill>
                <a:cs typeface="Calibri"/>
              </a:rPr>
              <a:t>ατα</a:t>
            </a:r>
            <a:r>
              <a:rPr sz="2400" spc="-20" dirty="0" smtClean="0">
                <a:solidFill>
                  <a:srgbClr val="2F2B20"/>
                </a:solidFill>
                <a:cs typeface="Calibri"/>
              </a:rPr>
              <a:t>σ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τά</a:t>
            </a:r>
            <a:r>
              <a:rPr sz="2400" spc="-20" dirty="0" smtClean="0">
                <a:solidFill>
                  <a:srgbClr val="2F2B20"/>
                </a:solidFill>
                <a:cs typeface="Calibri"/>
              </a:rPr>
              <a:t>σε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ις </a:t>
            </a:r>
            <a:r>
              <a:rPr sz="2400" spc="-5" dirty="0" smtClean="0">
                <a:solidFill>
                  <a:srgbClr val="2F2B20"/>
                </a:solidFill>
                <a:cs typeface="Calibri"/>
              </a:rPr>
              <a:t>π</a:t>
            </a:r>
            <a:r>
              <a:rPr sz="2400" spc="0" dirty="0" smtClean="0">
                <a:solidFill>
                  <a:srgbClr val="2F2B20"/>
                </a:solidFill>
                <a:cs typeface="Calibri"/>
              </a:rPr>
              <a:t>ό</a:t>
            </a:r>
            <a:r>
              <a:rPr sz="2400" spc="-20" dirty="0" smtClean="0">
                <a:solidFill>
                  <a:srgbClr val="2F2B20"/>
                </a:solidFill>
                <a:cs typeface="Calibri"/>
              </a:rPr>
              <a:t>ρ</a:t>
            </a:r>
            <a:r>
              <a:rPr sz="2400" spc="-10" dirty="0" smtClean="0">
                <a:solidFill>
                  <a:srgbClr val="2F2B20"/>
                </a:solidFill>
                <a:cs typeface="Calibri"/>
              </a:rPr>
              <a:t>τας</a:t>
            </a:r>
            <a:endParaRPr sz="2400" dirty="0">
              <a:cs typeface="Calibri"/>
            </a:endParaRPr>
          </a:p>
          <a:p>
            <a:pPr marL="533400" lvl="1" indent="-228600">
              <a:lnSpc>
                <a:spcPct val="100000"/>
              </a:lnSpc>
              <a:spcBef>
                <a:spcPts val="445"/>
              </a:spcBef>
              <a:buClr>
                <a:srgbClr val="9CBEBD"/>
              </a:buClr>
              <a:buFont typeface="Arial"/>
              <a:buChar char="•"/>
              <a:tabLst>
                <a:tab pos="532765" algn="l"/>
              </a:tabLst>
            </a:pPr>
            <a:r>
              <a:rPr sz="2200" dirty="0" smtClean="0">
                <a:solidFill>
                  <a:srgbClr val="008000"/>
                </a:solidFill>
                <a:cs typeface="Calibri"/>
              </a:rPr>
              <a:t>«</a:t>
            </a:r>
            <a:r>
              <a:rPr sz="2200" spc="-15" dirty="0" smtClean="0">
                <a:solidFill>
                  <a:srgbClr val="008000"/>
                </a:solidFill>
                <a:cs typeface="Calibri"/>
              </a:rPr>
              <a:t>ΑΝΟΙΧΤΗ»</a:t>
            </a:r>
            <a:endParaRPr sz="2200" dirty="0">
              <a:cs typeface="Calibri"/>
            </a:endParaRPr>
          </a:p>
          <a:p>
            <a:pPr lvl="1">
              <a:lnSpc>
                <a:spcPts val="550"/>
              </a:lnSpc>
              <a:spcBef>
                <a:spcPts val="10"/>
              </a:spcBef>
              <a:buClr>
                <a:srgbClr val="9CBEBD"/>
              </a:buClr>
              <a:buFont typeface="Arial"/>
              <a:buChar char="•"/>
            </a:pPr>
            <a:endParaRPr sz="550" dirty="0"/>
          </a:p>
          <a:p>
            <a:pPr marL="533400" lvl="1" indent="-228600">
              <a:lnSpc>
                <a:spcPct val="100000"/>
              </a:lnSpc>
              <a:buClr>
                <a:srgbClr val="9CBEBD"/>
              </a:buClr>
              <a:buFont typeface="Arial"/>
              <a:buChar char="•"/>
              <a:tabLst>
                <a:tab pos="532765" algn="l"/>
              </a:tabLst>
            </a:pPr>
            <a:r>
              <a:rPr sz="2200" dirty="0" smtClean="0">
                <a:solidFill>
                  <a:srgbClr val="008000"/>
                </a:solidFill>
                <a:cs typeface="Calibri"/>
              </a:rPr>
              <a:t>«</a:t>
            </a:r>
            <a:r>
              <a:rPr sz="2200" spc="-15" dirty="0" smtClean="0">
                <a:solidFill>
                  <a:srgbClr val="008000"/>
                </a:solidFill>
                <a:cs typeface="Calibri"/>
              </a:rPr>
              <a:t>ΚΛΕΙΣΤΗ»</a:t>
            </a:r>
            <a:endParaRPr sz="2200" dirty="0">
              <a:cs typeface="Calibri"/>
            </a:endParaRPr>
          </a:p>
          <a:p>
            <a:pPr marR="12700" algn="r">
              <a:lnSpc>
                <a:spcPts val="1989"/>
              </a:lnSpc>
            </a:pPr>
            <a:endParaRPr sz="1800" dirty="0"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85684" y="2863870"/>
            <a:ext cx="86486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2F2B20"/>
                </a:solidFill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Σ</a:t>
            </a:r>
            <a:endParaRPr sz="180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0439" y="1916673"/>
            <a:ext cx="150622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0" algn="ctr">
              <a:lnSpc>
                <a:spcPct val="111100"/>
              </a:lnSpc>
            </a:pPr>
            <a:r>
              <a:rPr lang="el-GR" b="1" spc="-15" dirty="0" smtClean="0">
                <a:solidFill>
                  <a:srgbClr val="2F2B20"/>
                </a:solidFill>
                <a:cs typeface="Calibri"/>
              </a:rPr>
              <a:t>ΕΜΠΡΟ</a:t>
            </a:r>
            <a:r>
              <a:rPr lang="el-GR" b="1" spc="-10" dirty="0" smtClean="0">
                <a:solidFill>
                  <a:srgbClr val="2F2B20"/>
                </a:solidFill>
                <a:cs typeface="Calibri"/>
              </a:rPr>
              <a:t>Σ</a:t>
            </a:r>
            <a:endParaRPr lang="el-GR" dirty="0" smtClean="0">
              <a:cs typeface="Calibri"/>
            </a:endParaRPr>
          </a:p>
          <a:p>
            <a:pPr marL="12700" marR="12700" indent="-12700" algn="ctr">
              <a:lnSpc>
                <a:spcPct val="111100"/>
              </a:lnSpc>
            </a:pPr>
            <a:r>
              <a:rPr sz="1800" b="1" spc="-15" dirty="0" smtClean="0">
                <a:solidFill>
                  <a:srgbClr val="2F2B20"/>
                </a:solidFill>
                <a:cs typeface="Calibri"/>
              </a:rPr>
              <a:t>ΠΙΣΩ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 </a:t>
            </a:r>
            <a:r>
              <a:rPr sz="1800" b="1" spc="-15" dirty="0" smtClean="0">
                <a:solidFill>
                  <a:srgbClr val="2F2B20"/>
                </a:solidFill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Σ </a:t>
            </a:r>
            <a:r>
              <a:rPr sz="1800" b="1" spc="-370" dirty="0" smtClean="0">
                <a:solidFill>
                  <a:srgbClr val="2F2B20"/>
                </a:solidFill>
                <a:cs typeface="Calibri"/>
              </a:rPr>
              <a:t>-­‐ 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ΠΙΣΩ</a:t>
            </a:r>
            <a:endParaRPr sz="1800" dirty="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2384" y="1995221"/>
            <a:ext cx="15062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70534">
              <a:lnSpc>
                <a:spcPct val="111100"/>
              </a:lnSpc>
            </a:pPr>
            <a:r>
              <a:rPr sz="1800" b="1" spc="-15" dirty="0" smtClean="0">
                <a:solidFill>
                  <a:srgbClr val="2F2B20"/>
                </a:solidFill>
                <a:cs typeface="Calibri"/>
              </a:rPr>
              <a:t>ΠΙΣΩ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 </a:t>
            </a:r>
            <a:r>
              <a:rPr sz="1800" b="1" spc="-15" dirty="0" smtClean="0">
                <a:solidFill>
                  <a:srgbClr val="2F2B20"/>
                </a:solidFill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Σ </a:t>
            </a:r>
            <a:r>
              <a:rPr sz="1800" b="1" spc="-370" dirty="0" smtClean="0">
                <a:solidFill>
                  <a:srgbClr val="2F2B20"/>
                </a:solidFill>
                <a:cs typeface="Calibri"/>
              </a:rPr>
              <a:t>-­‐ </a:t>
            </a:r>
            <a:r>
              <a:rPr sz="1800" b="1" spc="-10" dirty="0" smtClean="0">
                <a:solidFill>
                  <a:srgbClr val="2F2B20"/>
                </a:solidFill>
                <a:cs typeface="Calibri"/>
              </a:rPr>
              <a:t>ΠΙΣΩ</a:t>
            </a:r>
            <a:endParaRPr sz="1800" dirty="0">
              <a:cs typeface="Calibri"/>
            </a:endParaRPr>
          </a:p>
          <a:p>
            <a:pPr marL="228600">
              <a:lnSpc>
                <a:spcPts val="1889"/>
              </a:lnSpc>
            </a:pPr>
            <a:r>
              <a:rPr sz="1800" b="1" spc="-20" dirty="0" smtClean="0">
                <a:solidFill>
                  <a:srgbClr val="2F2B20"/>
                </a:solidFill>
                <a:cs typeface="Calibri"/>
              </a:rPr>
              <a:t>ΠΟΥΘΕΝΑ</a:t>
            </a:r>
            <a:endParaRPr sz="1800" dirty="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09484" y="5073670"/>
            <a:ext cx="99821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 smtClean="0">
                <a:solidFill>
                  <a:srgbClr val="2F2B20"/>
                </a:solidFill>
                <a:cs typeface="Calibri"/>
              </a:rPr>
              <a:t>ΠΟΥΘΕΝΑ</a:t>
            </a:r>
            <a:endParaRPr sz="180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43100" y="5361196"/>
            <a:ext cx="651827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solidFill>
                  <a:srgbClr val="800000"/>
                </a:solidFill>
                <a:cs typeface="Arial"/>
              </a:rPr>
              <a:t>Διά</a:t>
            </a:r>
            <a:r>
              <a:rPr sz="2400" b="1" spc="-15" dirty="0" smtClean="0">
                <a:solidFill>
                  <a:srgbClr val="800000"/>
                </a:solidFill>
                <a:cs typeface="Arial"/>
              </a:rPr>
              <a:t>γ</a:t>
            </a:r>
            <a:r>
              <a:rPr sz="2400" b="1" spc="-20" dirty="0" smtClean="0">
                <a:solidFill>
                  <a:srgbClr val="800000"/>
                </a:solidFill>
                <a:cs typeface="Arial"/>
              </a:rPr>
              <a:t>ρ</a:t>
            </a:r>
            <a:r>
              <a:rPr sz="2400" b="1" spc="-15" dirty="0" smtClean="0">
                <a:solidFill>
                  <a:srgbClr val="800000"/>
                </a:solidFill>
                <a:cs typeface="Arial"/>
              </a:rPr>
              <a:t>α</a:t>
            </a:r>
            <a:r>
              <a:rPr sz="2400" b="1" spc="75" dirty="0" smtClean="0">
                <a:solidFill>
                  <a:srgbClr val="800000"/>
                </a:solidFill>
                <a:cs typeface="Arial"/>
              </a:rPr>
              <a:t>µ</a:t>
            </a:r>
            <a:r>
              <a:rPr sz="2400" b="1" spc="80" dirty="0" smtClean="0">
                <a:solidFill>
                  <a:srgbClr val="800000"/>
                </a:solidFill>
                <a:cs typeface="Arial"/>
              </a:rPr>
              <a:t>µ</a:t>
            </a:r>
            <a:r>
              <a:rPr sz="2400" b="1" spc="-15" dirty="0" smtClean="0">
                <a:solidFill>
                  <a:srgbClr val="800000"/>
                </a:solidFill>
                <a:cs typeface="Arial"/>
              </a:rPr>
              <a:t>α</a:t>
            </a:r>
            <a:r>
              <a:rPr sz="2400" b="1" spc="-5" dirty="0" smtClean="0">
                <a:solidFill>
                  <a:srgbClr val="800000"/>
                </a:solidFill>
                <a:cs typeface="Arial"/>
              </a:rPr>
              <a:t> </a:t>
            </a:r>
            <a:r>
              <a:rPr sz="2400" b="1" spc="-60" dirty="0" smtClean="0">
                <a:solidFill>
                  <a:srgbClr val="800000"/>
                </a:solidFill>
                <a:cs typeface="Arial"/>
              </a:rPr>
              <a:t>Κ</a:t>
            </a:r>
            <a:r>
              <a:rPr sz="2400" b="1" spc="-5" dirty="0" smtClean="0">
                <a:solidFill>
                  <a:srgbClr val="800000"/>
                </a:solidFill>
                <a:cs typeface="Arial"/>
              </a:rPr>
              <a:t>α</a:t>
            </a:r>
            <a:r>
              <a:rPr sz="2400" b="1" spc="-70" dirty="0" smtClean="0">
                <a:solidFill>
                  <a:srgbClr val="800000"/>
                </a:solidFill>
                <a:cs typeface="Arial"/>
              </a:rPr>
              <a:t>τ</a:t>
            </a:r>
            <a:r>
              <a:rPr sz="2400" b="1" spc="-5" dirty="0" smtClean="0">
                <a:solidFill>
                  <a:srgbClr val="800000"/>
                </a:solidFill>
                <a:cs typeface="Arial"/>
              </a:rPr>
              <a:t>ασ</a:t>
            </a:r>
            <a:r>
              <a:rPr sz="2400" b="1" spc="-70" dirty="0" smtClean="0">
                <a:solidFill>
                  <a:srgbClr val="800000"/>
                </a:solidFill>
                <a:cs typeface="Arial"/>
              </a:rPr>
              <a:t>τ</a:t>
            </a:r>
            <a:r>
              <a:rPr sz="2400" b="1" spc="-25" dirty="0" smtClean="0">
                <a:solidFill>
                  <a:srgbClr val="800000"/>
                </a:solidFill>
                <a:cs typeface="Arial"/>
              </a:rPr>
              <a:t>άσεω</a:t>
            </a:r>
            <a:r>
              <a:rPr sz="2400" b="1" spc="-15" dirty="0" smtClean="0">
                <a:solidFill>
                  <a:srgbClr val="800000"/>
                </a:solidFill>
                <a:cs typeface="Arial"/>
              </a:rPr>
              <a:t>ν</a:t>
            </a:r>
            <a:r>
              <a:rPr sz="2400" b="1" spc="-90" dirty="0" smtClean="0">
                <a:solidFill>
                  <a:srgbClr val="800000"/>
                </a:solidFill>
                <a:cs typeface="Arial"/>
              </a:rPr>
              <a:t> </a:t>
            </a:r>
            <a:r>
              <a:rPr sz="2400" b="1" spc="0" dirty="0" smtClean="0">
                <a:solidFill>
                  <a:srgbClr val="2F2B20"/>
                </a:solidFill>
                <a:cs typeface="Arial"/>
              </a:rPr>
              <a:t>Αυτ</a:t>
            </a:r>
            <a:r>
              <a:rPr sz="2400" b="1" spc="-15" dirty="0" smtClean="0">
                <a:solidFill>
                  <a:srgbClr val="2F2B20"/>
                </a:solidFill>
                <a:cs typeface="Arial"/>
              </a:rPr>
              <a:t>ό</a:t>
            </a:r>
            <a:r>
              <a:rPr sz="2400" b="1" spc="80" dirty="0" smtClean="0">
                <a:solidFill>
                  <a:srgbClr val="2F2B20"/>
                </a:solidFill>
                <a:cs typeface="Arial"/>
              </a:rPr>
              <a:t>µ</a:t>
            </a:r>
            <a:r>
              <a:rPr sz="2400" b="1" spc="-20" dirty="0" smtClean="0">
                <a:solidFill>
                  <a:srgbClr val="2F2B20"/>
                </a:solidFill>
                <a:cs typeface="Arial"/>
              </a:rPr>
              <a:t>α</a:t>
            </a:r>
            <a:r>
              <a:rPr sz="2400" b="1" spc="0" dirty="0" smtClean="0">
                <a:solidFill>
                  <a:srgbClr val="2F2B20"/>
                </a:solidFill>
                <a:cs typeface="Arial"/>
              </a:rPr>
              <a:t>τ</a:t>
            </a:r>
            <a:r>
              <a:rPr sz="2400" b="1" spc="-15" dirty="0" smtClean="0">
                <a:solidFill>
                  <a:srgbClr val="2F2B20"/>
                </a:solidFill>
                <a:cs typeface="Arial"/>
              </a:rPr>
              <a:t>ης</a:t>
            </a:r>
            <a:r>
              <a:rPr sz="2400" b="1" spc="-5" dirty="0" smtClean="0">
                <a:solidFill>
                  <a:srgbClr val="2F2B20"/>
                </a:solidFill>
                <a:cs typeface="Arial"/>
              </a:rPr>
              <a:t> </a:t>
            </a:r>
            <a:r>
              <a:rPr sz="2400" b="1" spc="0" dirty="0" smtClean="0">
                <a:solidFill>
                  <a:srgbClr val="2F2B20"/>
                </a:solidFill>
                <a:cs typeface="Arial"/>
              </a:rPr>
              <a:t>Π</a:t>
            </a:r>
            <a:r>
              <a:rPr sz="2400" b="1" spc="-15" dirty="0" smtClean="0">
                <a:solidFill>
                  <a:srgbClr val="2F2B20"/>
                </a:solidFill>
                <a:cs typeface="Arial"/>
              </a:rPr>
              <a:t>ό</a:t>
            </a:r>
            <a:r>
              <a:rPr sz="2400" b="1" spc="-85" dirty="0" smtClean="0">
                <a:solidFill>
                  <a:srgbClr val="2F2B20"/>
                </a:solidFill>
                <a:cs typeface="Arial"/>
              </a:rPr>
              <a:t>ρ</a:t>
            </a:r>
            <a:r>
              <a:rPr sz="2400" b="1" spc="-70" dirty="0" smtClean="0">
                <a:solidFill>
                  <a:srgbClr val="2F2B20"/>
                </a:solidFill>
                <a:cs typeface="Arial"/>
              </a:rPr>
              <a:t>τ</a:t>
            </a:r>
            <a:r>
              <a:rPr sz="2400" b="1" spc="-20" dirty="0" smtClean="0">
                <a:solidFill>
                  <a:srgbClr val="2F2B20"/>
                </a:solidFill>
                <a:cs typeface="Arial"/>
              </a:rPr>
              <a:t>α</a:t>
            </a:r>
            <a:r>
              <a:rPr sz="2400" b="1" spc="0" dirty="0" smtClean="0">
                <a:solidFill>
                  <a:srgbClr val="2F2B20"/>
                </a:solidFill>
                <a:cs typeface="Arial"/>
              </a:rPr>
              <a:t>ς</a:t>
            </a:r>
            <a:endParaRPr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3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-51886"/>
            <a:ext cx="8229600" cy="952500"/>
          </a:xfrm>
        </p:spPr>
        <p:txBody>
          <a:bodyPr>
            <a:normAutofit/>
          </a:bodyPr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spc="-125" dirty="0">
                <a:solidFill>
                  <a:srgbClr val="675E47"/>
                </a:solidFill>
                <a:cs typeface="Cambria"/>
              </a:rPr>
              <a:t>Αυτόματ</a:t>
            </a:r>
            <a:r>
              <a:rPr lang="el-GR" spc="-25" dirty="0">
                <a:solidFill>
                  <a:srgbClr val="675E47"/>
                </a:solidFill>
                <a:cs typeface="Cambria"/>
              </a:rPr>
              <a:t>η</a:t>
            </a:r>
            <a:r>
              <a:rPr lang="el-GR" spc="-200" dirty="0">
                <a:solidFill>
                  <a:srgbClr val="675E47"/>
                </a:solidFill>
                <a:cs typeface="Cambria"/>
              </a:rPr>
              <a:t> 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Πόρτα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(3/3)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7" name="object 9"/>
          <p:cNvSpPr/>
          <p:nvPr/>
        </p:nvSpPr>
        <p:spPr>
          <a:xfrm>
            <a:off x="1791072" y="2131727"/>
            <a:ext cx="1808017" cy="1421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1830721" y="2194781"/>
            <a:ext cx="1676398" cy="1295400"/>
          </a:xfrm>
          <a:custGeom>
            <a:avLst/>
            <a:gdLst/>
            <a:ahLst/>
            <a:cxnLst/>
            <a:rect l="l" t="t" r="r" b="b"/>
            <a:pathLst>
              <a:path w="1676398" h="1295400">
                <a:moveTo>
                  <a:pt x="838198" y="0"/>
                </a:moveTo>
                <a:lnTo>
                  <a:pt x="769453" y="2147"/>
                </a:lnTo>
                <a:lnTo>
                  <a:pt x="702238" y="8477"/>
                </a:lnTo>
                <a:lnTo>
                  <a:pt x="636770" y="18823"/>
                </a:lnTo>
                <a:lnTo>
                  <a:pt x="573263" y="33020"/>
                </a:lnTo>
                <a:lnTo>
                  <a:pt x="511934" y="50899"/>
                </a:lnTo>
                <a:lnTo>
                  <a:pt x="452998" y="72295"/>
                </a:lnTo>
                <a:lnTo>
                  <a:pt x="396671" y="97040"/>
                </a:lnTo>
                <a:lnTo>
                  <a:pt x="343169" y="124968"/>
                </a:lnTo>
                <a:lnTo>
                  <a:pt x="292708" y="155913"/>
                </a:lnTo>
                <a:lnTo>
                  <a:pt x="245502" y="189707"/>
                </a:lnTo>
                <a:lnTo>
                  <a:pt x="201769" y="226183"/>
                </a:lnTo>
                <a:lnTo>
                  <a:pt x="161723" y="265176"/>
                </a:lnTo>
                <a:lnTo>
                  <a:pt x="125581" y="306519"/>
                </a:lnTo>
                <a:lnTo>
                  <a:pt x="93558" y="350044"/>
                </a:lnTo>
                <a:lnTo>
                  <a:pt x="65869" y="395586"/>
                </a:lnTo>
                <a:lnTo>
                  <a:pt x="42731" y="442976"/>
                </a:lnTo>
                <a:lnTo>
                  <a:pt x="24360" y="492050"/>
                </a:lnTo>
                <a:lnTo>
                  <a:pt x="10970" y="542639"/>
                </a:lnTo>
                <a:lnTo>
                  <a:pt x="2778" y="594578"/>
                </a:lnTo>
                <a:lnTo>
                  <a:pt x="0" y="647700"/>
                </a:lnTo>
                <a:lnTo>
                  <a:pt x="2778" y="700821"/>
                </a:lnTo>
                <a:lnTo>
                  <a:pt x="10970" y="752760"/>
                </a:lnTo>
                <a:lnTo>
                  <a:pt x="24360" y="803349"/>
                </a:lnTo>
                <a:lnTo>
                  <a:pt x="42731" y="852423"/>
                </a:lnTo>
                <a:lnTo>
                  <a:pt x="65869" y="899813"/>
                </a:lnTo>
                <a:lnTo>
                  <a:pt x="93558" y="945355"/>
                </a:lnTo>
                <a:lnTo>
                  <a:pt x="125581" y="988880"/>
                </a:lnTo>
                <a:lnTo>
                  <a:pt x="161723" y="1030223"/>
                </a:lnTo>
                <a:lnTo>
                  <a:pt x="201769" y="1069216"/>
                </a:lnTo>
                <a:lnTo>
                  <a:pt x="245502" y="1105692"/>
                </a:lnTo>
                <a:lnTo>
                  <a:pt x="292708" y="1139486"/>
                </a:lnTo>
                <a:lnTo>
                  <a:pt x="343169" y="1170431"/>
                </a:lnTo>
                <a:lnTo>
                  <a:pt x="396671" y="1198359"/>
                </a:lnTo>
                <a:lnTo>
                  <a:pt x="452998" y="1223104"/>
                </a:lnTo>
                <a:lnTo>
                  <a:pt x="511934" y="1244500"/>
                </a:lnTo>
                <a:lnTo>
                  <a:pt x="573263" y="1262379"/>
                </a:lnTo>
                <a:lnTo>
                  <a:pt x="636770" y="1276576"/>
                </a:lnTo>
                <a:lnTo>
                  <a:pt x="702238" y="1286922"/>
                </a:lnTo>
                <a:lnTo>
                  <a:pt x="769453" y="1293252"/>
                </a:lnTo>
                <a:lnTo>
                  <a:pt x="838198" y="1295400"/>
                </a:lnTo>
                <a:lnTo>
                  <a:pt x="906944" y="1293252"/>
                </a:lnTo>
                <a:lnTo>
                  <a:pt x="974159" y="1286922"/>
                </a:lnTo>
                <a:lnTo>
                  <a:pt x="1039627" y="1276576"/>
                </a:lnTo>
                <a:lnTo>
                  <a:pt x="1103134" y="1262379"/>
                </a:lnTo>
                <a:lnTo>
                  <a:pt x="1164464" y="1244500"/>
                </a:lnTo>
                <a:lnTo>
                  <a:pt x="1223399" y="1223104"/>
                </a:lnTo>
                <a:lnTo>
                  <a:pt x="1279726" y="1198359"/>
                </a:lnTo>
                <a:lnTo>
                  <a:pt x="1333228" y="1170431"/>
                </a:lnTo>
                <a:lnTo>
                  <a:pt x="1383690" y="1139486"/>
                </a:lnTo>
                <a:lnTo>
                  <a:pt x="1430895" y="1105692"/>
                </a:lnTo>
                <a:lnTo>
                  <a:pt x="1474629" y="1069216"/>
                </a:lnTo>
                <a:lnTo>
                  <a:pt x="1514674" y="1030223"/>
                </a:lnTo>
                <a:lnTo>
                  <a:pt x="1550817" y="988880"/>
                </a:lnTo>
                <a:lnTo>
                  <a:pt x="1582840" y="945355"/>
                </a:lnTo>
                <a:lnTo>
                  <a:pt x="1610528" y="899813"/>
                </a:lnTo>
                <a:lnTo>
                  <a:pt x="1633666" y="852423"/>
                </a:lnTo>
                <a:lnTo>
                  <a:pt x="1652038" y="803349"/>
                </a:lnTo>
                <a:lnTo>
                  <a:pt x="1665428" y="752760"/>
                </a:lnTo>
                <a:lnTo>
                  <a:pt x="1673620" y="700821"/>
                </a:lnTo>
                <a:lnTo>
                  <a:pt x="1676398" y="647700"/>
                </a:lnTo>
                <a:lnTo>
                  <a:pt x="1673620" y="594578"/>
                </a:lnTo>
                <a:lnTo>
                  <a:pt x="1665428" y="542639"/>
                </a:lnTo>
                <a:lnTo>
                  <a:pt x="1652038" y="492050"/>
                </a:lnTo>
                <a:lnTo>
                  <a:pt x="1633666" y="442976"/>
                </a:lnTo>
                <a:lnTo>
                  <a:pt x="1610528" y="395586"/>
                </a:lnTo>
                <a:lnTo>
                  <a:pt x="1582840" y="350044"/>
                </a:lnTo>
                <a:lnTo>
                  <a:pt x="1550817" y="306519"/>
                </a:lnTo>
                <a:lnTo>
                  <a:pt x="1514674" y="265176"/>
                </a:lnTo>
                <a:lnTo>
                  <a:pt x="1474629" y="226183"/>
                </a:lnTo>
                <a:lnTo>
                  <a:pt x="1430895" y="189707"/>
                </a:lnTo>
                <a:lnTo>
                  <a:pt x="1383690" y="155913"/>
                </a:lnTo>
                <a:lnTo>
                  <a:pt x="1333228" y="124968"/>
                </a:lnTo>
                <a:lnTo>
                  <a:pt x="1279726" y="97040"/>
                </a:lnTo>
                <a:lnTo>
                  <a:pt x="1223399" y="72295"/>
                </a:lnTo>
                <a:lnTo>
                  <a:pt x="1164464" y="50899"/>
                </a:lnTo>
                <a:lnTo>
                  <a:pt x="1103134" y="33020"/>
                </a:lnTo>
                <a:lnTo>
                  <a:pt x="1039627" y="18823"/>
                </a:lnTo>
                <a:lnTo>
                  <a:pt x="974159" y="8477"/>
                </a:lnTo>
                <a:lnTo>
                  <a:pt x="906944" y="2147"/>
                </a:lnTo>
                <a:lnTo>
                  <a:pt x="838198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1830721" y="2194782"/>
            <a:ext cx="1676399" cy="1295399"/>
          </a:xfrm>
          <a:custGeom>
            <a:avLst/>
            <a:gdLst/>
            <a:ahLst/>
            <a:cxnLst/>
            <a:rect l="l" t="t" r="r" b="b"/>
            <a:pathLst>
              <a:path w="1676399" h="1295399">
                <a:moveTo>
                  <a:pt x="0" y="647699"/>
                </a:moveTo>
                <a:lnTo>
                  <a:pt x="2778" y="594578"/>
                </a:lnTo>
                <a:lnTo>
                  <a:pt x="10970" y="542639"/>
                </a:lnTo>
                <a:lnTo>
                  <a:pt x="24360" y="492050"/>
                </a:lnTo>
                <a:lnTo>
                  <a:pt x="42731" y="442976"/>
                </a:lnTo>
                <a:lnTo>
                  <a:pt x="65869" y="395585"/>
                </a:lnTo>
                <a:lnTo>
                  <a:pt x="93558" y="350044"/>
                </a:lnTo>
                <a:lnTo>
                  <a:pt x="125581" y="306519"/>
                </a:lnTo>
                <a:lnTo>
                  <a:pt x="161723" y="265176"/>
                </a:lnTo>
                <a:lnTo>
                  <a:pt x="201769" y="226183"/>
                </a:lnTo>
                <a:lnTo>
                  <a:pt x="245503" y="189706"/>
                </a:lnTo>
                <a:lnTo>
                  <a:pt x="292708" y="155912"/>
                </a:lnTo>
                <a:lnTo>
                  <a:pt x="343169" y="124968"/>
                </a:lnTo>
                <a:lnTo>
                  <a:pt x="396671" y="97040"/>
                </a:lnTo>
                <a:lnTo>
                  <a:pt x="452998" y="72295"/>
                </a:lnTo>
                <a:lnTo>
                  <a:pt x="511934" y="50899"/>
                </a:lnTo>
                <a:lnTo>
                  <a:pt x="573263" y="33020"/>
                </a:lnTo>
                <a:lnTo>
                  <a:pt x="636770" y="18823"/>
                </a:lnTo>
                <a:lnTo>
                  <a:pt x="702239" y="8477"/>
                </a:lnTo>
                <a:lnTo>
                  <a:pt x="769454" y="2147"/>
                </a:lnTo>
                <a:lnTo>
                  <a:pt x="838199" y="0"/>
                </a:lnTo>
                <a:lnTo>
                  <a:pt x="906945" y="2147"/>
                </a:lnTo>
                <a:lnTo>
                  <a:pt x="974160" y="8477"/>
                </a:lnTo>
                <a:lnTo>
                  <a:pt x="1039628" y="18823"/>
                </a:lnTo>
                <a:lnTo>
                  <a:pt x="1103135" y="33020"/>
                </a:lnTo>
                <a:lnTo>
                  <a:pt x="1164464" y="50899"/>
                </a:lnTo>
                <a:lnTo>
                  <a:pt x="1223400" y="72295"/>
                </a:lnTo>
                <a:lnTo>
                  <a:pt x="1279727" y="97040"/>
                </a:lnTo>
                <a:lnTo>
                  <a:pt x="1333229" y="124968"/>
                </a:lnTo>
                <a:lnTo>
                  <a:pt x="1383691" y="155912"/>
                </a:lnTo>
                <a:lnTo>
                  <a:pt x="1430896" y="189706"/>
                </a:lnTo>
                <a:lnTo>
                  <a:pt x="1474629" y="226183"/>
                </a:lnTo>
                <a:lnTo>
                  <a:pt x="1514675" y="265176"/>
                </a:lnTo>
                <a:lnTo>
                  <a:pt x="1550817" y="306519"/>
                </a:lnTo>
                <a:lnTo>
                  <a:pt x="1582841" y="350044"/>
                </a:lnTo>
                <a:lnTo>
                  <a:pt x="1610529" y="395585"/>
                </a:lnTo>
                <a:lnTo>
                  <a:pt x="1633667" y="442976"/>
                </a:lnTo>
                <a:lnTo>
                  <a:pt x="1652039" y="492050"/>
                </a:lnTo>
                <a:lnTo>
                  <a:pt x="1665428" y="542639"/>
                </a:lnTo>
                <a:lnTo>
                  <a:pt x="1673620" y="594578"/>
                </a:lnTo>
                <a:lnTo>
                  <a:pt x="1676399" y="647699"/>
                </a:lnTo>
                <a:lnTo>
                  <a:pt x="1673620" y="700821"/>
                </a:lnTo>
                <a:lnTo>
                  <a:pt x="1665428" y="752760"/>
                </a:lnTo>
                <a:lnTo>
                  <a:pt x="1652039" y="803349"/>
                </a:lnTo>
                <a:lnTo>
                  <a:pt x="1633667" y="852423"/>
                </a:lnTo>
                <a:lnTo>
                  <a:pt x="1610529" y="899813"/>
                </a:lnTo>
                <a:lnTo>
                  <a:pt x="1582841" y="945355"/>
                </a:lnTo>
                <a:lnTo>
                  <a:pt x="1550817" y="988880"/>
                </a:lnTo>
                <a:lnTo>
                  <a:pt x="1514675" y="1030222"/>
                </a:lnTo>
                <a:lnTo>
                  <a:pt x="1474629" y="1069215"/>
                </a:lnTo>
                <a:lnTo>
                  <a:pt x="1430896" y="1105692"/>
                </a:lnTo>
                <a:lnTo>
                  <a:pt x="1383691" y="1139486"/>
                </a:lnTo>
                <a:lnTo>
                  <a:pt x="1333229" y="1170431"/>
                </a:lnTo>
                <a:lnTo>
                  <a:pt x="1279727" y="1198359"/>
                </a:lnTo>
                <a:lnTo>
                  <a:pt x="1223400" y="1223104"/>
                </a:lnTo>
                <a:lnTo>
                  <a:pt x="1164464" y="1244500"/>
                </a:lnTo>
                <a:lnTo>
                  <a:pt x="1103135" y="1262379"/>
                </a:lnTo>
                <a:lnTo>
                  <a:pt x="1039628" y="1276575"/>
                </a:lnTo>
                <a:lnTo>
                  <a:pt x="974160" y="1286922"/>
                </a:lnTo>
                <a:lnTo>
                  <a:pt x="906945" y="1293252"/>
                </a:lnTo>
                <a:lnTo>
                  <a:pt x="838199" y="1295399"/>
                </a:lnTo>
                <a:lnTo>
                  <a:pt x="769454" y="1293252"/>
                </a:lnTo>
                <a:lnTo>
                  <a:pt x="702239" y="1286922"/>
                </a:lnTo>
                <a:lnTo>
                  <a:pt x="636770" y="1276575"/>
                </a:lnTo>
                <a:lnTo>
                  <a:pt x="573263" y="1262379"/>
                </a:lnTo>
                <a:lnTo>
                  <a:pt x="511934" y="1244500"/>
                </a:lnTo>
                <a:lnTo>
                  <a:pt x="452998" y="1223104"/>
                </a:lnTo>
                <a:lnTo>
                  <a:pt x="396671" y="1198359"/>
                </a:lnTo>
                <a:lnTo>
                  <a:pt x="343169" y="1170431"/>
                </a:lnTo>
                <a:lnTo>
                  <a:pt x="292708" y="1139486"/>
                </a:lnTo>
                <a:lnTo>
                  <a:pt x="245503" y="1105692"/>
                </a:lnTo>
                <a:lnTo>
                  <a:pt x="201769" y="1069215"/>
                </a:lnTo>
                <a:lnTo>
                  <a:pt x="161723" y="1030222"/>
                </a:lnTo>
                <a:lnTo>
                  <a:pt x="125581" y="988880"/>
                </a:lnTo>
                <a:lnTo>
                  <a:pt x="93558" y="945355"/>
                </a:lnTo>
                <a:lnTo>
                  <a:pt x="65869" y="899813"/>
                </a:lnTo>
                <a:lnTo>
                  <a:pt x="42731" y="852423"/>
                </a:lnTo>
                <a:lnTo>
                  <a:pt x="24360" y="803349"/>
                </a:lnTo>
                <a:lnTo>
                  <a:pt x="10970" y="752760"/>
                </a:lnTo>
                <a:lnTo>
                  <a:pt x="2778" y="700821"/>
                </a:lnTo>
                <a:lnTo>
                  <a:pt x="0" y="647699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2"/>
          <p:cNvSpPr txBox="1"/>
          <p:nvPr/>
        </p:nvSpPr>
        <p:spPr>
          <a:xfrm>
            <a:off x="2215672" y="2690081"/>
            <a:ext cx="91186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ΚΛΕΙΣΤΗ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5220072" y="2131727"/>
            <a:ext cx="1808017" cy="1421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5259719" y="2194781"/>
            <a:ext cx="1676400" cy="1295400"/>
          </a:xfrm>
          <a:custGeom>
            <a:avLst/>
            <a:gdLst/>
            <a:ahLst/>
            <a:cxnLst/>
            <a:rect l="l" t="t" r="r" b="b"/>
            <a:pathLst>
              <a:path w="1676400" h="1295400">
                <a:moveTo>
                  <a:pt x="838200" y="0"/>
                </a:moveTo>
                <a:lnTo>
                  <a:pt x="769454" y="2147"/>
                </a:lnTo>
                <a:lnTo>
                  <a:pt x="702239" y="8477"/>
                </a:lnTo>
                <a:lnTo>
                  <a:pt x="636770" y="18823"/>
                </a:lnTo>
                <a:lnTo>
                  <a:pt x="573263" y="33020"/>
                </a:lnTo>
                <a:lnTo>
                  <a:pt x="511934" y="50899"/>
                </a:lnTo>
                <a:lnTo>
                  <a:pt x="452998" y="72295"/>
                </a:lnTo>
                <a:lnTo>
                  <a:pt x="396671" y="97040"/>
                </a:lnTo>
                <a:lnTo>
                  <a:pt x="343169" y="124968"/>
                </a:lnTo>
                <a:lnTo>
                  <a:pt x="292708" y="155913"/>
                </a:lnTo>
                <a:lnTo>
                  <a:pt x="245503" y="189707"/>
                </a:lnTo>
                <a:lnTo>
                  <a:pt x="201769" y="226183"/>
                </a:lnTo>
                <a:lnTo>
                  <a:pt x="161723" y="265176"/>
                </a:lnTo>
                <a:lnTo>
                  <a:pt x="125581" y="306519"/>
                </a:lnTo>
                <a:lnTo>
                  <a:pt x="93558" y="350044"/>
                </a:lnTo>
                <a:lnTo>
                  <a:pt x="65869" y="395586"/>
                </a:lnTo>
                <a:lnTo>
                  <a:pt x="42731" y="442976"/>
                </a:lnTo>
                <a:lnTo>
                  <a:pt x="24360" y="492050"/>
                </a:lnTo>
                <a:lnTo>
                  <a:pt x="10970" y="542639"/>
                </a:lnTo>
                <a:lnTo>
                  <a:pt x="2778" y="594578"/>
                </a:lnTo>
                <a:lnTo>
                  <a:pt x="0" y="647700"/>
                </a:lnTo>
                <a:lnTo>
                  <a:pt x="2778" y="700821"/>
                </a:lnTo>
                <a:lnTo>
                  <a:pt x="10970" y="752760"/>
                </a:lnTo>
                <a:lnTo>
                  <a:pt x="24360" y="803349"/>
                </a:lnTo>
                <a:lnTo>
                  <a:pt x="42731" y="852423"/>
                </a:lnTo>
                <a:lnTo>
                  <a:pt x="65869" y="899813"/>
                </a:lnTo>
                <a:lnTo>
                  <a:pt x="93558" y="945355"/>
                </a:lnTo>
                <a:lnTo>
                  <a:pt x="125581" y="988880"/>
                </a:lnTo>
                <a:lnTo>
                  <a:pt x="161723" y="1030223"/>
                </a:lnTo>
                <a:lnTo>
                  <a:pt x="201769" y="1069216"/>
                </a:lnTo>
                <a:lnTo>
                  <a:pt x="245503" y="1105692"/>
                </a:lnTo>
                <a:lnTo>
                  <a:pt x="292708" y="1139486"/>
                </a:lnTo>
                <a:lnTo>
                  <a:pt x="343169" y="1170431"/>
                </a:lnTo>
                <a:lnTo>
                  <a:pt x="396671" y="1198359"/>
                </a:lnTo>
                <a:lnTo>
                  <a:pt x="452998" y="1223104"/>
                </a:lnTo>
                <a:lnTo>
                  <a:pt x="511934" y="1244500"/>
                </a:lnTo>
                <a:lnTo>
                  <a:pt x="573263" y="1262379"/>
                </a:lnTo>
                <a:lnTo>
                  <a:pt x="636770" y="1276576"/>
                </a:lnTo>
                <a:lnTo>
                  <a:pt x="702239" y="1286922"/>
                </a:lnTo>
                <a:lnTo>
                  <a:pt x="769454" y="1293252"/>
                </a:lnTo>
                <a:lnTo>
                  <a:pt x="838200" y="1295400"/>
                </a:lnTo>
                <a:lnTo>
                  <a:pt x="906945" y="1293252"/>
                </a:lnTo>
                <a:lnTo>
                  <a:pt x="974160" y="1286922"/>
                </a:lnTo>
                <a:lnTo>
                  <a:pt x="1039629" y="1276576"/>
                </a:lnTo>
                <a:lnTo>
                  <a:pt x="1103136" y="1262379"/>
                </a:lnTo>
                <a:lnTo>
                  <a:pt x="1164465" y="1244500"/>
                </a:lnTo>
                <a:lnTo>
                  <a:pt x="1223401" y="1223104"/>
                </a:lnTo>
                <a:lnTo>
                  <a:pt x="1279728" y="1198359"/>
                </a:lnTo>
                <a:lnTo>
                  <a:pt x="1333230" y="1170431"/>
                </a:lnTo>
                <a:lnTo>
                  <a:pt x="1383691" y="1139486"/>
                </a:lnTo>
                <a:lnTo>
                  <a:pt x="1430896" y="1105692"/>
                </a:lnTo>
                <a:lnTo>
                  <a:pt x="1474630" y="1069216"/>
                </a:lnTo>
                <a:lnTo>
                  <a:pt x="1514676" y="1030223"/>
                </a:lnTo>
                <a:lnTo>
                  <a:pt x="1550818" y="988880"/>
                </a:lnTo>
                <a:lnTo>
                  <a:pt x="1582841" y="945355"/>
                </a:lnTo>
                <a:lnTo>
                  <a:pt x="1610530" y="899813"/>
                </a:lnTo>
                <a:lnTo>
                  <a:pt x="1633668" y="852423"/>
                </a:lnTo>
                <a:lnTo>
                  <a:pt x="1652039" y="803349"/>
                </a:lnTo>
                <a:lnTo>
                  <a:pt x="1665429" y="752760"/>
                </a:lnTo>
                <a:lnTo>
                  <a:pt x="1673621" y="700821"/>
                </a:lnTo>
                <a:lnTo>
                  <a:pt x="1676400" y="647700"/>
                </a:lnTo>
                <a:lnTo>
                  <a:pt x="1673621" y="594578"/>
                </a:lnTo>
                <a:lnTo>
                  <a:pt x="1665429" y="542639"/>
                </a:lnTo>
                <a:lnTo>
                  <a:pt x="1652039" y="492050"/>
                </a:lnTo>
                <a:lnTo>
                  <a:pt x="1633668" y="442976"/>
                </a:lnTo>
                <a:lnTo>
                  <a:pt x="1610530" y="395586"/>
                </a:lnTo>
                <a:lnTo>
                  <a:pt x="1582841" y="350044"/>
                </a:lnTo>
                <a:lnTo>
                  <a:pt x="1550818" y="306519"/>
                </a:lnTo>
                <a:lnTo>
                  <a:pt x="1514676" y="265176"/>
                </a:lnTo>
                <a:lnTo>
                  <a:pt x="1474630" y="226183"/>
                </a:lnTo>
                <a:lnTo>
                  <a:pt x="1430896" y="189707"/>
                </a:lnTo>
                <a:lnTo>
                  <a:pt x="1383691" y="155913"/>
                </a:lnTo>
                <a:lnTo>
                  <a:pt x="1333230" y="124968"/>
                </a:lnTo>
                <a:lnTo>
                  <a:pt x="1279728" y="97040"/>
                </a:lnTo>
                <a:lnTo>
                  <a:pt x="1223401" y="72295"/>
                </a:lnTo>
                <a:lnTo>
                  <a:pt x="1164465" y="50899"/>
                </a:lnTo>
                <a:lnTo>
                  <a:pt x="1103136" y="33020"/>
                </a:lnTo>
                <a:lnTo>
                  <a:pt x="1039629" y="18823"/>
                </a:lnTo>
                <a:lnTo>
                  <a:pt x="974160" y="8477"/>
                </a:lnTo>
                <a:lnTo>
                  <a:pt x="906945" y="2147"/>
                </a:lnTo>
                <a:lnTo>
                  <a:pt x="838200" y="0"/>
                </a:lnTo>
                <a:close/>
              </a:path>
            </a:pathLst>
          </a:custGeom>
          <a:solidFill>
            <a:srgbClr val="B8B3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5259719" y="2194782"/>
            <a:ext cx="1676399" cy="1295399"/>
          </a:xfrm>
          <a:custGeom>
            <a:avLst/>
            <a:gdLst/>
            <a:ahLst/>
            <a:cxnLst/>
            <a:rect l="l" t="t" r="r" b="b"/>
            <a:pathLst>
              <a:path w="1676399" h="1295399">
                <a:moveTo>
                  <a:pt x="0" y="647699"/>
                </a:moveTo>
                <a:lnTo>
                  <a:pt x="2778" y="594578"/>
                </a:lnTo>
                <a:lnTo>
                  <a:pt x="10970" y="542639"/>
                </a:lnTo>
                <a:lnTo>
                  <a:pt x="24360" y="492050"/>
                </a:lnTo>
                <a:lnTo>
                  <a:pt x="42731" y="442976"/>
                </a:lnTo>
                <a:lnTo>
                  <a:pt x="65869" y="395585"/>
                </a:lnTo>
                <a:lnTo>
                  <a:pt x="93558" y="350044"/>
                </a:lnTo>
                <a:lnTo>
                  <a:pt x="125581" y="306519"/>
                </a:lnTo>
                <a:lnTo>
                  <a:pt x="161723" y="265176"/>
                </a:lnTo>
                <a:lnTo>
                  <a:pt x="201769" y="226183"/>
                </a:lnTo>
                <a:lnTo>
                  <a:pt x="245503" y="189706"/>
                </a:lnTo>
                <a:lnTo>
                  <a:pt x="292708" y="155912"/>
                </a:lnTo>
                <a:lnTo>
                  <a:pt x="343169" y="124968"/>
                </a:lnTo>
                <a:lnTo>
                  <a:pt x="396671" y="97040"/>
                </a:lnTo>
                <a:lnTo>
                  <a:pt x="452998" y="72295"/>
                </a:lnTo>
                <a:lnTo>
                  <a:pt x="511934" y="50899"/>
                </a:lnTo>
                <a:lnTo>
                  <a:pt x="573263" y="33020"/>
                </a:lnTo>
                <a:lnTo>
                  <a:pt x="636770" y="18823"/>
                </a:lnTo>
                <a:lnTo>
                  <a:pt x="702239" y="8477"/>
                </a:lnTo>
                <a:lnTo>
                  <a:pt x="769454" y="2147"/>
                </a:lnTo>
                <a:lnTo>
                  <a:pt x="838199" y="0"/>
                </a:lnTo>
                <a:lnTo>
                  <a:pt x="906945" y="2147"/>
                </a:lnTo>
                <a:lnTo>
                  <a:pt x="974160" y="8477"/>
                </a:lnTo>
                <a:lnTo>
                  <a:pt x="1039629" y="18823"/>
                </a:lnTo>
                <a:lnTo>
                  <a:pt x="1103135" y="33020"/>
                </a:lnTo>
                <a:lnTo>
                  <a:pt x="1164465" y="50899"/>
                </a:lnTo>
                <a:lnTo>
                  <a:pt x="1223401" y="72295"/>
                </a:lnTo>
                <a:lnTo>
                  <a:pt x="1279727" y="97040"/>
                </a:lnTo>
                <a:lnTo>
                  <a:pt x="1333229" y="124968"/>
                </a:lnTo>
                <a:lnTo>
                  <a:pt x="1383691" y="155912"/>
                </a:lnTo>
                <a:lnTo>
                  <a:pt x="1430896" y="189706"/>
                </a:lnTo>
                <a:lnTo>
                  <a:pt x="1474630" y="226183"/>
                </a:lnTo>
                <a:lnTo>
                  <a:pt x="1514675" y="265176"/>
                </a:lnTo>
                <a:lnTo>
                  <a:pt x="1550818" y="306519"/>
                </a:lnTo>
                <a:lnTo>
                  <a:pt x="1582841" y="350044"/>
                </a:lnTo>
                <a:lnTo>
                  <a:pt x="1610529" y="395585"/>
                </a:lnTo>
                <a:lnTo>
                  <a:pt x="1633667" y="442976"/>
                </a:lnTo>
                <a:lnTo>
                  <a:pt x="1652039" y="492050"/>
                </a:lnTo>
                <a:lnTo>
                  <a:pt x="1665429" y="542639"/>
                </a:lnTo>
                <a:lnTo>
                  <a:pt x="1673621" y="594578"/>
                </a:lnTo>
                <a:lnTo>
                  <a:pt x="1676399" y="647699"/>
                </a:lnTo>
                <a:lnTo>
                  <a:pt x="1673621" y="700821"/>
                </a:lnTo>
                <a:lnTo>
                  <a:pt x="1665429" y="752760"/>
                </a:lnTo>
                <a:lnTo>
                  <a:pt x="1652039" y="803349"/>
                </a:lnTo>
                <a:lnTo>
                  <a:pt x="1633667" y="852423"/>
                </a:lnTo>
                <a:lnTo>
                  <a:pt x="1610529" y="899813"/>
                </a:lnTo>
                <a:lnTo>
                  <a:pt x="1582841" y="945355"/>
                </a:lnTo>
                <a:lnTo>
                  <a:pt x="1550818" y="988880"/>
                </a:lnTo>
                <a:lnTo>
                  <a:pt x="1514675" y="1030222"/>
                </a:lnTo>
                <a:lnTo>
                  <a:pt x="1474630" y="1069215"/>
                </a:lnTo>
                <a:lnTo>
                  <a:pt x="1430896" y="1105692"/>
                </a:lnTo>
                <a:lnTo>
                  <a:pt x="1383691" y="1139486"/>
                </a:lnTo>
                <a:lnTo>
                  <a:pt x="1333229" y="1170431"/>
                </a:lnTo>
                <a:lnTo>
                  <a:pt x="1279727" y="1198359"/>
                </a:lnTo>
                <a:lnTo>
                  <a:pt x="1223401" y="1223104"/>
                </a:lnTo>
                <a:lnTo>
                  <a:pt x="1164465" y="1244500"/>
                </a:lnTo>
                <a:lnTo>
                  <a:pt x="1103135" y="1262379"/>
                </a:lnTo>
                <a:lnTo>
                  <a:pt x="1039629" y="1276575"/>
                </a:lnTo>
                <a:lnTo>
                  <a:pt x="974160" y="1286922"/>
                </a:lnTo>
                <a:lnTo>
                  <a:pt x="906945" y="1293252"/>
                </a:lnTo>
                <a:lnTo>
                  <a:pt x="838199" y="1295399"/>
                </a:lnTo>
                <a:lnTo>
                  <a:pt x="769454" y="1293252"/>
                </a:lnTo>
                <a:lnTo>
                  <a:pt x="702239" y="1286922"/>
                </a:lnTo>
                <a:lnTo>
                  <a:pt x="636770" y="1276575"/>
                </a:lnTo>
                <a:lnTo>
                  <a:pt x="573263" y="1262379"/>
                </a:lnTo>
                <a:lnTo>
                  <a:pt x="511934" y="1244500"/>
                </a:lnTo>
                <a:lnTo>
                  <a:pt x="452998" y="1223104"/>
                </a:lnTo>
                <a:lnTo>
                  <a:pt x="396671" y="1198359"/>
                </a:lnTo>
                <a:lnTo>
                  <a:pt x="343169" y="1170431"/>
                </a:lnTo>
                <a:lnTo>
                  <a:pt x="292708" y="1139486"/>
                </a:lnTo>
                <a:lnTo>
                  <a:pt x="245503" y="1105692"/>
                </a:lnTo>
                <a:lnTo>
                  <a:pt x="201769" y="1069215"/>
                </a:lnTo>
                <a:lnTo>
                  <a:pt x="161723" y="1030222"/>
                </a:lnTo>
                <a:lnTo>
                  <a:pt x="125581" y="988880"/>
                </a:lnTo>
                <a:lnTo>
                  <a:pt x="93558" y="945355"/>
                </a:lnTo>
                <a:lnTo>
                  <a:pt x="65869" y="899813"/>
                </a:lnTo>
                <a:lnTo>
                  <a:pt x="42731" y="852423"/>
                </a:lnTo>
                <a:lnTo>
                  <a:pt x="24360" y="803349"/>
                </a:lnTo>
                <a:lnTo>
                  <a:pt x="10970" y="752760"/>
                </a:lnTo>
                <a:lnTo>
                  <a:pt x="2778" y="700821"/>
                </a:lnTo>
                <a:lnTo>
                  <a:pt x="0" y="647699"/>
                </a:lnTo>
                <a:close/>
              </a:path>
            </a:pathLst>
          </a:custGeom>
          <a:ln w="12699">
            <a:solidFill>
              <a:srgbClr val="B5B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6"/>
          <p:cNvSpPr txBox="1"/>
          <p:nvPr/>
        </p:nvSpPr>
        <p:spPr>
          <a:xfrm>
            <a:off x="5594690" y="2690081"/>
            <a:ext cx="101219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ΑΝΟ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ΙΧΤ</a:t>
            </a:r>
            <a:r>
              <a:rPr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3267967" y="1972532"/>
            <a:ext cx="2240736" cy="418306"/>
          </a:xfrm>
          <a:custGeom>
            <a:avLst/>
            <a:gdLst/>
            <a:ahLst/>
            <a:cxnLst/>
            <a:rect l="l" t="t" r="r" b="b"/>
            <a:pathLst>
              <a:path w="2240736" h="418306">
                <a:moveTo>
                  <a:pt x="0" y="418306"/>
                </a:moveTo>
                <a:lnTo>
                  <a:pt x="6044" y="380362"/>
                </a:lnTo>
                <a:lnTo>
                  <a:pt x="22205" y="345112"/>
                </a:lnTo>
                <a:lnTo>
                  <a:pt x="44817" y="313904"/>
                </a:lnTo>
                <a:lnTo>
                  <a:pt x="71478" y="286159"/>
                </a:lnTo>
                <a:lnTo>
                  <a:pt x="100761" y="261268"/>
                </a:lnTo>
                <a:lnTo>
                  <a:pt x="131971" y="238620"/>
                </a:lnTo>
                <a:lnTo>
                  <a:pt x="164977" y="217626"/>
                </a:lnTo>
                <a:lnTo>
                  <a:pt x="198120" y="198795"/>
                </a:lnTo>
                <a:lnTo>
                  <a:pt x="232704" y="181017"/>
                </a:lnTo>
                <a:lnTo>
                  <a:pt x="267291" y="164788"/>
                </a:lnTo>
                <a:lnTo>
                  <a:pt x="302582" y="149569"/>
                </a:lnTo>
                <a:lnTo>
                  <a:pt x="338319" y="135346"/>
                </a:lnTo>
                <a:lnTo>
                  <a:pt x="374266" y="122098"/>
                </a:lnTo>
                <a:lnTo>
                  <a:pt x="411512" y="109372"/>
                </a:lnTo>
                <a:lnTo>
                  <a:pt x="448634" y="97607"/>
                </a:lnTo>
                <a:lnTo>
                  <a:pt x="485447" y="86772"/>
                </a:lnTo>
                <a:lnTo>
                  <a:pt x="523194" y="76461"/>
                </a:lnTo>
                <a:lnTo>
                  <a:pt x="560369" y="67049"/>
                </a:lnTo>
                <a:lnTo>
                  <a:pt x="598297" y="58164"/>
                </a:lnTo>
                <a:lnTo>
                  <a:pt x="636926" y="49828"/>
                </a:lnTo>
                <a:lnTo>
                  <a:pt x="676198" y="42060"/>
                </a:lnTo>
                <a:lnTo>
                  <a:pt x="716059" y="34883"/>
                </a:lnTo>
                <a:lnTo>
                  <a:pt x="756454" y="28314"/>
                </a:lnTo>
                <a:lnTo>
                  <a:pt x="794168" y="22811"/>
                </a:lnTo>
                <a:lnTo>
                  <a:pt x="832247" y="17860"/>
                </a:lnTo>
                <a:lnTo>
                  <a:pt x="870647" y="13480"/>
                </a:lnTo>
                <a:lnTo>
                  <a:pt x="909325" y="9684"/>
                </a:lnTo>
                <a:lnTo>
                  <a:pt x="948238" y="6491"/>
                </a:lnTo>
                <a:lnTo>
                  <a:pt x="987343" y="3916"/>
                </a:lnTo>
                <a:lnTo>
                  <a:pt x="1026595" y="1974"/>
                </a:lnTo>
                <a:lnTo>
                  <a:pt x="1065951" y="683"/>
                </a:lnTo>
                <a:lnTo>
                  <a:pt x="1105369" y="59"/>
                </a:lnTo>
                <a:lnTo>
                  <a:pt x="1121802" y="0"/>
                </a:lnTo>
                <a:lnTo>
                  <a:pt x="1123445" y="0"/>
                </a:lnTo>
                <a:lnTo>
                  <a:pt x="1162875" y="359"/>
                </a:lnTo>
                <a:lnTo>
                  <a:pt x="1202261" y="1370"/>
                </a:lnTo>
                <a:lnTo>
                  <a:pt x="1241557" y="3018"/>
                </a:lnTo>
                <a:lnTo>
                  <a:pt x="1280722" y="5286"/>
                </a:lnTo>
                <a:lnTo>
                  <a:pt x="1319711" y="8160"/>
                </a:lnTo>
                <a:lnTo>
                  <a:pt x="1360093" y="11780"/>
                </a:lnTo>
                <a:lnTo>
                  <a:pt x="1398591" y="15840"/>
                </a:lnTo>
                <a:lnTo>
                  <a:pt x="1436781" y="20458"/>
                </a:lnTo>
                <a:lnTo>
                  <a:pt x="1474622" y="25617"/>
                </a:lnTo>
                <a:lnTo>
                  <a:pt x="1515171" y="31800"/>
                </a:lnTo>
                <a:lnTo>
                  <a:pt x="1555202" y="38580"/>
                </a:lnTo>
                <a:lnTo>
                  <a:pt x="1594661" y="45938"/>
                </a:lnTo>
                <a:lnTo>
                  <a:pt x="1632012" y="53539"/>
                </a:lnTo>
                <a:lnTo>
                  <a:pt x="1670189" y="61972"/>
                </a:lnTo>
                <a:lnTo>
                  <a:pt x="1707631" y="70924"/>
                </a:lnTo>
                <a:lnTo>
                  <a:pt x="1745676" y="80747"/>
                </a:lnTo>
                <a:lnTo>
                  <a:pt x="1782807" y="91087"/>
                </a:lnTo>
                <a:lnTo>
                  <a:pt x="1820282" y="102329"/>
                </a:lnTo>
                <a:lnTo>
                  <a:pt x="1856639" y="114077"/>
                </a:lnTo>
                <a:lnTo>
                  <a:pt x="1893042" y="126751"/>
                </a:lnTo>
                <a:lnTo>
                  <a:pt x="1929279" y="140376"/>
                </a:lnTo>
                <a:lnTo>
                  <a:pt x="1965117" y="154971"/>
                </a:lnTo>
                <a:lnTo>
                  <a:pt x="2000299" y="170551"/>
                </a:lnTo>
                <a:lnTo>
                  <a:pt x="2035551" y="187637"/>
                </a:lnTo>
                <a:lnTo>
                  <a:pt x="2069420" y="205752"/>
                </a:lnTo>
                <a:lnTo>
                  <a:pt x="2102407" y="225429"/>
                </a:lnTo>
                <a:lnTo>
                  <a:pt x="2134633" y="247246"/>
                </a:lnTo>
                <a:lnTo>
                  <a:pt x="2165069" y="271250"/>
                </a:lnTo>
                <a:lnTo>
                  <a:pt x="2193065" y="298034"/>
                </a:lnTo>
                <a:lnTo>
                  <a:pt x="2217240" y="328197"/>
                </a:lnTo>
                <a:lnTo>
                  <a:pt x="2235256" y="362307"/>
                </a:lnTo>
                <a:lnTo>
                  <a:pt x="2240679" y="380073"/>
                </a:lnTo>
                <a:lnTo>
                  <a:pt x="2240736" y="380565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8"/>
          <p:cNvSpPr/>
          <p:nvPr/>
        </p:nvSpPr>
        <p:spPr>
          <a:xfrm>
            <a:off x="5441488" y="2257880"/>
            <a:ext cx="117139" cy="120257"/>
          </a:xfrm>
          <a:custGeom>
            <a:avLst/>
            <a:gdLst/>
            <a:ahLst/>
            <a:cxnLst/>
            <a:rect l="l" t="t" r="r" b="b"/>
            <a:pathLst>
              <a:path w="117139" h="120257">
                <a:moveTo>
                  <a:pt x="12378" y="10208"/>
                </a:moveTo>
                <a:lnTo>
                  <a:pt x="1146" y="18611"/>
                </a:lnTo>
                <a:lnTo>
                  <a:pt x="0" y="26570"/>
                </a:lnTo>
                <a:lnTo>
                  <a:pt x="70087" y="120257"/>
                </a:lnTo>
                <a:lnTo>
                  <a:pt x="92084" y="70176"/>
                </a:lnTo>
                <a:lnTo>
                  <a:pt x="64342" y="70176"/>
                </a:lnTo>
                <a:lnTo>
                  <a:pt x="20337" y="11355"/>
                </a:lnTo>
                <a:lnTo>
                  <a:pt x="12378" y="10208"/>
                </a:lnTo>
                <a:close/>
              </a:path>
              <a:path w="117139" h="120257">
                <a:moveTo>
                  <a:pt x="101376" y="0"/>
                </a:moveTo>
                <a:lnTo>
                  <a:pt x="93883" y="2918"/>
                </a:lnTo>
                <a:lnTo>
                  <a:pt x="64342" y="70176"/>
                </a:lnTo>
                <a:lnTo>
                  <a:pt x="92084" y="70176"/>
                </a:lnTo>
                <a:lnTo>
                  <a:pt x="117139" y="13133"/>
                </a:lnTo>
                <a:lnTo>
                  <a:pt x="114219" y="5640"/>
                </a:lnTo>
                <a:lnTo>
                  <a:pt x="101376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3270835" y="3294124"/>
            <a:ext cx="2240736" cy="418306"/>
          </a:xfrm>
          <a:custGeom>
            <a:avLst/>
            <a:gdLst/>
            <a:ahLst/>
            <a:cxnLst/>
            <a:rect l="l" t="t" r="r" b="b"/>
            <a:pathLst>
              <a:path w="2240736" h="418306">
                <a:moveTo>
                  <a:pt x="2240736" y="0"/>
                </a:moveTo>
                <a:lnTo>
                  <a:pt x="2234692" y="37944"/>
                </a:lnTo>
                <a:lnTo>
                  <a:pt x="2218530" y="73193"/>
                </a:lnTo>
                <a:lnTo>
                  <a:pt x="2195919" y="104402"/>
                </a:lnTo>
                <a:lnTo>
                  <a:pt x="2169257" y="132147"/>
                </a:lnTo>
                <a:lnTo>
                  <a:pt x="2139974" y="157038"/>
                </a:lnTo>
                <a:lnTo>
                  <a:pt x="2108764" y="179686"/>
                </a:lnTo>
                <a:lnTo>
                  <a:pt x="2075758" y="200680"/>
                </a:lnTo>
                <a:lnTo>
                  <a:pt x="2042615" y="219511"/>
                </a:lnTo>
                <a:lnTo>
                  <a:pt x="2008032" y="237289"/>
                </a:lnTo>
                <a:lnTo>
                  <a:pt x="1973445" y="253518"/>
                </a:lnTo>
                <a:lnTo>
                  <a:pt x="1938153" y="268737"/>
                </a:lnTo>
                <a:lnTo>
                  <a:pt x="1902416" y="282960"/>
                </a:lnTo>
                <a:lnTo>
                  <a:pt x="1866470" y="296208"/>
                </a:lnTo>
                <a:lnTo>
                  <a:pt x="1829224" y="308934"/>
                </a:lnTo>
                <a:lnTo>
                  <a:pt x="1792101" y="320699"/>
                </a:lnTo>
                <a:lnTo>
                  <a:pt x="1755289" y="331534"/>
                </a:lnTo>
                <a:lnTo>
                  <a:pt x="1717542" y="341845"/>
                </a:lnTo>
                <a:lnTo>
                  <a:pt x="1680367" y="351257"/>
                </a:lnTo>
                <a:lnTo>
                  <a:pt x="1642438" y="360142"/>
                </a:lnTo>
                <a:lnTo>
                  <a:pt x="1603810" y="368478"/>
                </a:lnTo>
                <a:lnTo>
                  <a:pt x="1564538" y="376245"/>
                </a:lnTo>
                <a:lnTo>
                  <a:pt x="1524676" y="383423"/>
                </a:lnTo>
                <a:lnTo>
                  <a:pt x="1484281" y="389991"/>
                </a:lnTo>
                <a:lnTo>
                  <a:pt x="1446567" y="395495"/>
                </a:lnTo>
                <a:lnTo>
                  <a:pt x="1408489" y="400446"/>
                </a:lnTo>
                <a:lnTo>
                  <a:pt x="1370088" y="404826"/>
                </a:lnTo>
                <a:lnTo>
                  <a:pt x="1331410" y="408622"/>
                </a:lnTo>
                <a:lnTo>
                  <a:pt x="1292497" y="411815"/>
                </a:lnTo>
                <a:lnTo>
                  <a:pt x="1253393" y="414390"/>
                </a:lnTo>
                <a:lnTo>
                  <a:pt x="1214140" y="416331"/>
                </a:lnTo>
                <a:lnTo>
                  <a:pt x="1174784" y="417622"/>
                </a:lnTo>
                <a:lnTo>
                  <a:pt x="1135366" y="418247"/>
                </a:lnTo>
                <a:lnTo>
                  <a:pt x="1118933" y="418306"/>
                </a:lnTo>
                <a:lnTo>
                  <a:pt x="1117290" y="418306"/>
                </a:lnTo>
                <a:lnTo>
                  <a:pt x="1077860" y="417947"/>
                </a:lnTo>
                <a:lnTo>
                  <a:pt x="1038474" y="416935"/>
                </a:lnTo>
                <a:lnTo>
                  <a:pt x="999178" y="415288"/>
                </a:lnTo>
                <a:lnTo>
                  <a:pt x="960013" y="413019"/>
                </a:lnTo>
                <a:lnTo>
                  <a:pt x="921024" y="410146"/>
                </a:lnTo>
                <a:lnTo>
                  <a:pt x="880642" y="406526"/>
                </a:lnTo>
                <a:lnTo>
                  <a:pt x="842144" y="402466"/>
                </a:lnTo>
                <a:lnTo>
                  <a:pt x="803954" y="397848"/>
                </a:lnTo>
                <a:lnTo>
                  <a:pt x="766113" y="392689"/>
                </a:lnTo>
                <a:lnTo>
                  <a:pt x="725564" y="386506"/>
                </a:lnTo>
                <a:lnTo>
                  <a:pt x="685533" y="379726"/>
                </a:lnTo>
                <a:lnTo>
                  <a:pt x="646074" y="372368"/>
                </a:lnTo>
                <a:lnTo>
                  <a:pt x="608723" y="364767"/>
                </a:lnTo>
                <a:lnTo>
                  <a:pt x="570546" y="356334"/>
                </a:lnTo>
                <a:lnTo>
                  <a:pt x="533104" y="347382"/>
                </a:lnTo>
                <a:lnTo>
                  <a:pt x="495059" y="337558"/>
                </a:lnTo>
                <a:lnTo>
                  <a:pt x="457928" y="327219"/>
                </a:lnTo>
                <a:lnTo>
                  <a:pt x="420453" y="315977"/>
                </a:lnTo>
                <a:lnTo>
                  <a:pt x="384096" y="304229"/>
                </a:lnTo>
                <a:lnTo>
                  <a:pt x="347693" y="291554"/>
                </a:lnTo>
                <a:lnTo>
                  <a:pt x="311456" y="277930"/>
                </a:lnTo>
                <a:lnTo>
                  <a:pt x="275618" y="263335"/>
                </a:lnTo>
                <a:lnTo>
                  <a:pt x="240436" y="247755"/>
                </a:lnTo>
                <a:lnTo>
                  <a:pt x="205184" y="230669"/>
                </a:lnTo>
                <a:lnTo>
                  <a:pt x="171315" y="212555"/>
                </a:lnTo>
                <a:lnTo>
                  <a:pt x="138328" y="192877"/>
                </a:lnTo>
                <a:lnTo>
                  <a:pt x="106102" y="171060"/>
                </a:lnTo>
                <a:lnTo>
                  <a:pt x="75666" y="147056"/>
                </a:lnTo>
                <a:lnTo>
                  <a:pt x="47670" y="120272"/>
                </a:lnTo>
                <a:lnTo>
                  <a:pt x="23495" y="90109"/>
                </a:lnTo>
                <a:lnTo>
                  <a:pt x="5479" y="55999"/>
                </a:lnTo>
                <a:lnTo>
                  <a:pt x="56" y="38233"/>
                </a:lnTo>
                <a:lnTo>
                  <a:pt x="0" y="37741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0"/>
          <p:cNvSpPr/>
          <p:nvPr/>
        </p:nvSpPr>
        <p:spPr>
          <a:xfrm>
            <a:off x="3220911" y="3306825"/>
            <a:ext cx="117140" cy="120257"/>
          </a:xfrm>
          <a:custGeom>
            <a:avLst/>
            <a:gdLst/>
            <a:ahLst/>
            <a:cxnLst/>
            <a:rect l="l" t="t" r="r" b="b"/>
            <a:pathLst>
              <a:path w="117140" h="120257">
                <a:moveTo>
                  <a:pt x="47052" y="0"/>
                </a:moveTo>
                <a:lnTo>
                  <a:pt x="0" y="107124"/>
                </a:lnTo>
                <a:lnTo>
                  <a:pt x="2919" y="114617"/>
                </a:lnTo>
                <a:lnTo>
                  <a:pt x="15763" y="120257"/>
                </a:lnTo>
                <a:lnTo>
                  <a:pt x="23256" y="117339"/>
                </a:lnTo>
                <a:lnTo>
                  <a:pt x="52797" y="50081"/>
                </a:lnTo>
                <a:lnTo>
                  <a:pt x="84518" y="50081"/>
                </a:lnTo>
                <a:lnTo>
                  <a:pt x="47052" y="0"/>
                </a:lnTo>
                <a:close/>
              </a:path>
              <a:path w="117140" h="120257">
                <a:moveTo>
                  <a:pt x="84518" y="50081"/>
                </a:moveTo>
                <a:lnTo>
                  <a:pt x="52797" y="50081"/>
                </a:lnTo>
                <a:lnTo>
                  <a:pt x="96801" y="108901"/>
                </a:lnTo>
                <a:lnTo>
                  <a:pt x="104761" y="110048"/>
                </a:lnTo>
                <a:lnTo>
                  <a:pt x="115994" y="101645"/>
                </a:lnTo>
                <a:lnTo>
                  <a:pt x="117140" y="93686"/>
                </a:lnTo>
                <a:lnTo>
                  <a:pt x="84518" y="50081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1"/>
          <p:cNvSpPr/>
          <p:nvPr/>
        </p:nvSpPr>
        <p:spPr>
          <a:xfrm>
            <a:off x="6097919" y="1542884"/>
            <a:ext cx="592507" cy="816400"/>
          </a:xfrm>
          <a:custGeom>
            <a:avLst/>
            <a:gdLst/>
            <a:ahLst/>
            <a:cxnLst/>
            <a:rect l="l" t="t" r="r" b="b"/>
            <a:pathLst>
              <a:path w="592507" h="816400">
                <a:moveTo>
                  <a:pt x="0" y="651897"/>
                </a:moveTo>
                <a:lnTo>
                  <a:pt x="669" y="613719"/>
                </a:lnTo>
                <a:lnTo>
                  <a:pt x="2642" y="575658"/>
                </a:lnTo>
                <a:lnTo>
                  <a:pt x="6059" y="535947"/>
                </a:lnTo>
                <a:lnTo>
                  <a:pt x="10793" y="496628"/>
                </a:lnTo>
                <a:lnTo>
                  <a:pt x="16783" y="457836"/>
                </a:lnTo>
                <a:lnTo>
                  <a:pt x="23968" y="419705"/>
                </a:lnTo>
                <a:lnTo>
                  <a:pt x="32286" y="382371"/>
                </a:lnTo>
                <a:lnTo>
                  <a:pt x="42150" y="344262"/>
                </a:lnTo>
                <a:lnTo>
                  <a:pt x="53119" y="307330"/>
                </a:lnTo>
                <a:lnTo>
                  <a:pt x="65693" y="270147"/>
                </a:lnTo>
                <a:lnTo>
                  <a:pt x="79933" y="233092"/>
                </a:lnTo>
                <a:lnTo>
                  <a:pt x="95226" y="198018"/>
                </a:lnTo>
                <a:lnTo>
                  <a:pt x="111134" y="165788"/>
                </a:lnTo>
                <a:lnTo>
                  <a:pt x="111481" y="165126"/>
                </a:lnTo>
                <a:lnTo>
                  <a:pt x="118516" y="152113"/>
                </a:lnTo>
                <a:lnTo>
                  <a:pt x="118871" y="151474"/>
                </a:lnTo>
                <a:lnTo>
                  <a:pt x="119228" y="150835"/>
                </a:lnTo>
                <a:lnTo>
                  <a:pt x="119584" y="150198"/>
                </a:lnTo>
                <a:lnTo>
                  <a:pt x="119940" y="149561"/>
                </a:lnTo>
                <a:lnTo>
                  <a:pt x="126421" y="138294"/>
                </a:lnTo>
                <a:lnTo>
                  <a:pt x="126784" y="137679"/>
                </a:lnTo>
                <a:lnTo>
                  <a:pt x="134122" y="125605"/>
                </a:lnTo>
                <a:lnTo>
                  <a:pt x="134491" y="125013"/>
                </a:lnTo>
                <a:lnTo>
                  <a:pt x="134863" y="124422"/>
                </a:lnTo>
                <a:lnTo>
                  <a:pt x="135233" y="123833"/>
                </a:lnTo>
                <a:lnTo>
                  <a:pt x="135604" y="123244"/>
                </a:lnTo>
                <a:lnTo>
                  <a:pt x="135976" y="122658"/>
                </a:lnTo>
                <a:lnTo>
                  <a:pt x="136348" y="122071"/>
                </a:lnTo>
                <a:lnTo>
                  <a:pt x="136721" y="121487"/>
                </a:lnTo>
                <a:lnTo>
                  <a:pt x="158442" y="90129"/>
                </a:lnTo>
                <a:lnTo>
                  <a:pt x="183069" y="60702"/>
                </a:lnTo>
                <a:lnTo>
                  <a:pt x="211049" y="34537"/>
                </a:lnTo>
                <a:lnTo>
                  <a:pt x="243210" y="13543"/>
                </a:lnTo>
                <a:lnTo>
                  <a:pt x="279427" y="1400"/>
                </a:lnTo>
                <a:lnTo>
                  <a:pt x="296348" y="0"/>
                </a:lnTo>
                <a:lnTo>
                  <a:pt x="296783" y="1"/>
                </a:lnTo>
                <a:lnTo>
                  <a:pt x="334025" y="8854"/>
                </a:lnTo>
                <a:lnTo>
                  <a:pt x="366086" y="29929"/>
                </a:lnTo>
                <a:lnTo>
                  <a:pt x="393275" y="57453"/>
                </a:lnTo>
                <a:lnTo>
                  <a:pt x="416472" y="88126"/>
                </a:lnTo>
                <a:lnTo>
                  <a:pt x="436973" y="121052"/>
                </a:lnTo>
                <a:lnTo>
                  <a:pt x="452235" y="149373"/>
                </a:lnTo>
                <a:lnTo>
                  <a:pt x="452611" y="150113"/>
                </a:lnTo>
                <a:lnTo>
                  <a:pt x="455975" y="156840"/>
                </a:lnTo>
                <a:lnTo>
                  <a:pt x="456348" y="157595"/>
                </a:lnTo>
                <a:lnTo>
                  <a:pt x="456720" y="158352"/>
                </a:lnTo>
                <a:lnTo>
                  <a:pt x="457092" y="159110"/>
                </a:lnTo>
                <a:lnTo>
                  <a:pt x="457463" y="159869"/>
                </a:lnTo>
                <a:lnTo>
                  <a:pt x="457833" y="160630"/>
                </a:lnTo>
                <a:lnTo>
                  <a:pt x="458205" y="161393"/>
                </a:lnTo>
                <a:lnTo>
                  <a:pt x="458575" y="162157"/>
                </a:lnTo>
                <a:lnTo>
                  <a:pt x="464455" y="174580"/>
                </a:lnTo>
                <a:lnTo>
                  <a:pt x="464820" y="175369"/>
                </a:lnTo>
                <a:lnTo>
                  <a:pt x="475598" y="199696"/>
                </a:lnTo>
                <a:lnTo>
                  <a:pt x="475953" y="200528"/>
                </a:lnTo>
                <a:lnTo>
                  <a:pt x="480866" y="212326"/>
                </a:lnTo>
                <a:lnTo>
                  <a:pt x="481215" y="213179"/>
                </a:lnTo>
                <a:lnTo>
                  <a:pt x="481562" y="214033"/>
                </a:lnTo>
                <a:lnTo>
                  <a:pt x="481910" y="214889"/>
                </a:lnTo>
                <a:lnTo>
                  <a:pt x="482257" y="215746"/>
                </a:lnTo>
                <a:lnTo>
                  <a:pt x="482604" y="216604"/>
                </a:lnTo>
                <a:lnTo>
                  <a:pt x="482950" y="217463"/>
                </a:lnTo>
                <a:lnTo>
                  <a:pt x="483296" y="218324"/>
                </a:lnTo>
                <a:lnTo>
                  <a:pt x="483641" y="219187"/>
                </a:lnTo>
                <a:lnTo>
                  <a:pt x="483987" y="220050"/>
                </a:lnTo>
                <a:lnTo>
                  <a:pt x="484332" y="220915"/>
                </a:lnTo>
                <a:lnTo>
                  <a:pt x="491817" y="240268"/>
                </a:lnTo>
                <a:lnTo>
                  <a:pt x="492154" y="241163"/>
                </a:lnTo>
                <a:lnTo>
                  <a:pt x="505242" y="277947"/>
                </a:lnTo>
                <a:lnTo>
                  <a:pt x="515211" y="308726"/>
                </a:lnTo>
                <a:lnTo>
                  <a:pt x="515516" y="309707"/>
                </a:lnTo>
                <a:lnTo>
                  <a:pt x="522085" y="331543"/>
                </a:lnTo>
                <a:lnTo>
                  <a:pt x="522379" y="332548"/>
                </a:lnTo>
                <a:lnTo>
                  <a:pt x="524417" y="339609"/>
                </a:lnTo>
                <a:lnTo>
                  <a:pt x="524707" y="340622"/>
                </a:lnTo>
                <a:lnTo>
                  <a:pt x="534787" y="377745"/>
                </a:lnTo>
                <a:lnTo>
                  <a:pt x="544193" y="416074"/>
                </a:lnTo>
                <a:lnTo>
                  <a:pt x="552424" y="453283"/>
                </a:lnTo>
                <a:lnTo>
                  <a:pt x="559986" y="491378"/>
                </a:lnTo>
                <a:lnTo>
                  <a:pt x="566848" y="530267"/>
                </a:lnTo>
                <a:lnTo>
                  <a:pt x="572976" y="569858"/>
                </a:lnTo>
                <a:lnTo>
                  <a:pt x="578046" y="607677"/>
                </a:lnTo>
                <a:lnTo>
                  <a:pt x="582409" y="645958"/>
                </a:lnTo>
                <a:lnTo>
                  <a:pt x="586040" y="684625"/>
                </a:lnTo>
                <a:lnTo>
                  <a:pt x="588912" y="723600"/>
                </a:lnTo>
                <a:lnTo>
                  <a:pt x="590996" y="762807"/>
                </a:lnTo>
                <a:lnTo>
                  <a:pt x="592266" y="802167"/>
                </a:lnTo>
                <a:lnTo>
                  <a:pt x="592493" y="814486"/>
                </a:lnTo>
                <a:lnTo>
                  <a:pt x="592507" y="81640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2"/>
          <p:cNvSpPr/>
          <p:nvPr/>
        </p:nvSpPr>
        <p:spPr>
          <a:xfrm>
            <a:off x="6630904" y="2268246"/>
            <a:ext cx="117904" cy="116243"/>
          </a:xfrm>
          <a:custGeom>
            <a:avLst/>
            <a:gdLst/>
            <a:ahLst/>
            <a:cxnLst/>
            <a:rect l="l" t="t" r="r" b="b"/>
            <a:pathLst>
              <a:path w="117904" h="116243">
                <a:moveTo>
                  <a:pt x="14051" y="673"/>
                </a:moveTo>
                <a:lnTo>
                  <a:pt x="1987" y="7832"/>
                </a:lnTo>
                <a:lnTo>
                  <a:pt x="0" y="15623"/>
                </a:lnTo>
                <a:lnTo>
                  <a:pt x="59711" y="116243"/>
                </a:lnTo>
                <a:lnTo>
                  <a:pt x="88610" y="65834"/>
                </a:lnTo>
                <a:lnTo>
                  <a:pt x="59333" y="65834"/>
                </a:lnTo>
                <a:lnTo>
                  <a:pt x="21842" y="2660"/>
                </a:lnTo>
                <a:lnTo>
                  <a:pt x="14051" y="673"/>
                </a:lnTo>
                <a:close/>
              </a:path>
              <a:path w="117904" h="116243">
                <a:moveTo>
                  <a:pt x="103629" y="0"/>
                </a:moveTo>
                <a:lnTo>
                  <a:pt x="95869" y="2104"/>
                </a:lnTo>
                <a:lnTo>
                  <a:pt x="59333" y="65834"/>
                </a:lnTo>
                <a:lnTo>
                  <a:pt x="88610" y="65834"/>
                </a:lnTo>
                <a:lnTo>
                  <a:pt x="117904" y="14738"/>
                </a:lnTo>
                <a:lnTo>
                  <a:pt x="115799" y="6977"/>
                </a:lnTo>
                <a:lnTo>
                  <a:pt x="103629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3"/>
          <p:cNvSpPr/>
          <p:nvPr/>
        </p:nvSpPr>
        <p:spPr>
          <a:xfrm>
            <a:off x="2076223" y="1589916"/>
            <a:ext cx="592338" cy="794572"/>
          </a:xfrm>
          <a:custGeom>
            <a:avLst/>
            <a:gdLst/>
            <a:ahLst/>
            <a:cxnLst/>
            <a:rect l="l" t="t" r="r" b="b"/>
            <a:pathLst>
              <a:path w="592338" h="794572">
                <a:moveTo>
                  <a:pt x="0" y="794572"/>
                </a:moveTo>
                <a:lnTo>
                  <a:pt x="484" y="755013"/>
                </a:lnTo>
                <a:lnTo>
                  <a:pt x="1916" y="715542"/>
                </a:lnTo>
                <a:lnTo>
                  <a:pt x="4264" y="676245"/>
                </a:lnTo>
                <a:lnTo>
                  <a:pt x="7493" y="637209"/>
                </a:lnTo>
                <a:lnTo>
                  <a:pt x="11573" y="598523"/>
                </a:lnTo>
                <a:lnTo>
                  <a:pt x="16470" y="560273"/>
                </a:lnTo>
                <a:lnTo>
                  <a:pt x="22152" y="522546"/>
                </a:lnTo>
                <a:lnTo>
                  <a:pt x="28988" y="483268"/>
                </a:lnTo>
                <a:lnTo>
                  <a:pt x="36628" y="444778"/>
                </a:lnTo>
                <a:lnTo>
                  <a:pt x="45035" y="407180"/>
                </a:lnTo>
                <a:lnTo>
                  <a:pt x="54697" y="368576"/>
                </a:lnTo>
                <a:lnTo>
                  <a:pt x="65124" y="331202"/>
                </a:lnTo>
                <a:lnTo>
                  <a:pt x="76573" y="294253"/>
                </a:lnTo>
                <a:lnTo>
                  <a:pt x="89053" y="257974"/>
                </a:lnTo>
                <a:lnTo>
                  <a:pt x="102901" y="221800"/>
                </a:lnTo>
                <a:lnTo>
                  <a:pt x="118161" y="186186"/>
                </a:lnTo>
                <a:lnTo>
                  <a:pt x="134862" y="151654"/>
                </a:lnTo>
                <a:lnTo>
                  <a:pt x="153404" y="118145"/>
                </a:lnTo>
                <a:lnTo>
                  <a:pt x="174223" y="86002"/>
                </a:lnTo>
                <a:lnTo>
                  <a:pt x="198183" y="55626"/>
                </a:lnTo>
                <a:lnTo>
                  <a:pt x="225764" y="28939"/>
                </a:lnTo>
                <a:lnTo>
                  <a:pt x="258241" y="8549"/>
                </a:lnTo>
                <a:lnTo>
                  <a:pt x="295480" y="4"/>
                </a:lnTo>
                <a:lnTo>
                  <a:pt x="296348" y="0"/>
                </a:lnTo>
                <a:lnTo>
                  <a:pt x="296782" y="0"/>
                </a:lnTo>
                <a:lnTo>
                  <a:pt x="334455" y="6508"/>
                </a:lnTo>
                <a:lnTo>
                  <a:pt x="369046" y="23353"/>
                </a:lnTo>
                <a:lnTo>
                  <a:pt x="399446" y="46681"/>
                </a:lnTo>
                <a:lnTo>
                  <a:pt x="426415" y="74306"/>
                </a:lnTo>
                <a:lnTo>
                  <a:pt x="450354" y="104713"/>
                </a:lnTo>
                <a:lnTo>
                  <a:pt x="471683" y="137006"/>
                </a:lnTo>
                <a:lnTo>
                  <a:pt x="490808" y="170759"/>
                </a:lnTo>
                <a:lnTo>
                  <a:pt x="507778" y="205214"/>
                </a:lnTo>
                <a:lnTo>
                  <a:pt x="522964" y="240450"/>
                </a:lnTo>
                <a:lnTo>
                  <a:pt x="536937" y="277536"/>
                </a:lnTo>
                <a:lnTo>
                  <a:pt x="549114" y="314684"/>
                </a:lnTo>
                <a:lnTo>
                  <a:pt x="559560" y="351529"/>
                </a:lnTo>
                <a:lnTo>
                  <a:pt x="568728" y="389425"/>
                </a:lnTo>
                <a:lnTo>
                  <a:pt x="576536" y="428208"/>
                </a:lnTo>
                <a:lnTo>
                  <a:pt x="582658" y="465983"/>
                </a:lnTo>
                <a:lnTo>
                  <a:pt x="587392" y="504275"/>
                </a:lnTo>
                <a:lnTo>
                  <a:pt x="590667" y="542940"/>
                </a:lnTo>
                <a:lnTo>
                  <a:pt x="592319" y="578292"/>
                </a:lnTo>
                <a:lnTo>
                  <a:pt x="592338" y="579663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4"/>
          <p:cNvSpPr/>
          <p:nvPr/>
        </p:nvSpPr>
        <p:spPr>
          <a:xfrm>
            <a:off x="2608535" y="2078249"/>
            <a:ext cx="117896" cy="116533"/>
          </a:xfrm>
          <a:custGeom>
            <a:avLst/>
            <a:gdLst/>
            <a:ahLst/>
            <a:cxnLst/>
            <a:rect l="l" t="t" r="r" b="b"/>
            <a:pathLst>
              <a:path w="117896" h="116533">
                <a:moveTo>
                  <a:pt x="13950" y="1273"/>
                </a:moveTo>
                <a:lnTo>
                  <a:pt x="1935" y="8512"/>
                </a:lnTo>
                <a:lnTo>
                  <a:pt x="0" y="16318"/>
                </a:lnTo>
                <a:lnTo>
                  <a:pt x="60385" y="116533"/>
                </a:lnTo>
                <a:lnTo>
                  <a:pt x="88835" y="66128"/>
                </a:lnTo>
                <a:lnTo>
                  <a:pt x="59668" y="66128"/>
                </a:lnTo>
                <a:lnTo>
                  <a:pt x="21756" y="3209"/>
                </a:lnTo>
                <a:lnTo>
                  <a:pt x="13950" y="1273"/>
                </a:lnTo>
                <a:close/>
              </a:path>
              <a:path w="117896" h="116533">
                <a:moveTo>
                  <a:pt x="103522" y="0"/>
                </a:moveTo>
                <a:lnTo>
                  <a:pt x="95777" y="2156"/>
                </a:lnTo>
                <a:lnTo>
                  <a:pt x="59668" y="66128"/>
                </a:lnTo>
                <a:lnTo>
                  <a:pt x="88835" y="66128"/>
                </a:lnTo>
                <a:lnTo>
                  <a:pt x="117896" y="14641"/>
                </a:lnTo>
                <a:lnTo>
                  <a:pt x="115740" y="6894"/>
                </a:lnTo>
                <a:lnTo>
                  <a:pt x="10352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5"/>
          <p:cNvSpPr txBox="1"/>
          <p:nvPr/>
        </p:nvSpPr>
        <p:spPr>
          <a:xfrm>
            <a:off x="3956307" y="1587244"/>
            <a:ext cx="86486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5645407" y="870995"/>
            <a:ext cx="150622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20700">
              <a:lnSpc>
                <a:spcPct val="111100"/>
              </a:lnSpc>
            </a:pP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ΠΙΣΩ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Σ </a:t>
            </a:r>
            <a:r>
              <a:rPr sz="1800" b="1" spc="-370" dirty="0" smtClean="0">
                <a:solidFill>
                  <a:srgbClr val="2F2B20"/>
                </a:solidFill>
                <a:latin typeface="Calibri"/>
                <a:cs typeface="Calibri"/>
              </a:rPr>
              <a:t>-­‐ 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ΠΙΣΩ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7"/>
          <p:cNvSpPr txBox="1"/>
          <p:nvPr/>
        </p:nvSpPr>
        <p:spPr>
          <a:xfrm>
            <a:off x="1683007" y="718595"/>
            <a:ext cx="150622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70534">
              <a:lnSpc>
                <a:spcPct val="111100"/>
              </a:lnSpc>
            </a:pP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ΠΙΣΩ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Σ </a:t>
            </a:r>
            <a:r>
              <a:rPr sz="1800" b="1" spc="-370" dirty="0" smtClean="0">
                <a:solidFill>
                  <a:srgbClr val="2F2B20"/>
                </a:solidFill>
                <a:latin typeface="Calibri"/>
                <a:cs typeface="Calibri"/>
              </a:rPr>
              <a:t>-­‐ 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ΠΙΣΩ</a:t>
            </a:r>
            <a:endParaRPr sz="1800">
              <a:latin typeface="Calibri"/>
              <a:cs typeface="Calibri"/>
            </a:endParaRPr>
          </a:p>
          <a:p>
            <a:pPr marL="228600">
              <a:lnSpc>
                <a:spcPts val="1889"/>
              </a:lnSpc>
            </a:pPr>
            <a:r>
              <a:rPr sz="1800" b="1" spc="-20" dirty="0" smtClean="0">
                <a:solidFill>
                  <a:srgbClr val="2F2B20"/>
                </a:solidFill>
                <a:latin typeface="Calibri"/>
                <a:cs typeface="Calibri"/>
              </a:rPr>
              <a:t>ΠΟΥΘΕΝΑ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6013707" y="596644"/>
            <a:ext cx="864869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2F2B20"/>
                </a:solidFill>
                <a:latin typeface="Calibri"/>
                <a:cs typeface="Calibri"/>
              </a:rPr>
              <a:t>ΕΜΠΡΟ</a:t>
            </a:r>
            <a:r>
              <a:rPr sz="1800" b="1" spc="-10" dirty="0" smtClean="0">
                <a:solidFill>
                  <a:srgbClr val="2F2B20"/>
                </a:solidFill>
                <a:latin typeface="Calibri"/>
                <a:cs typeface="Calibri"/>
              </a:rPr>
              <a:t>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9"/>
          <p:cNvSpPr txBox="1"/>
          <p:nvPr/>
        </p:nvSpPr>
        <p:spPr>
          <a:xfrm>
            <a:off x="3880107" y="3797044"/>
            <a:ext cx="99821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 smtClean="0">
                <a:solidFill>
                  <a:srgbClr val="2F2B20"/>
                </a:solidFill>
                <a:latin typeface="Calibri"/>
                <a:cs typeface="Calibri"/>
              </a:rPr>
              <a:t>ΠΟΥΘΕΝΑ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70443"/>
              </p:ext>
            </p:extLst>
          </p:nvPr>
        </p:nvGraphicFramePr>
        <p:xfrm>
          <a:off x="975617" y="4354574"/>
          <a:ext cx="7619995" cy="1351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999"/>
                <a:gridCol w="1523999"/>
                <a:gridCol w="1523999"/>
                <a:gridCol w="1295399"/>
                <a:gridCol w="1752599"/>
              </a:tblGrid>
              <a:tr h="370839">
                <a:tc>
                  <a:txBody>
                    <a:bodyPr/>
                    <a:lstStyle/>
                    <a:p>
                      <a:endParaRPr sz="4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8B38E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ΠΟΥΘΕΝΑ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8B38E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ΕΜΠΡΟΣ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8B38E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ΠΙΣΩ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8B38E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ΕΜΠΡΟΣ-­‐ΠΙΣΩ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8B38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ΚΛΕΙΣΤΗ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8E7DF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ΚΛΕΙΣΤΗ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8E7DF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ΑΝΟΙΧΤΗ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8E7DF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ΚΛΕΙΣΤΗ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8E7DF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ΚΛΕΙΣΤΗ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8E7DF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ΑΝΟΙΧΤΗ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4F3F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ΚΛΕΙΣΤΗ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4F3F0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ΑΝΟΙΧΤΗ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4F3F0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ΑΝΟΙΧΤΗ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4F3F0"/>
                    </a:solidFill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ΑΝΟΙΧΤΗ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4F3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/>
          <p:cNvSpPr/>
          <p:nvPr/>
        </p:nvSpPr>
        <p:spPr>
          <a:xfrm>
            <a:off x="4024602" y="2157616"/>
            <a:ext cx="422910" cy="1269492"/>
          </a:xfrm>
          <a:custGeom>
            <a:avLst/>
            <a:gdLst/>
            <a:ahLst/>
            <a:cxnLst/>
            <a:rect l="l" t="t" r="r" b="b"/>
            <a:pathLst>
              <a:path w="422910" h="1269492">
                <a:moveTo>
                  <a:pt x="0" y="0"/>
                </a:moveTo>
                <a:lnTo>
                  <a:pt x="0" y="1269492"/>
                </a:lnTo>
                <a:lnTo>
                  <a:pt x="422910" y="1269492"/>
                </a:lnTo>
                <a:lnTo>
                  <a:pt x="4229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dirty="0"/>
              <a:t>Διασταύρωση (1/3)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lvl="0">
              <a:lnSpc>
                <a:spcPts val="239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Μια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σιδηροδρομική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γραμμή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διασταυρώνεται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κάποιο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δρόμο</a:t>
            </a:r>
          </a:p>
          <a:p>
            <a:pPr marL="355600" lvl="0">
              <a:lnSpc>
                <a:spcPts val="239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spc="-10" dirty="0" smtClean="0">
              <a:solidFill>
                <a:srgbClr val="2F2B20"/>
              </a:solidFill>
              <a:cs typeface="Times New Roman"/>
            </a:endParaRPr>
          </a:p>
          <a:p>
            <a:pPr marL="355600" lvl="0">
              <a:lnSpc>
                <a:spcPts val="239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spc="-10" dirty="0">
              <a:solidFill>
                <a:srgbClr val="2F2B20"/>
              </a:solidFill>
              <a:cs typeface="Times New Roman"/>
            </a:endParaRPr>
          </a:p>
          <a:p>
            <a:pPr marL="355600" marR="150495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spc="-20" dirty="0" smtClean="0">
              <a:solidFill>
                <a:srgbClr val="2F2B20"/>
              </a:solidFill>
              <a:cs typeface="Times New Roman"/>
            </a:endParaRPr>
          </a:p>
          <a:p>
            <a:pPr marL="355600" marR="150495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spc="-20" dirty="0">
              <a:solidFill>
                <a:srgbClr val="2F2B20"/>
              </a:solidFill>
              <a:cs typeface="Times New Roman"/>
            </a:endParaRPr>
          </a:p>
          <a:p>
            <a:pPr marL="355600" marR="150495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spc="-20" dirty="0" smtClean="0">
              <a:solidFill>
                <a:srgbClr val="2F2B20"/>
              </a:solidFill>
              <a:cs typeface="Times New Roman"/>
            </a:endParaRPr>
          </a:p>
          <a:p>
            <a:pPr marL="355600" marR="150495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20" dirty="0" smtClean="0">
                <a:solidFill>
                  <a:srgbClr val="2F2B20"/>
                </a:solidFill>
                <a:cs typeface="Times New Roman"/>
              </a:rPr>
              <a:t>Ένα</a:t>
            </a:r>
            <a:r>
              <a:rPr lang="el-GR" sz="2000" spc="-10" dirty="0" smtClean="0">
                <a:solidFill>
                  <a:srgbClr val="2F2B20"/>
                </a:solidFill>
                <a:cs typeface="Times New Roman"/>
              </a:rPr>
              <a:t>ς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ελεγκτή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πρέπει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 κλείνει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την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πύλη</a:t>
            </a:r>
            <a:r>
              <a:rPr lang="el-GR" sz="2000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κάθε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φορά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το τραίνο πλησιάζει: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015" marR="12700" lvl="1" indent="-286385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Όταν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υπάρχει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κοντά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στον δρόμο η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πύλ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 μπορεί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&amp; πρέπε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να είναι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ανοικτή</a:t>
            </a:r>
          </a:p>
          <a:p>
            <a:pPr marL="755650" marR="396875" lvl="1" indent="-286385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Όταν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πλησιάζε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κάποι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στον δρόμο,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πύλ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 είναι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ανοικτή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πρέπε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να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κλείσει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&amp;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είναι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κλειστή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πρέπε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παραμείνει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κλειστή</a:t>
            </a:r>
          </a:p>
          <a:p>
            <a:pPr marL="755650" marR="80010" lvl="1" indent="-286385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Όταν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απομακρύνετα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&amp;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 η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πύλ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 είναι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κλειστή τότε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μπορεί να ανοίξει</a:t>
            </a:r>
          </a:p>
          <a:p>
            <a:pPr marL="355600" lvl="0">
              <a:lnSpc>
                <a:spcPts val="2390"/>
              </a:lnSpc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endParaRPr lang="el-GR" sz="20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2500088" y="1984896"/>
            <a:ext cx="1149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dirty="0" smtClean="0">
                <a:cs typeface="Times New Roman"/>
              </a:rPr>
              <a:t>Τ</a:t>
            </a:r>
            <a:endParaRPr sz="1150" b="1"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039072" y="1984896"/>
            <a:ext cx="1149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dirty="0" smtClean="0">
                <a:cs typeface="Times New Roman"/>
              </a:rPr>
              <a:t>Ε</a:t>
            </a:r>
            <a:endParaRPr sz="1150" b="1">
              <a:cs typeface="Times New Roman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663662" y="1984896"/>
            <a:ext cx="13144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dirty="0" smtClean="0">
                <a:cs typeface="Times New Roman"/>
              </a:rPr>
              <a:t>Π</a:t>
            </a:r>
            <a:endParaRPr sz="1150" b="1">
              <a:cs typeface="Times New Roman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024602" y="1734705"/>
            <a:ext cx="422910" cy="316992"/>
          </a:xfrm>
          <a:custGeom>
            <a:avLst/>
            <a:gdLst/>
            <a:ahLst/>
            <a:cxnLst/>
            <a:rect l="l" t="t" r="r" b="b"/>
            <a:pathLst>
              <a:path w="422910" h="316992">
                <a:moveTo>
                  <a:pt x="0" y="0"/>
                </a:moveTo>
                <a:lnTo>
                  <a:pt x="0" y="316992"/>
                </a:lnTo>
                <a:lnTo>
                  <a:pt x="422910" y="316992"/>
                </a:lnTo>
                <a:lnTo>
                  <a:pt x="4229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4627344" y="1840623"/>
            <a:ext cx="316991" cy="528827"/>
          </a:xfrm>
          <a:custGeom>
            <a:avLst/>
            <a:gdLst/>
            <a:ahLst/>
            <a:cxnLst/>
            <a:rect l="l" t="t" r="r" b="b"/>
            <a:pathLst>
              <a:path w="316991" h="528827">
                <a:moveTo>
                  <a:pt x="0" y="0"/>
                </a:moveTo>
                <a:lnTo>
                  <a:pt x="0" y="528827"/>
                </a:lnTo>
                <a:lnTo>
                  <a:pt x="316991" y="528827"/>
                </a:lnTo>
                <a:lnTo>
                  <a:pt x="316991" y="0"/>
                </a:lnTo>
                <a:lnTo>
                  <a:pt x="0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3886680" y="2051698"/>
            <a:ext cx="740663" cy="105917"/>
          </a:xfrm>
          <a:custGeom>
            <a:avLst/>
            <a:gdLst/>
            <a:ahLst/>
            <a:cxnLst/>
            <a:rect l="l" t="t" r="r" b="b"/>
            <a:pathLst>
              <a:path w="740663" h="105917">
                <a:moveTo>
                  <a:pt x="0" y="0"/>
                </a:moveTo>
                <a:lnTo>
                  <a:pt x="0" y="105917"/>
                </a:lnTo>
                <a:lnTo>
                  <a:pt x="740663" y="105917"/>
                </a:lnTo>
                <a:lnTo>
                  <a:pt x="740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3886680" y="2051698"/>
            <a:ext cx="740663" cy="105917"/>
          </a:xfrm>
          <a:custGeom>
            <a:avLst/>
            <a:gdLst/>
            <a:ahLst/>
            <a:cxnLst/>
            <a:rect l="l" t="t" r="r" b="b"/>
            <a:pathLst>
              <a:path w="740663" h="105917">
                <a:moveTo>
                  <a:pt x="0" y="0"/>
                </a:moveTo>
                <a:lnTo>
                  <a:pt x="0" y="105917"/>
                </a:lnTo>
                <a:lnTo>
                  <a:pt x="740663" y="105917"/>
                </a:lnTo>
                <a:lnTo>
                  <a:pt x="740663" y="0"/>
                </a:lnTo>
                <a:lnTo>
                  <a:pt x="0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2769588" y="2462035"/>
            <a:ext cx="3018281" cy="0"/>
          </a:xfrm>
          <a:custGeom>
            <a:avLst/>
            <a:gdLst/>
            <a:ahLst/>
            <a:cxnLst/>
            <a:rect l="l" t="t" r="r" b="b"/>
            <a:pathLst>
              <a:path w="3018281">
                <a:moveTo>
                  <a:pt x="3018281" y="0"/>
                </a:moveTo>
                <a:lnTo>
                  <a:pt x="0" y="0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2603472" y="2462035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73151" y="0"/>
                </a:moveTo>
                <a:lnTo>
                  <a:pt x="0" y="0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2397732" y="2451018"/>
            <a:ext cx="0" cy="22034"/>
          </a:xfrm>
          <a:custGeom>
            <a:avLst/>
            <a:gdLst/>
            <a:ahLst/>
            <a:cxnLst/>
            <a:rect l="l" t="t" r="r" b="b"/>
            <a:pathLst>
              <a:path h="22034">
                <a:moveTo>
                  <a:pt x="0" y="0"/>
                </a:moveTo>
                <a:lnTo>
                  <a:pt x="0" y="22034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2390874" y="2725305"/>
            <a:ext cx="3400043" cy="762"/>
          </a:xfrm>
          <a:custGeom>
            <a:avLst/>
            <a:gdLst/>
            <a:ahLst/>
            <a:cxnLst/>
            <a:rect l="l" t="t" r="r" b="b"/>
            <a:pathLst>
              <a:path w="3400044" h="762">
                <a:moveTo>
                  <a:pt x="0" y="0"/>
                </a:moveTo>
                <a:lnTo>
                  <a:pt x="3400044" y="761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2468249" y="2507374"/>
            <a:ext cx="22034" cy="0"/>
          </a:xfrm>
          <a:custGeom>
            <a:avLst/>
            <a:gdLst/>
            <a:ahLst/>
            <a:cxnLst/>
            <a:rect l="l" t="t" r="r" b="b"/>
            <a:pathLst>
              <a:path w="22034">
                <a:moveTo>
                  <a:pt x="22034" y="0"/>
                </a:moveTo>
                <a:lnTo>
                  <a:pt x="0" y="0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2479266" y="2604148"/>
            <a:ext cx="0" cy="188213"/>
          </a:xfrm>
          <a:custGeom>
            <a:avLst/>
            <a:gdLst/>
            <a:ahLst/>
            <a:cxnLst/>
            <a:rect l="l" t="t" r="r" b="b"/>
            <a:pathLst>
              <a:path h="188213">
                <a:moveTo>
                  <a:pt x="0" y="0"/>
                </a:moveTo>
                <a:lnTo>
                  <a:pt x="0" y="188213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2707120" y="239536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2748633" y="2604148"/>
            <a:ext cx="0" cy="188213"/>
          </a:xfrm>
          <a:custGeom>
            <a:avLst/>
            <a:gdLst/>
            <a:ahLst/>
            <a:cxnLst/>
            <a:rect l="l" t="t" r="r" b="b"/>
            <a:pathLst>
              <a:path h="188213">
                <a:moveTo>
                  <a:pt x="0" y="0"/>
                </a:moveTo>
                <a:lnTo>
                  <a:pt x="0" y="188213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3016476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3286224" y="2395360"/>
            <a:ext cx="0" cy="397001"/>
          </a:xfrm>
          <a:custGeom>
            <a:avLst/>
            <a:gdLst/>
            <a:ahLst/>
            <a:cxnLst/>
            <a:rect l="l" t="t" r="r" b="b"/>
            <a:pathLst>
              <a:path h="397001">
                <a:moveTo>
                  <a:pt x="0" y="0"/>
                </a:moveTo>
                <a:lnTo>
                  <a:pt x="0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3555210" y="2395360"/>
            <a:ext cx="0" cy="397001"/>
          </a:xfrm>
          <a:custGeom>
            <a:avLst/>
            <a:gdLst/>
            <a:ahLst/>
            <a:cxnLst/>
            <a:rect l="l" t="t" r="r" b="b"/>
            <a:pathLst>
              <a:path h="397001">
                <a:moveTo>
                  <a:pt x="0" y="0"/>
                </a:moveTo>
                <a:lnTo>
                  <a:pt x="0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3823434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4092420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4361406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4630392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4899378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5167602" y="2395360"/>
            <a:ext cx="762" cy="397001"/>
          </a:xfrm>
          <a:custGeom>
            <a:avLst/>
            <a:gdLst/>
            <a:ahLst/>
            <a:cxnLst/>
            <a:rect l="l" t="t" r="r" b="b"/>
            <a:pathLst>
              <a:path w="762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5437350" y="2395360"/>
            <a:ext cx="0" cy="397001"/>
          </a:xfrm>
          <a:custGeom>
            <a:avLst/>
            <a:gdLst/>
            <a:ahLst/>
            <a:cxnLst/>
            <a:rect l="l" t="t" r="r" b="b"/>
            <a:pathLst>
              <a:path h="397001">
                <a:moveTo>
                  <a:pt x="0" y="0"/>
                </a:moveTo>
                <a:lnTo>
                  <a:pt x="0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5706336" y="2395360"/>
            <a:ext cx="761" cy="397001"/>
          </a:xfrm>
          <a:custGeom>
            <a:avLst/>
            <a:gdLst/>
            <a:ahLst/>
            <a:cxnLst/>
            <a:rect l="l" t="t" r="r" b="b"/>
            <a:pathLst>
              <a:path w="761" h="397001">
                <a:moveTo>
                  <a:pt x="0" y="0"/>
                </a:moveTo>
                <a:lnTo>
                  <a:pt x="762" y="397002"/>
                </a:lnTo>
              </a:path>
            </a:pathLst>
          </a:custGeom>
          <a:ln w="22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2300196" y="2509660"/>
            <a:ext cx="537971" cy="94488"/>
          </a:xfrm>
          <a:custGeom>
            <a:avLst/>
            <a:gdLst/>
            <a:ahLst/>
            <a:cxnLst/>
            <a:rect l="l" t="t" r="r" b="b"/>
            <a:pathLst>
              <a:path w="537971" h="94488">
                <a:moveTo>
                  <a:pt x="0" y="0"/>
                </a:moveTo>
                <a:lnTo>
                  <a:pt x="0" y="94488"/>
                </a:lnTo>
                <a:lnTo>
                  <a:pt x="537971" y="94488"/>
                </a:lnTo>
                <a:lnTo>
                  <a:pt x="537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2300196" y="2509660"/>
            <a:ext cx="537971" cy="94488"/>
          </a:xfrm>
          <a:custGeom>
            <a:avLst/>
            <a:gdLst/>
            <a:ahLst/>
            <a:cxnLst/>
            <a:rect l="l" t="t" r="r" b="b"/>
            <a:pathLst>
              <a:path w="537972" h="94488">
                <a:moveTo>
                  <a:pt x="537971" y="0"/>
                </a:moveTo>
                <a:lnTo>
                  <a:pt x="537971" y="94488"/>
                </a:lnTo>
                <a:lnTo>
                  <a:pt x="0" y="94488"/>
                </a:lnTo>
                <a:lnTo>
                  <a:pt x="0" y="0"/>
                </a:lnTo>
                <a:lnTo>
                  <a:pt x="537971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2676624" y="2380120"/>
            <a:ext cx="92963" cy="129539"/>
          </a:xfrm>
          <a:custGeom>
            <a:avLst/>
            <a:gdLst/>
            <a:ahLst/>
            <a:cxnLst/>
            <a:rect l="l" t="t" r="r" b="b"/>
            <a:pathLst>
              <a:path w="92963" h="129539">
                <a:moveTo>
                  <a:pt x="0" y="0"/>
                </a:moveTo>
                <a:lnTo>
                  <a:pt x="0" y="129539"/>
                </a:lnTo>
                <a:lnTo>
                  <a:pt x="92963" y="129539"/>
                </a:lnTo>
                <a:lnTo>
                  <a:pt x="92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2676624" y="2380120"/>
            <a:ext cx="92963" cy="129539"/>
          </a:xfrm>
          <a:custGeom>
            <a:avLst/>
            <a:gdLst/>
            <a:ahLst/>
            <a:cxnLst/>
            <a:rect l="l" t="t" r="r" b="b"/>
            <a:pathLst>
              <a:path w="92963" h="129539">
                <a:moveTo>
                  <a:pt x="92963" y="0"/>
                </a:moveTo>
                <a:lnTo>
                  <a:pt x="92963" y="129539"/>
                </a:lnTo>
                <a:lnTo>
                  <a:pt x="0" y="129539"/>
                </a:lnTo>
                <a:lnTo>
                  <a:pt x="0" y="0"/>
                </a:lnTo>
                <a:lnTo>
                  <a:pt x="92963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2407638" y="2310777"/>
            <a:ext cx="195834" cy="194309"/>
          </a:xfrm>
          <a:custGeom>
            <a:avLst/>
            <a:gdLst/>
            <a:ahLst/>
            <a:cxnLst/>
            <a:rect l="l" t="t" r="r" b="b"/>
            <a:pathLst>
              <a:path w="195834" h="194309">
                <a:moveTo>
                  <a:pt x="0" y="0"/>
                </a:moveTo>
                <a:lnTo>
                  <a:pt x="0" y="194309"/>
                </a:lnTo>
                <a:lnTo>
                  <a:pt x="195834" y="194309"/>
                </a:lnTo>
                <a:lnTo>
                  <a:pt x="1958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2407638" y="2310777"/>
            <a:ext cx="195834" cy="194309"/>
          </a:xfrm>
          <a:custGeom>
            <a:avLst/>
            <a:gdLst/>
            <a:ahLst/>
            <a:cxnLst/>
            <a:rect l="l" t="t" r="r" b="b"/>
            <a:pathLst>
              <a:path w="195834" h="194309">
                <a:moveTo>
                  <a:pt x="195834" y="0"/>
                </a:moveTo>
                <a:lnTo>
                  <a:pt x="195834" y="194309"/>
                </a:lnTo>
                <a:lnTo>
                  <a:pt x="0" y="194309"/>
                </a:lnTo>
                <a:lnTo>
                  <a:pt x="0" y="0"/>
                </a:lnTo>
                <a:lnTo>
                  <a:pt x="195834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2657514" y="2598814"/>
            <a:ext cx="92111" cy="94817"/>
          </a:xfrm>
          <a:custGeom>
            <a:avLst/>
            <a:gdLst/>
            <a:ahLst/>
            <a:cxnLst/>
            <a:rect l="l" t="t" r="r" b="b"/>
            <a:pathLst>
              <a:path w="92111" h="94817">
                <a:moveTo>
                  <a:pt x="92111" y="44070"/>
                </a:moveTo>
                <a:lnTo>
                  <a:pt x="72175" y="8369"/>
                </a:lnTo>
                <a:lnTo>
                  <a:pt x="45780" y="0"/>
                </a:lnTo>
                <a:lnTo>
                  <a:pt x="35659" y="1137"/>
                </a:lnTo>
                <a:lnTo>
                  <a:pt x="1465" y="39337"/>
                </a:lnTo>
                <a:lnTo>
                  <a:pt x="0" y="56177"/>
                </a:lnTo>
                <a:lnTo>
                  <a:pt x="4137" y="68707"/>
                </a:lnTo>
                <a:lnTo>
                  <a:pt x="11720" y="79424"/>
                </a:lnTo>
                <a:lnTo>
                  <a:pt x="22445" y="87739"/>
                </a:lnTo>
                <a:lnTo>
                  <a:pt x="36007" y="93065"/>
                </a:lnTo>
                <a:lnTo>
                  <a:pt x="52103" y="94817"/>
                </a:lnTo>
                <a:lnTo>
                  <a:pt x="65053" y="90952"/>
                </a:lnTo>
                <a:lnTo>
                  <a:pt x="76098" y="83470"/>
                </a:lnTo>
                <a:lnTo>
                  <a:pt x="84670" y="72846"/>
                </a:lnTo>
                <a:lnTo>
                  <a:pt x="90198" y="59554"/>
                </a:lnTo>
                <a:lnTo>
                  <a:pt x="92111" y="4407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2657514" y="2598814"/>
            <a:ext cx="92111" cy="94817"/>
          </a:xfrm>
          <a:custGeom>
            <a:avLst/>
            <a:gdLst/>
            <a:ahLst/>
            <a:cxnLst/>
            <a:rect l="l" t="t" r="r" b="b"/>
            <a:pathLst>
              <a:path w="92111" h="94817">
                <a:moveTo>
                  <a:pt x="45780" y="0"/>
                </a:moveTo>
                <a:lnTo>
                  <a:pt x="82069" y="17842"/>
                </a:lnTo>
                <a:lnTo>
                  <a:pt x="92111" y="44070"/>
                </a:lnTo>
                <a:lnTo>
                  <a:pt x="90198" y="59554"/>
                </a:lnTo>
                <a:lnTo>
                  <a:pt x="84670" y="72846"/>
                </a:lnTo>
                <a:lnTo>
                  <a:pt x="76098" y="83470"/>
                </a:lnTo>
                <a:lnTo>
                  <a:pt x="65053" y="90952"/>
                </a:lnTo>
                <a:lnTo>
                  <a:pt x="52103" y="94817"/>
                </a:lnTo>
                <a:lnTo>
                  <a:pt x="36007" y="93065"/>
                </a:lnTo>
                <a:lnTo>
                  <a:pt x="22445" y="87739"/>
                </a:lnTo>
                <a:lnTo>
                  <a:pt x="11720" y="79424"/>
                </a:lnTo>
                <a:lnTo>
                  <a:pt x="4137" y="68707"/>
                </a:lnTo>
                <a:lnTo>
                  <a:pt x="0" y="56177"/>
                </a:lnTo>
                <a:lnTo>
                  <a:pt x="1465" y="39337"/>
                </a:lnTo>
                <a:lnTo>
                  <a:pt x="23853" y="5826"/>
                </a:lnTo>
                <a:lnTo>
                  <a:pt x="45780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2364070" y="2588907"/>
            <a:ext cx="92228" cy="94128"/>
          </a:xfrm>
          <a:custGeom>
            <a:avLst/>
            <a:gdLst/>
            <a:ahLst/>
            <a:cxnLst/>
            <a:rect l="l" t="t" r="r" b="b"/>
            <a:pathLst>
              <a:path w="92228" h="94128">
                <a:moveTo>
                  <a:pt x="92228" y="44013"/>
                </a:moveTo>
                <a:lnTo>
                  <a:pt x="72432" y="8457"/>
                </a:lnTo>
                <a:lnTo>
                  <a:pt x="45853" y="0"/>
                </a:lnTo>
                <a:lnTo>
                  <a:pt x="36562" y="952"/>
                </a:lnTo>
                <a:lnTo>
                  <a:pt x="6480" y="24509"/>
                </a:lnTo>
                <a:lnTo>
                  <a:pt x="0" y="54987"/>
                </a:lnTo>
                <a:lnTo>
                  <a:pt x="4046" y="67644"/>
                </a:lnTo>
                <a:lnTo>
                  <a:pt x="11562" y="78482"/>
                </a:lnTo>
                <a:lnTo>
                  <a:pt x="22217" y="86906"/>
                </a:lnTo>
                <a:lnTo>
                  <a:pt x="35682" y="92320"/>
                </a:lnTo>
                <a:lnTo>
                  <a:pt x="51627" y="94128"/>
                </a:lnTo>
                <a:lnTo>
                  <a:pt x="64739" y="90385"/>
                </a:lnTo>
                <a:lnTo>
                  <a:pt x="75937" y="82989"/>
                </a:lnTo>
                <a:lnTo>
                  <a:pt x="84639" y="72452"/>
                </a:lnTo>
                <a:lnTo>
                  <a:pt x="90264" y="59289"/>
                </a:lnTo>
                <a:lnTo>
                  <a:pt x="92228" y="4401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2364070" y="2588907"/>
            <a:ext cx="92228" cy="94128"/>
          </a:xfrm>
          <a:custGeom>
            <a:avLst/>
            <a:gdLst/>
            <a:ahLst/>
            <a:cxnLst/>
            <a:rect l="l" t="t" r="r" b="b"/>
            <a:pathLst>
              <a:path w="92228" h="94128">
                <a:moveTo>
                  <a:pt x="45853" y="0"/>
                </a:moveTo>
                <a:lnTo>
                  <a:pt x="82351" y="17967"/>
                </a:lnTo>
                <a:lnTo>
                  <a:pt x="92228" y="44013"/>
                </a:lnTo>
                <a:lnTo>
                  <a:pt x="90264" y="59289"/>
                </a:lnTo>
                <a:lnTo>
                  <a:pt x="84639" y="72452"/>
                </a:lnTo>
                <a:lnTo>
                  <a:pt x="75937" y="82989"/>
                </a:lnTo>
                <a:lnTo>
                  <a:pt x="64739" y="90385"/>
                </a:lnTo>
                <a:lnTo>
                  <a:pt x="51627" y="94128"/>
                </a:lnTo>
                <a:lnTo>
                  <a:pt x="35682" y="92320"/>
                </a:lnTo>
                <a:lnTo>
                  <a:pt x="22217" y="86906"/>
                </a:lnTo>
                <a:lnTo>
                  <a:pt x="11562" y="78482"/>
                </a:lnTo>
                <a:lnTo>
                  <a:pt x="4046" y="67644"/>
                </a:lnTo>
                <a:lnTo>
                  <a:pt x="0" y="54987"/>
                </a:lnTo>
                <a:lnTo>
                  <a:pt x="1540" y="38466"/>
                </a:lnTo>
                <a:lnTo>
                  <a:pt x="24505" y="5460"/>
                </a:lnTo>
                <a:lnTo>
                  <a:pt x="45853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2456406" y="2360307"/>
            <a:ext cx="98298" cy="95250"/>
          </a:xfrm>
          <a:custGeom>
            <a:avLst/>
            <a:gdLst/>
            <a:ahLst/>
            <a:cxnLst/>
            <a:rect l="l" t="t" r="r" b="b"/>
            <a:pathLst>
              <a:path w="98298" h="95250">
                <a:moveTo>
                  <a:pt x="0" y="0"/>
                </a:moveTo>
                <a:lnTo>
                  <a:pt x="0" y="95250"/>
                </a:lnTo>
                <a:lnTo>
                  <a:pt x="98298" y="95250"/>
                </a:lnTo>
                <a:lnTo>
                  <a:pt x="9829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3"/>
          <p:cNvSpPr/>
          <p:nvPr/>
        </p:nvSpPr>
        <p:spPr>
          <a:xfrm>
            <a:off x="2456406" y="2360307"/>
            <a:ext cx="98298" cy="95250"/>
          </a:xfrm>
          <a:custGeom>
            <a:avLst/>
            <a:gdLst/>
            <a:ahLst/>
            <a:cxnLst/>
            <a:rect l="l" t="t" r="r" b="b"/>
            <a:pathLst>
              <a:path w="98298" h="95250">
                <a:moveTo>
                  <a:pt x="98298" y="0"/>
                </a:moveTo>
                <a:lnTo>
                  <a:pt x="98298" y="95250"/>
                </a:lnTo>
                <a:lnTo>
                  <a:pt x="0" y="95250"/>
                </a:lnTo>
                <a:lnTo>
                  <a:pt x="0" y="0"/>
                </a:lnTo>
                <a:lnTo>
                  <a:pt x="98298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4"/>
          <p:cNvSpPr/>
          <p:nvPr/>
        </p:nvSpPr>
        <p:spPr>
          <a:xfrm>
            <a:off x="2368776" y="2287155"/>
            <a:ext cx="273558" cy="0"/>
          </a:xfrm>
          <a:custGeom>
            <a:avLst/>
            <a:gdLst/>
            <a:ahLst/>
            <a:cxnLst/>
            <a:rect l="l" t="t" r="r" b="b"/>
            <a:pathLst>
              <a:path w="273558">
                <a:moveTo>
                  <a:pt x="273558" y="0"/>
                </a:moveTo>
                <a:lnTo>
                  <a:pt x="0" y="0"/>
                </a:lnTo>
              </a:path>
            </a:pathLst>
          </a:custGeom>
          <a:ln w="48513">
            <a:solidFill>
              <a:srgbClr val="99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5"/>
          <p:cNvSpPr/>
          <p:nvPr/>
        </p:nvSpPr>
        <p:spPr>
          <a:xfrm>
            <a:off x="2368776" y="2263533"/>
            <a:ext cx="273558" cy="47244"/>
          </a:xfrm>
          <a:custGeom>
            <a:avLst/>
            <a:gdLst/>
            <a:ahLst/>
            <a:cxnLst/>
            <a:rect l="l" t="t" r="r" b="b"/>
            <a:pathLst>
              <a:path w="273558" h="47244">
                <a:moveTo>
                  <a:pt x="273558" y="0"/>
                </a:moveTo>
                <a:lnTo>
                  <a:pt x="273558" y="47243"/>
                </a:lnTo>
                <a:lnTo>
                  <a:pt x="0" y="47243"/>
                </a:lnTo>
                <a:lnTo>
                  <a:pt x="0" y="0"/>
                </a:lnTo>
                <a:lnTo>
                  <a:pt x="273558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6"/>
          <p:cNvSpPr/>
          <p:nvPr/>
        </p:nvSpPr>
        <p:spPr>
          <a:xfrm>
            <a:off x="4627344" y="1946542"/>
            <a:ext cx="316991" cy="211074"/>
          </a:xfrm>
          <a:custGeom>
            <a:avLst/>
            <a:gdLst/>
            <a:ahLst/>
            <a:cxnLst/>
            <a:rect l="l" t="t" r="r" b="b"/>
            <a:pathLst>
              <a:path w="316991" h="211074">
                <a:moveTo>
                  <a:pt x="0" y="0"/>
                </a:moveTo>
                <a:lnTo>
                  <a:pt x="0" y="211074"/>
                </a:lnTo>
                <a:lnTo>
                  <a:pt x="316991" y="211074"/>
                </a:lnTo>
                <a:lnTo>
                  <a:pt x="316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7"/>
          <p:cNvSpPr/>
          <p:nvPr/>
        </p:nvSpPr>
        <p:spPr>
          <a:xfrm>
            <a:off x="4627344" y="1946542"/>
            <a:ext cx="316991" cy="211074"/>
          </a:xfrm>
          <a:custGeom>
            <a:avLst/>
            <a:gdLst/>
            <a:ahLst/>
            <a:cxnLst/>
            <a:rect l="l" t="t" r="r" b="b"/>
            <a:pathLst>
              <a:path w="316991" h="211074">
                <a:moveTo>
                  <a:pt x="0" y="0"/>
                </a:moveTo>
                <a:lnTo>
                  <a:pt x="0" y="211074"/>
                </a:lnTo>
                <a:lnTo>
                  <a:pt x="316991" y="211074"/>
                </a:lnTo>
                <a:lnTo>
                  <a:pt x="316991" y="0"/>
                </a:lnTo>
                <a:lnTo>
                  <a:pt x="0" y="0"/>
                </a:lnTo>
                <a:close/>
              </a:path>
            </a:pathLst>
          </a:custGeom>
          <a:ln w="110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8"/>
          <p:cNvSpPr txBox="1"/>
          <p:nvPr/>
        </p:nvSpPr>
        <p:spPr>
          <a:xfrm>
            <a:off x="7020272" y="1921396"/>
            <a:ext cx="115125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82575">
              <a:lnSpc>
                <a:spcPct val="100000"/>
              </a:lnSpc>
            </a:pPr>
            <a:r>
              <a:rPr sz="1800" b="1" spc="-95" dirty="0" smtClean="0">
                <a:cs typeface="Times New Roman"/>
              </a:rPr>
              <a:t>Τ</a:t>
            </a:r>
            <a:r>
              <a:rPr sz="1800" b="1" spc="-5" dirty="0" smtClean="0">
                <a:cs typeface="Times New Roman"/>
              </a:rPr>
              <a:t>:</a:t>
            </a:r>
            <a:r>
              <a:rPr sz="1800" spc="-5" dirty="0" smtClean="0">
                <a:cs typeface="Times New Roman"/>
              </a:rPr>
              <a:t> τραίνο </a:t>
            </a:r>
            <a:r>
              <a:rPr sz="1800" b="1" spc="-5" dirty="0" smtClean="0">
                <a:cs typeface="Times New Roman"/>
              </a:rPr>
              <a:t>Π: </a:t>
            </a:r>
            <a:r>
              <a:rPr sz="1800" spc="0" dirty="0" smtClean="0">
                <a:cs typeface="Times New Roman"/>
              </a:rPr>
              <a:t>πύ</a:t>
            </a:r>
            <a:r>
              <a:rPr sz="1800" spc="-25" dirty="0" smtClean="0">
                <a:cs typeface="Times New Roman"/>
              </a:rPr>
              <a:t>λ</a:t>
            </a:r>
            <a:r>
              <a:rPr sz="1800" spc="0" dirty="0" smtClean="0">
                <a:cs typeface="Times New Roman"/>
              </a:rPr>
              <a:t>η</a:t>
            </a:r>
            <a:endParaRPr sz="18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 smtClean="0">
                <a:cs typeface="Times New Roman"/>
              </a:rPr>
              <a:t>Ε: </a:t>
            </a:r>
            <a:r>
              <a:rPr sz="1800" spc="-5" dirty="0" smtClean="0">
                <a:cs typeface="Times New Roman"/>
              </a:rPr>
              <a:t>Ελεγκτής</a:t>
            </a:r>
            <a:endParaRPr sz="1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60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dirty="0"/>
              <a:t>Διασταύρωση (</a:t>
            </a:r>
            <a:r>
              <a:rPr lang="en-US" dirty="0"/>
              <a:t>2</a:t>
            </a:r>
            <a:r>
              <a:rPr lang="el-GR" dirty="0"/>
              <a:t>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Καταστάσεις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ελεγκτή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Κλείσε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την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πύλ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i="1" spc="-15" dirty="0" err="1">
                <a:solidFill>
                  <a:srgbClr val="2F2B20"/>
                </a:solidFill>
                <a:cs typeface="Times New Roman"/>
              </a:rPr>
              <a:t>close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Άνοιξε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την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πύλ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i="1" spc="-15" dirty="0" err="1">
                <a:solidFill>
                  <a:srgbClr val="2F2B20"/>
                </a:solidFill>
                <a:cs typeface="Times New Roman"/>
              </a:rPr>
              <a:t>open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355600" lvl="0">
              <a:spcBef>
                <a:spcPts val="47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Μηνύματα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προς ελεγκτή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πλησιάζε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5" dirty="0" err="1">
                <a:solidFill>
                  <a:srgbClr val="2F2B20"/>
                </a:solidFill>
                <a:cs typeface="Times New Roman"/>
              </a:rPr>
              <a:t>train_approaching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τραίνο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φεύγει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5" dirty="0" err="1">
                <a:solidFill>
                  <a:srgbClr val="2F2B20"/>
                </a:solidFill>
                <a:cs typeface="Times New Roman"/>
              </a:rPr>
              <a:t>train_leaving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Δεν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υπάρχει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τραίν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ο: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i="1" spc="-15" dirty="0" err="1">
                <a:solidFill>
                  <a:srgbClr val="2F2B20"/>
                </a:solidFill>
                <a:cs typeface="Times New Roman"/>
              </a:rPr>
              <a:t>no_train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07504" y="3433564"/>
            <a:ext cx="8890301" cy="2180786"/>
            <a:chOff x="-73271" y="4560333"/>
            <a:chExt cx="8890301" cy="2180786"/>
          </a:xfrm>
        </p:grpSpPr>
        <p:sp>
          <p:nvSpPr>
            <p:cNvPr id="12" name="object 3"/>
            <p:cNvSpPr/>
            <p:nvPr/>
          </p:nvSpPr>
          <p:spPr>
            <a:xfrm>
              <a:off x="1920128" y="4921250"/>
              <a:ext cx="5630086" cy="14291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5"/>
            <p:cNvSpPr txBox="1"/>
            <p:nvPr/>
          </p:nvSpPr>
          <p:spPr>
            <a:xfrm>
              <a:off x="2811072" y="5521157"/>
              <a:ext cx="617927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5" dirty="0" smtClean="0">
                  <a:cs typeface="Times New Roman"/>
                </a:rPr>
                <a:t>open</a:t>
              </a:r>
              <a:endParaRPr sz="1800" dirty="0">
                <a:cs typeface="Times New Roman"/>
              </a:endParaRPr>
            </a:p>
          </p:txBody>
        </p:sp>
        <p:sp>
          <p:nvSpPr>
            <p:cNvPr id="14" name="object 6"/>
            <p:cNvSpPr txBox="1"/>
            <p:nvPr/>
          </p:nvSpPr>
          <p:spPr>
            <a:xfrm>
              <a:off x="6200449" y="5460197"/>
              <a:ext cx="495300" cy="2863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5" dirty="0" smtClean="0">
                  <a:cs typeface="Times New Roman"/>
                </a:rPr>
                <a:t>close</a:t>
              </a:r>
              <a:endParaRPr sz="1800">
                <a:cs typeface="Times New Roman"/>
              </a:endParaRPr>
            </a:p>
          </p:txBody>
        </p:sp>
        <p:sp>
          <p:nvSpPr>
            <p:cNvPr id="15" name="object 7"/>
            <p:cNvSpPr txBox="1"/>
            <p:nvPr/>
          </p:nvSpPr>
          <p:spPr>
            <a:xfrm>
              <a:off x="4057705" y="5911809"/>
              <a:ext cx="4759325" cy="82931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3200400">
                <a:lnSpc>
                  <a:spcPts val="3400"/>
                </a:lnSpc>
              </a:pPr>
              <a:r>
                <a:rPr sz="1600" i="1" dirty="0" smtClean="0">
                  <a:cs typeface="Times New Roman"/>
                </a:rPr>
                <a:t>train_app</a:t>
              </a:r>
              <a:r>
                <a:rPr sz="1600" i="1" spc="-60" dirty="0" smtClean="0">
                  <a:cs typeface="Times New Roman"/>
                </a:rPr>
                <a:t>r</a:t>
              </a:r>
              <a:r>
                <a:rPr sz="1600" i="1" spc="0" dirty="0" smtClean="0">
                  <a:cs typeface="Times New Roman"/>
                </a:rPr>
                <a:t>oaching train_app</a:t>
              </a:r>
              <a:r>
                <a:rPr sz="1600" i="1" spc="-60" dirty="0" smtClean="0">
                  <a:cs typeface="Times New Roman"/>
                </a:rPr>
                <a:t>r</a:t>
              </a:r>
              <a:r>
                <a:rPr sz="1600" i="1" spc="0" dirty="0" smtClean="0">
                  <a:cs typeface="Times New Roman"/>
                </a:rPr>
                <a:t>oaching</a:t>
              </a:r>
              <a:endParaRPr sz="1600" dirty="0">
                <a:cs typeface="Times New Roman"/>
              </a:endParaRPr>
            </a:p>
          </p:txBody>
        </p:sp>
        <p:sp>
          <p:nvSpPr>
            <p:cNvPr id="16" name="object 8"/>
            <p:cNvSpPr txBox="1"/>
            <p:nvPr/>
          </p:nvSpPr>
          <p:spPr>
            <a:xfrm>
              <a:off x="731578" y="5442924"/>
              <a:ext cx="1124585" cy="4997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198120">
                <a:lnSpc>
                  <a:spcPct val="100000"/>
                </a:lnSpc>
              </a:pPr>
              <a:r>
                <a:rPr sz="1600" i="1" dirty="0" smtClean="0">
                  <a:cs typeface="Times New Roman"/>
                </a:rPr>
                <a:t>no_train train_leaving</a:t>
              </a:r>
              <a:endParaRPr sz="1600">
                <a:cs typeface="Times New Roman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-73271" y="4560333"/>
              <a:ext cx="63343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87445" marR="12700" indent="198120" algn="ctr">
                <a:lnSpc>
                  <a:spcPct val="100000"/>
                </a:lnSpc>
              </a:pPr>
              <a:r>
                <a:rPr lang="en-US" sz="1600" i="1" dirty="0" err="1" smtClean="0">
                  <a:cs typeface="Times New Roman"/>
                </a:rPr>
                <a:t>no_train</a:t>
              </a:r>
              <a:r>
                <a:rPr lang="en-US" sz="1600" i="1" dirty="0" smtClean="0">
                  <a:cs typeface="Times New Roman"/>
                </a:rPr>
                <a:t> </a:t>
              </a:r>
              <a:r>
                <a:rPr lang="en-US" sz="1600" i="1" dirty="0" err="1" smtClean="0">
                  <a:cs typeface="Times New Roman"/>
                </a:rPr>
                <a:t>train_leaving</a:t>
              </a:r>
              <a:endParaRPr lang="en-US" sz="1600" i="1" dirty="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Παράδ</a:t>
            </a:r>
            <a:r>
              <a:rPr lang="el-GR" spc="-110" dirty="0">
                <a:solidFill>
                  <a:srgbClr val="675E47"/>
                </a:solidFill>
                <a:cs typeface="Cambria"/>
              </a:rPr>
              <a:t>ε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ι</a:t>
            </a:r>
            <a:r>
              <a:rPr lang="el-GR" spc="-105" dirty="0">
                <a:solidFill>
                  <a:srgbClr val="675E47"/>
                </a:solidFill>
                <a:cs typeface="Cambria"/>
              </a:rPr>
              <a:t>γ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μ</a:t>
            </a:r>
            <a:r>
              <a:rPr lang="el-GR" dirty="0">
                <a:solidFill>
                  <a:srgbClr val="675E47"/>
                </a:solidFill>
                <a:cs typeface="Cambria"/>
              </a:rPr>
              <a:t>α–</a:t>
            </a:r>
            <a:r>
              <a:rPr lang="el-GR" dirty="0">
                <a:solidFill>
                  <a:srgbClr val="675E47"/>
                </a:solidFill>
              </a:rPr>
              <a:t>Διασταύρωση (</a:t>
            </a:r>
            <a:r>
              <a:rPr lang="en-US" dirty="0">
                <a:solidFill>
                  <a:srgbClr val="675E47"/>
                </a:solidFill>
              </a:rPr>
              <a:t>3</a:t>
            </a:r>
            <a:r>
              <a:rPr lang="el-GR" dirty="0">
                <a:solidFill>
                  <a:srgbClr val="675E47"/>
                </a:solidFill>
              </a:rPr>
              <a:t>/3)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899592" y="1029282"/>
            <a:ext cx="6949440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tabLst>
                <a:tab pos="3898265" algn="l"/>
              </a:tabLst>
            </a:pPr>
            <a:r>
              <a:rPr sz="2000" b="1" spc="-10" dirty="0" smtClean="0">
                <a:cs typeface="Times New Roman"/>
              </a:rPr>
              <a:t>Κατα</a:t>
            </a:r>
            <a:r>
              <a:rPr sz="2000" b="1" spc="-10" dirty="0" err="1" smtClean="0">
                <a:cs typeface="Times New Roman"/>
              </a:rPr>
              <a:t>στάσεις</a:t>
            </a:r>
            <a:r>
              <a:rPr sz="2000" b="1" spc="-5" dirty="0" smtClean="0">
                <a:cs typeface="Times New Roman"/>
              </a:rPr>
              <a:t> </a:t>
            </a:r>
            <a:r>
              <a:rPr sz="2000" b="1" spc="-10" dirty="0" err="1" smtClean="0">
                <a:cs typeface="Times New Roman"/>
              </a:rPr>
              <a:t>ελεγκτή</a:t>
            </a:r>
            <a:r>
              <a:rPr sz="2000" spc="-10" dirty="0" smtClean="0">
                <a:cs typeface="Times New Roman"/>
              </a:rPr>
              <a:t>	</a:t>
            </a:r>
            <a:r>
              <a:rPr sz="2000" b="1" spc="-15" dirty="0" err="1" smtClean="0">
                <a:cs typeface="Times New Roman"/>
              </a:rPr>
              <a:t>Μηνύμ</a:t>
            </a:r>
            <a:r>
              <a:rPr sz="2000" b="1" spc="-15" dirty="0" smtClean="0">
                <a:cs typeface="Times New Roman"/>
              </a:rPr>
              <a:t>ατα </a:t>
            </a:r>
            <a:r>
              <a:rPr sz="2000" b="1" spc="-10" dirty="0" smtClean="0">
                <a:cs typeface="Times New Roman"/>
              </a:rPr>
              <a:t>προς ελεγκτή</a:t>
            </a:r>
            <a:endParaRPr sz="2000" b="1" dirty="0"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99592" y="1389962"/>
            <a:ext cx="3992245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>
              <a:lnSpc>
                <a:spcPct val="100000"/>
              </a:lnSpc>
              <a:buFont typeface="Arial" pitchFamily="34" charset="0"/>
              <a:buChar char="•"/>
              <a:tabLst>
                <a:tab pos="171450" algn="l"/>
                <a:tab pos="341313" algn="l"/>
              </a:tabLst>
            </a:pPr>
            <a:r>
              <a:rPr lang="el-GR" dirty="0">
                <a:cs typeface="Times New Roman"/>
              </a:rPr>
              <a:t>Κλείσε</a:t>
            </a:r>
            <a:r>
              <a:rPr lang="el-GR" spc="-10" dirty="0">
                <a:cs typeface="Times New Roman"/>
              </a:rPr>
              <a:t> </a:t>
            </a:r>
            <a:r>
              <a:rPr lang="el-GR" dirty="0">
                <a:cs typeface="Times New Roman"/>
              </a:rPr>
              <a:t>την</a:t>
            </a:r>
            <a:r>
              <a:rPr lang="el-GR" spc="-5" dirty="0">
                <a:cs typeface="Times New Roman"/>
              </a:rPr>
              <a:t> πύλ</a:t>
            </a:r>
            <a:r>
              <a:rPr lang="el-GR" dirty="0">
                <a:cs typeface="Times New Roman"/>
              </a:rPr>
              <a:t>η</a:t>
            </a:r>
            <a:r>
              <a:rPr lang="el-GR" spc="-5" dirty="0">
                <a:cs typeface="Times New Roman"/>
              </a:rPr>
              <a:t>: </a:t>
            </a:r>
            <a:r>
              <a:rPr lang="el-GR" i="1" spc="-15" dirty="0" err="1" smtClean="0">
                <a:cs typeface="Times New Roman"/>
              </a:rPr>
              <a:t>clos</a:t>
            </a:r>
            <a:r>
              <a:rPr lang="el-GR" i="1" spc="-10" dirty="0" err="1" smtClean="0">
                <a:cs typeface="Times New Roman"/>
              </a:rPr>
              <a:t>e</a:t>
            </a:r>
            <a:endParaRPr lang="en-US" i="1" spc="-10" dirty="0" smtClean="0">
              <a:cs typeface="Times New Roman"/>
            </a:endParaRPr>
          </a:p>
          <a:p>
            <a:pPr marL="298450" marR="12700" indent="-285750">
              <a:lnSpc>
                <a:spcPct val="100000"/>
              </a:lnSpc>
              <a:buFont typeface="Arial" pitchFamily="34" charset="0"/>
              <a:buChar char="•"/>
              <a:tabLst>
                <a:tab pos="342265" algn="l"/>
                <a:tab pos="3885565" algn="l"/>
              </a:tabLst>
            </a:pPr>
            <a:r>
              <a:rPr lang="el-GR" dirty="0" smtClean="0">
                <a:cs typeface="Times New Roman"/>
              </a:rPr>
              <a:t>Άνοιξε</a:t>
            </a:r>
            <a:r>
              <a:rPr lang="el-GR" spc="-15" dirty="0" smtClean="0">
                <a:cs typeface="Times New Roman"/>
              </a:rPr>
              <a:t> </a:t>
            </a:r>
            <a:r>
              <a:rPr lang="el-GR" dirty="0">
                <a:cs typeface="Times New Roman"/>
              </a:rPr>
              <a:t>την</a:t>
            </a:r>
            <a:r>
              <a:rPr lang="el-GR" spc="-15" dirty="0">
                <a:cs typeface="Times New Roman"/>
              </a:rPr>
              <a:t> </a:t>
            </a:r>
            <a:r>
              <a:rPr lang="el-GR" spc="-5" dirty="0">
                <a:cs typeface="Times New Roman"/>
              </a:rPr>
              <a:t>πύλ</a:t>
            </a:r>
            <a:r>
              <a:rPr lang="el-GR" dirty="0">
                <a:cs typeface="Times New Roman"/>
              </a:rPr>
              <a:t>η</a:t>
            </a:r>
            <a:r>
              <a:rPr lang="el-GR" spc="-5" dirty="0">
                <a:cs typeface="Times New Roman"/>
              </a:rPr>
              <a:t>: </a:t>
            </a:r>
            <a:r>
              <a:rPr lang="el-GR" i="1" spc="-15" dirty="0" err="1">
                <a:cs typeface="Times New Roman"/>
              </a:rPr>
              <a:t>open</a:t>
            </a:r>
            <a:endParaRPr lang="el-GR" dirty="0"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430"/>
              </a:spcBef>
            </a:pPr>
            <a:endParaRPr sz="1800" dirty="0"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801032" y="1389962"/>
            <a:ext cx="44196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sz="1800" spc="-5" dirty="0" smtClean="0">
                <a:cs typeface="Times New Roman"/>
              </a:rPr>
              <a:t>Τ</a:t>
            </a:r>
            <a:r>
              <a:rPr sz="1800" spc="0" dirty="0" smtClean="0">
                <a:cs typeface="Times New Roman"/>
              </a:rPr>
              <a:t>ο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err="1" smtClean="0">
                <a:cs typeface="Times New Roman"/>
              </a:rPr>
              <a:t>τρ</a:t>
            </a:r>
            <a:r>
              <a:rPr sz="1800" spc="0" dirty="0" smtClean="0">
                <a:cs typeface="Times New Roman"/>
              </a:rPr>
              <a:t>αίνο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πλησιάζε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-5" dirty="0" smtClean="0">
                <a:cs typeface="Times New Roman"/>
              </a:rPr>
              <a:t>:</a:t>
            </a:r>
            <a:r>
              <a:rPr lang="en-US" dirty="0">
                <a:cs typeface="Times New Roman"/>
              </a:rPr>
              <a:t> </a:t>
            </a:r>
            <a:r>
              <a:rPr sz="1800" i="1" spc="-15" dirty="0" smtClean="0">
                <a:cs typeface="Times New Roman"/>
              </a:rPr>
              <a:t>train_approaching</a:t>
            </a:r>
            <a:endParaRPr sz="1800" dirty="0"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Arial" pitchFamily="34" charset="0"/>
              <a:buChar char="•"/>
            </a:pPr>
            <a:r>
              <a:rPr sz="1800" spc="-5" dirty="0" smtClean="0">
                <a:cs typeface="Times New Roman"/>
              </a:rPr>
              <a:t>Τ</a:t>
            </a:r>
            <a:r>
              <a:rPr sz="1800" spc="0" dirty="0" smtClean="0">
                <a:cs typeface="Times New Roman"/>
              </a:rPr>
              <a:t>ο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τραίνο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φεύγει</a:t>
            </a:r>
            <a:r>
              <a:rPr sz="1800" spc="-5" dirty="0" smtClean="0">
                <a:cs typeface="Times New Roman"/>
              </a:rPr>
              <a:t>:</a:t>
            </a:r>
            <a:r>
              <a:rPr sz="1800" spc="-15" dirty="0" smtClean="0">
                <a:cs typeface="Times New Roman"/>
              </a:rPr>
              <a:t> </a:t>
            </a:r>
            <a:r>
              <a:rPr sz="1800" i="1" spc="-15" dirty="0" smtClean="0">
                <a:cs typeface="Times New Roman"/>
              </a:rPr>
              <a:t>train_leaving</a:t>
            </a:r>
            <a:endParaRPr sz="1800" dirty="0"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Arial" pitchFamily="34" charset="0"/>
              <a:buChar char="•"/>
            </a:pPr>
            <a:r>
              <a:rPr sz="1800" dirty="0" smtClean="0">
                <a:cs typeface="Times New Roman"/>
              </a:rPr>
              <a:t>Δεν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υπάρχει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τραίν</a:t>
            </a:r>
            <a:r>
              <a:rPr sz="1800" spc="-5" dirty="0" smtClean="0">
                <a:cs typeface="Times New Roman"/>
              </a:rPr>
              <a:t>ο:</a:t>
            </a:r>
            <a:r>
              <a:rPr sz="1800" spc="-10" dirty="0" smtClean="0">
                <a:cs typeface="Times New Roman"/>
              </a:rPr>
              <a:t> </a:t>
            </a:r>
            <a:r>
              <a:rPr sz="1800" i="1" spc="-15" dirty="0" smtClean="0">
                <a:cs typeface="Times New Roman"/>
              </a:rPr>
              <a:t>no_train</a:t>
            </a:r>
            <a:endParaRPr sz="1800" dirty="0">
              <a:cs typeface="Times New Roman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622826" y="2614403"/>
            <a:ext cx="5630284" cy="1429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2513955" y="3214249"/>
            <a:ext cx="692271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cs typeface="Times New Roman"/>
              </a:rPr>
              <a:t>open</a:t>
            </a:r>
            <a:endParaRPr sz="1800" dirty="0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903331" y="3154051"/>
            <a:ext cx="729691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cs typeface="Times New Roman"/>
              </a:rPr>
              <a:t>close</a:t>
            </a:r>
            <a:endParaRPr sz="1800" dirty="0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670672" y="3505556"/>
            <a:ext cx="5001260" cy="778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42335">
              <a:lnSpc>
                <a:spcPct val="157200"/>
              </a:lnSpc>
            </a:pPr>
            <a:r>
              <a:rPr sz="1600" i="1" dirty="0" smtClean="0">
                <a:cs typeface="Times New Roman"/>
              </a:rPr>
              <a:t>train_app</a:t>
            </a:r>
            <a:r>
              <a:rPr sz="1600" i="1" spc="-60" dirty="0" smtClean="0">
                <a:cs typeface="Times New Roman"/>
              </a:rPr>
              <a:t>r</a:t>
            </a:r>
            <a:r>
              <a:rPr sz="1600" i="1" spc="0" dirty="0" smtClean="0">
                <a:cs typeface="Times New Roman"/>
              </a:rPr>
              <a:t>oaching train_app</a:t>
            </a:r>
            <a:r>
              <a:rPr sz="1600" i="1" spc="-60" dirty="0" smtClean="0">
                <a:cs typeface="Times New Roman"/>
              </a:rPr>
              <a:t>r</a:t>
            </a:r>
            <a:r>
              <a:rPr sz="1600" i="1" spc="0" dirty="0" smtClean="0">
                <a:cs typeface="Times New Roman"/>
              </a:rPr>
              <a:t>oaching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34451" y="3136010"/>
            <a:ext cx="1124585" cy="49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8120">
              <a:lnSpc>
                <a:spcPct val="100000"/>
              </a:lnSpc>
            </a:pPr>
            <a:r>
              <a:rPr sz="1600" i="1" dirty="0" smtClean="0">
                <a:cs typeface="Times New Roman"/>
              </a:rPr>
              <a:t>no_train train_leaving</a:t>
            </a:r>
            <a:endParaRPr sz="1600" dirty="0"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3939648" y="2133864"/>
            <a:ext cx="112458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8120">
              <a:lnSpc>
                <a:spcPct val="168800"/>
              </a:lnSpc>
            </a:pPr>
            <a:r>
              <a:rPr sz="1600" i="1" dirty="0" smtClean="0">
                <a:cs typeface="Times New Roman"/>
              </a:rPr>
              <a:t>no_train train_leaving</a:t>
            </a:r>
            <a:endParaRPr sz="1600" dirty="0">
              <a:cs typeface="Times New Roman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30470" y="4941702"/>
            <a:ext cx="226504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solidFill>
                  <a:srgbClr val="FF33CC"/>
                </a:solidFill>
                <a:cs typeface="Times New Roman"/>
              </a:rPr>
              <a:t>Πίνα</a:t>
            </a:r>
            <a:r>
              <a:rPr sz="1800" b="1" spc="-55" dirty="0" smtClean="0">
                <a:solidFill>
                  <a:srgbClr val="FF33CC"/>
                </a:solidFill>
                <a:cs typeface="Times New Roman"/>
              </a:rPr>
              <a:t>κ</a:t>
            </a:r>
            <a:r>
              <a:rPr sz="1800" b="1" spc="-5" dirty="0" smtClean="0">
                <a:solidFill>
                  <a:srgbClr val="FF33CC"/>
                </a:solidFill>
                <a:cs typeface="Times New Roman"/>
              </a:rPr>
              <a:t>α</a:t>
            </a:r>
            <a:r>
              <a:rPr sz="1800" b="1" spc="0" dirty="0" smtClean="0">
                <a:solidFill>
                  <a:srgbClr val="FF33CC"/>
                </a:solidFill>
                <a:cs typeface="Times New Roman"/>
              </a:rPr>
              <a:t>ς </a:t>
            </a:r>
            <a:r>
              <a:rPr sz="1800" b="1" spc="-5" dirty="0" smtClean="0">
                <a:solidFill>
                  <a:srgbClr val="FF33CC"/>
                </a:solidFill>
                <a:cs typeface="Times New Roman"/>
              </a:rPr>
              <a:t>Μεταβάσεων</a:t>
            </a:r>
            <a:r>
              <a:rPr sz="1800" b="1" spc="0" dirty="0" smtClean="0">
                <a:solidFill>
                  <a:srgbClr val="FF33CC"/>
                </a:solidFill>
                <a:cs typeface="Times New Roman"/>
              </a:rPr>
              <a:t>:</a:t>
            </a:r>
            <a:endParaRPr sz="1800"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332856" y="2118493"/>
            <a:ext cx="140589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47320">
              <a:lnSpc>
                <a:spcPct val="100000"/>
              </a:lnSpc>
            </a:pPr>
            <a:r>
              <a:rPr sz="1800" b="1" spc="-5" dirty="0" smtClean="0">
                <a:solidFill>
                  <a:srgbClr val="FF33CC"/>
                </a:solidFill>
                <a:cs typeface="Times New Roman"/>
              </a:rPr>
              <a:t>Διάγραμμα </a:t>
            </a:r>
            <a:r>
              <a:rPr sz="1800" b="1" spc="-40" dirty="0" smtClean="0">
                <a:solidFill>
                  <a:srgbClr val="FF33CC"/>
                </a:solidFill>
                <a:cs typeface="Times New Roman"/>
              </a:rPr>
              <a:t>Κ</a:t>
            </a:r>
            <a:r>
              <a:rPr sz="1800" b="1" spc="-5" dirty="0" smtClean="0">
                <a:solidFill>
                  <a:srgbClr val="FF33CC"/>
                </a:solidFill>
                <a:cs typeface="Times New Roman"/>
              </a:rPr>
              <a:t>αταστάσεων</a:t>
            </a:r>
            <a:endParaRPr sz="1800" dirty="0">
              <a:cs typeface="Times New Roman"/>
            </a:endParaRPr>
          </a:p>
        </p:txBody>
      </p:sp>
      <p:graphicFrame>
        <p:nvGraphicFramePr>
          <p:cNvPr id="16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84249"/>
              </p:ext>
            </p:extLst>
          </p:nvPr>
        </p:nvGraphicFramePr>
        <p:xfrm>
          <a:off x="2954271" y="4492250"/>
          <a:ext cx="5503543" cy="1114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560"/>
                <a:gridCol w="1130808"/>
                <a:gridCol w="2035683"/>
                <a:gridCol w="1658492"/>
              </a:tblGrid>
              <a:tr h="382904"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3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no_train</a:t>
                      </a:r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3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train_app</a:t>
                      </a:r>
                      <a:r>
                        <a:rPr sz="1800" b="1" spc="-35" dirty="0" smtClean="0">
                          <a:latin typeface="+mn-lt"/>
                          <a:cs typeface="Times New Roman"/>
                        </a:rPr>
                        <a:t>r</a:t>
                      </a: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oaching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4223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train_leaving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3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open</a:t>
                      </a:r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open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close</a:t>
                      </a:r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open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latin typeface="+mn-lt"/>
                          <a:cs typeface="Times New Roman"/>
                        </a:rPr>
                        <a:t>close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open</a:t>
                      </a: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close</a:t>
                      </a:r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3462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+mn-lt"/>
                          <a:cs typeface="Times New Roman"/>
                        </a:rPr>
                        <a:t>open</a:t>
                      </a:r>
                      <a:endParaRPr sz="1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675E47"/>
                </a:solidFill>
              </a:rPr>
              <a:t>Παράδειγμα-Αναγνώριση συμβολοσειρών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5600" marR="127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Θέλουμε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αναγνωρίσουμε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κατά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πόσο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μια ακολουθία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τελειώνει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στη συμβολοσειρά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«</a:t>
            </a:r>
            <a:r>
              <a:rPr lang="el-GR" sz="2000" b="1" spc="-10" dirty="0" err="1">
                <a:solidFill>
                  <a:srgbClr val="2F2B20"/>
                </a:solidFill>
                <a:cs typeface="Times New Roman"/>
              </a:rPr>
              <a:t>μαι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»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900"/>
              </a:lnSpc>
              <a:spcBef>
                <a:spcPts val="20"/>
              </a:spcBef>
              <a:buFont typeface="Times New Roman"/>
              <a:buChar char="•"/>
            </a:pPr>
            <a:endParaRPr lang="el-GR" sz="9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•"/>
            </a:pPr>
            <a:endParaRPr lang="el-GR" sz="10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Καταστάσεις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συμβολοσειρά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τελειώνει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dirty="0">
                <a:solidFill>
                  <a:srgbClr val="2F2B20"/>
                </a:solidFill>
                <a:cs typeface="Times New Roman"/>
              </a:rPr>
              <a:t>«μ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»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b="1" i="1" spc="-5" dirty="0">
                <a:solidFill>
                  <a:srgbClr val="2F2B20"/>
                </a:solidFill>
                <a:cs typeface="Times New Roman"/>
              </a:rPr>
              <a:t>είδ</a:t>
            </a:r>
            <a:r>
              <a:rPr lang="el-GR" sz="1800" b="1" i="1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i="1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i="1" dirty="0">
                <a:solidFill>
                  <a:srgbClr val="2F2B20"/>
                </a:solidFill>
                <a:cs typeface="Times New Roman"/>
              </a:rPr>
              <a:t>μ</a:t>
            </a:r>
            <a:endParaRPr lang="el-GR" sz="18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συμβολοσειρά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τελειώνει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dirty="0">
                <a:solidFill>
                  <a:srgbClr val="2F2B20"/>
                </a:solidFill>
                <a:cs typeface="Times New Roman"/>
              </a:rPr>
              <a:t>«μ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»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1800" b="1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i="1" spc="-5" dirty="0">
                <a:solidFill>
                  <a:srgbClr val="2F2B20"/>
                </a:solidFill>
                <a:cs typeface="Times New Roman"/>
              </a:rPr>
              <a:t>είδ</a:t>
            </a:r>
            <a:r>
              <a:rPr lang="el-GR" sz="1800" b="1" i="1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i="1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i="1" dirty="0">
                <a:solidFill>
                  <a:srgbClr val="2F2B20"/>
                </a:solidFill>
                <a:cs typeface="Times New Roman"/>
              </a:rPr>
              <a:t>μα</a:t>
            </a:r>
            <a:endParaRPr lang="el-GR" sz="18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συμβολοσειρά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τελειώνει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</a:t>
            </a:r>
            <a:r>
              <a:rPr lang="el-GR" sz="1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dirty="0">
                <a:solidFill>
                  <a:srgbClr val="2F2B20"/>
                </a:solidFill>
                <a:cs typeface="Times New Roman"/>
              </a:rPr>
              <a:t>«</a:t>
            </a:r>
            <a:r>
              <a:rPr lang="el-GR" sz="1800" b="1" spc="-5" dirty="0" err="1">
                <a:solidFill>
                  <a:srgbClr val="2F2B20"/>
                </a:solidFill>
                <a:cs typeface="Times New Roman"/>
              </a:rPr>
              <a:t>μα</a:t>
            </a:r>
            <a:r>
              <a:rPr lang="el-GR" sz="1800" b="1" dirty="0" err="1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1800" b="1" spc="-15" dirty="0">
                <a:solidFill>
                  <a:srgbClr val="2F2B20"/>
                </a:solidFill>
                <a:cs typeface="Times New Roman"/>
              </a:rPr>
              <a:t>»</a:t>
            </a:r>
            <a:r>
              <a:rPr lang="el-GR" sz="1800" b="1" spc="-5" dirty="0">
                <a:solidFill>
                  <a:srgbClr val="2F2B20"/>
                </a:solidFill>
                <a:cs typeface="Times New Roman"/>
              </a:rPr>
              <a:t>: </a:t>
            </a:r>
            <a:r>
              <a:rPr lang="el-GR" sz="1800" b="1" i="1" spc="-5" dirty="0">
                <a:solidFill>
                  <a:srgbClr val="2F2B20"/>
                </a:solidFill>
                <a:cs typeface="Times New Roman"/>
              </a:rPr>
              <a:t>είδ</a:t>
            </a:r>
            <a:r>
              <a:rPr lang="el-GR" sz="1800" b="1" i="1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1800" b="1" i="1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b="1" i="1" spc="-5" dirty="0" err="1">
                <a:solidFill>
                  <a:srgbClr val="2F2B20"/>
                </a:solidFill>
                <a:cs typeface="Times New Roman"/>
              </a:rPr>
              <a:t>μαι</a:t>
            </a:r>
            <a:endParaRPr lang="el-GR" sz="18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650" algn="l"/>
              </a:tabLst>
            </a:pPr>
            <a:r>
              <a:rPr lang="el-GR" sz="1800" dirty="0">
                <a:solidFill>
                  <a:srgbClr val="2F2B20"/>
                </a:solidFill>
                <a:cs typeface="Times New Roman"/>
              </a:rPr>
              <a:t>Η συμβολοσειρά</a:t>
            </a:r>
            <a:r>
              <a:rPr lang="el-GR" sz="18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υ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έχ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ω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ι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δε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τελειώνει</a:t>
            </a:r>
            <a:r>
              <a:rPr lang="el-GR" sz="18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σε κανένα</a:t>
            </a:r>
            <a:r>
              <a:rPr lang="el-GR" sz="18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απ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τα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 πι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1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1800" dirty="0">
                <a:solidFill>
                  <a:srgbClr val="2F2B20"/>
                </a:solidFill>
                <a:cs typeface="Times New Roman"/>
              </a:rPr>
              <a:t>πάν</a:t>
            </a: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ω: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  <a:p>
            <a:pPr marL="755650" lvl="0" indent="0">
              <a:spcBef>
                <a:spcPts val="0"/>
              </a:spcBef>
              <a:buNone/>
            </a:pPr>
            <a:r>
              <a:rPr lang="el-GR" sz="1800" spc="-5" dirty="0">
                <a:solidFill>
                  <a:srgbClr val="2F2B20"/>
                </a:solidFill>
                <a:cs typeface="Times New Roman"/>
              </a:rPr>
              <a:t>κανένα</a:t>
            </a:r>
            <a:endParaRPr lang="el-GR" sz="1800" dirty="0">
              <a:solidFill>
                <a:srgbClr val="2F2B20"/>
              </a:solidFill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5612"/>
            <a:ext cx="6264696" cy="15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1145" y="14506"/>
            <a:ext cx="8229600" cy="952500"/>
          </a:xfrm>
        </p:spPr>
        <p:txBody>
          <a:bodyPr>
            <a:normAutofit/>
          </a:bodyPr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Διάγραμμα Καταστάσεων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R="866140" lvl="0">
              <a:spcBef>
                <a:spcPts val="0"/>
              </a:spcBef>
              <a:buClr>
                <a:srgbClr val="2F2B20"/>
              </a:buClr>
              <a:tabLst>
                <a:tab pos="1599565" algn="l"/>
                <a:tab pos="3275965" algn="l"/>
              </a:tabLst>
            </a:pPr>
            <a:endParaRPr lang="el-GR" sz="2400" dirty="0" smtClean="0">
              <a:solidFill>
                <a:srgbClr val="2F2B20"/>
              </a:solidFill>
              <a:cs typeface="Calibri"/>
            </a:endParaRPr>
          </a:p>
          <a:p>
            <a:pPr marR="866140" lvl="0">
              <a:spcBef>
                <a:spcPts val="0"/>
              </a:spcBef>
              <a:buClr>
                <a:srgbClr val="2F2B20"/>
              </a:buClr>
              <a:tabLst>
                <a:tab pos="1599565" algn="l"/>
                <a:tab pos="3275965" algn="l"/>
              </a:tabLst>
            </a:pPr>
            <a:endParaRPr lang="el-GR" sz="2400" dirty="0" smtClean="0">
              <a:solidFill>
                <a:srgbClr val="2F2B20"/>
              </a:solidFill>
              <a:cs typeface="Calibri"/>
            </a:endParaRPr>
          </a:p>
          <a:p>
            <a:pPr marR="866140" lvl="0">
              <a:spcBef>
                <a:spcPts val="0"/>
              </a:spcBef>
              <a:buClr>
                <a:srgbClr val="2F2B20"/>
              </a:buClr>
              <a:tabLst>
                <a:tab pos="1599565" algn="l"/>
                <a:tab pos="3275965" algn="l"/>
              </a:tabLst>
            </a:pPr>
            <a:endParaRPr lang="el-GR" sz="2400" dirty="0">
              <a:solidFill>
                <a:srgbClr val="2F2B20"/>
              </a:solidFill>
              <a:cs typeface="Calibri"/>
            </a:endParaRPr>
          </a:p>
          <a:p>
            <a:pPr marR="866140" lvl="0">
              <a:spcBef>
                <a:spcPts val="0"/>
              </a:spcBef>
              <a:buClr>
                <a:srgbClr val="2F2B20"/>
              </a:buClr>
              <a:tabLst>
                <a:tab pos="1599565" algn="l"/>
                <a:tab pos="3275965" algn="l"/>
              </a:tabLst>
            </a:pPr>
            <a:endParaRPr lang="el-GR" sz="2400" dirty="0" smtClean="0">
              <a:solidFill>
                <a:srgbClr val="2F2B20"/>
              </a:solidFill>
              <a:cs typeface="Calibri"/>
            </a:endParaRPr>
          </a:p>
          <a:p>
            <a:pPr marR="866140" lvl="0">
              <a:spcBef>
                <a:spcPts val="0"/>
              </a:spcBef>
              <a:buClr>
                <a:srgbClr val="2F2B20"/>
              </a:buClr>
              <a:tabLst>
                <a:tab pos="1599565" algn="l"/>
                <a:tab pos="3275965" algn="l"/>
              </a:tabLst>
            </a:pPr>
            <a:r>
              <a:rPr lang="el-GR" sz="2000" dirty="0" smtClean="0">
                <a:solidFill>
                  <a:srgbClr val="2F2B20"/>
                </a:solidFill>
                <a:cs typeface="Calibri"/>
              </a:rPr>
              <a:t>Διάγ</a:t>
            </a:r>
            <a:r>
              <a:rPr lang="el-GR" sz="2000" spc="-5" dirty="0" smtClean="0">
                <a:solidFill>
                  <a:srgbClr val="2F2B20"/>
                </a:solidFill>
                <a:cs typeface="Calibri"/>
              </a:rPr>
              <a:t>ρ</a:t>
            </a:r>
            <a:r>
              <a:rPr lang="el-GR" sz="2000" dirty="0" smtClean="0">
                <a:solidFill>
                  <a:srgbClr val="2F2B20"/>
                </a:solidFill>
                <a:cs typeface="Calibri"/>
              </a:rPr>
              <a:t>α</a:t>
            </a:r>
            <a:r>
              <a:rPr lang="el-GR" sz="2000" spc="-5" dirty="0" smtClean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000" spc="-20" dirty="0" smtClean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000" dirty="0" smtClean="0">
                <a:solidFill>
                  <a:srgbClr val="2F2B20"/>
                </a:solidFill>
                <a:cs typeface="Calibri"/>
              </a:rPr>
              <a:t>α 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τ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ρ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ιών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καταστάσεων 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{q</a:t>
            </a:r>
            <a:r>
              <a:rPr lang="el-GR" sz="2000" spc="-5" baseline="-25000" dirty="0">
                <a:solidFill>
                  <a:srgbClr val="2F2B20"/>
                </a:solidFill>
                <a:cs typeface="Calibri"/>
              </a:rPr>
              <a:t>1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,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q</a:t>
            </a:r>
            <a:r>
              <a:rPr lang="el-GR" sz="2000" spc="-5" baseline="-25000" dirty="0">
                <a:solidFill>
                  <a:srgbClr val="2F2B20"/>
                </a:solidFill>
                <a:cs typeface="Calibri"/>
              </a:rPr>
              <a:t>2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,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q</a:t>
            </a:r>
            <a:r>
              <a:rPr lang="el-GR" sz="2000" spc="-5" baseline="-25000" dirty="0">
                <a:solidFill>
                  <a:srgbClr val="2F2B20"/>
                </a:solidFill>
                <a:cs typeface="Calibri"/>
              </a:rPr>
              <a:t>3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}</a:t>
            </a:r>
          </a:p>
          <a:p>
            <a:pPr marL="355600" lvl="0">
              <a:spcBef>
                <a:spcPts val="495"/>
              </a:spcBef>
              <a:buClr>
                <a:srgbClr val="2F2B20"/>
              </a:buClr>
              <a:tabLst>
                <a:tab pos="241300" algn="l"/>
              </a:tabLst>
            </a:pP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Εναρκτ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ή</a:t>
            </a:r>
            <a:r>
              <a:rPr lang="el-GR" sz="2000" b="1" dirty="0">
                <a:solidFill>
                  <a:srgbClr val="2F2B20"/>
                </a:solidFill>
                <a:cs typeface="Calibri"/>
              </a:rPr>
              <a:t>ρι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α κατάσταση 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υπ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οδ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ε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ι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κνύε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ται 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ε β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έλ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ος</a:t>
            </a:r>
            <a:endParaRPr lang="el-GR" sz="2000" dirty="0">
              <a:solidFill>
                <a:srgbClr val="2F2B20"/>
              </a:solidFill>
              <a:cs typeface="Calibri"/>
            </a:endParaRPr>
          </a:p>
          <a:p>
            <a:pPr marL="171450" lvl="0" indent="-171450">
              <a:lnSpc>
                <a:spcPts val="600"/>
              </a:lnSpc>
              <a:spcBef>
                <a:spcPts val="19"/>
              </a:spcBef>
              <a:buClr>
                <a:srgbClr val="2F2B20"/>
              </a:buClr>
            </a:pPr>
            <a:endParaRPr lang="el-GR" sz="5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Clr>
                <a:srgbClr val="2F2B20"/>
              </a:buClr>
              <a:tabLst>
                <a:tab pos="241300" algn="l"/>
              </a:tabLst>
            </a:pPr>
            <a:r>
              <a:rPr lang="el-GR" sz="2000" b="1" dirty="0">
                <a:solidFill>
                  <a:srgbClr val="2F2B20"/>
                </a:solidFill>
                <a:cs typeface="Calibri"/>
              </a:rPr>
              <a:t>Τ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ελική κατάσταση 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ή 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κατάσταση υποδοχ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ή</a:t>
            </a:r>
            <a:r>
              <a:rPr lang="el-GR" sz="2000" b="1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η q</a:t>
            </a:r>
            <a:r>
              <a:rPr lang="el-GR" sz="2000" spc="-10" baseline="-25000" dirty="0">
                <a:solidFill>
                  <a:srgbClr val="2F2B20"/>
                </a:solidFill>
                <a:cs typeface="Calibri"/>
              </a:rPr>
              <a:t>2</a:t>
            </a:r>
            <a:endParaRPr lang="el-GR" sz="2000" baseline="-25000" dirty="0">
              <a:solidFill>
                <a:srgbClr val="2F2B20"/>
              </a:solidFill>
              <a:cs typeface="Calibri"/>
            </a:endParaRPr>
          </a:p>
          <a:p>
            <a:pPr marL="355600" marR="1118235" lvl="0">
              <a:lnSpc>
                <a:spcPct val="101499"/>
              </a:lnSpc>
              <a:spcBef>
                <a:spcPts val="475"/>
              </a:spcBef>
              <a:buClr>
                <a:srgbClr val="2F2B20"/>
              </a:buClr>
              <a:tabLst>
                <a:tab pos="241300" algn="l"/>
              </a:tabLst>
            </a:pPr>
            <a:r>
              <a:rPr lang="el-GR" sz="2000" b="1" spc="-25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ε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ταβάσει</a:t>
            </a:r>
            <a:r>
              <a:rPr lang="el-GR" sz="2000" b="1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από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την μια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κ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ατάσταση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στην άλλη α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π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ε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ι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κ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ν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ί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ζ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ν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ται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ε β</a:t>
            </a:r>
            <a:r>
              <a:rPr lang="el-GR" sz="2000" spc="-20" dirty="0">
                <a:solidFill>
                  <a:srgbClr val="2F2B20"/>
                </a:solidFill>
                <a:cs typeface="Calibri"/>
              </a:rPr>
              <a:t>έλ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η.</a:t>
            </a:r>
          </a:p>
          <a:p>
            <a:pPr marL="171450" lvl="0" indent="-171450">
              <a:lnSpc>
                <a:spcPts val="700"/>
              </a:lnSpc>
              <a:spcBef>
                <a:spcPts val="39"/>
              </a:spcBef>
              <a:buClr>
                <a:srgbClr val="2F2B20"/>
              </a:buClr>
            </a:pPr>
            <a:endParaRPr lang="el-GR" sz="600" dirty="0">
              <a:solidFill>
                <a:srgbClr val="2F2B20"/>
              </a:solidFill>
            </a:endParaRPr>
          </a:p>
          <a:p>
            <a:pPr marL="355600" marR="12700" lvl="0">
              <a:lnSpc>
                <a:spcPts val="2820"/>
              </a:lnSpc>
              <a:spcBef>
                <a:spcPts val="0"/>
              </a:spcBef>
              <a:buClr>
                <a:srgbClr val="2F2B20"/>
              </a:buClr>
              <a:tabLst>
                <a:tab pos="241300" algn="l"/>
              </a:tabLst>
            </a:pPr>
            <a:r>
              <a:rPr lang="el-GR" sz="2000" b="1" spc="-5" dirty="0">
                <a:solidFill>
                  <a:srgbClr val="2F2B20"/>
                </a:solidFill>
                <a:cs typeface="Calibri"/>
              </a:rPr>
              <a:t>Έ</a:t>
            </a:r>
            <a:r>
              <a:rPr lang="el-GR" sz="2000" b="1" dirty="0">
                <a:solidFill>
                  <a:srgbClr val="2F2B20"/>
                </a:solidFill>
                <a:cs typeface="Calibri"/>
              </a:rPr>
              <a:t>ξ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οδο</a:t>
            </a:r>
            <a:r>
              <a:rPr lang="el-GR" sz="2000" b="1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αποδοχ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ή 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ή 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από</a:t>
            </a:r>
            <a:r>
              <a:rPr lang="el-GR" sz="2000" b="1" spc="-15" dirty="0">
                <a:solidFill>
                  <a:srgbClr val="2F2B20"/>
                </a:solidFill>
                <a:cs typeface="Calibri"/>
              </a:rPr>
              <a:t>ρρ</a:t>
            </a:r>
            <a:r>
              <a:rPr lang="el-GR" sz="2000" b="1" spc="-20" dirty="0">
                <a:solidFill>
                  <a:srgbClr val="2F2B20"/>
                </a:solidFill>
                <a:cs typeface="Calibri"/>
              </a:rPr>
              <a:t>ιψη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: α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ν μετά την επεξεργασία δ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θέντ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λέξη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ς φτά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σ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υμε σε τελική τ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ό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τ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ε απ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δ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εχ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ό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μαστε</a:t>
            </a:r>
            <a:endParaRPr lang="el-GR" sz="2000" dirty="0">
              <a:solidFill>
                <a:srgbClr val="2F2B20"/>
              </a:solidFill>
              <a:cs typeface="Calibri"/>
            </a:endParaRPr>
          </a:p>
          <a:p>
            <a:pPr marL="304800" lvl="1" indent="0">
              <a:spcBef>
                <a:spcPts val="464"/>
              </a:spcBef>
              <a:buClr>
                <a:srgbClr val="9CBEBD"/>
              </a:buClr>
              <a:buNone/>
              <a:tabLst>
                <a:tab pos="532765" algn="l"/>
              </a:tabLst>
            </a:pPr>
            <a:r>
              <a:rPr lang="el-GR" sz="2000" spc="-5" dirty="0">
                <a:solidFill>
                  <a:srgbClr val="2F2B20"/>
                </a:solidFill>
                <a:cs typeface="Calibri"/>
              </a:rPr>
              <a:t> π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.</a:t>
            </a:r>
            <a:r>
              <a:rPr lang="el-GR" sz="2000" spc="-5" dirty="0">
                <a:solidFill>
                  <a:srgbClr val="2F2B20"/>
                </a:solidFill>
                <a:cs typeface="Calibri"/>
              </a:rPr>
              <a:t>χ</a:t>
            </a:r>
            <a:r>
              <a:rPr lang="el-GR" sz="2000" dirty="0">
                <a:solidFill>
                  <a:srgbClr val="2F2B20"/>
                </a:solidFill>
                <a:cs typeface="Calibri"/>
              </a:rPr>
              <a:t>. Πω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ς τ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ρέχ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ει το α</a:t>
            </a:r>
            <a:r>
              <a:rPr lang="el-GR" sz="2000" spc="-15" dirty="0">
                <a:solidFill>
                  <a:srgbClr val="2F2B20"/>
                </a:solidFill>
                <a:cs typeface="Calibri"/>
              </a:rPr>
              <a:t>υτόματο στη</a:t>
            </a:r>
            <a:r>
              <a:rPr lang="el-GR" sz="2000" spc="-10" dirty="0">
                <a:solidFill>
                  <a:srgbClr val="2F2B20"/>
                </a:solidFill>
                <a:cs typeface="Calibri"/>
              </a:rPr>
              <a:t>ν λέξη 1101;</a:t>
            </a:r>
            <a:endParaRPr lang="el-GR" sz="2000" dirty="0">
              <a:solidFill>
                <a:srgbClr val="2F2B20"/>
              </a:solidFill>
              <a:cs typeface="Calibri"/>
            </a:endParaRPr>
          </a:p>
        </p:txBody>
      </p:sp>
      <p:grpSp>
        <p:nvGrpSpPr>
          <p:cNvPr id="51" name="Ομάδα 50"/>
          <p:cNvGrpSpPr/>
          <p:nvPr/>
        </p:nvGrpSpPr>
        <p:grpSpPr>
          <a:xfrm>
            <a:off x="1763688" y="841276"/>
            <a:ext cx="4724399" cy="1999619"/>
            <a:chOff x="1916083" y="1309254"/>
            <a:chExt cx="4724399" cy="1999619"/>
          </a:xfrm>
        </p:grpSpPr>
        <p:sp>
          <p:nvSpPr>
            <p:cNvPr id="28" name="object 5"/>
            <p:cNvSpPr/>
            <p:nvPr/>
          </p:nvSpPr>
          <p:spPr>
            <a:xfrm>
              <a:off x="2601883" y="1949334"/>
              <a:ext cx="761999" cy="761999"/>
            </a:xfrm>
            <a:custGeom>
              <a:avLst/>
              <a:gdLst/>
              <a:ahLst/>
              <a:cxnLst/>
              <a:rect l="l" t="t" r="r" b="b"/>
              <a:pathLst>
                <a:path w="761999" h="761999">
                  <a:moveTo>
                    <a:pt x="0" y="380999"/>
                  </a:moveTo>
                  <a:lnTo>
                    <a:pt x="4986" y="319199"/>
                  </a:lnTo>
                  <a:lnTo>
                    <a:pt x="19423" y="260574"/>
                  </a:lnTo>
                  <a:lnTo>
                    <a:pt x="42526" y="205908"/>
                  </a:lnTo>
                  <a:lnTo>
                    <a:pt x="73510" y="155986"/>
                  </a:lnTo>
                  <a:lnTo>
                    <a:pt x="111592" y="111592"/>
                  </a:lnTo>
                  <a:lnTo>
                    <a:pt x="155986" y="73510"/>
                  </a:lnTo>
                  <a:lnTo>
                    <a:pt x="205908" y="42526"/>
                  </a:lnTo>
                  <a:lnTo>
                    <a:pt x="260574" y="19423"/>
                  </a:lnTo>
                  <a:lnTo>
                    <a:pt x="319199" y="4986"/>
                  </a:lnTo>
                  <a:lnTo>
                    <a:pt x="381000" y="0"/>
                  </a:lnTo>
                  <a:lnTo>
                    <a:pt x="412247" y="1263"/>
                  </a:lnTo>
                  <a:lnTo>
                    <a:pt x="472558" y="11072"/>
                  </a:lnTo>
                  <a:lnTo>
                    <a:pt x="529302" y="29940"/>
                  </a:lnTo>
                  <a:lnTo>
                    <a:pt x="581694" y="57082"/>
                  </a:lnTo>
                  <a:lnTo>
                    <a:pt x="628950" y="91713"/>
                  </a:lnTo>
                  <a:lnTo>
                    <a:pt x="670286" y="133049"/>
                  </a:lnTo>
                  <a:lnTo>
                    <a:pt x="704917" y="180305"/>
                  </a:lnTo>
                  <a:lnTo>
                    <a:pt x="732059" y="232697"/>
                  </a:lnTo>
                  <a:lnTo>
                    <a:pt x="750927" y="289441"/>
                  </a:lnTo>
                  <a:lnTo>
                    <a:pt x="760736" y="349752"/>
                  </a:lnTo>
                  <a:lnTo>
                    <a:pt x="761999" y="380999"/>
                  </a:lnTo>
                  <a:lnTo>
                    <a:pt x="760736" y="412247"/>
                  </a:lnTo>
                  <a:lnTo>
                    <a:pt x="750927" y="472558"/>
                  </a:lnTo>
                  <a:lnTo>
                    <a:pt x="732059" y="529302"/>
                  </a:lnTo>
                  <a:lnTo>
                    <a:pt x="704917" y="581694"/>
                  </a:lnTo>
                  <a:lnTo>
                    <a:pt x="670286" y="628950"/>
                  </a:lnTo>
                  <a:lnTo>
                    <a:pt x="628950" y="670286"/>
                  </a:lnTo>
                  <a:lnTo>
                    <a:pt x="581694" y="704917"/>
                  </a:lnTo>
                  <a:lnTo>
                    <a:pt x="529302" y="732059"/>
                  </a:lnTo>
                  <a:lnTo>
                    <a:pt x="472558" y="750927"/>
                  </a:lnTo>
                  <a:lnTo>
                    <a:pt x="412247" y="760736"/>
                  </a:lnTo>
                  <a:lnTo>
                    <a:pt x="381000" y="761999"/>
                  </a:lnTo>
                  <a:lnTo>
                    <a:pt x="349752" y="760736"/>
                  </a:lnTo>
                  <a:lnTo>
                    <a:pt x="289441" y="750927"/>
                  </a:lnTo>
                  <a:lnTo>
                    <a:pt x="232697" y="732059"/>
                  </a:lnTo>
                  <a:lnTo>
                    <a:pt x="180305" y="704917"/>
                  </a:lnTo>
                  <a:lnTo>
                    <a:pt x="133049" y="670286"/>
                  </a:lnTo>
                  <a:lnTo>
                    <a:pt x="91713" y="628950"/>
                  </a:lnTo>
                  <a:lnTo>
                    <a:pt x="57082" y="581694"/>
                  </a:lnTo>
                  <a:lnTo>
                    <a:pt x="29940" y="529302"/>
                  </a:lnTo>
                  <a:lnTo>
                    <a:pt x="11072" y="472558"/>
                  </a:lnTo>
                  <a:lnTo>
                    <a:pt x="1263" y="412247"/>
                  </a:lnTo>
                  <a:lnTo>
                    <a:pt x="0" y="380999"/>
                  </a:lnTo>
                  <a:close/>
                </a:path>
              </a:pathLst>
            </a:custGeom>
            <a:ln w="28574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9" name="object 6"/>
            <p:cNvSpPr/>
            <p:nvPr/>
          </p:nvSpPr>
          <p:spPr>
            <a:xfrm>
              <a:off x="4202083" y="1949334"/>
              <a:ext cx="761999" cy="761999"/>
            </a:xfrm>
            <a:custGeom>
              <a:avLst/>
              <a:gdLst/>
              <a:ahLst/>
              <a:cxnLst/>
              <a:rect l="l" t="t" r="r" b="b"/>
              <a:pathLst>
                <a:path w="761999" h="761999">
                  <a:moveTo>
                    <a:pt x="0" y="380999"/>
                  </a:moveTo>
                  <a:lnTo>
                    <a:pt x="4986" y="319199"/>
                  </a:lnTo>
                  <a:lnTo>
                    <a:pt x="19423" y="260574"/>
                  </a:lnTo>
                  <a:lnTo>
                    <a:pt x="42526" y="205908"/>
                  </a:lnTo>
                  <a:lnTo>
                    <a:pt x="73510" y="155986"/>
                  </a:lnTo>
                  <a:lnTo>
                    <a:pt x="111592" y="111592"/>
                  </a:lnTo>
                  <a:lnTo>
                    <a:pt x="155986" y="73510"/>
                  </a:lnTo>
                  <a:lnTo>
                    <a:pt x="205908" y="42526"/>
                  </a:lnTo>
                  <a:lnTo>
                    <a:pt x="260574" y="19423"/>
                  </a:lnTo>
                  <a:lnTo>
                    <a:pt x="319199" y="4986"/>
                  </a:lnTo>
                  <a:lnTo>
                    <a:pt x="381000" y="0"/>
                  </a:lnTo>
                  <a:lnTo>
                    <a:pt x="412247" y="1263"/>
                  </a:lnTo>
                  <a:lnTo>
                    <a:pt x="472558" y="11072"/>
                  </a:lnTo>
                  <a:lnTo>
                    <a:pt x="529302" y="29940"/>
                  </a:lnTo>
                  <a:lnTo>
                    <a:pt x="581694" y="57082"/>
                  </a:lnTo>
                  <a:lnTo>
                    <a:pt x="628950" y="91713"/>
                  </a:lnTo>
                  <a:lnTo>
                    <a:pt x="670286" y="133049"/>
                  </a:lnTo>
                  <a:lnTo>
                    <a:pt x="704917" y="180305"/>
                  </a:lnTo>
                  <a:lnTo>
                    <a:pt x="732059" y="232697"/>
                  </a:lnTo>
                  <a:lnTo>
                    <a:pt x="750927" y="289441"/>
                  </a:lnTo>
                  <a:lnTo>
                    <a:pt x="760736" y="349752"/>
                  </a:lnTo>
                  <a:lnTo>
                    <a:pt x="761999" y="380999"/>
                  </a:lnTo>
                  <a:lnTo>
                    <a:pt x="760736" y="412247"/>
                  </a:lnTo>
                  <a:lnTo>
                    <a:pt x="750927" y="472558"/>
                  </a:lnTo>
                  <a:lnTo>
                    <a:pt x="732059" y="529302"/>
                  </a:lnTo>
                  <a:lnTo>
                    <a:pt x="704917" y="581694"/>
                  </a:lnTo>
                  <a:lnTo>
                    <a:pt x="670286" y="628950"/>
                  </a:lnTo>
                  <a:lnTo>
                    <a:pt x="628950" y="670286"/>
                  </a:lnTo>
                  <a:lnTo>
                    <a:pt x="581694" y="704917"/>
                  </a:lnTo>
                  <a:lnTo>
                    <a:pt x="529302" y="732059"/>
                  </a:lnTo>
                  <a:lnTo>
                    <a:pt x="472558" y="750927"/>
                  </a:lnTo>
                  <a:lnTo>
                    <a:pt x="412247" y="760736"/>
                  </a:lnTo>
                  <a:lnTo>
                    <a:pt x="381000" y="761999"/>
                  </a:lnTo>
                  <a:lnTo>
                    <a:pt x="349752" y="760736"/>
                  </a:lnTo>
                  <a:lnTo>
                    <a:pt x="289441" y="750927"/>
                  </a:lnTo>
                  <a:lnTo>
                    <a:pt x="232697" y="732059"/>
                  </a:lnTo>
                  <a:lnTo>
                    <a:pt x="180305" y="704917"/>
                  </a:lnTo>
                  <a:lnTo>
                    <a:pt x="133049" y="670286"/>
                  </a:lnTo>
                  <a:lnTo>
                    <a:pt x="91713" y="628950"/>
                  </a:lnTo>
                  <a:lnTo>
                    <a:pt x="57082" y="581694"/>
                  </a:lnTo>
                  <a:lnTo>
                    <a:pt x="29940" y="529302"/>
                  </a:lnTo>
                  <a:lnTo>
                    <a:pt x="11072" y="472558"/>
                  </a:lnTo>
                  <a:lnTo>
                    <a:pt x="1263" y="412247"/>
                  </a:lnTo>
                  <a:lnTo>
                    <a:pt x="0" y="380999"/>
                  </a:lnTo>
                  <a:close/>
                </a:path>
              </a:pathLst>
            </a:custGeom>
            <a:ln w="28574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5878483" y="1949334"/>
              <a:ext cx="761999" cy="761999"/>
            </a:xfrm>
            <a:custGeom>
              <a:avLst/>
              <a:gdLst/>
              <a:ahLst/>
              <a:cxnLst/>
              <a:rect l="l" t="t" r="r" b="b"/>
              <a:pathLst>
                <a:path w="761999" h="761999">
                  <a:moveTo>
                    <a:pt x="0" y="380999"/>
                  </a:moveTo>
                  <a:lnTo>
                    <a:pt x="4986" y="319199"/>
                  </a:lnTo>
                  <a:lnTo>
                    <a:pt x="19423" y="260574"/>
                  </a:lnTo>
                  <a:lnTo>
                    <a:pt x="42526" y="205908"/>
                  </a:lnTo>
                  <a:lnTo>
                    <a:pt x="73510" y="155986"/>
                  </a:lnTo>
                  <a:lnTo>
                    <a:pt x="111592" y="111592"/>
                  </a:lnTo>
                  <a:lnTo>
                    <a:pt x="155986" y="73510"/>
                  </a:lnTo>
                  <a:lnTo>
                    <a:pt x="205908" y="42526"/>
                  </a:lnTo>
                  <a:lnTo>
                    <a:pt x="260574" y="19423"/>
                  </a:lnTo>
                  <a:lnTo>
                    <a:pt x="319199" y="4986"/>
                  </a:lnTo>
                  <a:lnTo>
                    <a:pt x="380999" y="0"/>
                  </a:lnTo>
                  <a:lnTo>
                    <a:pt x="412247" y="1263"/>
                  </a:lnTo>
                  <a:lnTo>
                    <a:pt x="472558" y="11072"/>
                  </a:lnTo>
                  <a:lnTo>
                    <a:pt x="529302" y="29940"/>
                  </a:lnTo>
                  <a:lnTo>
                    <a:pt x="581694" y="57082"/>
                  </a:lnTo>
                  <a:lnTo>
                    <a:pt x="628950" y="91713"/>
                  </a:lnTo>
                  <a:lnTo>
                    <a:pt x="670286" y="133049"/>
                  </a:lnTo>
                  <a:lnTo>
                    <a:pt x="704917" y="180305"/>
                  </a:lnTo>
                  <a:lnTo>
                    <a:pt x="732059" y="232697"/>
                  </a:lnTo>
                  <a:lnTo>
                    <a:pt x="750927" y="289441"/>
                  </a:lnTo>
                  <a:lnTo>
                    <a:pt x="760736" y="349752"/>
                  </a:lnTo>
                  <a:lnTo>
                    <a:pt x="761999" y="380999"/>
                  </a:lnTo>
                  <a:lnTo>
                    <a:pt x="760736" y="412247"/>
                  </a:lnTo>
                  <a:lnTo>
                    <a:pt x="750927" y="472558"/>
                  </a:lnTo>
                  <a:lnTo>
                    <a:pt x="732059" y="529302"/>
                  </a:lnTo>
                  <a:lnTo>
                    <a:pt x="704917" y="581694"/>
                  </a:lnTo>
                  <a:lnTo>
                    <a:pt x="670286" y="628950"/>
                  </a:lnTo>
                  <a:lnTo>
                    <a:pt x="628950" y="670286"/>
                  </a:lnTo>
                  <a:lnTo>
                    <a:pt x="581694" y="704917"/>
                  </a:lnTo>
                  <a:lnTo>
                    <a:pt x="529302" y="732059"/>
                  </a:lnTo>
                  <a:lnTo>
                    <a:pt x="472558" y="750927"/>
                  </a:lnTo>
                  <a:lnTo>
                    <a:pt x="412247" y="760736"/>
                  </a:lnTo>
                  <a:lnTo>
                    <a:pt x="380999" y="761999"/>
                  </a:lnTo>
                  <a:lnTo>
                    <a:pt x="349752" y="760736"/>
                  </a:lnTo>
                  <a:lnTo>
                    <a:pt x="289441" y="750927"/>
                  </a:lnTo>
                  <a:lnTo>
                    <a:pt x="232697" y="732059"/>
                  </a:lnTo>
                  <a:lnTo>
                    <a:pt x="180305" y="704917"/>
                  </a:lnTo>
                  <a:lnTo>
                    <a:pt x="133049" y="670286"/>
                  </a:lnTo>
                  <a:lnTo>
                    <a:pt x="91713" y="628950"/>
                  </a:lnTo>
                  <a:lnTo>
                    <a:pt x="57082" y="581694"/>
                  </a:lnTo>
                  <a:lnTo>
                    <a:pt x="29940" y="529302"/>
                  </a:lnTo>
                  <a:lnTo>
                    <a:pt x="11072" y="472558"/>
                  </a:lnTo>
                  <a:lnTo>
                    <a:pt x="1263" y="412247"/>
                  </a:lnTo>
                  <a:lnTo>
                    <a:pt x="0" y="380999"/>
                  </a:lnTo>
                  <a:close/>
                </a:path>
              </a:pathLst>
            </a:custGeom>
            <a:ln w="28574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4278283" y="2025535"/>
              <a:ext cx="609599" cy="609599"/>
            </a:xfrm>
            <a:custGeom>
              <a:avLst/>
              <a:gdLst/>
              <a:ahLst/>
              <a:cxnLst/>
              <a:rect l="l" t="t" r="r" b="b"/>
              <a:pathLst>
                <a:path w="609599" h="609599">
                  <a:moveTo>
                    <a:pt x="0" y="304799"/>
                  </a:moveTo>
                  <a:lnTo>
                    <a:pt x="3989" y="255359"/>
                  </a:lnTo>
                  <a:lnTo>
                    <a:pt x="15538" y="208459"/>
                  </a:lnTo>
                  <a:lnTo>
                    <a:pt x="34021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9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29798" y="1010"/>
                  </a:lnTo>
                  <a:lnTo>
                    <a:pt x="378046" y="8858"/>
                  </a:lnTo>
                  <a:lnTo>
                    <a:pt x="423441" y="23952"/>
                  </a:lnTo>
                  <a:lnTo>
                    <a:pt x="465355" y="45666"/>
                  </a:lnTo>
                  <a:lnTo>
                    <a:pt x="503160" y="73370"/>
                  </a:lnTo>
                  <a:lnTo>
                    <a:pt x="536229" y="106439"/>
                  </a:lnTo>
                  <a:lnTo>
                    <a:pt x="563933" y="144244"/>
                  </a:lnTo>
                  <a:lnTo>
                    <a:pt x="585647" y="186158"/>
                  </a:lnTo>
                  <a:lnTo>
                    <a:pt x="600741" y="231553"/>
                  </a:lnTo>
                  <a:lnTo>
                    <a:pt x="608589" y="279801"/>
                  </a:lnTo>
                  <a:lnTo>
                    <a:pt x="609599" y="304799"/>
                  </a:lnTo>
                  <a:lnTo>
                    <a:pt x="608589" y="329798"/>
                  </a:lnTo>
                  <a:lnTo>
                    <a:pt x="600741" y="378046"/>
                  </a:lnTo>
                  <a:lnTo>
                    <a:pt x="585647" y="423441"/>
                  </a:lnTo>
                  <a:lnTo>
                    <a:pt x="563933" y="465355"/>
                  </a:lnTo>
                  <a:lnTo>
                    <a:pt x="536229" y="503160"/>
                  </a:lnTo>
                  <a:lnTo>
                    <a:pt x="503160" y="536229"/>
                  </a:lnTo>
                  <a:lnTo>
                    <a:pt x="465355" y="563933"/>
                  </a:lnTo>
                  <a:lnTo>
                    <a:pt x="423441" y="585647"/>
                  </a:lnTo>
                  <a:lnTo>
                    <a:pt x="378046" y="600741"/>
                  </a:lnTo>
                  <a:lnTo>
                    <a:pt x="329798" y="608589"/>
                  </a:lnTo>
                  <a:lnTo>
                    <a:pt x="304800" y="609599"/>
                  </a:lnTo>
                  <a:lnTo>
                    <a:pt x="279801" y="608589"/>
                  </a:lnTo>
                  <a:lnTo>
                    <a:pt x="231553" y="600741"/>
                  </a:lnTo>
                  <a:lnTo>
                    <a:pt x="186158" y="585647"/>
                  </a:lnTo>
                  <a:lnTo>
                    <a:pt x="144244" y="563933"/>
                  </a:lnTo>
                  <a:lnTo>
                    <a:pt x="106439" y="536229"/>
                  </a:lnTo>
                  <a:lnTo>
                    <a:pt x="73370" y="503160"/>
                  </a:lnTo>
                  <a:lnTo>
                    <a:pt x="45666" y="465355"/>
                  </a:lnTo>
                  <a:lnTo>
                    <a:pt x="23952" y="423441"/>
                  </a:lnTo>
                  <a:lnTo>
                    <a:pt x="8858" y="378046"/>
                  </a:lnTo>
                  <a:lnTo>
                    <a:pt x="1010" y="329798"/>
                  </a:lnTo>
                  <a:lnTo>
                    <a:pt x="0" y="304799"/>
                  </a:lnTo>
                  <a:close/>
                </a:path>
              </a:pathLst>
            </a:custGeom>
            <a:ln w="28574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"/>
            <p:cNvSpPr/>
            <p:nvPr/>
          </p:nvSpPr>
          <p:spPr>
            <a:xfrm>
              <a:off x="1916083" y="2330334"/>
              <a:ext cx="660595" cy="0"/>
            </a:xfrm>
            <a:custGeom>
              <a:avLst/>
              <a:gdLst/>
              <a:ahLst/>
              <a:cxnLst/>
              <a:rect l="l" t="t" r="r" b="b"/>
              <a:pathLst>
                <a:path w="660595">
                  <a:moveTo>
                    <a:pt x="0" y="0"/>
                  </a:moveTo>
                  <a:lnTo>
                    <a:pt x="660595" y="0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10"/>
            <p:cNvSpPr/>
            <p:nvPr/>
          </p:nvSpPr>
          <p:spPr>
            <a:xfrm>
              <a:off x="2485974" y="2271381"/>
              <a:ext cx="115909" cy="117908"/>
            </a:xfrm>
            <a:custGeom>
              <a:avLst/>
              <a:gdLst/>
              <a:ahLst/>
              <a:cxnLst/>
              <a:rect l="l" t="t" r="r" b="b"/>
              <a:pathLst>
                <a:path w="115909" h="117908">
                  <a:moveTo>
                    <a:pt x="14845" y="0"/>
                  </a:moveTo>
                  <a:lnTo>
                    <a:pt x="7068" y="2045"/>
                  </a:lnTo>
                  <a:lnTo>
                    <a:pt x="0" y="14163"/>
                  </a:lnTo>
                  <a:lnTo>
                    <a:pt x="2047" y="21939"/>
                  </a:lnTo>
                  <a:lnTo>
                    <a:pt x="65498" y="58953"/>
                  </a:lnTo>
                  <a:lnTo>
                    <a:pt x="2047" y="95967"/>
                  </a:lnTo>
                  <a:lnTo>
                    <a:pt x="0" y="103745"/>
                  </a:lnTo>
                  <a:lnTo>
                    <a:pt x="7068" y="115862"/>
                  </a:lnTo>
                  <a:lnTo>
                    <a:pt x="14845" y="117908"/>
                  </a:lnTo>
                  <a:lnTo>
                    <a:pt x="115909" y="58953"/>
                  </a:lnTo>
                  <a:lnTo>
                    <a:pt x="14845" y="0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11"/>
            <p:cNvSpPr/>
            <p:nvPr/>
          </p:nvSpPr>
          <p:spPr>
            <a:xfrm>
              <a:off x="2719825" y="1574227"/>
              <a:ext cx="538324" cy="493049"/>
            </a:xfrm>
            <a:custGeom>
              <a:avLst/>
              <a:gdLst/>
              <a:ahLst/>
              <a:cxnLst/>
              <a:rect l="l" t="t" r="r" b="b"/>
              <a:pathLst>
                <a:path w="538324" h="493049">
                  <a:moveTo>
                    <a:pt x="0" y="493049"/>
                  </a:moveTo>
                  <a:lnTo>
                    <a:pt x="1104" y="454085"/>
                  </a:lnTo>
                  <a:lnTo>
                    <a:pt x="4337" y="415337"/>
                  </a:lnTo>
                  <a:lnTo>
                    <a:pt x="9580" y="377022"/>
                  </a:lnTo>
                  <a:lnTo>
                    <a:pt x="16716" y="339359"/>
                  </a:lnTo>
                  <a:lnTo>
                    <a:pt x="25988" y="301220"/>
                  </a:lnTo>
                  <a:lnTo>
                    <a:pt x="37034" y="264256"/>
                  </a:lnTo>
                  <a:lnTo>
                    <a:pt x="50206" y="227469"/>
                  </a:lnTo>
                  <a:lnTo>
                    <a:pt x="65530" y="191299"/>
                  </a:lnTo>
                  <a:lnTo>
                    <a:pt x="83009" y="156250"/>
                  </a:lnTo>
                  <a:lnTo>
                    <a:pt x="102615" y="122896"/>
                  </a:lnTo>
                  <a:lnTo>
                    <a:pt x="124969" y="91002"/>
                  </a:lnTo>
                  <a:lnTo>
                    <a:pt x="150090" y="61684"/>
                  </a:lnTo>
                  <a:lnTo>
                    <a:pt x="178295" y="35971"/>
                  </a:lnTo>
                  <a:lnTo>
                    <a:pt x="210635" y="15094"/>
                  </a:lnTo>
                  <a:lnTo>
                    <a:pt x="246543" y="2327"/>
                  </a:lnTo>
                  <a:lnTo>
                    <a:pt x="269407" y="0"/>
                  </a:lnTo>
                  <a:lnTo>
                    <a:pt x="269802" y="0"/>
                  </a:lnTo>
                  <a:lnTo>
                    <a:pt x="307573" y="6260"/>
                  </a:lnTo>
                  <a:lnTo>
                    <a:pt x="342385" y="22566"/>
                  </a:lnTo>
                  <a:lnTo>
                    <a:pt x="373124" y="45368"/>
                  </a:lnTo>
                  <a:lnTo>
                    <a:pt x="400757" y="72997"/>
                  </a:lnTo>
                  <a:lnTo>
                    <a:pt x="424546" y="102811"/>
                  </a:lnTo>
                  <a:lnTo>
                    <a:pt x="445576" y="134592"/>
                  </a:lnTo>
                  <a:lnTo>
                    <a:pt x="464461" y="168440"/>
                  </a:lnTo>
                  <a:lnTo>
                    <a:pt x="481153" y="203739"/>
                  </a:lnTo>
                  <a:lnTo>
                    <a:pt x="495633" y="239947"/>
                  </a:lnTo>
                  <a:lnTo>
                    <a:pt x="507911" y="276585"/>
                  </a:lnTo>
                  <a:lnTo>
                    <a:pt x="518351" y="314568"/>
                  </a:lnTo>
                  <a:lnTo>
                    <a:pt x="526549" y="352273"/>
                  </a:lnTo>
                  <a:lnTo>
                    <a:pt x="532764" y="390753"/>
                  </a:lnTo>
                  <a:lnTo>
                    <a:pt x="536864" y="429771"/>
                  </a:lnTo>
                  <a:lnTo>
                    <a:pt x="538322" y="455029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2"/>
            <p:cNvSpPr/>
            <p:nvPr/>
          </p:nvSpPr>
          <p:spPr>
            <a:xfrm>
              <a:off x="3197711" y="1937807"/>
              <a:ext cx="117885" cy="116768"/>
            </a:xfrm>
            <a:custGeom>
              <a:avLst/>
              <a:gdLst/>
              <a:ahLst/>
              <a:cxnLst/>
              <a:rect l="l" t="t" r="r" b="b"/>
              <a:pathLst>
                <a:path w="117885" h="116768">
                  <a:moveTo>
                    <a:pt x="13868" y="1765"/>
                  </a:moveTo>
                  <a:lnTo>
                    <a:pt x="1892" y="9071"/>
                  </a:lnTo>
                  <a:lnTo>
                    <a:pt x="0" y="16887"/>
                  </a:lnTo>
                  <a:lnTo>
                    <a:pt x="60935" y="116768"/>
                  </a:lnTo>
                  <a:lnTo>
                    <a:pt x="89018" y="66368"/>
                  </a:lnTo>
                  <a:lnTo>
                    <a:pt x="59941" y="66368"/>
                  </a:lnTo>
                  <a:lnTo>
                    <a:pt x="21683" y="3658"/>
                  </a:lnTo>
                  <a:lnTo>
                    <a:pt x="13868" y="1765"/>
                  </a:lnTo>
                  <a:close/>
                </a:path>
                <a:path w="117885" h="116768">
                  <a:moveTo>
                    <a:pt x="103432" y="0"/>
                  </a:moveTo>
                  <a:lnTo>
                    <a:pt x="95697" y="2198"/>
                  </a:lnTo>
                  <a:lnTo>
                    <a:pt x="59941" y="66368"/>
                  </a:lnTo>
                  <a:lnTo>
                    <a:pt x="89018" y="66368"/>
                  </a:lnTo>
                  <a:lnTo>
                    <a:pt x="117885" y="14561"/>
                  </a:lnTo>
                  <a:lnTo>
                    <a:pt x="115685" y="6827"/>
                  </a:lnTo>
                  <a:lnTo>
                    <a:pt x="103432" y="0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3"/>
            <p:cNvSpPr/>
            <p:nvPr/>
          </p:nvSpPr>
          <p:spPr>
            <a:xfrm>
              <a:off x="3258641" y="1727084"/>
              <a:ext cx="1059310" cy="340191"/>
            </a:xfrm>
            <a:custGeom>
              <a:avLst/>
              <a:gdLst/>
              <a:ahLst/>
              <a:cxnLst/>
              <a:rect l="l" t="t" r="r" b="b"/>
              <a:pathLst>
                <a:path w="1059310" h="340191">
                  <a:moveTo>
                    <a:pt x="0" y="340191"/>
                  </a:moveTo>
                  <a:lnTo>
                    <a:pt x="4388" y="301893"/>
                  </a:lnTo>
                  <a:lnTo>
                    <a:pt x="16458" y="265489"/>
                  </a:lnTo>
                  <a:lnTo>
                    <a:pt x="34410" y="231771"/>
                  </a:lnTo>
                  <a:lnTo>
                    <a:pt x="57064" y="200457"/>
                  </a:lnTo>
                  <a:lnTo>
                    <a:pt x="83284" y="171689"/>
                  </a:lnTo>
                  <a:lnTo>
                    <a:pt x="111580" y="145959"/>
                  </a:lnTo>
                  <a:lnTo>
                    <a:pt x="142041" y="122424"/>
                  </a:lnTo>
                  <a:lnTo>
                    <a:pt x="174077" y="101125"/>
                  </a:lnTo>
                  <a:lnTo>
                    <a:pt x="207165" y="82070"/>
                  </a:lnTo>
                  <a:lnTo>
                    <a:pt x="242172" y="64622"/>
                  </a:lnTo>
                  <a:lnTo>
                    <a:pt x="277479" y="49479"/>
                  </a:lnTo>
                  <a:lnTo>
                    <a:pt x="314142" y="36100"/>
                  </a:lnTo>
                  <a:lnTo>
                    <a:pt x="351951" y="24617"/>
                  </a:lnTo>
                  <a:lnTo>
                    <a:pt x="389193" y="15489"/>
                  </a:lnTo>
                  <a:lnTo>
                    <a:pt x="427117" y="8357"/>
                  </a:lnTo>
                  <a:lnTo>
                    <a:pt x="465538" y="3340"/>
                  </a:lnTo>
                  <a:lnTo>
                    <a:pt x="504270" y="556"/>
                  </a:lnTo>
                  <a:lnTo>
                    <a:pt x="530691" y="0"/>
                  </a:lnTo>
                  <a:lnTo>
                    <a:pt x="532246" y="1"/>
                  </a:lnTo>
                  <a:lnTo>
                    <a:pt x="571080" y="1245"/>
                  </a:lnTo>
                  <a:lnTo>
                    <a:pt x="609722" y="4712"/>
                  </a:lnTo>
                  <a:lnTo>
                    <a:pt x="647986" y="10288"/>
                  </a:lnTo>
                  <a:lnTo>
                    <a:pt x="685686" y="17858"/>
                  </a:lnTo>
                  <a:lnTo>
                    <a:pt x="722637" y="27309"/>
                  </a:lnTo>
                  <a:lnTo>
                    <a:pt x="760072" y="39010"/>
                  </a:lnTo>
                  <a:lnTo>
                    <a:pt x="796289" y="52492"/>
                  </a:lnTo>
                  <a:lnTo>
                    <a:pt x="832385" y="68241"/>
                  </a:lnTo>
                  <a:lnTo>
                    <a:pt x="866709" y="85627"/>
                  </a:lnTo>
                  <a:lnTo>
                    <a:pt x="900182" y="105234"/>
                  </a:lnTo>
                  <a:lnTo>
                    <a:pt x="932298" y="127064"/>
                  </a:lnTo>
                  <a:lnTo>
                    <a:pt x="962484" y="151089"/>
                  </a:lnTo>
                  <a:lnTo>
                    <a:pt x="990508" y="177679"/>
                  </a:lnTo>
                  <a:lnTo>
                    <a:pt x="1015436" y="206791"/>
                  </a:lnTo>
                  <a:lnTo>
                    <a:pt x="1016454" y="208141"/>
                  </a:lnTo>
                  <a:lnTo>
                    <a:pt x="1016792" y="208591"/>
                  </a:lnTo>
                  <a:lnTo>
                    <a:pt x="1019448" y="212202"/>
                  </a:lnTo>
                  <a:lnTo>
                    <a:pt x="1019776" y="212654"/>
                  </a:lnTo>
                  <a:lnTo>
                    <a:pt x="1020101" y="213107"/>
                  </a:lnTo>
                  <a:lnTo>
                    <a:pt x="1020426" y="213559"/>
                  </a:lnTo>
                  <a:lnTo>
                    <a:pt x="1020749" y="214012"/>
                  </a:lnTo>
                  <a:lnTo>
                    <a:pt x="1021072" y="214466"/>
                  </a:lnTo>
                  <a:lnTo>
                    <a:pt x="1021393" y="214919"/>
                  </a:lnTo>
                  <a:lnTo>
                    <a:pt x="1021713" y="215373"/>
                  </a:lnTo>
                  <a:lnTo>
                    <a:pt x="1022031" y="215827"/>
                  </a:lnTo>
                  <a:lnTo>
                    <a:pt x="1022349" y="216281"/>
                  </a:lnTo>
                  <a:lnTo>
                    <a:pt x="1022665" y="216735"/>
                  </a:lnTo>
                  <a:lnTo>
                    <a:pt x="1022981" y="217190"/>
                  </a:lnTo>
                  <a:lnTo>
                    <a:pt x="1023295" y="217645"/>
                  </a:lnTo>
                  <a:lnTo>
                    <a:pt x="1023607" y="218100"/>
                  </a:lnTo>
                  <a:lnTo>
                    <a:pt x="1023919" y="218555"/>
                  </a:lnTo>
                  <a:lnTo>
                    <a:pt x="1024230" y="219011"/>
                  </a:lnTo>
                  <a:lnTo>
                    <a:pt x="1025765" y="221291"/>
                  </a:lnTo>
                  <a:lnTo>
                    <a:pt x="1026069" y="221747"/>
                  </a:lnTo>
                  <a:lnTo>
                    <a:pt x="1029038" y="226325"/>
                  </a:lnTo>
                  <a:lnTo>
                    <a:pt x="1029329" y="226784"/>
                  </a:lnTo>
                  <a:lnTo>
                    <a:pt x="1041361" y="248088"/>
                  </a:lnTo>
                  <a:lnTo>
                    <a:pt x="1041594" y="248555"/>
                  </a:lnTo>
                  <a:lnTo>
                    <a:pt x="1047181" y="260749"/>
                  </a:lnTo>
                  <a:lnTo>
                    <a:pt x="1047379" y="261219"/>
                  </a:lnTo>
                  <a:lnTo>
                    <a:pt x="1051553" y="272082"/>
                  </a:lnTo>
                  <a:lnTo>
                    <a:pt x="1051719" y="272555"/>
                  </a:lnTo>
                  <a:lnTo>
                    <a:pt x="1054465" y="281097"/>
                  </a:lnTo>
                  <a:lnTo>
                    <a:pt x="1054605" y="281573"/>
                  </a:lnTo>
                  <a:lnTo>
                    <a:pt x="1055282" y="283952"/>
                  </a:lnTo>
                  <a:lnTo>
                    <a:pt x="1055414" y="284427"/>
                  </a:lnTo>
                  <a:lnTo>
                    <a:pt x="1057106" y="291100"/>
                  </a:lnTo>
                  <a:lnTo>
                    <a:pt x="1057217" y="291577"/>
                  </a:lnTo>
                  <a:lnTo>
                    <a:pt x="1059127" y="301132"/>
                  </a:lnTo>
                  <a:lnTo>
                    <a:pt x="1059208" y="301611"/>
                  </a:lnTo>
                  <a:lnTo>
                    <a:pt x="1059287" y="302089"/>
                  </a:lnTo>
                  <a:lnTo>
                    <a:pt x="1059310" y="302372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4"/>
            <p:cNvSpPr/>
            <p:nvPr/>
          </p:nvSpPr>
          <p:spPr>
            <a:xfrm>
              <a:off x="4252957" y="1935375"/>
              <a:ext cx="117509" cy="119200"/>
            </a:xfrm>
            <a:custGeom>
              <a:avLst/>
              <a:gdLst/>
              <a:ahLst/>
              <a:cxnLst/>
              <a:rect l="l" t="t" r="r" b="b"/>
              <a:pathLst>
                <a:path w="117509" h="119200">
                  <a:moveTo>
                    <a:pt x="12895" y="7369"/>
                  </a:moveTo>
                  <a:lnTo>
                    <a:pt x="1400" y="15411"/>
                  </a:lnTo>
                  <a:lnTo>
                    <a:pt x="0" y="23329"/>
                  </a:lnTo>
                  <a:lnTo>
                    <a:pt x="67068" y="119200"/>
                  </a:lnTo>
                  <a:lnTo>
                    <a:pt x="91072" y="68962"/>
                  </a:lnTo>
                  <a:lnTo>
                    <a:pt x="62922" y="68962"/>
                  </a:lnTo>
                  <a:lnTo>
                    <a:pt x="20812" y="8769"/>
                  </a:lnTo>
                  <a:lnTo>
                    <a:pt x="12895" y="7369"/>
                  </a:lnTo>
                  <a:close/>
                </a:path>
                <a:path w="117509" h="119200">
                  <a:moveTo>
                    <a:pt x="102172" y="0"/>
                  </a:moveTo>
                  <a:lnTo>
                    <a:pt x="94590" y="2679"/>
                  </a:lnTo>
                  <a:lnTo>
                    <a:pt x="62922" y="68962"/>
                  </a:lnTo>
                  <a:lnTo>
                    <a:pt x="91072" y="68962"/>
                  </a:lnTo>
                  <a:lnTo>
                    <a:pt x="117509" y="13629"/>
                  </a:lnTo>
                  <a:lnTo>
                    <a:pt x="114829" y="6047"/>
                  </a:lnTo>
                  <a:lnTo>
                    <a:pt x="102172" y="0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5"/>
            <p:cNvSpPr/>
            <p:nvPr/>
          </p:nvSpPr>
          <p:spPr>
            <a:xfrm>
              <a:off x="4858840" y="1727084"/>
              <a:ext cx="1135363" cy="340191"/>
            </a:xfrm>
            <a:custGeom>
              <a:avLst/>
              <a:gdLst/>
              <a:ahLst/>
              <a:cxnLst/>
              <a:rect l="l" t="t" r="r" b="b"/>
              <a:pathLst>
                <a:path w="1135363" h="340191">
                  <a:moveTo>
                    <a:pt x="0" y="340191"/>
                  </a:moveTo>
                  <a:lnTo>
                    <a:pt x="4703" y="301893"/>
                  </a:lnTo>
                  <a:lnTo>
                    <a:pt x="17640" y="265489"/>
                  </a:lnTo>
                  <a:lnTo>
                    <a:pt x="36560" y="232246"/>
                  </a:lnTo>
                  <a:lnTo>
                    <a:pt x="59958" y="201835"/>
                  </a:lnTo>
                  <a:lnTo>
                    <a:pt x="86437" y="174332"/>
                  </a:lnTo>
                  <a:lnTo>
                    <a:pt x="115337" y="149313"/>
                  </a:lnTo>
                  <a:lnTo>
                    <a:pt x="146390" y="126380"/>
                  </a:lnTo>
                  <a:lnTo>
                    <a:pt x="178998" y="105563"/>
                  </a:lnTo>
                  <a:lnTo>
                    <a:pt x="212636" y="86862"/>
                  </a:lnTo>
                  <a:lnTo>
                    <a:pt x="248241" y="69615"/>
                  </a:lnTo>
                  <a:lnTo>
                    <a:pt x="284126" y="54528"/>
                  </a:lnTo>
                  <a:lnTo>
                    <a:pt x="321424" y="41028"/>
                  </a:lnTo>
                  <a:lnTo>
                    <a:pt x="358377" y="29672"/>
                  </a:lnTo>
                  <a:lnTo>
                    <a:pt x="396274" y="19994"/>
                  </a:lnTo>
                  <a:lnTo>
                    <a:pt x="434940" y="12098"/>
                  </a:lnTo>
                  <a:lnTo>
                    <a:pt x="474200" y="6089"/>
                  </a:lnTo>
                  <a:lnTo>
                    <a:pt x="512218" y="2200"/>
                  </a:lnTo>
                  <a:lnTo>
                    <a:pt x="550464" y="234"/>
                  </a:lnTo>
                  <a:lnTo>
                    <a:pt x="568791" y="0"/>
                  </a:lnTo>
                  <a:lnTo>
                    <a:pt x="570458" y="1"/>
                  </a:lnTo>
                  <a:lnTo>
                    <a:pt x="608755" y="1062"/>
                  </a:lnTo>
                  <a:lnTo>
                    <a:pt x="646891" y="4012"/>
                  </a:lnTo>
                  <a:lnTo>
                    <a:pt x="684711" y="8763"/>
                  </a:lnTo>
                  <a:lnTo>
                    <a:pt x="723672" y="15544"/>
                  </a:lnTo>
                  <a:lnTo>
                    <a:pt x="761943" y="24088"/>
                  </a:lnTo>
                  <a:lnTo>
                    <a:pt x="799351" y="34292"/>
                  </a:lnTo>
                  <a:lnTo>
                    <a:pt x="835718" y="46057"/>
                  </a:lnTo>
                  <a:lnTo>
                    <a:pt x="872306" y="59861"/>
                  </a:lnTo>
                  <a:lnTo>
                    <a:pt x="907376" y="75134"/>
                  </a:lnTo>
                  <a:lnTo>
                    <a:pt x="942026" y="92454"/>
                  </a:lnTo>
                  <a:lnTo>
                    <a:pt x="975803" y="111851"/>
                  </a:lnTo>
                  <a:lnTo>
                    <a:pt x="1008195" y="133335"/>
                  </a:lnTo>
                  <a:lnTo>
                    <a:pt x="1031583" y="151089"/>
                  </a:lnTo>
                  <a:lnTo>
                    <a:pt x="1032093" y="151500"/>
                  </a:lnTo>
                  <a:lnTo>
                    <a:pt x="1039608" y="157718"/>
                  </a:lnTo>
                  <a:lnTo>
                    <a:pt x="1040101" y="158135"/>
                  </a:lnTo>
                  <a:lnTo>
                    <a:pt x="1044489" y="161906"/>
                  </a:lnTo>
                  <a:lnTo>
                    <a:pt x="1044972" y="162326"/>
                  </a:lnTo>
                  <a:lnTo>
                    <a:pt x="1045453" y="162747"/>
                  </a:lnTo>
                  <a:lnTo>
                    <a:pt x="1045933" y="163169"/>
                  </a:lnTo>
                  <a:lnTo>
                    <a:pt x="1046413" y="163590"/>
                  </a:lnTo>
                  <a:lnTo>
                    <a:pt x="1046890" y="164012"/>
                  </a:lnTo>
                  <a:lnTo>
                    <a:pt x="1047368" y="164434"/>
                  </a:lnTo>
                  <a:lnTo>
                    <a:pt x="1056227" y="172517"/>
                  </a:lnTo>
                  <a:lnTo>
                    <a:pt x="1056683" y="172945"/>
                  </a:lnTo>
                  <a:lnTo>
                    <a:pt x="1073573" y="189888"/>
                  </a:lnTo>
                  <a:lnTo>
                    <a:pt x="1073984" y="190328"/>
                  </a:lnTo>
                  <a:lnTo>
                    <a:pt x="1074393" y="190768"/>
                  </a:lnTo>
                  <a:lnTo>
                    <a:pt x="1074801" y="191209"/>
                  </a:lnTo>
                  <a:lnTo>
                    <a:pt x="1075208" y="191649"/>
                  </a:lnTo>
                  <a:lnTo>
                    <a:pt x="1075613" y="192091"/>
                  </a:lnTo>
                  <a:lnTo>
                    <a:pt x="1076018" y="192532"/>
                  </a:lnTo>
                  <a:lnTo>
                    <a:pt x="1076421" y="192974"/>
                  </a:lnTo>
                  <a:lnTo>
                    <a:pt x="1076823" y="193416"/>
                  </a:lnTo>
                  <a:lnTo>
                    <a:pt x="1077225" y="193858"/>
                  </a:lnTo>
                  <a:lnTo>
                    <a:pt x="1077624" y="194300"/>
                  </a:lnTo>
                  <a:lnTo>
                    <a:pt x="1078023" y="194743"/>
                  </a:lnTo>
                  <a:lnTo>
                    <a:pt x="1078420" y="195186"/>
                  </a:lnTo>
                  <a:lnTo>
                    <a:pt x="1078817" y="195629"/>
                  </a:lnTo>
                  <a:lnTo>
                    <a:pt x="1079212" y="196073"/>
                  </a:lnTo>
                  <a:lnTo>
                    <a:pt x="1097095" y="218100"/>
                  </a:lnTo>
                  <a:lnTo>
                    <a:pt x="1097430" y="218555"/>
                  </a:lnTo>
                  <a:lnTo>
                    <a:pt x="1100701" y="223118"/>
                  </a:lnTo>
                  <a:lnTo>
                    <a:pt x="1101022" y="223576"/>
                  </a:lnTo>
                  <a:lnTo>
                    <a:pt x="1101341" y="224033"/>
                  </a:lnTo>
                  <a:lnTo>
                    <a:pt x="1101658" y="224492"/>
                  </a:lnTo>
                  <a:lnTo>
                    <a:pt x="1101975" y="224950"/>
                  </a:lnTo>
                  <a:lnTo>
                    <a:pt x="1113031" y="242496"/>
                  </a:lnTo>
                  <a:lnTo>
                    <a:pt x="1113297" y="242961"/>
                  </a:lnTo>
                  <a:lnTo>
                    <a:pt x="1121501" y="258867"/>
                  </a:lnTo>
                  <a:lnTo>
                    <a:pt x="1121719" y="259337"/>
                  </a:lnTo>
                  <a:lnTo>
                    <a:pt x="1131462" y="285380"/>
                  </a:lnTo>
                  <a:lnTo>
                    <a:pt x="1131599" y="285856"/>
                  </a:lnTo>
                  <a:lnTo>
                    <a:pt x="1131733" y="286332"/>
                  </a:lnTo>
                  <a:lnTo>
                    <a:pt x="1131867" y="286809"/>
                  </a:lnTo>
                  <a:lnTo>
                    <a:pt x="1131999" y="287285"/>
                  </a:lnTo>
                  <a:lnTo>
                    <a:pt x="1135165" y="301132"/>
                  </a:lnTo>
                  <a:lnTo>
                    <a:pt x="1135252" y="301611"/>
                  </a:lnTo>
                  <a:lnTo>
                    <a:pt x="1135337" y="302089"/>
                  </a:lnTo>
                  <a:lnTo>
                    <a:pt x="1135363" y="302384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6"/>
            <p:cNvSpPr/>
            <p:nvPr/>
          </p:nvSpPr>
          <p:spPr>
            <a:xfrm>
              <a:off x="5928804" y="1935176"/>
              <a:ext cx="117450" cy="119400"/>
            </a:xfrm>
            <a:custGeom>
              <a:avLst/>
              <a:gdLst/>
              <a:ahLst/>
              <a:cxnLst/>
              <a:rect l="l" t="t" r="r" b="b"/>
              <a:pathLst>
                <a:path w="117450" h="119400">
                  <a:moveTo>
                    <a:pt x="12802" y="7881"/>
                  </a:moveTo>
                  <a:lnTo>
                    <a:pt x="1355" y="15989"/>
                  </a:lnTo>
                  <a:lnTo>
                    <a:pt x="0" y="23915"/>
                  </a:lnTo>
                  <a:lnTo>
                    <a:pt x="67617" y="119400"/>
                  </a:lnTo>
                  <a:lnTo>
                    <a:pt x="91255" y="69187"/>
                  </a:lnTo>
                  <a:lnTo>
                    <a:pt x="63182" y="69187"/>
                  </a:lnTo>
                  <a:lnTo>
                    <a:pt x="20728" y="9236"/>
                  </a:lnTo>
                  <a:lnTo>
                    <a:pt x="12802" y="7881"/>
                  </a:lnTo>
                  <a:close/>
                </a:path>
                <a:path w="117450" h="119400">
                  <a:moveTo>
                    <a:pt x="102036" y="0"/>
                  </a:moveTo>
                  <a:lnTo>
                    <a:pt x="94470" y="2722"/>
                  </a:lnTo>
                  <a:lnTo>
                    <a:pt x="63182" y="69187"/>
                  </a:lnTo>
                  <a:lnTo>
                    <a:pt x="91255" y="69187"/>
                  </a:lnTo>
                  <a:lnTo>
                    <a:pt x="117450" y="13542"/>
                  </a:lnTo>
                  <a:lnTo>
                    <a:pt x="114727" y="5975"/>
                  </a:lnTo>
                  <a:lnTo>
                    <a:pt x="102036" y="0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7"/>
            <p:cNvSpPr/>
            <p:nvPr/>
          </p:nvSpPr>
          <p:spPr>
            <a:xfrm>
              <a:off x="4860899" y="2606093"/>
              <a:ext cx="1135525" cy="327492"/>
            </a:xfrm>
            <a:custGeom>
              <a:avLst/>
              <a:gdLst/>
              <a:ahLst/>
              <a:cxnLst/>
              <a:rect l="l" t="t" r="r" b="b"/>
              <a:pathLst>
                <a:path w="1135525" h="327492">
                  <a:moveTo>
                    <a:pt x="0" y="12420"/>
                  </a:moveTo>
                  <a:lnTo>
                    <a:pt x="10137" y="49281"/>
                  </a:lnTo>
                  <a:lnTo>
                    <a:pt x="27204" y="83779"/>
                  </a:lnTo>
                  <a:lnTo>
                    <a:pt x="49030" y="115012"/>
                  </a:lnTo>
                  <a:lnTo>
                    <a:pt x="74791" y="143818"/>
                  </a:lnTo>
                  <a:lnTo>
                    <a:pt x="102923" y="169688"/>
                  </a:lnTo>
                  <a:lnTo>
                    <a:pt x="134030" y="193881"/>
                  </a:lnTo>
                  <a:lnTo>
                    <a:pt x="165795" y="215140"/>
                  </a:lnTo>
                  <a:lnTo>
                    <a:pt x="200007" y="235024"/>
                  </a:lnTo>
                  <a:lnTo>
                    <a:pt x="235031" y="252732"/>
                  </a:lnTo>
                  <a:lnTo>
                    <a:pt x="270420" y="268302"/>
                  </a:lnTo>
                  <a:lnTo>
                    <a:pt x="307288" y="282323"/>
                  </a:lnTo>
                  <a:lnTo>
                    <a:pt x="343887" y="294214"/>
                  </a:lnTo>
                  <a:lnTo>
                    <a:pt x="381489" y="304464"/>
                  </a:lnTo>
                  <a:lnTo>
                    <a:pt x="419918" y="312966"/>
                  </a:lnTo>
                  <a:lnTo>
                    <a:pt x="459000" y="319615"/>
                  </a:lnTo>
                  <a:lnTo>
                    <a:pt x="496902" y="324151"/>
                  </a:lnTo>
                  <a:lnTo>
                    <a:pt x="535086" y="326797"/>
                  </a:lnTo>
                  <a:lnTo>
                    <a:pt x="566733" y="327492"/>
                  </a:lnTo>
                  <a:lnTo>
                    <a:pt x="568399" y="327490"/>
                  </a:lnTo>
                  <a:lnTo>
                    <a:pt x="606697" y="326429"/>
                  </a:lnTo>
                  <a:lnTo>
                    <a:pt x="644833" y="323479"/>
                  </a:lnTo>
                  <a:lnTo>
                    <a:pt x="682652" y="318728"/>
                  </a:lnTo>
                  <a:lnTo>
                    <a:pt x="721613" y="311947"/>
                  </a:lnTo>
                  <a:lnTo>
                    <a:pt x="759884" y="303403"/>
                  </a:lnTo>
                  <a:lnTo>
                    <a:pt x="797292" y="293199"/>
                  </a:lnTo>
                  <a:lnTo>
                    <a:pt x="833659" y="281434"/>
                  </a:lnTo>
                  <a:lnTo>
                    <a:pt x="870248" y="267630"/>
                  </a:lnTo>
                  <a:lnTo>
                    <a:pt x="905317" y="252357"/>
                  </a:lnTo>
                  <a:lnTo>
                    <a:pt x="939967" y="235037"/>
                  </a:lnTo>
                  <a:lnTo>
                    <a:pt x="973745" y="215640"/>
                  </a:lnTo>
                  <a:lnTo>
                    <a:pt x="1006137" y="194156"/>
                  </a:lnTo>
                  <a:lnTo>
                    <a:pt x="1036562" y="170607"/>
                  </a:lnTo>
                  <a:lnTo>
                    <a:pt x="1037550" y="169773"/>
                  </a:lnTo>
                  <a:lnTo>
                    <a:pt x="1038043" y="169356"/>
                  </a:lnTo>
                  <a:lnTo>
                    <a:pt x="1044832" y="163479"/>
                  </a:lnTo>
                  <a:lnTo>
                    <a:pt x="1045310" y="163057"/>
                  </a:lnTo>
                  <a:lnTo>
                    <a:pt x="1048149" y="160516"/>
                  </a:lnTo>
                  <a:lnTo>
                    <a:pt x="1048619" y="160092"/>
                  </a:lnTo>
                  <a:lnTo>
                    <a:pt x="1049087" y="159667"/>
                  </a:lnTo>
                  <a:lnTo>
                    <a:pt x="1049555" y="159242"/>
                  </a:lnTo>
                  <a:lnTo>
                    <a:pt x="1050021" y="158817"/>
                  </a:lnTo>
                  <a:lnTo>
                    <a:pt x="1050486" y="158391"/>
                  </a:lnTo>
                  <a:lnTo>
                    <a:pt x="1050951" y="157965"/>
                  </a:lnTo>
                  <a:lnTo>
                    <a:pt x="1054169" y="154974"/>
                  </a:lnTo>
                  <a:lnTo>
                    <a:pt x="1054625" y="154545"/>
                  </a:lnTo>
                  <a:lnTo>
                    <a:pt x="1073555" y="135400"/>
                  </a:lnTo>
                  <a:lnTo>
                    <a:pt x="1073960" y="134959"/>
                  </a:lnTo>
                  <a:lnTo>
                    <a:pt x="1076362" y="132305"/>
                  </a:lnTo>
                  <a:lnTo>
                    <a:pt x="1076759" y="131862"/>
                  </a:lnTo>
                  <a:lnTo>
                    <a:pt x="1095037" y="109391"/>
                  </a:lnTo>
                  <a:lnTo>
                    <a:pt x="1095372" y="108936"/>
                  </a:lnTo>
                  <a:lnTo>
                    <a:pt x="1098643" y="104373"/>
                  </a:lnTo>
                  <a:lnTo>
                    <a:pt x="1098964" y="103915"/>
                  </a:lnTo>
                  <a:lnTo>
                    <a:pt x="1099283" y="103457"/>
                  </a:lnTo>
                  <a:lnTo>
                    <a:pt x="1099600" y="102999"/>
                  </a:lnTo>
                  <a:lnTo>
                    <a:pt x="1099917" y="102541"/>
                  </a:lnTo>
                  <a:lnTo>
                    <a:pt x="1110169" y="86390"/>
                  </a:lnTo>
                  <a:lnTo>
                    <a:pt x="1110439" y="85925"/>
                  </a:lnTo>
                  <a:lnTo>
                    <a:pt x="1110707" y="85461"/>
                  </a:lnTo>
                  <a:lnTo>
                    <a:pt x="1110973" y="84995"/>
                  </a:lnTo>
                  <a:lnTo>
                    <a:pt x="1111239" y="84530"/>
                  </a:lnTo>
                  <a:lnTo>
                    <a:pt x="1119443" y="68624"/>
                  </a:lnTo>
                  <a:lnTo>
                    <a:pt x="1119661" y="68154"/>
                  </a:lnTo>
                  <a:lnTo>
                    <a:pt x="1119876" y="67684"/>
                  </a:lnTo>
                  <a:lnTo>
                    <a:pt x="1120091" y="67213"/>
                  </a:lnTo>
                  <a:lnTo>
                    <a:pt x="1120304" y="66742"/>
                  </a:lnTo>
                  <a:lnTo>
                    <a:pt x="1129404" y="42111"/>
                  </a:lnTo>
                  <a:lnTo>
                    <a:pt x="1129541" y="41635"/>
                  </a:lnTo>
                  <a:lnTo>
                    <a:pt x="1131176" y="35437"/>
                  </a:lnTo>
                  <a:lnTo>
                    <a:pt x="1131292" y="34960"/>
                  </a:lnTo>
                  <a:lnTo>
                    <a:pt x="1131405" y="34483"/>
                  </a:lnTo>
                  <a:lnTo>
                    <a:pt x="1131518" y="34005"/>
                  </a:lnTo>
                  <a:lnTo>
                    <a:pt x="1131629" y="33528"/>
                  </a:lnTo>
                  <a:lnTo>
                    <a:pt x="1133107" y="26359"/>
                  </a:lnTo>
                  <a:lnTo>
                    <a:pt x="1133194" y="25880"/>
                  </a:lnTo>
                  <a:lnTo>
                    <a:pt x="1134799" y="14387"/>
                  </a:lnTo>
                  <a:lnTo>
                    <a:pt x="1134847" y="13908"/>
                  </a:lnTo>
                  <a:lnTo>
                    <a:pt x="1135495" y="2878"/>
                  </a:lnTo>
                  <a:lnTo>
                    <a:pt x="1135505" y="2398"/>
                  </a:lnTo>
                  <a:lnTo>
                    <a:pt x="1135512" y="1918"/>
                  </a:lnTo>
                  <a:lnTo>
                    <a:pt x="1135518" y="1439"/>
                  </a:lnTo>
                  <a:lnTo>
                    <a:pt x="1135521" y="959"/>
                  </a:lnTo>
                  <a:lnTo>
                    <a:pt x="1135524" y="479"/>
                  </a:lnTo>
                  <a:lnTo>
                    <a:pt x="1135525" y="0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8"/>
            <p:cNvSpPr/>
            <p:nvPr/>
          </p:nvSpPr>
          <p:spPr>
            <a:xfrm>
              <a:off x="4808339" y="2593393"/>
              <a:ext cx="117514" cy="119179"/>
            </a:xfrm>
            <a:custGeom>
              <a:avLst/>
              <a:gdLst/>
              <a:ahLst/>
              <a:cxnLst/>
              <a:rect l="l" t="t" r="r" b="b"/>
              <a:pathLst>
                <a:path w="117514" h="119179">
                  <a:moveTo>
                    <a:pt x="50501" y="0"/>
                  </a:moveTo>
                  <a:lnTo>
                    <a:pt x="0" y="105542"/>
                  </a:lnTo>
                  <a:lnTo>
                    <a:pt x="2674" y="113125"/>
                  </a:lnTo>
                  <a:lnTo>
                    <a:pt x="15328" y="119179"/>
                  </a:lnTo>
                  <a:lnTo>
                    <a:pt x="22912" y="116504"/>
                  </a:lnTo>
                  <a:lnTo>
                    <a:pt x="54618" y="50241"/>
                  </a:lnTo>
                  <a:lnTo>
                    <a:pt x="85605" y="50241"/>
                  </a:lnTo>
                  <a:lnTo>
                    <a:pt x="50501" y="0"/>
                  </a:lnTo>
                  <a:close/>
                </a:path>
                <a:path w="117514" h="119179">
                  <a:moveTo>
                    <a:pt x="85605" y="50241"/>
                  </a:moveTo>
                  <a:lnTo>
                    <a:pt x="54618" y="50241"/>
                  </a:lnTo>
                  <a:lnTo>
                    <a:pt x="96692" y="110458"/>
                  </a:lnTo>
                  <a:lnTo>
                    <a:pt x="104609" y="111862"/>
                  </a:lnTo>
                  <a:lnTo>
                    <a:pt x="116109" y="103827"/>
                  </a:lnTo>
                  <a:lnTo>
                    <a:pt x="117514" y="95910"/>
                  </a:lnTo>
                  <a:lnTo>
                    <a:pt x="85605" y="50241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9"/>
            <p:cNvSpPr/>
            <p:nvPr/>
          </p:nvSpPr>
          <p:spPr>
            <a:xfrm>
              <a:off x="4320025" y="1562470"/>
              <a:ext cx="538336" cy="504806"/>
            </a:xfrm>
            <a:custGeom>
              <a:avLst/>
              <a:gdLst/>
              <a:ahLst/>
              <a:cxnLst/>
              <a:rect l="l" t="t" r="r" b="b"/>
              <a:pathLst>
                <a:path w="538336" h="504806">
                  <a:moveTo>
                    <a:pt x="0" y="504806"/>
                  </a:moveTo>
                  <a:lnTo>
                    <a:pt x="1024" y="466387"/>
                  </a:lnTo>
                  <a:lnTo>
                    <a:pt x="4027" y="428167"/>
                  </a:lnTo>
                  <a:lnTo>
                    <a:pt x="8902" y="390343"/>
                  </a:lnTo>
                  <a:lnTo>
                    <a:pt x="15833" y="351696"/>
                  </a:lnTo>
                  <a:lnTo>
                    <a:pt x="24551" y="313913"/>
                  </a:lnTo>
                  <a:lnTo>
                    <a:pt x="34938" y="277216"/>
                  </a:lnTo>
                  <a:lnTo>
                    <a:pt x="47344" y="240544"/>
                  </a:lnTo>
                  <a:lnTo>
                    <a:pt x="61809" y="204310"/>
                  </a:lnTo>
                  <a:lnTo>
                    <a:pt x="78348" y="168986"/>
                  </a:lnTo>
                  <a:lnTo>
                    <a:pt x="96951" y="135113"/>
                  </a:lnTo>
                  <a:lnTo>
                    <a:pt x="118245" y="102363"/>
                  </a:lnTo>
                  <a:lnTo>
                    <a:pt x="142272" y="71799"/>
                  </a:lnTo>
                  <a:lnTo>
                    <a:pt x="169375" y="44357"/>
                  </a:lnTo>
                  <a:lnTo>
                    <a:pt x="200252" y="21319"/>
                  </a:lnTo>
                  <a:lnTo>
                    <a:pt x="235156" y="5310"/>
                  </a:lnTo>
                  <a:lnTo>
                    <a:pt x="269407" y="0"/>
                  </a:lnTo>
                  <a:lnTo>
                    <a:pt x="269802" y="0"/>
                  </a:lnTo>
                  <a:lnTo>
                    <a:pt x="307573" y="6414"/>
                  </a:lnTo>
                  <a:lnTo>
                    <a:pt x="342003" y="22879"/>
                  </a:lnTo>
                  <a:lnTo>
                    <a:pt x="372756" y="46150"/>
                  </a:lnTo>
                  <a:lnTo>
                    <a:pt x="400057" y="73976"/>
                  </a:lnTo>
                  <a:lnTo>
                    <a:pt x="423887" y="104396"/>
                  </a:lnTo>
                  <a:lnTo>
                    <a:pt x="444961" y="136850"/>
                  </a:lnTo>
                  <a:lnTo>
                    <a:pt x="463328" y="170313"/>
                  </a:lnTo>
                  <a:lnTo>
                    <a:pt x="479611" y="205125"/>
                  </a:lnTo>
                  <a:lnTo>
                    <a:pt x="493803" y="240765"/>
                  </a:lnTo>
                  <a:lnTo>
                    <a:pt x="506324" y="278089"/>
                  </a:lnTo>
                  <a:lnTo>
                    <a:pt x="516688" y="315472"/>
                  </a:lnTo>
                  <a:lnTo>
                    <a:pt x="525227" y="353933"/>
                  </a:lnTo>
                  <a:lnTo>
                    <a:pt x="531606" y="391815"/>
                  </a:lnTo>
                  <a:lnTo>
                    <a:pt x="536045" y="430258"/>
                  </a:lnTo>
                  <a:lnTo>
                    <a:pt x="538322" y="466166"/>
                  </a:lnTo>
                  <a:lnTo>
                    <a:pt x="538336" y="466906"/>
                  </a:lnTo>
                </a:path>
              </a:pathLst>
            </a:custGeom>
            <a:ln w="25399">
              <a:solidFill>
                <a:srgbClr val="3E382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20"/>
            <p:cNvSpPr/>
            <p:nvPr/>
          </p:nvSpPr>
          <p:spPr>
            <a:xfrm>
              <a:off x="4797976" y="1937837"/>
              <a:ext cx="117887" cy="116739"/>
            </a:xfrm>
            <a:custGeom>
              <a:avLst/>
              <a:gdLst/>
              <a:ahLst/>
              <a:cxnLst/>
              <a:rect l="l" t="t" r="r" b="b"/>
              <a:pathLst>
                <a:path w="117887" h="116739">
                  <a:moveTo>
                    <a:pt x="13879" y="1703"/>
                  </a:moveTo>
                  <a:lnTo>
                    <a:pt x="1898" y="9000"/>
                  </a:lnTo>
                  <a:lnTo>
                    <a:pt x="0" y="16813"/>
                  </a:lnTo>
                  <a:lnTo>
                    <a:pt x="60864" y="116739"/>
                  </a:lnTo>
                  <a:lnTo>
                    <a:pt x="88995" y="66338"/>
                  </a:lnTo>
                  <a:lnTo>
                    <a:pt x="59905" y="66338"/>
                  </a:lnTo>
                  <a:lnTo>
                    <a:pt x="21692" y="3600"/>
                  </a:lnTo>
                  <a:lnTo>
                    <a:pt x="13879" y="1703"/>
                  </a:lnTo>
                  <a:close/>
                </a:path>
                <a:path w="117887" h="116739">
                  <a:moveTo>
                    <a:pt x="103444" y="0"/>
                  </a:moveTo>
                  <a:lnTo>
                    <a:pt x="95708" y="2194"/>
                  </a:lnTo>
                  <a:lnTo>
                    <a:pt x="59905" y="66338"/>
                  </a:lnTo>
                  <a:lnTo>
                    <a:pt x="88995" y="66338"/>
                  </a:lnTo>
                  <a:lnTo>
                    <a:pt x="117887" y="14573"/>
                  </a:lnTo>
                  <a:lnTo>
                    <a:pt x="115693" y="6837"/>
                  </a:lnTo>
                  <a:lnTo>
                    <a:pt x="103444" y="0"/>
                  </a:lnTo>
                  <a:close/>
                </a:path>
              </a:pathLst>
            </a:custGeom>
            <a:solidFill>
              <a:srgbClr val="3E38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25"/>
            <p:cNvSpPr txBox="1"/>
            <p:nvPr/>
          </p:nvSpPr>
          <p:spPr>
            <a:xfrm>
              <a:off x="3137823" y="1385454"/>
              <a:ext cx="153035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 smtClean="0">
                  <a:solidFill>
                    <a:srgbClr val="2F2B20"/>
                  </a:solidFill>
                  <a:latin typeface="Arial"/>
                  <a:cs typeface="Arial"/>
                </a:rPr>
                <a:t>0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5" name="object 26"/>
            <p:cNvSpPr txBox="1"/>
            <p:nvPr/>
          </p:nvSpPr>
          <p:spPr>
            <a:xfrm>
              <a:off x="3747423" y="1461654"/>
              <a:ext cx="1753235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1612265" algn="l"/>
                </a:tabLst>
              </a:pPr>
              <a:r>
                <a:rPr sz="1800" b="1" dirty="0" smtClean="0">
                  <a:solidFill>
                    <a:srgbClr val="2F2B20"/>
                  </a:solidFill>
                  <a:latin typeface="Arial"/>
                  <a:cs typeface="Arial"/>
                </a:rPr>
                <a:t>1	0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6" name="object 27"/>
            <p:cNvSpPr txBox="1"/>
            <p:nvPr/>
          </p:nvSpPr>
          <p:spPr>
            <a:xfrm>
              <a:off x="4661823" y="1309254"/>
              <a:ext cx="153035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 smtClean="0">
                  <a:solidFill>
                    <a:srgbClr val="2F2B20"/>
                  </a:solidFill>
                  <a:latin typeface="Arial"/>
                  <a:cs typeface="Arial"/>
                </a:rPr>
                <a:t>1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7" name="Rectangle 27"/>
            <p:cNvSpPr/>
            <p:nvPr/>
          </p:nvSpPr>
          <p:spPr>
            <a:xfrm>
              <a:off x="4435668" y="2939541"/>
              <a:ext cx="2129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2625">
                <a:lnSpc>
                  <a:spcPct val="100000"/>
                </a:lnSpc>
              </a:pPr>
              <a:r>
                <a:rPr lang="en-US" b="1" spc="-10" dirty="0">
                  <a:solidFill>
                    <a:srgbClr val="2F2B20"/>
                  </a:solidFill>
                  <a:latin typeface="Arial"/>
                  <a:cs typeface="Arial"/>
                </a:rPr>
                <a:t>0, 1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8" name="Rectangle 28"/>
            <p:cNvSpPr/>
            <p:nvPr/>
          </p:nvSpPr>
          <p:spPr>
            <a:xfrm>
              <a:off x="2755900" y="2101850"/>
              <a:ext cx="382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>
                  <a:solidFill>
                    <a:srgbClr val="2F2B20"/>
                  </a:solidFill>
                  <a:cs typeface="Calibri"/>
                </a:rPr>
                <a:t>q</a:t>
              </a:r>
              <a:r>
                <a:rPr lang="en-US" b="1" spc="-15" baseline="-25000" dirty="0">
                  <a:solidFill>
                    <a:srgbClr val="2F2B20"/>
                  </a:solidFill>
                  <a:cs typeface="Calibri"/>
                </a:rPr>
                <a:t>1</a:t>
              </a:r>
              <a:endParaRPr lang="en-US" baseline="-25000" dirty="0"/>
            </a:p>
          </p:txBody>
        </p:sp>
        <p:sp>
          <p:nvSpPr>
            <p:cNvPr id="49" name="Rectangle 29"/>
            <p:cNvSpPr/>
            <p:nvPr/>
          </p:nvSpPr>
          <p:spPr>
            <a:xfrm>
              <a:off x="4356100" y="2101850"/>
              <a:ext cx="382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 smtClean="0">
                  <a:solidFill>
                    <a:srgbClr val="2F2B20"/>
                  </a:solidFill>
                  <a:cs typeface="Calibri"/>
                </a:rPr>
                <a:t>q</a:t>
              </a:r>
              <a:r>
                <a:rPr lang="en-US" b="1" spc="-15" baseline="-25000" dirty="0" smtClean="0">
                  <a:solidFill>
                    <a:srgbClr val="2F2B20"/>
                  </a:solidFill>
                  <a:cs typeface="Calibri"/>
                </a:rPr>
                <a:t>2</a:t>
              </a:r>
              <a:endParaRPr lang="en-US" baseline="-25000" dirty="0"/>
            </a:p>
          </p:txBody>
        </p:sp>
        <p:sp>
          <p:nvSpPr>
            <p:cNvPr id="50" name="Rectangle 30"/>
            <p:cNvSpPr/>
            <p:nvPr/>
          </p:nvSpPr>
          <p:spPr>
            <a:xfrm>
              <a:off x="6032500" y="2189718"/>
              <a:ext cx="382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20" dirty="0" smtClean="0">
                  <a:solidFill>
                    <a:srgbClr val="2F2B20"/>
                  </a:solidFill>
                  <a:cs typeface="Calibri"/>
                </a:rPr>
                <a:t>q</a:t>
              </a:r>
              <a:r>
                <a:rPr lang="en-US" b="1" spc="-15" baseline="-25000" dirty="0" smtClean="0">
                  <a:solidFill>
                    <a:srgbClr val="2F2B20"/>
                  </a:solidFill>
                  <a:cs typeface="Calibri"/>
                </a:rPr>
                <a:t>3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Διάγραμμα Καταστάσεων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(2/3)</a:t>
            </a:r>
            <a:endParaRPr lang="el-GR" dirty="0"/>
          </a:p>
        </p:txBody>
      </p:sp>
      <p:sp>
        <p:nvSpPr>
          <p:cNvPr id="5" name="object 5"/>
          <p:cNvSpPr/>
          <p:nvPr/>
        </p:nvSpPr>
        <p:spPr>
          <a:xfrm>
            <a:off x="2438743" y="1656225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1000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1000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038943" y="1656225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1000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1000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343" y="1656225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0999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0999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5143" y="1732426"/>
            <a:ext cx="609599" cy="609599"/>
          </a:xfrm>
          <a:custGeom>
            <a:avLst/>
            <a:gdLst/>
            <a:ahLst/>
            <a:cxnLst/>
            <a:rect l="l" t="t" r="r" b="b"/>
            <a:pathLst>
              <a:path w="609599" h="609599">
                <a:moveTo>
                  <a:pt x="0" y="304799"/>
                </a:moveTo>
                <a:lnTo>
                  <a:pt x="3989" y="255359"/>
                </a:lnTo>
                <a:lnTo>
                  <a:pt x="15538" y="208459"/>
                </a:lnTo>
                <a:lnTo>
                  <a:pt x="34021" y="164726"/>
                </a:lnTo>
                <a:lnTo>
                  <a:pt x="58808" y="124789"/>
                </a:lnTo>
                <a:lnTo>
                  <a:pt x="89273" y="89273"/>
                </a:lnTo>
                <a:lnTo>
                  <a:pt x="124789" y="58808"/>
                </a:lnTo>
                <a:lnTo>
                  <a:pt x="164726" y="34021"/>
                </a:lnTo>
                <a:lnTo>
                  <a:pt x="208459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29798" y="1010"/>
                </a:lnTo>
                <a:lnTo>
                  <a:pt x="378046" y="8858"/>
                </a:lnTo>
                <a:lnTo>
                  <a:pt x="423441" y="23952"/>
                </a:lnTo>
                <a:lnTo>
                  <a:pt x="465355" y="45666"/>
                </a:lnTo>
                <a:lnTo>
                  <a:pt x="503160" y="73370"/>
                </a:lnTo>
                <a:lnTo>
                  <a:pt x="536229" y="106439"/>
                </a:lnTo>
                <a:lnTo>
                  <a:pt x="563933" y="144244"/>
                </a:lnTo>
                <a:lnTo>
                  <a:pt x="585647" y="186158"/>
                </a:lnTo>
                <a:lnTo>
                  <a:pt x="600741" y="231553"/>
                </a:lnTo>
                <a:lnTo>
                  <a:pt x="608589" y="279801"/>
                </a:lnTo>
                <a:lnTo>
                  <a:pt x="609599" y="304799"/>
                </a:lnTo>
                <a:lnTo>
                  <a:pt x="608589" y="329798"/>
                </a:lnTo>
                <a:lnTo>
                  <a:pt x="600741" y="378046"/>
                </a:lnTo>
                <a:lnTo>
                  <a:pt x="585647" y="423441"/>
                </a:lnTo>
                <a:lnTo>
                  <a:pt x="563933" y="465355"/>
                </a:lnTo>
                <a:lnTo>
                  <a:pt x="536229" y="503160"/>
                </a:lnTo>
                <a:lnTo>
                  <a:pt x="503160" y="536229"/>
                </a:lnTo>
                <a:lnTo>
                  <a:pt x="465355" y="563933"/>
                </a:lnTo>
                <a:lnTo>
                  <a:pt x="423441" y="585647"/>
                </a:lnTo>
                <a:lnTo>
                  <a:pt x="378046" y="600741"/>
                </a:lnTo>
                <a:lnTo>
                  <a:pt x="329798" y="608589"/>
                </a:lnTo>
                <a:lnTo>
                  <a:pt x="304800" y="609599"/>
                </a:lnTo>
                <a:lnTo>
                  <a:pt x="279801" y="608589"/>
                </a:lnTo>
                <a:lnTo>
                  <a:pt x="231553" y="600741"/>
                </a:lnTo>
                <a:lnTo>
                  <a:pt x="186158" y="585647"/>
                </a:lnTo>
                <a:lnTo>
                  <a:pt x="144244" y="563933"/>
                </a:lnTo>
                <a:lnTo>
                  <a:pt x="106439" y="536229"/>
                </a:lnTo>
                <a:lnTo>
                  <a:pt x="73370" y="503160"/>
                </a:lnTo>
                <a:lnTo>
                  <a:pt x="45666" y="465355"/>
                </a:lnTo>
                <a:lnTo>
                  <a:pt x="23952" y="423441"/>
                </a:lnTo>
                <a:lnTo>
                  <a:pt x="8858" y="378046"/>
                </a:lnTo>
                <a:lnTo>
                  <a:pt x="1010" y="329798"/>
                </a:lnTo>
                <a:lnTo>
                  <a:pt x="0" y="3047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943" y="2037225"/>
            <a:ext cx="660595" cy="0"/>
          </a:xfrm>
          <a:custGeom>
            <a:avLst/>
            <a:gdLst/>
            <a:ahLst/>
            <a:cxnLst/>
            <a:rect l="l" t="t" r="r" b="b"/>
            <a:pathLst>
              <a:path w="660595">
                <a:moveTo>
                  <a:pt x="0" y="0"/>
                </a:moveTo>
                <a:lnTo>
                  <a:pt x="660595" y="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2834" y="1978272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5" y="0"/>
                </a:moveTo>
                <a:lnTo>
                  <a:pt x="7068" y="2045"/>
                </a:lnTo>
                <a:lnTo>
                  <a:pt x="0" y="14163"/>
                </a:lnTo>
                <a:lnTo>
                  <a:pt x="2047" y="21939"/>
                </a:lnTo>
                <a:lnTo>
                  <a:pt x="65498" y="58953"/>
                </a:lnTo>
                <a:lnTo>
                  <a:pt x="2047" y="95967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09" y="58953"/>
                </a:lnTo>
                <a:lnTo>
                  <a:pt x="14845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6685" y="1281118"/>
            <a:ext cx="538324" cy="493049"/>
          </a:xfrm>
          <a:custGeom>
            <a:avLst/>
            <a:gdLst/>
            <a:ahLst/>
            <a:cxnLst/>
            <a:rect l="l" t="t" r="r" b="b"/>
            <a:pathLst>
              <a:path w="538324" h="493049">
                <a:moveTo>
                  <a:pt x="0" y="493049"/>
                </a:moveTo>
                <a:lnTo>
                  <a:pt x="1104" y="454085"/>
                </a:lnTo>
                <a:lnTo>
                  <a:pt x="4337" y="415337"/>
                </a:lnTo>
                <a:lnTo>
                  <a:pt x="9580" y="377022"/>
                </a:lnTo>
                <a:lnTo>
                  <a:pt x="16716" y="339359"/>
                </a:lnTo>
                <a:lnTo>
                  <a:pt x="25988" y="301220"/>
                </a:lnTo>
                <a:lnTo>
                  <a:pt x="37034" y="264256"/>
                </a:lnTo>
                <a:lnTo>
                  <a:pt x="50206" y="227469"/>
                </a:lnTo>
                <a:lnTo>
                  <a:pt x="65530" y="191299"/>
                </a:lnTo>
                <a:lnTo>
                  <a:pt x="83009" y="156250"/>
                </a:lnTo>
                <a:lnTo>
                  <a:pt x="102615" y="122896"/>
                </a:lnTo>
                <a:lnTo>
                  <a:pt x="124969" y="91002"/>
                </a:lnTo>
                <a:lnTo>
                  <a:pt x="150090" y="61684"/>
                </a:lnTo>
                <a:lnTo>
                  <a:pt x="178295" y="35971"/>
                </a:lnTo>
                <a:lnTo>
                  <a:pt x="210635" y="15094"/>
                </a:lnTo>
                <a:lnTo>
                  <a:pt x="246543" y="2327"/>
                </a:lnTo>
                <a:lnTo>
                  <a:pt x="269407" y="0"/>
                </a:lnTo>
                <a:lnTo>
                  <a:pt x="269802" y="0"/>
                </a:lnTo>
                <a:lnTo>
                  <a:pt x="307573" y="6260"/>
                </a:lnTo>
                <a:lnTo>
                  <a:pt x="342385" y="22566"/>
                </a:lnTo>
                <a:lnTo>
                  <a:pt x="373124" y="45368"/>
                </a:lnTo>
                <a:lnTo>
                  <a:pt x="400757" y="72997"/>
                </a:lnTo>
                <a:lnTo>
                  <a:pt x="424546" y="102811"/>
                </a:lnTo>
                <a:lnTo>
                  <a:pt x="445576" y="134592"/>
                </a:lnTo>
                <a:lnTo>
                  <a:pt x="464461" y="168440"/>
                </a:lnTo>
                <a:lnTo>
                  <a:pt x="481153" y="203739"/>
                </a:lnTo>
                <a:lnTo>
                  <a:pt x="495633" y="239947"/>
                </a:lnTo>
                <a:lnTo>
                  <a:pt x="507911" y="276585"/>
                </a:lnTo>
                <a:lnTo>
                  <a:pt x="518351" y="314568"/>
                </a:lnTo>
                <a:lnTo>
                  <a:pt x="526549" y="352273"/>
                </a:lnTo>
                <a:lnTo>
                  <a:pt x="532764" y="390753"/>
                </a:lnTo>
                <a:lnTo>
                  <a:pt x="536864" y="429771"/>
                </a:lnTo>
                <a:lnTo>
                  <a:pt x="538322" y="455029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4571" y="1644698"/>
            <a:ext cx="117885" cy="116768"/>
          </a:xfrm>
          <a:custGeom>
            <a:avLst/>
            <a:gdLst/>
            <a:ahLst/>
            <a:cxnLst/>
            <a:rect l="l" t="t" r="r" b="b"/>
            <a:pathLst>
              <a:path w="117885" h="116768">
                <a:moveTo>
                  <a:pt x="13868" y="1765"/>
                </a:moveTo>
                <a:lnTo>
                  <a:pt x="1892" y="9071"/>
                </a:lnTo>
                <a:lnTo>
                  <a:pt x="0" y="16887"/>
                </a:lnTo>
                <a:lnTo>
                  <a:pt x="60935" y="116768"/>
                </a:lnTo>
                <a:lnTo>
                  <a:pt x="89018" y="66368"/>
                </a:lnTo>
                <a:lnTo>
                  <a:pt x="59941" y="66368"/>
                </a:lnTo>
                <a:lnTo>
                  <a:pt x="21683" y="3658"/>
                </a:lnTo>
                <a:lnTo>
                  <a:pt x="13868" y="1765"/>
                </a:lnTo>
                <a:close/>
              </a:path>
              <a:path w="117885" h="116768">
                <a:moveTo>
                  <a:pt x="103432" y="0"/>
                </a:moveTo>
                <a:lnTo>
                  <a:pt x="95697" y="2198"/>
                </a:lnTo>
                <a:lnTo>
                  <a:pt x="59941" y="66368"/>
                </a:lnTo>
                <a:lnTo>
                  <a:pt x="89018" y="66368"/>
                </a:lnTo>
                <a:lnTo>
                  <a:pt x="117885" y="14561"/>
                </a:lnTo>
                <a:lnTo>
                  <a:pt x="115685" y="6827"/>
                </a:lnTo>
                <a:lnTo>
                  <a:pt x="10343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5501" y="1433975"/>
            <a:ext cx="1059310" cy="340191"/>
          </a:xfrm>
          <a:custGeom>
            <a:avLst/>
            <a:gdLst/>
            <a:ahLst/>
            <a:cxnLst/>
            <a:rect l="l" t="t" r="r" b="b"/>
            <a:pathLst>
              <a:path w="1059310" h="340191">
                <a:moveTo>
                  <a:pt x="0" y="340191"/>
                </a:moveTo>
                <a:lnTo>
                  <a:pt x="4388" y="301893"/>
                </a:lnTo>
                <a:lnTo>
                  <a:pt x="16458" y="265489"/>
                </a:lnTo>
                <a:lnTo>
                  <a:pt x="34410" y="231771"/>
                </a:lnTo>
                <a:lnTo>
                  <a:pt x="57064" y="200457"/>
                </a:lnTo>
                <a:lnTo>
                  <a:pt x="83284" y="171689"/>
                </a:lnTo>
                <a:lnTo>
                  <a:pt x="111580" y="145959"/>
                </a:lnTo>
                <a:lnTo>
                  <a:pt x="142041" y="122424"/>
                </a:lnTo>
                <a:lnTo>
                  <a:pt x="174077" y="101125"/>
                </a:lnTo>
                <a:lnTo>
                  <a:pt x="207165" y="82070"/>
                </a:lnTo>
                <a:lnTo>
                  <a:pt x="242172" y="64622"/>
                </a:lnTo>
                <a:lnTo>
                  <a:pt x="277479" y="49479"/>
                </a:lnTo>
                <a:lnTo>
                  <a:pt x="314142" y="36100"/>
                </a:lnTo>
                <a:lnTo>
                  <a:pt x="351951" y="24617"/>
                </a:lnTo>
                <a:lnTo>
                  <a:pt x="389193" y="15489"/>
                </a:lnTo>
                <a:lnTo>
                  <a:pt x="427117" y="8357"/>
                </a:lnTo>
                <a:lnTo>
                  <a:pt x="465538" y="3340"/>
                </a:lnTo>
                <a:lnTo>
                  <a:pt x="504270" y="556"/>
                </a:lnTo>
                <a:lnTo>
                  <a:pt x="530691" y="0"/>
                </a:lnTo>
                <a:lnTo>
                  <a:pt x="532246" y="1"/>
                </a:lnTo>
                <a:lnTo>
                  <a:pt x="571080" y="1245"/>
                </a:lnTo>
                <a:lnTo>
                  <a:pt x="609722" y="4712"/>
                </a:lnTo>
                <a:lnTo>
                  <a:pt x="647986" y="10288"/>
                </a:lnTo>
                <a:lnTo>
                  <a:pt x="685686" y="17858"/>
                </a:lnTo>
                <a:lnTo>
                  <a:pt x="722637" y="27309"/>
                </a:lnTo>
                <a:lnTo>
                  <a:pt x="760072" y="39010"/>
                </a:lnTo>
                <a:lnTo>
                  <a:pt x="796289" y="52492"/>
                </a:lnTo>
                <a:lnTo>
                  <a:pt x="832385" y="68241"/>
                </a:lnTo>
                <a:lnTo>
                  <a:pt x="866709" y="85627"/>
                </a:lnTo>
                <a:lnTo>
                  <a:pt x="900182" y="105234"/>
                </a:lnTo>
                <a:lnTo>
                  <a:pt x="932298" y="127064"/>
                </a:lnTo>
                <a:lnTo>
                  <a:pt x="962484" y="151089"/>
                </a:lnTo>
                <a:lnTo>
                  <a:pt x="990508" y="177679"/>
                </a:lnTo>
                <a:lnTo>
                  <a:pt x="1015436" y="206791"/>
                </a:lnTo>
                <a:lnTo>
                  <a:pt x="1016454" y="208141"/>
                </a:lnTo>
                <a:lnTo>
                  <a:pt x="1016792" y="208591"/>
                </a:lnTo>
                <a:lnTo>
                  <a:pt x="1019448" y="212202"/>
                </a:lnTo>
                <a:lnTo>
                  <a:pt x="1019776" y="212654"/>
                </a:lnTo>
                <a:lnTo>
                  <a:pt x="1020101" y="213107"/>
                </a:lnTo>
                <a:lnTo>
                  <a:pt x="1020426" y="213559"/>
                </a:lnTo>
                <a:lnTo>
                  <a:pt x="1020749" y="214012"/>
                </a:lnTo>
                <a:lnTo>
                  <a:pt x="1021072" y="214466"/>
                </a:lnTo>
                <a:lnTo>
                  <a:pt x="1021393" y="214919"/>
                </a:lnTo>
                <a:lnTo>
                  <a:pt x="1021713" y="215373"/>
                </a:lnTo>
                <a:lnTo>
                  <a:pt x="1022031" y="215827"/>
                </a:lnTo>
                <a:lnTo>
                  <a:pt x="1022349" y="216281"/>
                </a:lnTo>
                <a:lnTo>
                  <a:pt x="1022665" y="216735"/>
                </a:lnTo>
                <a:lnTo>
                  <a:pt x="1022981" y="217190"/>
                </a:lnTo>
                <a:lnTo>
                  <a:pt x="1023295" y="217645"/>
                </a:lnTo>
                <a:lnTo>
                  <a:pt x="1023607" y="218100"/>
                </a:lnTo>
                <a:lnTo>
                  <a:pt x="1023919" y="218555"/>
                </a:lnTo>
                <a:lnTo>
                  <a:pt x="1024230" y="219011"/>
                </a:lnTo>
                <a:lnTo>
                  <a:pt x="1025765" y="221291"/>
                </a:lnTo>
                <a:lnTo>
                  <a:pt x="1026069" y="221747"/>
                </a:lnTo>
                <a:lnTo>
                  <a:pt x="1029038" y="226325"/>
                </a:lnTo>
                <a:lnTo>
                  <a:pt x="1029329" y="226784"/>
                </a:lnTo>
                <a:lnTo>
                  <a:pt x="1041361" y="248088"/>
                </a:lnTo>
                <a:lnTo>
                  <a:pt x="1041594" y="248555"/>
                </a:lnTo>
                <a:lnTo>
                  <a:pt x="1047181" y="260749"/>
                </a:lnTo>
                <a:lnTo>
                  <a:pt x="1047379" y="261219"/>
                </a:lnTo>
                <a:lnTo>
                  <a:pt x="1051553" y="272082"/>
                </a:lnTo>
                <a:lnTo>
                  <a:pt x="1051719" y="272555"/>
                </a:lnTo>
                <a:lnTo>
                  <a:pt x="1054465" y="281097"/>
                </a:lnTo>
                <a:lnTo>
                  <a:pt x="1054605" y="281573"/>
                </a:lnTo>
                <a:lnTo>
                  <a:pt x="1055282" y="283952"/>
                </a:lnTo>
                <a:lnTo>
                  <a:pt x="1055414" y="284427"/>
                </a:lnTo>
                <a:lnTo>
                  <a:pt x="1057106" y="291100"/>
                </a:lnTo>
                <a:lnTo>
                  <a:pt x="1057217" y="291577"/>
                </a:lnTo>
                <a:lnTo>
                  <a:pt x="1059127" y="301132"/>
                </a:lnTo>
                <a:lnTo>
                  <a:pt x="1059208" y="301611"/>
                </a:lnTo>
                <a:lnTo>
                  <a:pt x="1059287" y="302089"/>
                </a:lnTo>
                <a:lnTo>
                  <a:pt x="1059310" y="302372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9817" y="1642266"/>
            <a:ext cx="117509" cy="119200"/>
          </a:xfrm>
          <a:custGeom>
            <a:avLst/>
            <a:gdLst/>
            <a:ahLst/>
            <a:cxnLst/>
            <a:rect l="l" t="t" r="r" b="b"/>
            <a:pathLst>
              <a:path w="117509" h="119200">
                <a:moveTo>
                  <a:pt x="12895" y="7369"/>
                </a:moveTo>
                <a:lnTo>
                  <a:pt x="1400" y="15411"/>
                </a:lnTo>
                <a:lnTo>
                  <a:pt x="0" y="23329"/>
                </a:lnTo>
                <a:lnTo>
                  <a:pt x="67068" y="119200"/>
                </a:lnTo>
                <a:lnTo>
                  <a:pt x="91072" y="68962"/>
                </a:lnTo>
                <a:lnTo>
                  <a:pt x="62922" y="68962"/>
                </a:lnTo>
                <a:lnTo>
                  <a:pt x="20812" y="8769"/>
                </a:lnTo>
                <a:lnTo>
                  <a:pt x="12895" y="7369"/>
                </a:lnTo>
                <a:close/>
              </a:path>
              <a:path w="117509" h="119200">
                <a:moveTo>
                  <a:pt x="102172" y="0"/>
                </a:moveTo>
                <a:lnTo>
                  <a:pt x="94590" y="2679"/>
                </a:lnTo>
                <a:lnTo>
                  <a:pt x="62922" y="68962"/>
                </a:lnTo>
                <a:lnTo>
                  <a:pt x="91072" y="68962"/>
                </a:lnTo>
                <a:lnTo>
                  <a:pt x="117509" y="13629"/>
                </a:lnTo>
                <a:lnTo>
                  <a:pt x="114829" y="6047"/>
                </a:lnTo>
                <a:lnTo>
                  <a:pt x="10217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5700" y="1433975"/>
            <a:ext cx="1135363" cy="340191"/>
          </a:xfrm>
          <a:custGeom>
            <a:avLst/>
            <a:gdLst/>
            <a:ahLst/>
            <a:cxnLst/>
            <a:rect l="l" t="t" r="r" b="b"/>
            <a:pathLst>
              <a:path w="1135363" h="340191">
                <a:moveTo>
                  <a:pt x="0" y="340191"/>
                </a:moveTo>
                <a:lnTo>
                  <a:pt x="4703" y="301893"/>
                </a:lnTo>
                <a:lnTo>
                  <a:pt x="17640" y="265489"/>
                </a:lnTo>
                <a:lnTo>
                  <a:pt x="36560" y="232246"/>
                </a:lnTo>
                <a:lnTo>
                  <a:pt x="59958" y="201835"/>
                </a:lnTo>
                <a:lnTo>
                  <a:pt x="86437" y="174332"/>
                </a:lnTo>
                <a:lnTo>
                  <a:pt x="115337" y="149313"/>
                </a:lnTo>
                <a:lnTo>
                  <a:pt x="146390" y="126380"/>
                </a:lnTo>
                <a:lnTo>
                  <a:pt x="178998" y="105563"/>
                </a:lnTo>
                <a:lnTo>
                  <a:pt x="212636" y="86862"/>
                </a:lnTo>
                <a:lnTo>
                  <a:pt x="248241" y="69615"/>
                </a:lnTo>
                <a:lnTo>
                  <a:pt x="284126" y="54528"/>
                </a:lnTo>
                <a:lnTo>
                  <a:pt x="321424" y="41028"/>
                </a:lnTo>
                <a:lnTo>
                  <a:pt x="358377" y="29672"/>
                </a:lnTo>
                <a:lnTo>
                  <a:pt x="396274" y="19994"/>
                </a:lnTo>
                <a:lnTo>
                  <a:pt x="434940" y="12098"/>
                </a:lnTo>
                <a:lnTo>
                  <a:pt x="474200" y="6089"/>
                </a:lnTo>
                <a:lnTo>
                  <a:pt x="512218" y="2200"/>
                </a:lnTo>
                <a:lnTo>
                  <a:pt x="550464" y="234"/>
                </a:lnTo>
                <a:lnTo>
                  <a:pt x="568791" y="0"/>
                </a:lnTo>
                <a:lnTo>
                  <a:pt x="570458" y="1"/>
                </a:lnTo>
                <a:lnTo>
                  <a:pt x="608755" y="1062"/>
                </a:lnTo>
                <a:lnTo>
                  <a:pt x="646891" y="4012"/>
                </a:lnTo>
                <a:lnTo>
                  <a:pt x="684711" y="8763"/>
                </a:lnTo>
                <a:lnTo>
                  <a:pt x="723672" y="15544"/>
                </a:lnTo>
                <a:lnTo>
                  <a:pt x="761943" y="24088"/>
                </a:lnTo>
                <a:lnTo>
                  <a:pt x="799351" y="34292"/>
                </a:lnTo>
                <a:lnTo>
                  <a:pt x="835718" y="46057"/>
                </a:lnTo>
                <a:lnTo>
                  <a:pt x="872306" y="59861"/>
                </a:lnTo>
                <a:lnTo>
                  <a:pt x="907376" y="75134"/>
                </a:lnTo>
                <a:lnTo>
                  <a:pt x="942026" y="92454"/>
                </a:lnTo>
                <a:lnTo>
                  <a:pt x="975803" y="111851"/>
                </a:lnTo>
                <a:lnTo>
                  <a:pt x="1008195" y="133335"/>
                </a:lnTo>
                <a:lnTo>
                  <a:pt x="1031583" y="151089"/>
                </a:lnTo>
                <a:lnTo>
                  <a:pt x="1032093" y="151500"/>
                </a:lnTo>
                <a:lnTo>
                  <a:pt x="1039608" y="157718"/>
                </a:lnTo>
                <a:lnTo>
                  <a:pt x="1040101" y="158135"/>
                </a:lnTo>
                <a:lnTo>
                  <a:pt x="1044489" y="161906"/>
                </a:lnTo>
                <a:lnTo>
                  <a:pt x="1044972" y="162326"/>
                </a:lnTo>
                <a:lnTo>
                  <a:pt x="1045453" y="162747"/>
                </a:lnTo>
                <a:lnTo>
                  <a:pt x="1045933" y="163169"/>
                </a:lnTo>
                <a:lnTo>
                  <a:pt x="1046413" y="163590"/>
                </a:lnTo>
                <a:lnTo>
                  <a:pt x="1046890" y="164012"/>
                </a:lnTo>
                <a:lnTo>
                  <a:pt x="1047368" y="164434"/>
                </a:lnTo>
                <a:lnTo>
                  <a:pt x="1056227" y="172517"/>
                </a:lnTo>
                <a:lnTo>
                  <a:pt x="1056683" y="172945"/>
                </a:lnTo>
                <a:lnTo>
                  <a:pt x="1073573" y="189888"/>
                </a:lnTo>
                <a:lnTo>
                  <a:pt x="1073984" y="190328"/>
                </a:lnTo>
                <a:lnTo>
                  <a:pt x="1074393" y="190768"/>
                </a:lnTo>
                <a:lnTo>
                  <a:pt x="1074801" y="191209"/>
                </a:lnTo>
                <a:lnTo>
                  <a:pt x="1075208" y="191649"/>
                </a:lnTo>
                <a:lnTo>
                  <a:pt x="1075613" y="192091"/>
                </a:lnTo>
                <a:lnTo>
                  <a:pt x="1076018" y="192532"/>
                </a:lnTo>
                <a:lnTo>
                  <a:pt x="1076421" y="192974"/>
                </a:lnTo>
                <a:lnTo>
                  <a:pt x="1076823" y="193416"/>
                </a:lnTo>
                <a:lnTo>
                  <a:pt x="1077225" y="193858"/>
                </a:lnTo>
                <a:lnTo>
                  <a:pt x="1077624" y="194300"/>
                </a:lnTo>
                <a:lnTo>
                  <a:pt x="1078023" y="194743"/>
                </a:lnTo>
                <a:lnTo>
                  <a:pt x="1078420" y="195186"/>
                </a:lnTo>
                <a:lnTo>
                  <a:pt x="1078817" y="195629"/>
                </a:lnTo>
                <a:lnTo>
                  <a:pt x="1079212" y="196073"/>
                </a:lnTo>
                <a:lnTo>
                  <a:pt x="1097095" y="218100"/>
                </a:lnTo>
                <a:lnTo>
                  <a:pt x="1097430" y="218555"/>
                </a:lnTo>
                <a:lnTo>
                  <a:pt x="1100701" y="223118"/>
                </a:lnTo>
                <a:lnTo>
                  <a:pt x="1101022" y="223576"/>
                </a:lnTo>
                <a:lnTo>
                  <a:pt x="1101341" y="224033"/>
                </a:lnTo>
                <a:lnTo>
                  <a:pt x="1101658" y="224492"/>
                </a:lnTo>
                <a:lnTo>
                  <a:pt x="1101975" y="224950"/>
                </a:lnTo>
                <a:lnTo>
                  <a:pt x="1113031" y="242496"/>
                </a:lnTo>
                <a:lnTo>
                  <a:pt x="1113297" y="242961"/>
                </a:lnTo>
                <a:lnTo>
                  <a:pt x="1121501" y="258867"/>
                </a:lnTo>
                <a:lnTo>
                  <a:pt x="1121719" y="259337"/>
                </a:lnTo>
                <a:lnTo>
                  <a:pt x="1131462" y="285380"/>
                </a:lnTo>
                <a:lnTo>
                  <a:pt x="1131599" y="285856"/>
                </a:lnTo>
                <a:lnTo>
                  <a:pt x="1131733" y="286332"/>
                </a:lnTo>
                <a:lnTo>
                  <a:pt x="1131867" y="286809"/>
                </a:lnTo>
                <a:lnTo>
                  <a:pt x="1131999" y="287285"/>
                </a:lnTo>
                <a:lnTo>
                  <a:pt x="1135165" y="301132"/>
                </a:lnTo>
                <a:lnTo>
                  <a:pt x="1135252" y="301611"/>
                </a:lnTo>
                <a:lnTo>
                  <a:pt x="1135337" y="302089"/>
                </a:lnTo>
                <a:lnTo>
                  <a:pt x="1135363" y="302384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5664" y="1642067"/>
            <a:ext cx="117450" cy="119400"/>
          </a:xfrm>
          <a:custGeom>
            <a:avLst/>
            <a:gdLst/>
            <a:ahLst/>
            <a:cxnLst/>
            <a:rect l="l" t="t" r="r" b="b"/>
            <a:pathLst>
              <a:path w="117450" h="119400">
                <a:moveTo>
                  <a:pt x="12802" y="7881"/>
                </a:moveTo>
                <a:lnTo>
                  <a:pt x="1355" y="15989"/>
                </a:lnTo>
                <a:lnTo>
                  <a:pt x="0" y="23915"/>
                </a:lnTo>
                <a:lnTo>
                  <a:pt x="67617" y="119400"/>
                </a:lnTo>
                <a:lnTo>
                  <a:pt x="91255" y="69187"/>
                </a:lnTo>
                <a:lnTo>
                  <a:pt x="63182" y="69187"/>
                </a:lnTo>
                <a:lnTo>
                  <a:pt x="20728" y="9236"/>
                </a:lnTo>
                <a:lnTo>
                  <a:pt x="12802" y="7881"/>
                </a:lnTo>
                <a:close/>
              </a:path>
              <a:path w="117450" h="119400">
                <a:moveTo>
                  <a:pt x="102036" y="0"/>
                </a:moveTo>
                <a:lnTo>
                  <a:pt x="94470" y="2722"/>
                </a:lnTo>
                <a:lnTo>
                  <a:pt x="63182" y="69187"/>
                </a:lnTo>
                <a:lnTo>
                  <a:pt x="91255" y="69187"/>
                </a:lnTo>
                <a:lnTo>
                  <a:pt x="117450" y="13542"/>
                </a:lnTo>
                <a:lnTo>
                  <a:pt x="114727" y="5975"/>
                </a:lnTo>
                <a:lnTo>
                  <a:pt x="102036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7759" y="2312984"/>
            <a:ext cx="1135525" cy="327492"/>
          </a:xfrm>
          <a:custGeom>
            <a:avLst/>
            <a:gdLst/>
            <a:ahLst/>
            <a:cxnLst/>
            <a:rect l="l" t="t" r="r" b="b"/>
            <a:pathLst>
              <a:path w="1135525" h="327492">
                <a:moveTo>
                  <a:pt x="0" y="12420"/>
                </a:moveTo>
                <a:lnTo>
                  <a:pt x="10137" y="49281"/>
                </a:lnTo>
                <a:lnTo>
                  <a:pt x="27204" y="83779"/>
                </a:lnTo>
                <a:lnTo>
                  <a:pt x="49030" y="115012"/>
                </a:lnTo>
                <a:lnTo>
                  <a:pt x="74791" y="143818"/>
                </a:lnTo>
                <a:lnTo>
                  <a:pt x="102923" y="169688"/>
                </a:lnTo>
                <a:lnTo>
                  <a:pt x="134030" y="193881"/>
                </a:lnTo>
                <a:lnTo>
                  <a:pt x="165795" y="215140"/>
                </a:lnTo>
                <a:lnTo>
                  <a:pt x="200007" y="235024"/>
                </a:lnTo>
                <a:lnTo>
                  <a:pt x="235031" y="252732"/>
                </a:lnTo>
                <a:lnTo>
                  <a:pt x="270420" y="268302"/>
                </a:lnTo>
                <a:lnTo>
                  <a:pt x="307288" y="282323"/>
                </a:lnTo>
                <a:lnTo>
                  <a:pt x="343887" y="294214"/>
                </a:lnTo>
                <a:lnTo>
                  <a:pt x="381489" y="304464"/>
                </a:lnTo>
                <a:lnTo>
                  <a:pt x="419918" y="312966"/>
                </a:lnTo>
                <a:lnTo>
                  <a:pt x="459000" y="319615"/>
                </a:lnTo>
                <a:lnTo>
                  <a:pt x="496902" y="324151"/>
                </a:lnTo>
                <a:lnTo>
                  <a:pt x="535086" y="326797"/>
                </a:lnTo>
                <a:lnTo>
                  <a:pt x="566733" y="327492"/>
                </a:lnTo>
                <a:lnTo>
                  <a:pt x="568399" y="327490"/>
                </a:lnTo>
                <a:lnTo>
                  <a:pt x="606697" y="326429"/>
                </a:lnTo>
                <a:lnTo>
                  <a:pt x="644833" y="323479"/>
                </a:lnTo>
                <a:lnTo>
                  <a:pt x="682652" y="318728"/>
                </a:lnTo>
                <a:lnTo>
                  <a:pt x="721613" y="311947"/>
                </a:lnTo>
                <a:lnTo>
                  <a:pt x="759884" y="303403"/>
                </a:lnTo>
                <a:lnTo>
                  <a:pt x="797292" y="293199"/>
                </a:lnTo>
                <a:lnTo>
                  <a:pt x="833659" y="281434"/>
                </a:lnTo>
                <a:lnTo>
                  <a:pt x="870248" y="267630"/>
                </a:lnTo>
                <a:lnTo>
                  <a:pt x="905317" y="252357"/>
                </a:lnTo>
                <a:lnTo>
                  <a:pt x="939967" y="235037"/>
                </a:lnTo>
                <a:lnTo>
                  <a:pt x="973745" y="215640"/>
                </a:lnTo>
                <a:lnTo>
                  <a:pt x="1006137" y="194156"/>
                </a:lnTo>
                <a:lnTo>
                  <a:pt x="1036562" y="170607"/>
                </a:lnTo>
                <a:lnTo>
                  <a:pt x="1037550" y="169773"/>
                </a:lnTo>
                <a:lnTo>
                  <a:pt x="1038043" y="169356"/>
                </a:lnTo>
                <a:lnTo>
                  <a:pt x="1044832" y="163479"/>
                </a:lnTo>
                <a:lnTo>
                  <a:pt x="1045310" y="163057"/>
                </a:lnTo>
                <a:lnTo>
                  <a:pt x="1048149" y="160516"/>
                </a:lnTo>
                <a:lnTo>
                  <a:pt x="1048619" y="160092"/>
                </a:lnTo>
                <a:lnTo>
                  <a:pt x="1049087" y="159667"/>
                </a:lnTo>
                <a:lnTo>
                  <a:pt x="1049555" y="159242"/>
                </a:lnTo>
                <a:lnTo>
                  <a:pt x="1050021" y="158817"/>
                </a:lnTo>
                <a:lnTo>
                  <a:pt x="1050486" y="158391"/>
                </a:lnTo>
                <a:lnTo>
                  <a:pt x="1050951" y="157965"/>
                </a:lnTo>
                <a:lnTo>
                  <a:pt x="1054169" y="154974"/>
                </a:lnTo>
                <a:lnTo>
                  <a:pt x="1054625" y="154545"/>
                </a:lnTo>
                <a:lnTo>
                  <a:pt x="1073555" y="135400"/>
                </a:lnTo>
                <a:lnTo>
                  <a:pt x="1073960" y="134959"/>
                </a:lnTo>
                <a:lnTo>
                  <a:pt x="1076362" y="132305"/>
                </a:lnTo>
                <a:lnTo>
                  <a:pt x="1076759" y="131862"/>
                </a:lnTo>
                <a:lnTo>
                  <a:pt x="1095037" y="109391"/>
                </a:lnTo>
                <a:lnTo>
                  <a:pt x="1095372" y="108936"/>
                </a:lnTo>
                <a:lnTo>
                  <a:pt x="1098643" y="104373"/>
                </a:lnTo>
                <a:lnTo>
                  <a:pt x="1098964" y="103915"/>
                </a:lnTo>
                <a:lnTo>
                  <a:pt x="1099283" y="103457"/>
                </a:lnTo>
                <a:lnTo>
                  <a:pt x="1099600" y="102999"/>
                </a:lnTo>
                <a:lnTo>
                  <a:pt x="1099917" y="102541"/>
                </a:lnTo>
                <a:lnTo>
                  <a:pt x="1110169" y="86390"/>
                </a:lnTo>
                <a:lnTo>
                  <a:pt x="1110439" y="85925"/>
                </a:lnTo>
                <a:lnTo>
                  <a:pt x="1110707" y="85461"/>
                </a:lnTo>
                <a:lnTo>
                  <a:pt x="1110973" y="84995"/>
                </a:lnTo>
                <a:lnTo>
                  <a:pt x="1111239" y="84530"/>
                </a:lnTo>
                <a:lnTo>
                  <a:pt x="1119443" y="68624"/>
                </a:lnTo>
                <a:lnTo>
                  <a:pt x="1119661" y="68154"/>
                </a:lnTo>
                <a:lnTo>
                  <a:pt x="1119876" y="67684"/>
                </a:lnTo>
                <a:lnTo>
                  <a:pt x="1120091" y="67213"/>
                </a:lnTo>
                <a:lnTo>
                  <a:pt x="1120304" y="66742"/>
                </a:lnTo>
                <a:lnTo>
                  <a:pt x="1129404" y="42111"/>
                </a:lnTo>
                <a:lnTo>
                  <a:pt x="1129541" y="41635"/>
                </a:lnTo>
                <a:lnTo>
                  <a:pt x="1131176" y="35437"/>
                </a:lnTo>
                <a:lnTo>
                  <a:pt x="1131292" y="34960"/>
                </a:lnTo>
                <a:lnTo>
                  <a:pt x="1131405" y="34483"/>
                </a:lnTo>
                <a:lnTo>
                  <a:pt x="1131518" y="34005"/>
                </a:lnTo>
                <a:lnTo>
                  <a:pt x="1131629" y="33528"/>
                </a:lnTo>
                <a:lnTo>
                  <a:pt x="1133107" y="26359"/>
                </a:lnTo>
                <a:lnTo>
                  <a:pt x="1133194" y="25880"/>
                </a:lnTo>
                <a:lnTo>
                  <a:pt x="1134799" y="14387"/>
                </a:lnTo>
                <a:lnTo>
                  <a:pt x="1134847" y="13908"/>
                </a:lnTo>
                <a:lnTo>
                  <a:pt x="1135495" y="2878"/>
                </a:lnTo>
                <a:lnTo>
                  <a:pt x="1135505" y="2398"/>
                </a:lnTo>
                <a:lnTo>
                  <a:pt x="1135512" y="1918"/>
                </a:lnTo>
                <a:lnTo>
                  <a:pt x="1135518" y="1439"/>
                </a:lnTo>
                <a:lnTo>
                  <a:pt x="1135521" y="959"/>
                </a:lnTo>
                <a:lnTo>
                  <a:pt x="1135524" y="479"/>
                </a:lnTo>
                <a:lnTo>
                  <a:pt x="1135525" y="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5199" y="2300284"/>
            <a:ext cx="117514" cy="119179"/>
          </a:xfrm>
          <a:custGeom>
            <a:avLst/>
            <a:gdLst/>
            <a:ahLst/>
            <a:cxnLst/>
            <a:rect l="l" t="t" r="r" b="b"/>
            <a:pathLst>
              <a:path w="117514" h="119179">
                <a:moveTo>
                  <a:pt x="50501" y="0"/>
                </a:moveTo>
                <a:lnTo>
                  <a:pt x="0" y="105542"/>
                </a:lnTo>
                <a:lnTo>
                  <a:pt x="2674" y="113125"/>
                </a:lnTo>
                <a:lnTo>
                  <a:pt x="15328" y="119179"/>
                </a:lnTo>
                <a:lnTo>
                  <a:pt x="22912" y="116504"/>
                </a:lnTo>
                <a:lnTo>
                  <a:pt x="54618" y="50241"/>
                </a:lnTo>
                <a:lnTo>
                  <a:pt x="85605" y="50241"/>
                </a:lnTo>
                <a:lnTo>
                  <a:pt x="50501" y="0"/>
                </a:lnTo>
                <a:close/>
              </a:path>
              <a:path w="117514" h="119179">
                <a:moveTo>
                  <a:pt x="85605" y="50241"/>
                </a:moveTo>
                <a:lnTo>
                  <a:pt x="54618" y="50241"/>
                </a:lnTo>
                <a:lnTo>
                  <a:pt x="96692" y="110458"/>
                </a:lnTo>
                <a:lnTo>
                  <a:pt x="104609" y="111862"/>
                </a:lnTo>
                <a:lnTo>
                  <a:pt x="116109" y="103827"/>
                </a:lnTo>
                <a:lnTo>
                  <a:pt x="117514" y="95910"/>
                </a:lnTo>
                <a:lnTo>
                  <a:pt x="85605" y="50241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6885" y="1269361"/>
            <a:ext cx="538336" cy="504806"/>
          </a:xfrm>
          <a:custGeom>
            <a:avLst/>
            <a:gdLst/>
            <a:ahLst/>
            <a:cxnLst/>
            <a:rect l="l" t="t" r="r" b="b"/>
            <a:pathLst>
              <a:path w="538336" h="504806">
                <a:moveTo>
                  <a:pt x="0" y="504806"/>
                </a:moveTo>
                <a:lnTo>
                  <a:pt x="1024" y="466387"/>
                </a:lnTo>
                <a:lnTo>
                  <a:pt x="4027" y="428167"/>
                </a:lnTo>
                <a:lnTo>
                  <a:pt x="8902" y="390343"/>
                </a:lnTo>
                <a:lnTo>
                  <a:pt x="15833" y="351696"/>
                </a:lnTo>
                <a:lnTo>
                  <a:pt x="24551" y="313913"/>
                </a:lnTo>
                <a:lnTo>
                  <a:pt x="34938" y="277216"/>
                </a:lnTo>
                <a:lnTo>
                  <a:pt x="47344" y="240544"/>
                </a:lnTo>
                <a:lnTo>
                  <a:pt x="61809" y="204310"/>
                </a:lnTo>
                <a:lnTo>
                  <a:pt x="78348" y="168986"/>
                </a:lnTo>
                <a:lnTo>
                  <a:pt x="96951" y="135113"/>
                </a:lnTo>
                <a:lnTo>
                  <a:pt x="118245" y="102363"/>
                </a:lnTo>
                <a:lnTo>
                  <a:pt x="142272" y="71799"/>
                </a:lnTo>
                <a:lnTo>
                  <a:pt x="169375" y="44357"/>
                </a:lnTo>
                <a:lnTo>
                  <a:pt x="200252" y="21319"/>
                </a:lnTo>
                <a:lnTo>
                  <a:pt x="235156" y="5310"/>
                </a:lnTo>
                <a:lnTo>
                  <a:pt x="269407" y="0"/>
                </a:lnTo>
                <a:lnTo>
                  <a:pt x="269802" y="0"/>
                </a:lnTo>
                <a:lnTo>
                  <a:pt x="307573" y="6414"/>
                </a:lnTo>
                <a:lnTo>
                  <a:pt x="342003" y="22879"/>
                </a:lnTo>
                <a:lnTo>
                  <a:pt x="372756" y="46150"/>
                </a:lnTo>
                <a:lnTo>
                  <a:pt x="400057" y="73976"/>
                </a:lnTo>
                <a:lnTo>
                  <a:pt x="423887" y="104396"/>
                </a:lnTo>
                <a:lnTo>
                  <a:pt x="444961" y="136850"/>
                </a:lnTo>
                <a:lnTo>
                  <a:pt x="463328" y="170313"/>
                </a:lnTo>
                <a:lnTo>
                  <a:pt x="479611" y="205125"/>
                </a:lnTo>
                <a:lnTo>
                  <a:pt x="493803" y="240765"/>
                </a:lnTo>
                <a:lnTo>
                  <a:pt x="506324" y="278089"/>
                </a:lnTo>
                <a:lnTo>
                  <a:pt x="516688" y="315472"/>
                </a:lnTo>
                <a:lnTo>
                  <a:pt x="525227" y="353933"/>
                </a:lnTo>
                <a:lnTo>
                  <a:pt x="531606" y="391815"/>
                </a:lnTo>
                <a:lnTo>
                  <a:pt x="536045" y="430258"/>
                </a:lnTo>
                <a:lnTo>
                  <a:pt x="538322" y="466166"/>
                </a:lnTo>
                <a:lnTo>
                  <a:pt x="538336" y="466906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4836" y="1644728"/>
            <a:ext cx="117887" cy="116739"/>
          </a:xfrm>
          <a:custGeom>
            <a:avLst/>
            <a:gdLst/>
            <a:ahLst/>
            <a:cxnLst/>
            <a:rect l="l" t="t" r="r" b="b"/>
            <a:pathLst>
              <a:path w="117887" h="116739">
                <a:moveTo>
                  <a:pt x="13879" y="1703"/>
                </a:moveTo>
                <a:lnTo>
                  <a:pt x="1898" y="9000"/>
                </a:lnTo>
                <a:lnTo>
                  <a:pt x="0" y="16813"/>
                </a:lnTo>
                <a:lnTo>
                  <a:pt x="60864" y="116739"/>
                </a:lnTo>
                <a:lnTo>
                  <a:pt x="88995" y="66338"/>
                </a:lnTo>
                <a:lnTo>
                  <a:pt x="59905" y="66338"/>
                </a:lnTo>
                <a:lnTo>
                  <a:pt x="21692" y="3600"/>
                </a:lnTo>
                <a:lnTo>
                  <a:pt x="13879" y="1703"/>
                </a:lnTo>
                <a:close/>
              </a:path>
              <a:path w="117887" h="116739">
                <a:moveTo>
                  <a:pt x="103444" y="0"/>
                </a:moveTo>
                <a:lnTo>
                  <a:pt x="95708" y="2194"/>
                </a:lnTo>
                <a:lnTo>
                  <a:pt x="59905" y="66338"/>
                </a:lnTo>
                <a:lnTo>
                  <a:pt x="88995" y="66338"/>
                </a:lnTo>
                <a:lnTo>
                  <a:pt x="117887" y="14573"/>
                </a:lnTo>
                <a:lnTo>
                  <a:pt x="115693" y="6837"/>
                </a:lnTo>
                <a:lnTo>
                  <a:pt x="103444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560" y="3145532"/>
            <a:ext cx="8839199" cy="338760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457200" marR="86614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dirty="0" smtClean="0">
                <a:latin typeface="+mj-lt"/>
                <a:cs typeface="Calibri"/>
              </a:rPr>
              <a:t>Ξεκινάει από την κατάσταση </a:t>
            </a:r>
            <a:r>
              <a:rPr lang="en-US" sz="2400" dirty="0" smtClean="0">
                <a:latin typeface="+mj-lt"/>
                <a:cs typeface="Calibri"/>
              </a:rPr>
              <a:t>q</a:t>
            </a:r>
            <a:r>
              <a:rPr lang="en-US" sz="2400" baseline="-25000" dirty="0" smtClean="0">
                <a:latin typeface="+mj-lt"/>
                <a:cs typeface="Calibri"/>
              </a:rPr>
              <a:t>1</a:t>
            </a:r>
            <a:endParaRPr lang="en-US" sz="2400" spc="-10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dirty="0" smtClean="0">
                <a:latin typeface="+mj-lt"/>
                <a:cs typeface="Calibri"/>
              </a:rPr>
              <a:t>Διαβάζει 1 και μεταβαίνει από την κατάσταση </a:t>
            </a:r>
            <a:r>
              <a:rPr lang="en-US" sz="2400" dirty="0" smtClean="0">
                <a:latin typeface="+mj-lt"/>
                <a:cs typeface="Calibri"/>
              </a:rPr>
              <a:t>q</a:t>
            </a:r>
            <a:r>
              <a:rPr lang="en-US" sz="2400" baseline="-25000" dirty="0" smtClean="0">
                <a:latin typeface="+mj-lt"/>
                <a:cs typeface="Calibri"/>
              </a:rPr>
              <a:t>1</a:t>
            </a:r>
            <a:r>
              <a:rPr lang="el-GR" sz="2400" dirty="0" smtClean="0">
                <a:latin typeface="+mj-lt"/>
                <a:cs typeface="Calibri"/>
              </a:rPr>
              <a:t> στην </a:t>
            </a:r>
            <a:r>
              <a:rPr lang="en-US" sz="2400" dirty="0" smtClean="0">
                <a:latin typeface="+mj-lt"/>
                <a:cs typeface="Calibri"/>
              </a:rPr>
              <a:t>q</a:t>
            </a:r>
            <a:r>
              <a:rPr lang="el-GR" sz="2400" baseline="-25000" dirty="0" smtClean="0">
                <a:latin typeface="+mj-lt"/>
                <a:cs typeface="Calibri"/>
              </a:rPr>
              <a:t>2</a:t>
            </a: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spc="-10" dirty="0">
                <a:latin typeface="+mj-lt"/>
                <a:cs typeface="Calibri"/>
              </a:rPr>
              <a:t>Διαβάζει 1 και μεταβαίνει από την κατάσταση </a:t>
            </a:r>
            <a:r>
              <a:rPr lang="el-GR" sz="2400" spc="-10" dirty="0" smtClean="0">
                <a:latin typeface="+mj-lt"/>
                <a:cs typeface="Calibri"/>
              </a:rPr>
              <a:t>q</a:t>
            </a:r>
            <a:r>
              <a:rPr lang="el-GR" sz="2400" spc="-10" baseline="-25000" dirty="0" smtClean="0">
                <a:latin typeface="+mj-lt"/>
                <a:cs typeface="Calibri"/>
              </a:rPr>
              <a:t>2</a:t>
            </a:r>
            <a:r>
              <a:rPr lang="el-GR" sz="2400" spc="-10" dirty="0" smtClean="0">
                <a:latin typeface="+mj-lt"/>
                <a:cs typeface="Calibri"/>
              </a:rPr>
              <a:t> </a:t>
            </a:r>
            <a:r>
              <a:rPr lang="el-GR" sz="2400" spc="-10" dirty="0">
                <a:latin typeface="+mj-lt"/>
                <a:cs typeface="Calibri"/>
              </a:rPr>
              <a:t>στην </a:t>
            </a:r>
            <a:r>
              <a:rPr lang="el-GR" sz="2400" spc="-10" dirty="0" smtClean="0">
                <a:latin typeface="+mj-lt"/>
                <a:cs typeface="Calibri"/>
              </a:rPr>
              <a:t>q</a:t>
            </a:r>
            <a:r>
              <a:rPr lang="el-GR" sz="2400" spc="-10" baseline="-25000" dirty="0" smtClean="0">
                <a:latin typeface="+mj-lt"/>
                <a:cs typeface="Calibri"/>
              </a:rPr>
              <a:t>2</a:t>
            </a: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spc="-10" dirty="0">
                <a:latin typeface="+mj-lt"/>
                <a:cs typeface="Calibri"/>
              </a:rPr>
              <a:t>Διαβάζει 0</a:t>
            </a:r>
            <a:r>
              <a:rPr lang="el-GR" sz="2400" spc="-10" dirty="0" smtClean="0">
                <a:latin typeface="+mj-lt"/>
                <a:cs typeface="Calibri"/>
              </a:rPr>
              <a:t> </a:t>
            </a:r>
            <a:r>
              <a:rPr lang="el-GR" sz="2400" spc="-10" dirty="0">
                <a:latin typeface="+mj-lt"/>
                <a:cs typeface="Calibri"/>
              </a:rPr>
              <a:t>και μεταβαίνει από την κατάσταση q</a:t>
            </a:r>
            <a:r>
              <a:rPr lang="el-GR" sz="2400" spc="-10" baseline="-25000" dirty="0">
                <a:latin typeface="+mj-lt"/>
                <a:cs typeface="Calibri"/>
              </a:rPr>
              <a:t>2</a:t>
            </a:r>
            <a:r>
              <a:rPr lang="el-GR" sz="2400" spc="-10" dirty="0">
                <a:latin typeface="+mj-lt"/>
                <a:cs typeface="Calibri"/>
              </a:rPr>
              <a:t> στην </a:t>
            </a:r>
            <a:r>
              <a:rPr lang="el-GR" sz="2400" spc="-10" dirty="0" smtClean="0">
                <a:latin typeface="+mj-lt"/>
                <a:cs typeface="Calibri"/>
              </a:rPr>
              <a:t>q</a:t>
            </a:r>
            <a:r>
              <a:rPr lang="el-GR" sz="2400" spc="-10" baseline="-25000" dirty="0" smtClean="0">
                <a:latin typeface="+mj-lt"/>
                <a:cs typeface="Calibri"/>
              </a:rPr>
              <a:t>3</a:t>
            </a: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dirty="0" smtClean="0">
                <a:latin typeface="+mj-lt"/>
                <a:cs typeface="Calibri"/>
              </a:rPr>
              <a:t>Διαβάζει</a:t>
            </a:r>
            <a:r>
              <a:rPr lang="el-GR" sz="2400" spc="-10" dirty="0" smtClean="0">
                <a:latin typeface="+mj-lt"/>
                <a:cs typeface="Calibri"/>
              </a:rPr>
              <a:t> </a:t>
            </a:r>
            <a:r>
              <a:rPr lang="el-GR" sz="2400" spc="-10" dirty="0">
                <a:latin typeface="+mj-lt"/>
                <a:cs typeface="Calibri"/>
              </a:rPr>
              <a:t>1 και μεταβαίνει από την κατάσταση </a:t>
            </a:r>
            <a:r>
              <a:rPr lang="el-GR" sz="2400" spc="-10" dirty="0" smtClean="0">
                <a:latin typeface="+mj-lt"/>
                <a:cs typeface="Calibri"/>
              </a:rPr>
              <a:t>q</a:t>
            </a:r>
            <a:r>
              <a:rPr lang="el-GR" sz="2400" spc="-10" baseline="-25000" dirty="0" smtClean="0">
                <a:latin typeface="+mj-lt"/>
                <a:cs typeface="Calibri"/>
              </a:rPr>
              <a:t>3</a:t>
            </a:r>
            <a:r>
              <a:rPr lang="el-GR" sz="2400" spc="-10" dirty="0" smtClean="0">
                <a:latin typeface="+mj-lt"/>
                <a:cs typeface="Calibri"/>
              </a:rPr>
              <a:t> </a:t>
            </a:r>
            <a:r>
              <a:rPr lang="el-GR" sz="2400" spc="-10" dirty="0">
                <a:latin typeface="+mj-lt"/>
                <a:cs typeface="Calibri"/>
              </a:rPr>
              <a:t>στην </a:t>
            </a:r>
            <a:r>
              <a:rPr lang="el-GR" sz="2400" spc="-10" dirty="0" smtClean="0">
                <a:latin typeface="+mj-lt"/>
                <a:cs typeface="Calibri"/>
              </a:rPr>
              <a:t>q</a:t>
            </a:r>
            <a:r>
              <a:rPr lang="el-GR" sz="2400" spc="-10" baseline="-25000" dirty="0" smtClean="0">
                <a:latin typeface="+mj-lt"/>
                <a:cs typeface="Calibri"/>
              </a:rPr>
              <a:t>2</a:t>
            </a: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r>
              <a:rPr lang="el-GR" sz="2400" spc="-10" dirty="0" smtClean="0">
                <a:latin typeface="+mj-lt"/>
                <a:cs typeface="Calibri"/>
              </a:rPr>
              <a:t>Αποδέχεται, διότι κατά την ολοκλήρωση της εισόδου βρίσκεται σε κατάσταση αποδοχής, την </a:t>
            </a:r>
            <a:r>
              <a:rPr lang="en-US" sz="2400" spc="-10" dirty="0">
                <a:latin typeface="+mj-lt"/>
                <a:cs typeface="Calibri"/>
              </a:rPr>
              <a:t>q</a:t>
            </a:r>
            <a:r>
              <a:rPr lang="en-US" sz="2400" spc="-10" baseline="-25000" dirty="0">
                <a:latin typeface="+mj-lt"/>
                <a:cs typeface="Calibri"/>
              </a:rPr>
              <a:t>2</a:t>
            </a: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200" spc="-10" dirty="0" smtClean="0"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200" spc="-10" baseline="-25000" dirty="0"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200" spc="-10" baseline="-25000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n-US" sz="2200" spc="-10" dirty="0" smtClean="0"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n-US" sz="2400" baseline="-25000" dirty="0" smtClean="0">
              <a:latin typeface="Calibri"/>
              <a:cs typeface="Calibri"/>
            </a:endParaRPr>
          </a:p>
          <a:p>
            <a:pPr marL="342900" marR="866140" indent="-342900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  <a:tabLst>
                <a:tab pos="1599565" algn="l"/>
                <a:tab pos="3275965" algn="l"/>
              </a:tabLst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2974683" y="1092345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3584283" y="1168545"/>
            <a:ext cx="1753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1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4498683" y="1016145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Rectangle 27"/>
          <p:cNvSpPr/>
          <p:nvPr/>
        </p:nvSpPr>
        <p:spPr>
          <a:xfrm>
            <a:off x="4272528" y="2646432"/>
            <a:ext cx="212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>
              <a:lnSpc>
                <a:spcPct val="100000"/>
              </a:lnSpc>
            </a:pPr>
            <a:r>
              <a:rPr lang="en-US" b="1" spc="-10" dirty="0">
                <a:solidFill>
                  <a:srgbClr val="2F2B20"/>
                </a:solidFill>
                <a:latin typeface="Arial"/>
                <a:cs typeface="Arial"/>
              </a:rPr>
              <a:t>0, 1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Rectangle 28"/>
          <p:cNvSpPr/>
          <p:nvPr/>
        </p:nvSpPr>
        <p:spPr>
          <a:xfrm>
            <a:off x="2592760" y="1808741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>
                <a:solidFill>
                  <a:srgbClr val="2F2B20"/>
                </a:solidFill>
                <a:cs typeface="Calibri"/>
              </a:rPr>
              <a:t>1</a:t>
            </a:r>
            <a:endParaRPr lang="en-US" baseline="-25000" dirty="0"/>
          </a:p>
        </p:txBody>
      </p:sp>
      <p:sp>
        <p:nvSpPr>
          <p:cNvPr id="27" name="Rectangle 29"/>
          <p:cNvSpPr/>
          <p:nvPr/>
        </p:nvSpPr>
        <p:spPr>
          <a:xfrm>
            <a:off x="4192960" y="1808741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 smtClean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 smtClean="0">
                <a:solidFill>
                  <a:srgbClr val="2F2B20"/>
                </a:solidFill>
                <a:cs typeface="Calibri"/>
              </a:rPr>
              <a:t>2</a:t>
            </a:r>
            <a:endParaRPr lang="en-US" baseline="-25000" dirty="0"/>
          </a:p>
        </p:txBody>
      </p:sp>
      <p:sp>
        <p:nvSpPr>
          <p:cNvPr id="28" name="Rectangle 30"/>
          <p:cNvSpPr/>
          <p:nvPr/>
        </p:nvSpPr>
        <p:spPr>
          <a:xfrm>
            <a:off x="5869360" y="1896609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 smtClean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 smtClean="0">
                <a:solidFill>
                  <a:srgbClr val="2F2B20"/>
                </a:solidFill>
                <a:cs typeface="Calibri"/>
              </a:rPr>
              <a:t>3</a:t>
            </a:r>
            <a:endParaRPr lang="en-US" baseline="-25000" dirty="0"/>
          </a:p>
        </p:txBody>
      </p:sp>
      <p:sp>
        <p:nvSpPr>
          <p:cNvPr id="29" name="Rectangle 2"/>
          <p:cNvSpPr/>
          <p:nvPr/>
        </p:nvSpPr>
        <p:spPr>
          <a:xfrm>
            <a:off x="916360" y="2476730"/>
            <a:ext cx="91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" dirty="0">
                <a:cs typeface="Calibri"/>
              </a:rPr>
              <a:t>1101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6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100" dirty="0">
                <a:solidFill>
                  <a:srgbClr val="675E47"/>
                </a:solidFill>
                <a:cs typeface="Cambria"/>
              </a:rPr>
              <a:t>Διάγραμμα Καταστάσεων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 (</a:t>
            </a:r>
            <a:r>
              <a:rPr lang="el-GR" spc="-100" dirty="0">
                <a:solidFill>
                  <a:srgbClr val="675E47"/>
                </a:solidFill>
                <a:cs typeface="Cambria"/>
              </a:rPr>
              <a:t>3</a:t>
            </a:r>
            <a:r>
              <a:rPr lang="en-US" spc="-100" dirty="0">
                <a:solidFill>
                  <a:srgbClr val="675E47"/>
                </a:solidFill>
                <a:cs typeface="Cambria"/>
              </a:rPr>
              <a:t>/3)</a:t>
            </a:r>
            <a:endParaRPr lang="el-GR" dirty="0"/>
          </a:p>
        </p:txBody>
      </p:sp>
      <p:sp>
        <p:nvSpPr>
          <p:cNvPr id="30" name="object 5"/>
          <p:cNvSpPr/>
          <p:nvPr/>
        </p:nvSpPr>
        <p:spPr>
          <a:xfrm>
            <a:off x="2209800" y="1569969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1000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1000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6"/>
          <p:cNvSpPr/>
          <p:nvPr/>
        </p:nvSpPr>
        <p:spPr>
          <a:xfrm>
            <a:off x="3810000" y="1569969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1000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1000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7"/>
          <p:cNvSpPr/>
          <p:nvPr/>
        </p:nvSpPr>
        <p:spPr>
          <a:xfrm>
            <a:off x="5486400" y="1569969"/>
            <a:ext cx="761999" cy="761999"/>
          </a:xfrm>
          <a:custGeom>
            <a:avLst/>
            <a:gdLst/>
            <a:ahLst/>
            <a:cxnLst/>
            <a:rect l="l" t="t" r="r" b="b"/>
            <a:pathLst>
              <a:path w="761999" h="761999">
                <a:moveTo>
                  <a:pt x="0" y="380999"/>
                </a:moveTo>
                <a:lnTo>
                  <a:pt x="4986" y="319199"/>
                </a:lnTo>
                <a:lnTo>
                  <a:pt x="19423" y="260574"/>
                </a:lnTo>
                <a:lnTo>
                  <a:pt x="42526" y="205908"/>
                </a:lnTo>
                <a:lnTo>
                  <a:pt x="73510" y="155986"/>
                </a:lnTo>
                <a:lnTo>
                  <a:pt x="111592" y="111592"/>
                </a:lnTo>
                <a:lnTo>
                  <a:pt x="155986" y="73510"/>
                </a:lnTo>
                <a:lnTo>
                  <a:pt x="205908" y="42526"/>
                </a:lnTo>
                <a:lnTo>
                  <a:pt x="260574" y="19423"/>
                </a:lnTo>
                <a:lnTo>
                  <a:pt x="319199" y="4986"/>
                </a:lnTo>
                <a:lnTo>
                  <a:pt x="380999" y="0"/>
                </a:lnTo>
                <a:lnTo>
                  <a:pt x="412247" y="1263"/>
                </a:lnTo>
                <a:lnTo>
                  <a:pt x="472558" y="11072"/>
                </a:lnTo>
                <a:lnTo>
                  <a:pt x="529302" y="29940"/>
                </a:lnTo>
                <a:lnTo>
                  <a:pt x="581694" y="57082"/>
                </a:lnTo>
                <a:lnTo>
                  <a:pt x="628950" y="91713"/>
                </a:lnTo>
                <a:lnTo>
                  <a:pt x="670286" y="133049"/>
                </a:lnTo>
                <a:lnTo>
                  <a:pt x="704917" y="180305"/>
                </a:lnTo>
                <a:lnTo>
                  <a:pt x="732059" y="232697"/>
                </a:lnTo>
                <a:lnTo>
                  <a:pt x="750927" y="289441"/>
                </a:lnTo>
                <a:lnTo>
                  <a:pt x="760736" y="349752"/>
                </a:lnTo>
                <a:lnTo>
                  <a:pt x="761999" y="380999"/>
                </a:lnTo>
                <a:lnTo>
                  <a:pt x="760736" y="412247"/>
                </a:lnTo>
                <a:lnTo>
                  <a:pt x="750927" y="472558"/>
                </a:lnTo>
                <a:lnTo>
                  <a:pt x="732059" y="529302"/>
                </a:lnTo>
                <a:lnTo>
                  <a:pt x="704917" y="581694"/>
                </a:lnTo>
                <a:lnTo>
                  <a:pt x="670286" y="628950"/>
                </a:lnTo>
                <a:lnTo>
                  <a:pt x="628950" y="670286"/>
                </a:lnTo>
                <a:lnTo>
                  <a:pt x="581694" y="704917"/>
                </a:lnTo>
                <a:lnTo>
                  <a:pt x="529302" y="732059"/>
                </a:lnTo>
                <a:lnTo>
                  <a:pt x="472558" y="750927"/>
                </a:lnTo>
                <a:lnTo>
                  <a:pt x="412247" y="760736"/>
                </a:lnTo>
                <a:lnTo>
                  <a:pt x="380999" y="761999"/>
                </a:lnTo>
                <a:lnTo>
                  <a:pt x="349752" y="760736"/>
                </a:lnTo>
                <a:lnTo>
                  <a:pt x="289441" y="750927"/>
                </a:lnTo>
                <a:lnTo>
                  <a:pt x="232697" y="732059"/>
                </a:lnTo>
                <a:lnTo>
                  <a:pt x="180305" y="704917"/>
                </a:lnTo>
                <a:lnTo>
                  <a:pt x="133049" y="670286"/>
                </a:lnTo>
                <a:lnTo>
                  <a:pt x="91713" y="628950"/>
                </a:lnTo>
                <a:lnTo>
                  <a:pt x="57082" y="581694"/>
                </a:lnTo>
                <a:lnTo>
                  <a:pt x="29940" y="529302"/>
                </a:lnTo>
                <a:lnTo>
                  <a:pt x="11072" y="472558"/>
                </a:lnTo>
                <a:lnTo>
                  <a:pt x="1263" y="412247"/>
                </a:lnTo>
                <a:lnTo>
                  <a:pt x="0" y="3809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8"/>
          <p:cNvSpPr/>
          <p:nvPr/>
        </p:nvSpPr>
        <p:spPr>
          <a:xfrm>
            <a:off x="3886200" y="1646170"/>
            <a:ext cx="609599" cy="609599"/>
          </a:xfrm>
          <a:custGeom>
            <a:avLst/>
            <a:gdLst/>
            <a:ahLst/>
            <a:cxnLst/>
            <a:rect l="l" t="t" r="r" b="b"/>
            <a:pathLst>
              <a:path w="609599" h="609599">
                <a:moveTo>
                  <a:pt x="0" y="304799"/>
                </a:moveTo>
                <a:lnTo>
                  <a:pt x="3989" y="255359"/>
                </a:lnTo>
                <a:lnTo>
                  <a:pt x="15538" y="208459"/>
                </a:lnTo>
                <a:lnTo>
                  <a:pt x="34021" y="164726"/>
                </a:lnTo>
                <a:lnTo>
                  <a:pt x="58808" y="124789"/>
                </a:lnTo>
                <a:lnTo>
                  <a:pt x="89273" y="89273"/>
                </a:lnTo>
                <a:lnTo>
                  <a:pt x="124789" y="58808"/>
                </a:lnTo>
                <a:lnTo>
                  <a:pt x="164726" y="34021"/>
                </a:lnTo>
                <a:lnTo>
                  <a:pt x="208459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29798" y="1010"/>
                </a:lnTo>
                <a:lnTo>
                  <a:pt x="378046" y="8858"/>
                </a:lnTo>
                <a:lnTo>
                  <a:pt x="423441" y="23952"/>
                </a:lnTo>
                <a:lnTo>
                  <a:pt x="465355" y="45666"/>
                </a:lnTo>
                <a:lnTo>
                  <a:pt x="503160" y="73370"/>
                </a:lnTo>
                <a:lnTo>
                  <a:pt x="536229" y="106439"/>
                </a:lnTo>
                <a:lnTo>
                  <a:pt x="563933" y="144244"/>
                </a:lnTo>
                <a:lnTo>
                  <a:pt x="585647" y="186158"/>
                </a:lnTo>
                <a:lnTo>
                  <a:pt x="600741" y="231553"/>
                </a:lnTo>
                <a:lnTo>
                  <a:pt x="608589" y="279801"/>
                </a:lnTo>
                <a:lnTo>
                  <a:pt x="609599" y="304799"/>
                </a:lnTo>
                <a:lnTo>
                  <a:pt x="608589" y="329798"/>
                </a:lnTo>
                <a:lnTo>
                  <a:pt x="600741" y="378046"/>
                </a:lnTo>
                <a:lnTo>
                  <a:pt x="585647" y="423441"/>
                </a:lnTo>
                <a:lnTo>
                  <a:pt x="563933" y="465355"/>
                </a:lnTo>
                <a:lnTo>
                  <a:pt x="536229" y="503160"/>
                </a:lnTo>
                <a:lnTo>
                  <a:pt x="503160" y="536229"/>
                </a:lnTo>
                <a:lnTo>
                  <a:pt x="465355" y="563933"/>
                </a:lnTo>
                <a:lnTo>
                  <a:pt x="423441" y="585647"/>
                </a:lnTo>
                <a:lnTo>
                  <a:pt x="378046" y="600741"/>
                </a:lnTo>
                <a:lnTo>
                  <a:pt x="329798" y="608589"/>
                </a:lnTo>
                <a:lnTo>
                  <a:pt x="304800" y="609599"/>
                </a:lnTo>
                <a:lnTo>
                  <a:pt x="279801" y="608589"/>
                </a:lnTo>
                <a:lnTo>
                  <a:pt x="231553" y="600741"/>
                </a:lnTo>
                <a:lnTo>
                  <a:pt x="186158" y="585647"/>
                </a:lnTo>
                <a:lnTo>
                  <a:pt x="144244" y="563933"/>
                </a:lnTo>
                <a:lnTo>
                  <a:pt x="106439" y="536229"/>
                </a:lnTo>
                <a:lnTo>
                  <a:pt x="73370" y="503160"/>
                </a:lnTo>
                <a:lnTo>
                  <a:pt x="45666" y="465355"/>
                </a:lnTo>
                <a:lnTo>
                  <a:pt x="23952" y="423441"/>
                </a:lnTo>
                <a:lnTo>
                  <a:pt x="8858" y="378046"/>
                </a:lnTo>
                <a:lnTo>
                  <a:pt x="1010" y="329798"/>
                </a:lnTo>
                <a:lnTo>
                  <a:pt x="0" y="304799"/>
                </a:lnTo>
                <a:close/>
              </a:path>
            </a:pathLst>
          </a:custGeom>
          <a:ln w="28574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9"/>
          <p:cNvSpPr/>
          <p:nvPr/>
        </p:nvSpPr>
        <p:spPr>
          <a:xfrm>
            <a:off x="1524000" y="1950969"/>
            <a:ext cx="660595" cy="0"/>
          </a:xfrm>
          <a:custGeom>
            <a:avLst/>
            <a:gdLst/>
            <a:ahLst/>
            <a:cxnLst/>
            <a:rect l="l" t="t" r="r" b="b"/>
            <a:pathLst>
              <a:path w="660595">
                <a:moveTo>
                  <a:pt x="0" y="0"/>
                </a:moveTo>
                <a:lnTo>
                  <a:pt x="660595" y="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10"/>
          <p:cNvSpPr/>
          <p:nvPr/>
        </p:nvSpPr>
        <p:spPr>
          <a:xfrm>
            <a:off x="2093891" y="1892016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5" y="0"/>
                </a:moveTo>
                <a:lnTo>
                  <a:pt x="7068" y="2045"/>
                </a:lnTo>
                <a:lnTo>
                  <a:pt x="0" y="14163"/>
                </a:lnTo>
                <a:lnTo>
                  <a:pt x="2047" y="21939"/>
                </a:lnTo>
                <a:lnTo>
                  <a:pt x="65498" y="58953"/>
                </a:lnTo>
                <a:lnTo>
                  <a:pt x="2047" y="95967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09" y="58953"/>
                </a:lnTo>
                <a:lnTo>
                  <a:pt x="14845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2327742" y="1194862"/>
            <a:ext cx="538324" cy="493049"/>
          </a:xfrm>
          <a:custGeom>
            <a:avLst/>
            <a:gdLst/>
            <a:ahLst/>
            <a:cxnLst/>
            <a:rect l="l" t="t" r="r" b="b"/>
            <a:pathLst>
              <a:path w="538324" h="493049">
                <a:moveTo>
                  <a:pt x="0" y="493049"/>
                </a:moveTo>
                <a:lnTo>
                  <a:pt x="1104" y="454085"/>
                </a:lnTo>
                <a:lnTo>
                  <a:pt x="4337" y="415337"/>
                </a:lnTo>
                <a:lnTo>
                  <a:pt x="9580" y="377022"/>
                </a:lnTo>
                <a:lnTo>
                  <a:pt x="16716" y="339359"/>
                </a:lnTo>
                <a:lnTo>
                  <a:pt x="25988" y="301220"/>
                </a:lnTo>
                <a:lnTo>
                  <a:pt x="37034" y="264256"/>
                </a:lnTo>
                <a:lnTo>
                  <a:pt x="50206" y="227469"/>
                </a:lnTo>
                <a:lnTo>
                  <a:pt x="65530" y="191299"/>
                </a:lnTo>
                <a:lnTo>
                  <a:pt x="83009" y="156250"/>
                </a:lnTo>
                <a:lnTo>
                  <a:pt x="102615" y="122896"/>
                </a:lnTo>
                <a:lnTo>
                  <a:pt x="124969" y="91002"/>
                </a:lnTo>
                <a:lnTo>
                  <a:pt x="150090" y="61684"/>
                </a:lnTo>
                <a:lnTo>
                  <a:pt x="178295" y="35971"/>
                </a:lnTo>
                <a:lnTo>
                  <a:pt x="210635" y="15094"/>
                </a:lnTo>
                <a:lnTo>
                  <a:pt x="246543" y="2327"/>
                </a:lnTo>
                <a:lnTo>
                  <a:pt x="269407" y="0"/>
                </a:lnTo>
                <a:lnTo>
                  <a:pt x="269802" y="0"/>
                </a:lnTo>
                <a:lnTo>
                  <a:pt x="307573" y="6260"/>
                </a:lnTo>
                <a:lnTo>
                  <a:pt x="342385" y="22566"/>
                </a:lnTo>
                <a:lnTo>
                  <a:pt x="373124" y="45368"/>
                </a:lnTo>
                <a:lnTo>
                  <a:pt x="400757" y="72997"/>
                </a:lnTo>
                <a:lnTo>
                  <a:pt x="424546" y="102811"/>
                </a:lnTo>
                <a:lnTo>
                  <a:pt x="445576" y="134592"/>
                </a:lnTo>
                <a:lnTo>
                  <a:pt x="464461" y="168440"/>
                </a:lnTo>
                <a:lnTo>
                  <a:pt x="481153" y="203739"/>
                </a:lnTo>
                <a:lnTo>
                  <a:pt x="495633" y="239947"/>
                </a:lnTo>
                <a:lnTo>
                  <a:pt x="507911" y="276585"/>
                </a:lnTo>
                <a:lnTo>
                  <a:pt x="518351" y="314568"/>
                </a:lnTo>
                <a:lnTo>
                  <a:pt x="526549" y="352273"/>
                </a:lnTo>
                <a:lnTo>
                  <a:pt x="532764" y="390753"/>
                </a:lnTo>
                <a:lnTo>
                  <a:pt x="536864" y="429771"/>
                </a:lnTo>
                <a:lnTo>
                  <a:pt x="538322" y="455029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2"/>
          <p:cNvSpPr/>
          <p:nvPr/>
        </p:nvSpPr>
        <p:spPr>
          <a:xfrm>
            <a:off x="2805628" y="1558442"/>
            <a:ext cx="117885" cy="116768"/>
          </a:xfrm>
          <a:custGeom>
            <a:avLst/>
            <a:gdLst/>
            <a:ahLst/>
            <a:cxnLst/>
            <a:rect l="l" t="t" r="r" b="b"/>
            <a:pathLst>
              <a:path w="117885" h="116768">
                <a:moveTo>
                  <a:pt x="13868" y="1765"/>
                </a:moveTo>
                <a:lnTo>
                  <a:pt x="1892" y="9071"/>
                </a:lnTo>
                <a:lnTo>
                  <a:pt x="0" y="16887"/>
                </a:lnTo>
                <a:lnTo>
                  <a:pt x="60935" y="116768"/>
                </a:lnTo>
                <a:lnTo>
                  <a:pt x="89018" y="66368"/>
                </a:lnTo>
                <a:lnTo>
                  <a:pt x="59941" y="66368"/>
                </a:lnTo>
                <a:lnTo>
                  <a:pt x="21683" y="3658"/>
                </a:lnTo>
                <a:lnTo>
                  <a:pt x="13868" y="1765"/>
                </a:lnTo>
                <a:close/>
              </a:path>
              <a:path w="117885" h="116768">
                <a:moveTo>
                  <a:pt x="103432" y="0"/>
                </a:moveTo>
                <a:lnTo>
                  <a:pt x="95697" y="2198"/>
                </a:lnTo>
                <a:lnTo>
                  <a:pt x="59941" y="66368"/>
                </a:lnTo>
                <a:lnTo>
                  <a:pt x="89018" y="66368"/>
                </a:lnTo>
                <a:lnTo>
                  <a:pt x="117885" y="14561"/>
                </a:lnTo>
                <a:lnTo>
                  <a:pt x="115685" y="6827"/>
                </a:lnTo>
                <a:lnTo>
                  <a:pt x="10343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3"/>
          <p:cNvSpPr/>
          <p:nvPr/>
        </p:nvSpPr>
        <p:spPr>
          <a:xfrm>
            <a:off x="2866558" y="1347719"/>
            <a:ext cx="1059310" cy="340191"/>
          </a:xfrm>
          <a:custGeom>
            <a:avLst/>
            <a:gdLst/>
            <a:ahLst/>
            <a:cxnLst/>
            <a:rect l="l" t="t" r="r" b="b"/>
            <a:pathLst>
              <a:path w="1059310" h="340191">
                <a:moveTo>
                  <a:pt x="0" y="340191"/>
                </a:moveTo>
                <a:lnTo>
                  <a:pt x="4388" y="301893"/>
                </a:lnTo>
                <a:lnTo>
                  <a:pt x="16458" y="265489"/>
                </a:lnTo>
                <a:lnTo>
                  <a:pt x="34410" y="231771"/>
                </a:lnTo>
                <a:lnTo>
                  <a:pt x="57064" y="200457"/>
                </a:lnTo>
                <a:lnTo>
                  <a:pt x="83284" y="171689"/>
                </a:lnTo>
                <a:lnTo>
                  <a:pt x="111580" y="145959"/>
                </a:lnTo>
                <a:lnTo>
                  <a:pt x="142041" y="122424"/>
                </a:lnTo>
                <a:lnTo>
                  <a:pt x="174077" y="101125"/>
                </a:lnTo>
                <a:lnTo>
                  <a:pt x="207165" y="82070"/>
                </a:lnTo>
                <a:lnTo>
                  <a:pt x="242172" y="64622"/>
                </a:lnTo>
                <a:lnTo>
                  <a:pt x="277479" y="49479"/>
                </a:lnTo>
                <a:lnTo>
                  <a:pt x="314142" y="36100"/>
                </a:lnTo>
                <a:lnTo>
                  <a:pt x="351951" y="24617"/>
                </a:lnTo>
                <a:lnTo>
                  <a:pt x="389193" y="15489"/>
                </a:lnTo>
                <a:lnTo>
                  <a:pt x="427117" y="8357"/>
                </a:lnTo>
                <a:lnTo>
                  <a:pt x="465538" y="3340"/>
                </a:lnTo>
                <a:lnTo>
                  <a:pt x="504270" y="556"/>
                </a:lnTo>
                <a:lnTo>
                  <a:pt x="530691" y="0"/>
                </a:lnTo>
                <a:lnTo>
                  <a:pt x="532246" y="1"/>
                </a:lnTo>
                <a:lnTo>
                  <a:pt x="571080" y="1245"/>
                </a:lnTo>
                <a:lnTo>
                  <a:pt x="609722" y="4712"/>
                </a:lnTo>
                <a:lnTo>
                  <a:pt x="647986" y="10288"/>
                </a:lnTo>
                <a:lnTo>
                  <a:pt x="685686" y="17858"/>
                </a:lnTo>
                <a:lnTo>
                  <a:pt x="722637" y="27309"/>
                </a:lnTo>
                <a:lnTo>
                  <a:pt x="760072" y="39010"/>
                </a:lnTo>
                <a:lnTo>
                  <a:pt x="796289" y="52492"/>
                </a:lnTo>
                <a:lnTo>
                  <a:pt x="832385" y="68241"/>
                </a:lnTo>
                <a:lnTo>
                  <a:pt x="866709" y="85627"/>
                </a:lnTo>
                <a:lnTo>
                  <a:pt x="900182" y="105234"/>
                </a:lnTo>
                <a:lnTo>
                  <a:pt x="932298" y="127064"/>
                </a:lnTo>
                <a:lnTo>
                  <a:pt x="962484" y="151089"/>
                </a:lnTo>
                <a:lnTo>
                  <a:pt x="990508" y="177679"/>
                </a:lnTo>
                <a:lnTo>
                  <a:pt x="1015436" y="206791"/>
                </a:lnTo>
                <a:lnTo>
                  <a:pt x="1016454" y="208141"/>
                </a:lnTo>
                <a:lnTo>
                  <a:pt x="1016792" y="208591"/>
                </a:lnTo>
                <a:lnTo>
                  <a:pt x="1019448" y="212202"/>
                </a:lnTo>
                <a:lnTo>
                  <a:pt x="1019776" y="212654"/>
                </a:lnTo>
                <a:lnTo>
                  <a:pt x="1020101" y="213107"/>
                </a:lnTo>
                <a:lnTo>
                  <a:pt x="1020426" y="213559"/>
                </a:lnTo>
                <a:lnTo>
                  <a:pt x="1020749" y="214012"/>
                </a:lnTo>
                <a:lnTo>
                  <a:pt x="1021072" y="214466"/>
                </a:lnTo>
                <a:lnTo>
                  <a:pt x="1021393" y="214919"/>
                </a:lnTo>
                <a:lnTo>
                  <a:pt x="1021713" y="215373"/>
                </a:lnTo>
                <a:lnTo>
                  <a:pt x="1022031" y="215827"/>
                </a:lnTo>
                <a:lnTo>
                  <a:pt x="1022349" y="216281"/>
                </a:lnTo>
                <a:lnTo>
                  <a:pt x="1022665" y="216735"/>
                </a:lnTo>
                <a:lnTo>
                  <a:pt x="1022981" y="217190"/>
                </a:lnTo>
                <a:lnTo>
                  <a:pt x="1023295" y="217645"/>
                </a:lnTo>
                <a:lnTo>
                  <a:pt x="1023607" y="218100"/>
                </a:lnTo>
                <a:lnTo>
                  <a:pt x="1023919" y="218555"/>
                </a:lnTo>
                <a:lnTo>
                  <a:pt x="1024230" y="219011"/>
                </a:lnTo>
                <a:lnTo>
                  <a:pt x="1025765" y="221291"/>
                </a:lnTo>
                <a:lnTo>
                  <a:pt x="1026069" y="221747"/>
                </a:lnTo>
                <a:lnTo>
                  <a:pt x="1029038" y="226325"/>
                </a:lnTo>
                <a:lnTo>
                  <a:pt x="1029329" y="226784"/>
                </a:lnTo>
                <a:lnTo>
                  <a:pt x="1041361" y="248088"/>
                </a:lnTo>
                <a:lnTo>
                  <a:pt x="1041594" y="248555"/>
                </a:lnTo>
                <a:lnTo>
                  <a:pt x="1047181" y="260749"/>
                </a:lnTo>
                <a:lnTo>
                  <a:pt x="1047379" y="261219"/>
                </a:lnTo>
                <a:lnTo>
                  <a:pt x="1051553" y="272082"/>
                </a:lnTo>
                <a:lnTo>
                  <a:pt x="1051719" y="272555"/>
                </a:lnTo>
                <a:lnTo>
                  <a:pt x="1054465" y="281097"/>
                </a:lnTo>
                <a:lnTo>
                  <a:pt x="1054605" y="281573"/>
                </a:lnTo>
                <a:lnTo>
                  <a:pt x="1055282" y="283952"/>
                </a:lnTo>
                <a:lnTo>
                  <a:pt x="1055414" y="284427"/>
                </a:lnTo>
                <a:lnTo>
                  <a:pt x="1057106" y="291100"/>
                </a:lnTo>
                <a:lnTo>
                  <a:pt x="1057217" y="291577"/>
                </a:lnTo>
                <a:lnTo>
                  <a:pt x="1059127" y="301132"/>
                </a:lnTo>
                <a:lnTo>
                  <a:pt x="1059208" y="301611"/>
                </a:lnTo>
                <a:lnTo>
                  <a:pt x="1059287" y="302089"/>
                </a:lnTo>
                <a:lnTo>
                  <a:pt x="1059310" y="302372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3860874" y="1556010"/>
            <a:ext cx="117509" cy="119200"/>
          </a:xfrm>
          <a:custGeom>
            <a:avLst/>
            <a:gdLst/>
            <a:ahLst/>
            <a:cxnLst/>
            <a:rect l="l" t="t" r="r" b="b"/>
            <a:pathLst>
              <a:path w="117509" h="119200">
                <a:moveTo>
                  <a:pt x="12895" y="7369"/>
                </a:moveTo>
                <a:lnTo>
                  <a:pt x="1400" y="15411"/>
                </a:lnTo>
                <a:lnTo>
                  <a:pt x="0" y="23329"/>
                </a:lnTo>
                <a:lnTo>
                  <a:pt x="67068" y="119200"/>
                </a:lnTo>
                <a:lnTo>
                  <a:pt x="91072" y="68962"/>
                </a:lnTo>
                <a:lnTo>
                  <a:pt x="62922" y="68962"/>
                </a:lnTo>
                <a:lnTo>
                  <a:pt x="20812" y="8769"/>
                </a:lnTo>
                <a:lnTo>
                  <a:pt x="12895" y="7369"/>
                </a:lnTo>
                <a:close/>
              </a:path>
              <a:path w="117509" h="119200">
                <a:moveTo>
                  <a:pt x="102172" y="0"/>
                </a:moveTo>
                <a:lnTo>
                  <a:pt x="94590" y="2679"/>
                </a:lnTo>
                <a:lnTo>
                  <a:pt x="62922" y="68962"/>
                </a:lnTo>
                <a:lnTo>
                  <a:pt x="91072" y="68962"/>
                </a:lnTo>
                <a:lnTo>
                  <a:pt x="117509" y="13629"/>
                </a:lnTo>
                <a:lnTo>
                  <a:pt x="114829" y="6047"/>
                </a:lnTo>
                <a:lnTo>
                  <a:pt x="102172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466757" y="1347719"/>
            <a:ext cx="1135363" cy="340191"/>
          </a:xfrm>
          <a:custGeom>
            <a:avLst/>
            <a:gdLst/>
            <a:ahLst/>
            <a:cxnLst/>
            <a:rect l="l" t="t" r="r" b="b"/>
            <a:pathLst>
              <a:path w="1135363" h="340191">
                <a:moveTo>
                  <a:pt x="0" y="340191"/>
                </a:moveTo>
                <a:lnTo>
                  <a:pt x="4703" y="301893"/>
                </a:lnTo>
                <a:lnTo>
                  <a:pt x="17640" y="265489"/>
                </a:lnTo>
                <a:lnTo>
                  <a:pt x="36560" y="232246"/>
                </a:lnTo>
                <a:lnTo>
                  <a:pt x="59958" y="201835"/>
                </a:lnTo>
                <a:lnTo>
                  <a:pt x="86437" y="174332"/>
                </a:lnTo>
                <a:lnTo>
                  <a:pt x="115337" y="149313"/>
                </a:lnTo>
                <a:lnTo>
                  <a:pt x="146390" y="126380"/>
                </a:lnTo>
                <a:lnTo>
                  <a:pt x="178998" y="105563"/>
                </a:lnTo>
                <a:lnTo>
                  <a:pt x="212636" y="86862"/>
                </a:lnTo>
                <a:lnTo>
                  <a:pt x="248241" y="69615"/>
                </a:lnTo>
                <a:lnTo>
                  <a:pt x="284126" y="54528"/>
                </a:lnTo>
                <a:lnTo>
                  <a:pt x="321424" y="41028"/>
                </a:lnTo>
                <a:lnTo>
                  <a:pt x="358377" y="29672"/>
                </a:lnTo>
                <a:lnTo>
                  <a:pt x="396274" y="19994"/>
                </a:lnTo>
                <a:lnTo>
                  <a:pt x="434940" y="12098"/>
                </a:lnTo>
                <a:lnTo>
                  <a:pt x="474200" y="6089"/>
                </a:lnTo>
                <a:lnTo>
                  <a:pt x="512218" y="2200"/>
                </a:lnTo>
                <a:lnTo>
                  <a:pt x="550464" y="234"/>
                </a:lnTo>
                <a:lnTo>
                  <a:pt x="568791" y="0"/>
                </a:lnTo>
                <a:lnTo>
                  <a:pt x="570458" y="1"/>
                </a:lnTo>
                <a:lnTo>
                  <a:pt x="608755" y="1062"/>
                </a:lnTo>
                <a:lnTo>
                  <a:pt x="646891" y="4012"/>
                </a:lnTo>
                <a:lnTo>
                  <a:pt x="684711" y="8763"/>
                </a:lnTo>
                <a:lnTo>
                  <a:pt x="723672" y="15544"/>
                </a:lnTo>
                <a:lnTo>
                  <a:pt x="761943" y="24088"/>
                </a:lnTo>
                <a:lnTo>
                  <a:pt x="799351" y="34292"/>
                </a:lnTo>
                <a:lnTo>
                  <a:pt x="835718" y="46057"/>
                </a:lnTo>
                <a:lnTo>
                  <a:pt x="872306" y="59861"/>
                </a:lnTo>
                <a:lnTo>
                  <a:pt x="907376" y="75134"/>
                </a:lnTo>
                <a:lnTo>
                  <a:pt x="942026" y="92454"/>
                </a:lnTo>
                <a:lnTo>
                  <a:pt x="975803" y="111851"/>
                </a:lnTo>
                <a:lnTo>
                  <a:pt x="1008195" y="133335"/>
                </a:lnTo>
                <a:lnTo>
                  <a:pt x="1031583" y="151089"/>
                </a:lnTo>
                <a:lnTo>
                  <a:pt x="1032093" y="151500"/>
                </a:lnTo>
                <a:lnTo>
                  <a:pt x="1039608" y="157718"/>
                </a:lnTo>
                <a:lnTo>
                  <a:pt x="1040101" y="158135"/>
                </a:lnTo>
                <a:lnTo>
                  <a:pt x="1044489" y="161906"/>
                </a:lnTo>
                <a:lnTo>
                  <a:pt x="1044972" y="162326"/>
                </a:lnTo>
                <a:lnTo>
                  <a:pt x="1045453" y="162747"/>
                </a:lnTo>
                <a:lnTo>
                  <a:pt x="1045933" y="163169"/>
                </a:lnTo>
                <a:lnTo>
                  <a:pt x="1046413" y="163590"/>
                </a:lnTo>
                <a:lnTo>
                  <a:pt x="1046890" y="164012"/>
                </a:lnTo>
                <a:lnTo>
                  <a:pt x="1047368" y="164434"/>
                </a:lnTo>
                <a:lnTo>
                  <a:pt x="1056227" y="172517"/>
                </a:lnTo>
                <a:lnTo>
                  <a:pt x="1056683" y="172945"/>
                </a:lnTo>
                <a:lnTo>
                  <a:pt x="1073573" y="189888"/>
                </a:lnTo>
                <a:lnTo>
                  <a:pt x="1073984" y="190328"/>
                </a:lnTo>
                <a:lnTo>
                  <a:pt x="1074393" y="190768"/>
                </a:lnTo>
                <a:lnTo>
                  <a:pt x="1074801" y="191209"/>
                </a:lnTo>
                <a:lnTo>
                  <a:pt x="1075208" y="191649"/>
                </a:lnTo>
                <a:lnTo>
                  <a:pt x="1075613" y="192091"/>
                </a:lnTo>
                <a:lnTo>
                  <a:pt x="1076018" y="192532"/>
                </a:lnTo>
                <a:lnTo>
                  <a:pt x="1076421" y="192974"/>
                </a:lnTo>
                <a:lnTo>
                  <a:pt x="1076823" y="193416"/>
                </a:lnTo>
                <a:lnTo>
                  <a:pt x="1077225" y="193858"/>
                </a:lnTo>
                <a:lnTo>
                  <a:pt x="1077624" y="194300"/>
                </a:lnTo>
                <a:lnTo>
                  <a:pt x="1078023" y="194743"/>
                </a:lnTo>
                <a:lnTo>
                  <a:pt x="1078420" y="195186"/>
                </a:lnTo>
                <a:lnTo>
                  <a:pt x="1078817" y="195629"/>
                </a:lnTo>
                <a:lnTo>
                  <a:pt x="1079212" y="196073"/>
                </a:lnTo>
                <a:lnTo>
                  <a:pt x="1097095" y="218100"/>
                </a:lnTo>
                <a:lnTo>
                  <a:pt x="1097430" y="218555"/>
                </a:lnTo>
                <a:lnTo>
                  <a:pt x="1100701" y="223118"/>
                </a:lnTo>
                <a:lnTo>
                  <a:pt x="1101022" y="223576"/>
                </a:lnTo>
                <a:lnTo>
                  <a:pt x="1101341" y="224033"/>
                </a:lnTo>
                <a:lnTo>
                  <a:pt x="1101658" y="224492"/>
                </a:lnTo>
                <a:lnTo>
                  <a:pt x="1101975" y="224950"/>
                </a:lnTo>
                <a:lnTo>
                  <a:pt x="1113031" y="242496"/>
                </a:lnTo>
                <a:lnTo>
                  <a:pt x="1113297" y="242961"/>
                </a:lnTo>
                <a:lnTo>
                  <a:pt x="1121501" y="258867"/>
                </a:lnTo>
                <a:lnTo>
                  <a:pt x="1121719" y="259337"/>
                </a:lnTo>
                <a:lnTo>
                  <a:pt x="1131462" y="285380"/>
                </a:lnTo>
                <a:lnTo>
                  <a:pt x="1131599" y="285856"/>
                </a:lnTo>
                <a:lnTo>
                  <a:pt x="1131733" y="286332"/>
                </a:lnTo>
                <a:lnTo>
                  <a:pt x="1131867" y="286809"/>
                </a:lnTo>
                <a:lnTo>
                  <a:pt x="1131999" y="287285"/>
                </a:lnTo>
                <a:lnTo>
                  <a:pt x="1135165" y="301132"/>
                </a:lnTo>
                <a:lnTo>
                  <a:pt x="1135252" y="301611"/>
                </a:lnTo>
                <a:lnTo>
                  <a:pt x="1135337" y="302089"/>
                </a:lnTo>
                <a:lnTo>
                  <a:pt x="1135363" y="302384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5536721" y="1555811"/>
            <a:ext cx="117450" cy="119400"/>
          </a:xfrm>
          <a:custGeom>
            <a:avLst/>
            <a:gdLst/>
            <a:ahLst/>
            <a:cxnLst/>
            <a:rect l="l" t="t" r="r" b="b"/>
            <a:pathLst>
              <a:path w="117450" h="119400">
                <a:moveTo>
                  <a:pt x="12802" y="7881"/>
                </a:moveTo>
                <a:lnTo>
                  <a:pt x="1355" y="15989"/>
                </a:lnTo>
                <a:lnTo>
                  <a:pt x="0" y="23915"/>
                </a:lnTo>
                <a:lnTo>
                  <a:pt x="67617" y="119400"/>
                </a:lnTo>
                <a:lnTo>
                  <a:pt x="91255" y="69187"/>
                </a:lnTo>
                <a:lnTo>
                  <a:pt x="63182" y="69187"/>
                </a:lnTo>
                <a:lnTo>
                  <a:pt x="20728" y="9236"/>
                </a:lnTo>
                <a:lnTo>
                  <a:pt x="12802" y="7881"/>
                </a:lnTo>
                <a:close/>
              </a:path>
              <a:path w="117450" h="119400">
                <a:moveTo>
                  <a:pt x="102036" y="0"/>
                </a:moveTo>
                <a:lnTo>
                  <a:pt x="94470" y="2722"/>
                </a:lnTo>
                <a:lnTo>
                  <a:pt x="63182" y="69187"/>
                </a:lnTo>
                <a:lnTo>
                  <a:pt x="91255" y="69187"/>
                </a:lnTo>
                <a:lnTo>
                  <a:pt x="117450" y="13542"/>
                </a:lnTo>
                <a:lnTo>
                  <a:pt x="114727" y="5975"/>
                </a:lnTo>
                <a:lnTo>
                  <a:pt x="102036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468816" y="2226728"/>
            <a:ext cx="1135525" cy="327492"/>
          </a:xfrm>
          <a:custGeom>
            <a:avLst/>
            <a:gdLst/>
            <a:ahLst/>
            <a:cxnLst/>
            <a:rect l="l" t="t" r="r" b="b"/>
            <a:pathLst>
              <a:path w="1135525" h="327492">
                <a:moveTo>
                  <a:pt x="0" y="12420"/>
                </a:moveTo>
                <a:lnTo>
                  <a:pt x="10137" y="49281"/>
                </a:lnTo>
                <a:lnTo>
                  <a:pt x="27204" y="83779"/>
                </a:lnTo>
                <a:lnTo>
                  <a:pt x="49030" y="115012"/>
                </a:lnTo>
                <a:lnTo>
                  <a:pt x="74791" y="143818"/>
                </a:lnTo>
                <a:lnTo>
                  <a:pt x="102923" y="169688"/>
                </a:lnTo>
                <a:lnTo>
                  <a:pt x="134030" y="193881"/>
                </a:lnTo>
                <a:lnTo>
                  <a:pt x="165795" y="215140"/>
                </a:lnTo>
                <a:lnTo>
                  <a:pt x="200007" y="235024"/>
                </a:lnTo>
                <a:lnTo>
                  <a:pt x="235031" y="252732"/>
                </a:lnTo>
                <a:lnTo>
                  <a:pt x="270420" y="268302"/>
                </a:lnTo>
                <a:lnTo>
                  <a:pt x="307288" y="282323"/>
                </a:lnTo>
                <a:lnTo>
                  <a:pt x="343887" y="294214"/>
                </a:lnTo>
                <a:lnTo>
                  <a:pt x="381489" y="304464"/>
                </a:lnTo>
                <a:lnTo>
                  <a:pt x="419918" y="312966"/>
                </a:lnTo>
                <a:lnTo>
                  <a:pt x="459000" y="319615"/>
                </a:lnTo>
                <a:lnTo>
                  <a:pt x="496902" y="324151"/>
                </a:lnTo>
                <a:lnTo>
                  <a:pt x="535086" y="326797"/>
                </a:lnTo>
                <a:lnTo>
                  <a:pt x="566733" y="327492"/>
                </a:lnTo>
                <a:lnTo>
                  <a:pt x="568399" y="327490"/>
                </a:lnTo>
                <a:lnTo>
                  <a:pt x="606697" y="326429"/>
                </a:lnTo>
                <a:lnTo>
                  <a:pt x="644833" y="323479"/>
                </a:lnTo>
                <a:lnTo>
                  <a:pt x="682652" y="318728"/>
                </a:lnTo>
                <a:lnTo>
                  <a:pt x="721613" y="311947"/>
                </a:lnTo>
                <a:lnTo>
                  <a:pt x="759884" y="303403"/>
                </a:lnTo>
                <a:lnTo>
                  <a:pt x="797292" y="293199"/>
                </a:lnTo>
                <a:lnTo>
                  <a:pt x="833659" y="281434"/>
                </a:lnTo>
                <a:lnTo>
                  <a:pt x="870248" y="267630"/>
                </a:lnTo>
                <a:lnTo>
                  <a:pt x="905317" y="252357"/>
                </a:lnTo>
                <a:lnTo>
                  <a:pt x="939967" y="235037"/>
                </a:lnTo>
                <a:lnTo>
                  <a:pt x="973745" y="215640"/>
                </a:lnTo>
                <a:lnTo>
                  <a:pt x="1006137" y="194156"/>
                </a:lnTo>
                <a:lnTo>
                  <a:pt x="1036562" y="170607"/>
                </a:lnTo>
                <a:lnTo>
                  <a:pt x="1037550" y="169773"/>
                </a:lnTo>
                <a:lnTo>
                  <a:pt x="1038043" y="169356"/>
                </a:lnTo>
                <a:lnTo>
                  <a:pt x="1044832" y="163479"/>
                </a:lnTo>
                <a:lnTo>
                  <a:pt x="1045310" y="163057"/>
                </a:lnTo>
                <a:lnTo>
                  <a:pt x="1048149" y="160516"/>
                </a:lnTo>
                <a:lnTo>
                  <a:pt x="1048619" y="160092"/>
                </a:lnTo>
                <a:lnTo>
                  <a:pt x="1049087" y="159667"/>
                </a:lnTo>
                <a:lnTo>
                  <a:pt x="1049555" y="159242"/>
                </a:lnTo>
                <a:lnTo>
                  <a:pt x="1050021" y="158817"/>
                </a:lnTo>
                <a:lnTo>
                  <a:pt x="1050486" y="158391"/>
                </a:lnTo>
                <a:lnTo>
                  <a:pt x="1050951" y="157965"/>
                </a:lnTo>
                <a:lnTo>
                  <a:pt x="1054169" y="154974"/>
                </a:lnTo>
                <a:lnTo>
                  <a:pt x="1054625" y="154545"/>
                </a:lnTo>
                <a:lnTo>
                  <a:pt x="1073555" y="135400"/>
                </a:lnTo>
                <a:lnTo>
                  <a:pt x="1073960" y="134959"/>
                </a:lnTo>
                <a:lnTo>
                  <a:pt x="1076362" y="132305"/>
                </a:lnTo>
                <a:lnTo>
                  <a:pt x="1076759" y="131862"/>
                </a:lnTo>
                <a:lnTo>
                  <a:pt x="1095037" y="109391"/>
                </a:lnTo>
                <a:lnTo>
                  <a:pt x="1095372" y="108936"/>
                </a:lnTo>
                <a:lnTo>
                  <a:pt x="1098643" y="104373"/>
                </a:lnTo>
                <a:lnTo>
                  <a:pt x="1098964" y="103915"/>
                </a:lnTo>
                <a:lnTo>
                  <a:pt x="1099283" y="103457"/>
                </a:lnTo>
                <a:lnTo>
                  <a:pt x="1099600" y="102999"/>
                </a:lnTo>
                <a:lnTo>
                  <a:pt x="1099917" y="102541"/>
                </a:lnTo>
                <a:lnTo>
                  <a:pt x="1110169" y="86390"/>
                </a:lnTo>
                <a:lnTo>
                  <a:pt x="1110439" y="85925"/>
                </a:lnTo>
                <a:lnTo>
                  <a:pt x="1110707" y="85461"/>
                </a:lnTo>
                <a:lnTo>
                  <a:pt x="1110973" y="84995"/>
                </a:lnTo>
                <a:lnTo>
                  <a:pt x="1111239" y="84530"/>
                </a:lnTo>
                <a:lnTo>
                  <a:pt x="1119443" y="68624"/>
                </a:lnTo>
                <a:lnTo>
                  <a:pt x="1119661" y="68154"/>
                </a:lnTo>
                <a:lnTo>
                  <a:pt x="1119876" y="67684"/>
                </a:lnTo>
                <a:lnTo>
                  <a:pt x="1120091" y="67213"/>
                </a:lnTo>
                <a:lnTo>
                  <a:pt x="1120304" y="66742"/>
                </a:lnTo>
                <a:lnTo>
                  <a:pt x="1129404" y="42111"/>
                </a:lnTo>
                <a:lnTo>
                  <a:pt x="1129541" y="41635"/>
                </a:lnTo>
                <a:lnTo>
                  <a:pt x="1131176" y="35437"/>
                </a:lnTo>
                <a:lnTo>
                  <a:pt x="1131292" y="34960"/>
                </a:lnTo>
                <a:lnTo>
                  <a:pt x="1131405" y="34483"/>
                </a:lnTo>
                <a:lnTo>
                  <a:pt x="1131518" y="34005"/>
                </a:lnTo>
                <a:lnTo>
                  <a:pt x="1131629" y="33528"/>
                </a:lnTo>
                <a:lnTo>
                  <a:pt x="1133107" y="26359"/>
                </a:lnTo>
                <a:lnTo>
                  <a:pt x="1133194" y="25880"/>
                </a:lnTo>
                <a:lnTo>
                  <a:pt x="1134799" y="14387"/>
                </a:lnTo>
                <a:lnTo>
                  <a:pt x="1134847" y="13908"/>
                </a:lnTo>
                <a:lnTo>
                  <a:pt x="1135495" y="2878"/>
                </a:lnTo>
                <a:lnTo>
                  <a:pt x="1135505" y="2398"/>
                </a:lnTo>
                <a:lnTo>
                  <a:pt x="1135512" y="1918"/>
                </a:lnTo>
                <a:lnTo>
                  <a:pt x="1135518" y="1439"/>
                </a:lnTo>
                <a:lnTo>
                  <a:pt x="1135521" y="959"/>
                </a:lnTo>
                <a:lnTo>
                  <a:pt x="1135524" y="479"/>
                </a:lnTo>
                <a:lnTo>
                  <a:pt x="1135525" y="0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16256" y="2214028"/>
            <a:ext cx="117514" cy="119179"/>
          </a:xfrm>
          <a:custGeom>
            <a:avLst/>
            <a:gdLst/>
            <a:ahLst/>
            <a:cxnLst/>
            <a:rect l="l" t="t" r="r" b="b"/>
            <a:pathLst>
              <a:path w="117514" h="119179">
                <a:moveTo>
                  <a:pt x="50501" y="0"/>
                </a:moveTo>
                <a:lnTo>
                  <a:pt x="0" y="105542"/>
                </a:lnTo>
                <a:lnTo>
                  <a:pt x="2674" y="113125"/>
                </a:lnTo>
                <a:lnTo>
                  <a:pt x="15328" y="119179"/>
                </a:lnTo>
                <a:lnTo>
                  <a:pt x="22912" y="116504"/>
                </a:lnTo>
                <a:lnTo>
                  <a:pt x="54618" y="50241"/>
                </a:lnTo>
                <a:lnTo>
                  <a:pt x="85605" y="50241"/>
                </a:lnTo>
                <a:lnTo>
                  <a:pt x="50501" y="0"/>
                </a:lnTo>
                <a:close/>
              </a:path>
              <a:path w="117514" h="119179">
                <a:moveTo>
                  <a:pt x="85605" y="50241"/>
                </a:moveTo>
                <a:lnTo>
                  <a:pt x="54618" y="50241"/>
                </a:lnTo>
                <a:lnTo>
                  <a:pt x="96692" y="110458"/>
                </a:lnTo>
                <a:lnTo>
                  <a:pt x="104609" y="111862"/>
                </a:lnTo>
                <a:lnTo>
                  <a:pt x="116109" y="103827"/>
                </a:lnTo>
                <a:lnTo>
                  <a:pt x="117514" y="95910"/>
                </a:lnTo>
                <a:lnTo>
                  <a:pt x="85605" y="50241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3927942" y="1183105"/>
            <a:ext cx="538336" cy="504806"/>
          </a:xfrm>
          <a:custGeom>
            <a:avLst/>
            <a:gdLst/>
            <a:ahLst/>
            <a:cxnLst/>
            <a:rect l="l" t="t" r="r" b="b"/>
            <a:pathLst>
              <a:path w="538336" h="504806">
                <a:moveTo>
                  <a:pt x="0" y="504806"/>
                </a:moveTo>
                <a:lnTo>
                  <a:pt x="1024" y="466387"/>
                </a:lnTo>
                <a:lnTo>
                  <a:pt x="4027" y="428167"/>
                </a:lnTo>
                <a:lnTo>
                  <a:pt x="8902" y="390343"/>
                </a:lnTo>
                <a:lnTo>
                  <a:pt x="15833" y="351696"/>
                </a:lnTo>
                <a:lnTo>
                  <a:pt x="24551" y="313913"/>
                </a:lnTo>
                <a:lnTo>
                  <a:pt x="34938" y="277216"/>
                </a:lnTo>
                <a:lnTo>
                  <a:pt x="47344" y="240544"/>
                </a:lnTo>
                <a:lnTo>
                  <a:pt x="61809" y="204310"/>
                </a:lnTo>
                <a:lnTo>
                  <a:pt x="78348" y="168986"/>
                </a:lnTo>
                <a:lnTo>
                  <a:pt x="96951" y="135113"/>
                </a:lnTo>
                <a:lnTo>
                  <a:pt x="118245" y="102363"/>
                </a:lnTo>
                <a:lnTo>
                  <a:pt x="142272" y="71799"/>
                </a:lnTo>
                <a:lnTo>
                  <a:pt x="169375" y="44357"/>
                </a:lnTo>
                <a:lnTo>
                  <a:pt x="200252" y="21319"/>
                </a:lnTo>
                <a:lnTo>
                  <a:pt x="235156" y="5310"/>
                </a:lnTo>
                <a:lnTo>
                  <a:pt x="269407" y="0"/>
                </a:lnTo>
                <a:lnTo>
                  <a:pt x="269802" y="0"/>
                </a:lnTo>
                <a:lnTo>
                  <a:pt x="307573" y="6414"/>
                </a:lnTo>
                <a:lnTo>
                  <a:pt x="342003" y="22879"/>
                </a:lnTo>
                <a:lnTo>
                  <a:pt x="372756" y="46150"/>
                </a:lnTo>
                <a:lnTo>
                  <a:pt x="400057" y="73976"/>
                </a:lnTo>
                <a:lnTo>
                  <a:pt x="423887" y="104396"/>
                </a:lnTo>
                <a:lnTo>
                  <a:pt x="444961" y="136850"/>
                </a:lnTo>
                <a:lnTo>
                  <a:pt x="463328" y="170313"/>
                </a:lnTo>
                <a:lnTo>
                  <a:pt x="479611" y="205125"/>
                </a:lnTo>
                <a:lnTo>
                  <a:pt x="493803" y="240765"/>
                </a:lnTo>
                <a:lnTo>
                  <a:pt x="506324" y="278089"/>
                </a:lnTo>
                <a:lnTo>
                  <a:pt x="516688" y="315472"/>
                </a:lnTo>
                <a:lnTo>
                  <a:pt x="525227" y="353933"/>
                </a:lnTo>
                <a:lnTo>
                  <a:pt x="531606" y="391815"/>
                </a:lnTo>
                <a:lnTo>
                  <a:pt x="536045" y="430258"/>
                </a:lnTo>
                <a:lnTo>
                  <a:pt x="538322" y="466166"/>
                </a:lnTo>
                <a:lnTo>
                  <a:pt x="538336" y="466906"/>
                </a:lnTo>
              </a:path>
            </a:pathLst>
          </a:custGeom>
          <a:ln w="25399">
            <a:solidFill>
              <a:srgbClr val="3E38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4405893" y="1558472"/>
            <a:ext cx="117887" cy="116739"/>
          </a:xfrm>
          <a:custGeom>
            <a:avLst/>
            <a:gdLst/>
            <a:ahLst/>
            <a:cxnLst/>
            <a:rect l="l" t="t" r="r" b="b"/>
            <a:pathLst>
              <a:path w="117887" h="116739">
                <a:moveTo>
                  <a:pt x="13879" y="1703"/>
                </a:moveTo>
                <a:lnTo>
                  <a:pt x="1898" y="9000"/>
                </a:lnTo>
                <a:lnTo>
                  <a:pt x="0" y="16813"/>
                </a:lnTo>
                <a:lnTo>
                  <a:pt x="60864" y="116739"/>
                </a:lnTo>
                <a:lnTo>
                  <a:pt x="88995" y="66338"/>
                </a:lnTo>
                <a:lnTo>
                  <a:pt x="59905" y="66338"/>
                </a:lnTo>
                <a:lnTo>
                  <a:pt x="21692" y="3600"/>
                </a:lnTo>
                <a:lnTo>
                  <a:pt x="13879" y="1703"/>
                </a:lnTo>
                <a:close/>
              </a:path>
              <a:path w="117887" h="116739">
                <a:moveTo>
                  <a:pt x="103444" y="0"/>
                </a:moveTo>
                <a:lnTo>
                  <a:pt x="95708" y="2194"/>
                </a:lnTo>
                <a:lnTo>
                  <a:pt x="59905" y="66338"/>
                </a:lnTo>
                <a:lnTo>
                  <a:pt x="88995" y="66338"/>
                </a:lnTo>
                <a:lnTo>
                  <a:pt x="117887" y="14573"/>
                </a:lnTo>
                <a:lnTo>
                  <a:pt x="115693" y="6837"/>
                </a:lnTo>
                <a:lnTo>
                  <a:pt x="103444" y="0"/>
                </a:lnTo>
                <a:close/>
              </a:path>
            </a:pathLst>
          </a:custGeom>
          <a:solidFill>
            <a:srgbClr val="3E382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21"/>
          <p:cNvSpPr txBox="1"/>
          <p:nvPr/>
        </p:nvSpPr>
        <p:spPr>
          <a:xfrm>
            <a:off x="457200" y="2929508"/>
            <a:ext cx="9144000" cy="338760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marR="866140" indent="-342900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  <a:tabLst>
                <a:tab pos="1599565" algn="l"/>
                <a:tab pos="3275965" algn="l"/>
              </a:tabLst>
            </a:pPr>
            <a:r>
              <a:rPr lang="el-GR" sz="2000" dirty="0">
                <a:latin typeface="+mj-lt"/>
                <a:cs typeface="Calibri"/>
              </a:rPr>
              <a:t>Πειραματιζόμενοι με διάφορες λέξεις εισόδου, διαπιστώνουμε ότι το συγκεκριμένο αυτόματο αποδέχεται π.χ. τις λέξεις 1,01,11, και 0101010101</a:t>
            </a:r>
          </a:p>
          <a:p>
            <a:pPr marL="342900" marR="866140" indent="-342900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  <a:tabLst>
                <a:tab pos="1599565" algn="l"/>
                <a:tab pos="3275965" algn="l"/>
              </a:tabLst>
            </a:pPr>
            <a:r>
              <a:rPr lang="el-GR" sz="2000" dirty="0" smtClean="0">
                <a:latin typeface="+mj-lt"/>
                <a:cs typeface="Calibri"/>
              </a:rPr>
              <a:t>Γενικότερα το αυτόματα αποδέχεται όλες τις λέξεις που τελειώνουν σε 1, αφού οποτεδήποτε διαβάζει το σύμβολο 1 μεταβαίνει κατάσταση αποδοχής.</a:t>
            </a:r>
          </a:p>
          <a:p>
            <a:pPr marL="342900" marR="866140" indent="-342900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  <a:tabLst>
                <a:tab pos="1599565" algn="l"/>
                <a:tab pos="3275965" algn="l"/>
              </a:tabLst>
            </a:pPr>
            <a:r>
              <a:rPr lang="el-GR" sz="2000" dirty="0" smtClean="0">
                <a:latin typeface="+mj-lt"/>
                <a:cs typeface="Calibri"/>
              </a:rPr>
              <a:t>Επιπλέον αποδέχεται τις λέξεις 100, 0100, 110000, και 0101000000 και κάθε λέξη που τελειώνει με το σύμβολο 1 ακολουθούμενο από άρτιο πλήθος από 0, ενώ απορρίπτει άλλες λέξει όπως 0, 10, 101000 </a:t>
            </a:r>
          </a:p>
          <a:p>
            <a:pPr marR="866140">
              <a:lnSpc>
                <a:spcPct val="100000"/>
              </a:lnSpc>
              <a:buClr>
                <a:schemeClr val="tx1"/>
              </a:buClr>
              <a:tabLst>
                <a:tab pos="1599565" algn="l"/>
                <a:tab pos="3275965" algn="l"/>
              </a:tabLst>
            </a:pPr>
            <a:r>
              <a:rPr lang="el-GR" sz="2000" dirty="0">
                <a:latin typeface="+mj-lt"/>
                <a:cs typeface="Calibri"/>
              </a:rPr>
              <a:t> </a:t>
            </a:r>
            <a:r>
              <a:rPr lang="el-GR" sz="2000" dirty="0" smtClean="0">
                <a:latin typeface="+mj-lt"/>
                <a:cs typeface="Calibri"/>
              </a:rPr>
              <a:t>      </a:t>
            </a:r>
            <a:r>
              <a:rPr lang="el-GR" sz="2000" b="1" dirty="0" smtClean="0">
                <a:latin typeface="+mj-lt"/>
                <a:cs typeface="Calibri"/>
              </a:rPr>
              <a:t>(Με βάση τις παρατηρήσεις-&gt; </a:t>
            </a:r>
            <a:r>
              <a:rPr lang="el-GR" sz="2000" b="1" dirty="0" err="1" smtClean="0">
                <a:latin typeface="+mj-lt"/>
                <a:cs typeface="Calibri"/>
              </a:rPr>
              <a:t>πεγραφή</a:t>
            </a:r>
            <a:r>
              <a:rPr lang="el-GR" sz="2000" b="1" dirty="0" smtClean="0">
                <a:latin typeface="+mj-lt"/>
                <a:cs typeface="Calibri"/>
              </a:rPr>
              <a:t> γλώσσας) </a:t>
            </a:r>
            <a:endParaRPr lang="en-US" sz="2000" b="1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000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000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l-GR" sz="2000" dirty="0">
              <a:latin typeface="+mj-lt"/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n-US" sz="2000" spc="-10" dirty="0" smtClean="0">
              <a:cs typeface="Calibri"/>
            </a:endParaRPr>
          </a:p>
          <a:p>
            <a:pPr marL="457200" marR="866140" indent="-457200">
              <a:buClr>
                <a:schemeClr val="tx1"/>
              </a:buClr>
              <a:buFont typeface="+mj-lt"/>
              <a:buAutoNum type="arabicPeriod"/>
              <a:tabLst>
                <a:tab pos="1599565" algn="l"/>
                <a:tab pos="3275965" algn="l"/>
              </a:tabLst>
            </a:pPr>
            <a:endParaRPr lang="en-US" sz="2000" baseline="-25000" dirty="0" smtClean="0">
              <a:latin typeface="Calibri"/>
              <a:cs typeface="Calibri"/>
            </a:endParaRPr>
          </a:p>
          <a:p>
            <a:pPr marL="342900" marR="866140" indent="-342900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  <a:tabLst>
                <a:tab pos="1599565" algn="l"/>
                <a:tab pos="327596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47" name="object 25"/>
          <p:cNvSpPr txBox="1"/>
          <p:nvPr/>
        </p:nvSpPr>
        <p:spPr>
          <a:xfrm>
            <a:off x="2745740" y="100608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26"/>
          <p:cNvSpPr txBox="1"/>
          <p:nvPr/>
        </p:nvSpPr>
        <p:spPr>
          <a:xfrm>
            <a:off x="3355340" y="1082289"/>
            <a:ext cx="1753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1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27"/>
          <p:cNvSpPr txBox="1"/>
          <p:nvPr/>
        </p:nvSpPr>
        <p:spPr>
          <a:xfrm>
            <a:off x="4344323" y="92988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2F2B2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Rectangle 27"/>
          <p:cNvSpPr/>
          <p:nvPr/>
        </p:nvSpPr>
        <p:spPr>
          <a:xfrm>
            <a:off x="4043585" y="2560176"/>
            <a:ext cx="212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>
              <a:lnSpc>
                <a:spcPct val="100000"/>
              </a:lnSpc>
            </a:pPr>
            <a:r>
              <a:rPr lang="en-US" b="1" spc="-10" dirty="0">
                <a:solidFill>
                  <a:srgbClr val="2F2B20"/>
                </a:solidFill>
                <a:latin typeface="Arial"/>
                <a:cs typeface="Arial"/>
              </a:rPr>
              <a:t>0, 1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1" name="Rectangle 28"/>
          <p:cNvSpPr/>
          <p:nvPr/>
        </p:nvSpPr>
        <p:spPr>
          <a:xfrm>
            <a:off x="2363817" y="1722485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>
                <a:solidFill>
                  <a:srgbClr val="2F2B20"/>
                </a:solidFill>
                <a:cs typeface="Calibri"/>
              </a:rPr>
              <a:t>1</a:t>
            </a:r>
            <a:endParaRPr lang="en-US" baseline="-25000" dirty="0"/>
          </a:p>
        </p:txBody>
      </p:sp>
      <p:sp>
        <p:nvSpPr>
          <p:cNvPr id="52" name="Rectangle 29"/>
          <p:cNvSpPr/>
          <p:nvPr/>
        </p:nvSpPr>
        <p:spPr>
          <a:xfrm>
            <a:off x="3964017" y="1722485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 smtClean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 smtClean="0">
                <a:solidFill>
                  <a:srgbClr val="2F2B20"/>
                </a:solidFill>
                <a:cs typeface="Calibri"/>
              </a:rPr>
              <a:t>2</a:t>
            </a:r>
            <a:endParaRPr lang="en-US" baseline="-25000" dirty="0"/>
          </a:p>
        </p:txBody>
      </p:sp>
      <p:sp>
        <p:nvSpPr>
          <p:cNvPr id="53" name="Rectangle 30"/>
          <p:cNvSpPr/>
          <p:nvPr/>
        </p:nvSpPr>
        <p:spPr>
          <a:xfrm>
            <a:off x="5640417" y="1810353"/>
            <a:ext cx="3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20" dirty="0" smtClean="0">
                <a:solidFill>
                  <a:srgbClr val="2F2B20"/>
                </a:solidFill>
                <a:cs typeface="Calibri"/>
              </a:rPr>
              <a:t>q</a:t>
            </a:r>
            <a:r>
              <a:rPr lang="en-US" b="1" spc="-15" baseline="-25000" dirty="0" smtClean="0">
                <a:solidFill>
                  <a:srgbClr val="2F2B20"/>
                </a:solidFill>
                <a:cs typeface="Calibri"/>
              </a:rPr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027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Ντετερμινιστικά Πεπερασμένα Αυτόματα, Κανονικές Πράξεις</a:t>
            </a:r>
          </a:p>
          <a:p>
            <a:pPr algn="l">
              <a:lnSpc>
                <a:spcPts val="2600"/>
              </a:lnSpc>
            </a:pPr>
            <a:endParaRPr lang="en-US" sz="1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675E47"/>
                </a:solidFill>
              </a:rPr>
              <a:t>Πεπερασμένα Αυτόματα – </a:t>
            </a:r>
            <a:r>
              <a:rPr lang="el-GR" dirty="0" smtClean="0">
                <a:solidFill>
                  <a:srgbClr val="675E47"/>
                </a:solidFill>
              </a:rPr>
              <a:t>Ορισμό</a:t>
            </a:r>
            <a:r>
              <a:rPr lang="el-GR" dirty="0">
                <a:solidFill>
                  <a:srgbClr val="675E47"/>
                </a:solidFill>
              </a:rPr>
              <a:t>	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ΟΡΙΣΜΟΣ 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12700" lvl="0" indent="0">
              <a:spcBef>
                <a:spcPts val="480"/>
              </a:spcBef>
              <a:buNone/>
              <a:tabLst>
                <a:tab pos="4403725" algn="l"/>
              </a:tabLst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Πεπερασμέν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αυτόματο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μια πεντάδα </a:t>
            </a:r>
            <a:r>
              <a:rPr lang="el-GR" sz="2000" spc="-10" dirty="0" err="1">
                <a:solidFill>
                  <a:srgbClr val="2F2B20"/>
                </a:solidFill>
                <a:cs typeface="Times New Roman"/>
              </a:rPr>
              <a:t>στοιχειων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(</a:t>
            </a:r>
            <a:r>
              <a:rPr lang="el-GR" sz="2000" spc="80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5" dirty="0">
                <a:solidFill>
                  <a:srgbClr val="2F2B20"/>
                </a:solidFill>
                <a:cs typeface="Cambria Math"/>
              </a:rPr>
              <a:t>,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Cambria Math"/>
              </a:rPr>
              <a:t>Σ,</a:t>
            </a:r>
            <a:r>
              <a:rPr lang="el-GR" sz="2000" spc="-10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Cambria Math"/>
              </a:rPr>
              <a:t>δ,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70" dirty="0" err="1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175" spc="-22" baseline="-15325" dirty="0" err="1">
                <a:solidFill>
                  <a:srgbClr val="2F2B20"/>
                </a:solidFill>
                <a:cs typeface="Cambria Math"/>
              </a:rPr>
              <a:t>O</a:t>
            </a:r>
            <a:r>
              <a:rPr lang="el-GR" sz="2000" spc="375" dirty="0" err="1">
                <a:solidFill>
                  <a:srgbClr val="2F2B20"/>
                </a:solidFill>
                <a:cs typeface="Cambria Math"/>
              </a:rPr>
              <a:t>,</a:t>
            </a:r>
            <a:r>
              <a:rPr lang="el-GR" sz="2000" spc="95" dirty="0" err="1">
                <a:solidFill>
                  <a:srgbClr val="2F2B20"/>
                </a:solidFill>
                <a:cs typeface="Cambria Math"/>
              </a:rPr>
              <a:t>F</a:t>
            </a:r>
            <a:r>
              <a:rPr lang="el-GR" sz="2000" spc="95" dirty="0">
                <a:solidFill>
                  <a:srgbClr val="2F2B20"/>
                </a:solidFill>
                <a:cs typeface="Cambria Math"/>
              </a:rPr>
              <a:t>)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όπου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550"/>
              </a:lnSpc>
              <a:spcBef>
                <a:spcPts val="9"/>
              </a:spcBef>
              <a:buNone/>
            </a:pPr>
            <a:endParaRPr lang="el-GR" sz="550" dirty="0">
              <a:solidFill>
                <a:srgbClr val="2F2B20"/>
              </a:solidFill>
            </a:endParaRPr>
          </a:p>
          <a:p>
            <a:pPr marL="742315" marR="345440" lvl="0" indent="-457834">
              <a:lnSpc>
                <a:spcPts val="2400"/>
              </a:lnSpc>
              <a:spcBef>
                <a:spcPts val="0"/>
              </a:spcBef>
              <a:buNone/>
              <a:tabLst>
                <a:tab pos="742315" algn="l"/>
              </a:tabLst>
            </a:pPr>
            <a:r>
              <a:rPr lang="el-GR" sz="2100" spc="-40" dirty="0">
                <a:solidFill>
                  <a:srgbClr val="2F2B20"/>
                </a:solidFill>
                <a:cs typeface="Cambria Math"/>
              </a:rPr>
              <a:t>1.	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πεπερασμένο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σύνολ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ο,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τα στοιχεία του οποίου ονομάζονται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καταστάσει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285115" lvl="0" indent="0">
              <a:spcBef>
                <a:spcPts val="400"/>
              </a:spcBef>
              <a:buNone/>
              <a:tabLst>
                <a:tab pos="742315" algn="l"/>
              </a:tabLst>
            </a:pPr>
            <a:r>
              <a:rPr lang="el-GR" sz="2000" spc="-10" dirty="0">
                <a:solidFill>
                  <a:srgbClr val="2F2B20"/>
                </a:solidFill>
                <a:cs typeface="Cambria Math"/>
              </a:rPr>
              <a:t>2.	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000" spc="6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ένα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πεπερασμένο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σύνολ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ο,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ονομάζεται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αλφάβητο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42315" lvl="0" indent="-457200">
              <a:spcBef>
                <a:spcPts val="380"/>
              </a:spcBef>
              <a:buSzPct val="105000"/>
              <a:buFont typeface="Cambria Math"/>
              <a:buAutoNum type="arabicPeriod" startAt="3"/>
              <a:tabLst>
                <a:tab pos="742315" algn="l"/>
              </a:tabLst>
            </a:pPr>
            <a:r>
              <a:rPr lang="el-GR" sz="2000" spc="40" dirty="0">
                <a:solidFill>
                  <a:srgbClr val="2F2B20"/>
                </a:solidFill>
                <a:cs typeface="Cambria Math"/>
              </a:rPr>
              <a:t>δ</a:t>
            </a:r>
            <a:r>
              <a:rPr lang="el-GR" sz="2000" spc="-20" dirty="0">
                <a:solidFill>
                  <a:srgbClr val="2F2B20"/>
                </a:solidFill>
                <a:cs typeface="Cambria Math"/>
              </a:rPr>
              <a:t>:</a:t>
            </a:r>
            <a:r>
              <a:rPr lang="el-GR" sz="2000" spc="-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6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450" dirty="0" err="1">
                <a:solidFill>
                  <a:srgbClr val="2F2B20"/>
                </a:solidFill>
                <a:cs typeface="Cambria Math"/>
              </a:rPr>
              <a:t>x</a:t>
            </a:r>
            <a:r>
              <a:rPr lang="el-GR" sz="2000" spc="-15" dirty="0" err="1">
                <a:solidFill>
                  <a:srgbClr val="2F2B20"/>
                </a:solidFill>
                <a:cs typeface="Cambria Math"/>
              </a:rPr>
              <a:t>Σ</a:t>
            </a:r>
            <a:r>
              <a:rPr lang="el-GR" sz="2000" spc="12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Cambria Math"/>
              </a:rPr>
              <a:t>→</a:t>
            </a:r>
            <a:r>
              <a:rPr lang="el-GR" sz="2000" spc="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90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i="1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η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συνάρτηση μεταβάσεων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i="1" spc="-5" dirty="0">
                <a:solidFill>
                  <a:srgbClr val="2F2B20"/>
                </a:solidFill>
                <a:cs typeface="Times New Roman"/>
              </a:rPr>
              <a:t>(π.χ. δ(p,1)=q)</a:t>
            </a:r>
            <a:endParaRPr lang="el-GR" sz="2000" i="1" dirty="0">
              <a:solidFill>
                <a:srgbClr val="2F2B20"/>
              </a:solidFill>
              <a:cs typeface="Times New Roman"/>
            </a:endParaRPr>
          </a:p>
          <a:p>
            <a:pPr marL="742315" lvl="0" indent="-457200">
              <a:spcBef>
                <a:spcPts val="359"/>
              </a:spcBef>
              <a:buSzPct val="105000"/>
              <a:buFont typeface="Cambria Math"/>
              <a:buAutoNum type="arabicPeriod" startAt="3"/>
              <a:tabLst>
                <a:tab pos="742315" algn="l"/>
              </a:tabLst>
            </a:pPr>
            <a:r>
              <a:rPr lang="el-GR" sz="2000" spc="-70" dirty="0" err="1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175" spc="-157" baseline="-15325" dirty="0" err="1">
                <a:solidFill>
                  <a:srgbClr val="2F2B20"/>
                </a:solidFill>
                <a:cs typeface="Cambria Math"/>
              </a:rPr>
              <a:t>O</a:t>
            </a:r>
            <a:r>
              <a:rPr lang="el-GR" sz="2175" spc="-157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175" spc="15" baseline="-1532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∈</a:t>
            </a:r>
            <a:r>
              <a:rPr lang="el-GR" sz="2000" spc="12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0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εναρκτήρια κατάσταση</a:t>
            </a:r>
            <a:r>
              <a:rPr lang="el-GR" sz="2000" i="1" spc="-10" dirty="0">
                <a:solidFill>
                  <a:srgbClr val="00CC9A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(αρχική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κατάστασ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),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500"/>
              </a:lnSpc>
              <a:spcBef>
                <a:spcPts val="40"/>
              </a:spcBef>
              <a:buFont typeface="Cambria Math"/>
              <a:buAutoNum type="arabicPeriod" startAt="3"/>
            </a:pPr>
            <a:endParaRPr lang="el-GR" sz="500" dirty="0">
              <a:solidFill>
                <a:srgbClr val="2F2B20"/>
              </a:solidFill>
            </a:endParaRPr>
          </a:p>
          <a:p>
            <a:pPr marL="742315" marR="115570" lvl="0" indent="-457200">
              <a:lnSpc>
                <a:spcPts val="2400"/>
              </a:lnSpc>
              <a:spcBef>
                <a:spcPts val="0"/>
              </a:spcBef>
              <a:buSzPct val="105000"/>
              <a:buFont typeface="Cambria Math"/>
              <a:buAutoNum type="arabicPeriod" startAt="3"/>
              <a:tabLst>
                <a:tab pos="742315" algn="l"/>
              </a:tabLst>
            </a:pPr>
            <a:r>
              <a:rPr lang="el-GR" sz="2000" spc="135" dirty="0">
                <a:solidFill>
                  <a:srgbClr val="2F2B20"/>
                </a:solidFill>
                <a:cs typeface="Cambria Math"/>
              </a:rPr>
              <a:t>F</a:t>
            </a:r>
            <a:r>
              <a:rPr lang="el-GR" sz="2000" spc="195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Cambria Math"/>
              </a:rPr>
              <a:t>⊆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35" dirty="0">
                <a:solidFill>
                  <a:srgbClr val="2F2B20"/>
                </a:solidFill>
                <a:cs typeface="Cambria Math"/>
              </a:rPr>
              <a:t>Q</a:t>
            </a:r>
            <a:r>
              <a:rPr lang="el-GR" sz="2000" spc="114" dirty="0">
                <a:solidFill>
                  <a:srgbClr val="2F2B20"/>
                </a:solidFill>
                <a:cs typeface="Cambria Math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είναι το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σύνολο των καταστάσεων αποδοχής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(τελικές καταστάσεις)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1210945" marR="12700" lvl="0" indent="-1198880" algn="ctr">
              <a:spcBef>
                <a:spcPts val="0"/>
              </a:spcBef>
              <a:buNone/>
            </a:pPr>
            <a:endParaRPr lang="el-GR" sz="2000" b="1" spc="-10" dirty="0" smtClean="0">
              <a:solidFill>
                <a:srgbClr val="2F2B20"/>
              </a:solidFill>
              <a:cs typeface="Times New Roman"/>
            </a:endParaRPr>
          </a:p>
          <a:p>
            <a:pPr marL="1210945" marR="12700" lvl="0" indent="-1198880" algn="ctr">
              <a:spcBef>
                <a:spcPts val="0"/>
              </a:spcBef>
              <a:buNone/>
            </a:pPr>
            <a:r>
              <a:rPr lang="el-GR" sz="2000" b="1" spc="-10" dirty="0" smtClean="0">
                <a:solidFill>
                  <a:srgbClr val="2F2B20"/>
                </a:solidFill>
                <a:cs typeface="Times New Roman"/>
              </a:rPr>
              <a:t>Πεπερασμένα</a:t>
            </a:r>
            <a:r>
              <a:rPr lang="el-GR" sz="2000" b="1" spc="10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αυτόματ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,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ντετερμινιστι</a:t>
            </a:r>
            <a:r>
              <a:rPr lang="el-GR" sz="2000" b="1" spc="-30" dirty="0">
                <a:solidFill>
                  <a:srgbClr val="2F2B20"/>
                </a:solidFill>
                <a:cs typeface="Times New Roman"/>
              </a:rPr>
              <a:t>κά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αυτόματ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,</a:t>
            </a:r>
          </a:p>
          <a:p>
            <a:pPr marL="1210945" marR="12700" lvl="0" indent="-1198880" algn="ctr">
              <a:spcBef>
                <a:spcPts val="0"/>
              </a:spcBef>
              <a:buNone/>
            </a:pPr>
            <a:r>
              <a:rPr lang="el-GR" sz="2000" b="1" spc="-15" dirty="0" err="1">
                <a:solidFill>
                  <a:srgbClr val="2F2B20"/>
                </a:solidFill>
                <a:cs typeface="Times New Roman"/>
              </a:rPr>
              <a:t>deterministi</a:t>
            </a:r>
            <a:r>
              <a:rPr lang="el-GR" sz="2000" b="1" spc="-10" dirty="0" err="1">
                <a:solidFill>
                  <a:srgbClr val="2F2B20"/>
                </a:solidFill>
                <a:cs typeface="Times New Roman"/>
              </a:rPr>
              <a:t>c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5" dirty="0" err="1">
                <a:solidFill>
                  <a:srgbClr val="2F2B20"/>
                </a:solidFill>
                <a:cs typeface="Times New Roman"/>
              </a:rPr>
              <a:t>automata</a:t>
            </a:r>
            <a:r>
              <a:rPr lang="el-GR" sz="2000" b="1" spc="-5" dirty="0">
                <a:solidFill>
                  <a:srgbClr val="2F2B20"/>
                </a:solidFill>
                <a:cs typeface="Times New Roman"/>
              </a:rPr>
              <a:t>,</a:t>
            </a: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DFA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675E47"/>
                </a:solidFill>
              </a:rPr>
              <a:t>Παράδειγμα Πεπερασμένου </a:t>
            </a:r>
            <a:r>
              <a:rPr lang="el-GR" sz="4000" dirty="0" smtClean="0">
                <a:solidFill>
                  <a:srgbClr val="675E47"/>
                </a:solidFill>
              </a:rPr>
              <a:t>Αυτομάτου</a:t>
            </a:r>
            <a:endParaRPr lang="el-GR" dirty="0"/>
          </a:p>
        </p:txBody>
      </p:sp>
      <p:sp>
        <p:nvSpPr>
          <p:cNvPr id="5" name="object 3"/>
          <p:cNvSpPr/>
          <p:nvPr/>
        </p:nvSpPr>
        <p:spPr>
          <a:xfrm>
            <a:off x="2346126" y="4311138"/>
            <a:ext cx="4782820" cy="1046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3004234" y="4704876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1</a:t>
            </a:r>
            <a:endParaRPr sz="1800" baseline="-20833"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065956" y="405285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665394" y="4699543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710602" y="4679731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3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710352" y="405285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841664" y="4519195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691041" y="401170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714662" y="5424444"/>
            <a:ext cx="28067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0,1</a:t>
            </a:r>
            <a:endParaRPr sz="1600">
              <a:cs typeface="Times New Roman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987652" y="1000032"/>
            <a:ext cx="1410876" cy="234696"/>
          </a:xfrm>
          <a:custGeom>
            <a:avLst/>
            <a:gdLst/>
            <a:ahLst/>
            <a:cxnLst/>
            <a:rect l="l" t="t" r="r" b="b"/>
            <a:pathLst>
              <a:path w="1410876" h="234696">
                <a:moveTo>
                  <a:pt x="1389695" y="195839"/>
                </a:moveTo>
                <a:lnTo>
                  <a:pt x="1389695" y="119034"/>
                </a:lnTo>
                <a:lnTo>
                  <a:pt x="1389155" y="132420"/>
                </a:lnTo>
                <a:lnTo>
                  <a:pt x="1387816" y="145180"/>
                </a:lnTo>
                <a:lnTo>
                  <a:pt x="1372971" y="193177"/>
                </a:lnTo>
                <a:lnTo>
                  <a:pt x="1345430" y="219767"/>
                </a:lnTo>
                <a:lnTo>
                  <a:pt x="1333326" y="224790"/>
                </a:lnTo>
                <a:lnTo>
                  <a:pt x="1337728" y="234347"/>
                </a:lnTo>
                <a:lnTo>
                  <a:pt x="1378905" y="209593"/>
                </a:lnTo>
                <a:lnTo>
                  <a:pt x="1387819" y="198704"/>
                </a:lnTo>
                <a:lnTo>
                  <a:pt x="1389695" y="195839"/>
                </a:lnTo>
                <a:close/>
              </a:path>
              <a:path w="1410876" h="234696">
                <a:moveTo>
                  <a:pt x="1410876" y="108858"/>
                </a:moveTo>
                <a:lnTo>
                  <a:pt x="1400732" y="59405"/>
                </a:lnTo>
                <a:lnTo>
                  <a:pt x="1380526" y="25749"/>
                </a:lnTo>
                <a:lnTo>
                  <a:pt x="1349124" y="4105"/>
                </a:lnTo>
                <a:lnTo>
                  <a:pt x="1336374" y="0"/>
                </a:lnTo>
                <a:lnTo>
                  <a:pt x="1334436" y="9508"/>
                </a:lnTo>
                <a:lnTo>
                  <a:pt x="1345039" y="14108"/>
                </a:lnTo>
                <a:lnTo>
                  <a:pt x="1354726" y="20612"/>
                </a:lnTo>
                <a:lnTo>
                  <a:pt x="1379571" y="54484"/>
                </a:lnTo>
                <a:lnTo>
                  <a:pt x="1389297" y="103838"/>
                </a:lnTo>
                <a:lnTo>
                  <a:pt x="1389695" y="119034"/>
                </a:lnTo>
                <a:lnTo>
                  <a:pt x="1389695" y="195839"/>
                </a:lnTo>
                <a:lnTo>
                  <a:pt x="1396455" y="185514"/>
                </a:lnTo>
                <a:lnTo>
                  <a:pt x="1409405" y="139262"/>
                </a:lnTo>
                <a:lnTo>
                  <a:pt x="1410549" y="124811"/>
                </a:lnTo>
                <a:lnTo>
                  <a:pt x="1410876" y="108858"/>
                </a:lnTo>
                <a:close/>
              </a:path>
              <a:path w="1410876" h="234696">
                <a:moveTo>
                  <a:pt x="77550" y="9144"/>
                </a:moveTo>
                <a:lnTo>
                  <a:pt x="74502" y="0"/>
                </a:lnTo>
                <a:lnTo>
                  <a:pt x="73285" y="311"/>
                </a:lnTo>
                <a:lnTo>
                  <a:pt x="61857" y="4094"/>
                </a:lnTo>
                <a:lnTo>
                  <a:pt x="23078" y="35834"/>
                </a:lnTo>
                <a:lnTo>
                  <a:pt x="3443" y="82052"/>
                </a:lnTo>
                <a:lnTo>
                  <a:pt x="0" y="125818"/>
                </a:lnTo>
                <a:lnTo>
                  <a:pt x="1003" y="138619"/>
                </a:lnTo>
                <a:lnTo>
                  <a:pt x="15513" y="186777"/>
                </a:lnTo>
                <a:lnTo>
                  <a:pt x="21163" y="196843"/>
                </a:lnTo>
                <a:lnTo>
                  <a:pt x="21163" y="115260"/>
                </a:lnTo>
                <a:lnTo>
                  <a:pt x="21585" y="101956"/>
                </a:lnTo>
                <a:lnTo>
                  <a:pt x="32472" y="52778"/>
                </a:lnTo>
                <a:lnTo>
                  <a:pt x="54770" y="21327"/>
                </a:lnTo>
                <a:lnTo>
                  <a:pt x="65446" y="14255"/>
                </a:lnTo>
                <a:lnTo>
                  <a:pt x="77550" y="9144"/>
                </a:lnTo>
                <a:close/>
              </a:path>
              <a:path w="1410876" h="234696">
                <a:moveTo>
                  <a:pt x="76490" y="224442"/>
                </a:moveTo>
                <a:lnTo>
                  <a:pt x="39069" y="193717"/>
                </a:lnTo>
                <a:lnTo>
                  <a:pt x="24849" y="156605"/>
                </a:lnTo>
                <a:lnTo>
                  <a:pt x="21163" y="115260"/>
                </a:lnTo>
                <a:lnTo>
                  <a:pt x="21163" y="196843"/>
                </a:lnTo>
                <a:lnTo>
                  <a:pt x="50075" y="224901"/>
                </a:lnTo>
                <a:lnTo>
                  <a:pt x="74502" y="234696"/>
                </a:lnTo>
                <a:lnTo>
                  <a:pt x="76490" y="22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1043608" y="935008"/>
            <a:ext cx="3621786" cy="1305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1025525" algn="l"/>
              </a:tabLst>
            </a:pPr>
            <a:r>
              <a:rPr sz="2000" i="1" spc="-25" dirty="0" smtClean="0">
                <a:cs typeface="Times New Roman"/>
              </a:rPr>
              <a:t>M</a:t>
            </a:r>
            <a:r>
              <a:rPr sz="1950" spc="15" baseline="-21367" dirty="0" smtClean="0">
                <a:cs typeface="Times New Roman"/>
              </a:rPr>
              <a:t>1 </a:t>
            </a:r>
            <a:r>
              <a:rPr sz="1950" spc="-232" baseline="-21367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	</a:t>
            </a:r>
            <a:r>
              <a:rPr sz="2000" spc="80" dirty="0" smtClean="0">
                <a:cs typeface="Cambria Math"/>
              </a:rPr>
              <a:t>Q</a:t>
            </a:r>
            <a:r>
              <a:rPr sz="2000" spc="5" dirty="0" smtClean="0">
                <a:cs typeface="Cambria Math"/>
              </a:rPr>
              <a:t>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Σ,</a:t>
            </a:r>
            <a:r>
              <a:rPr sz="2000" spc="-10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δ,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70" dirty="0" smtClean="0">
                <a:cs typeface="Cambria Math"/>
              </a:rPr>
              <a:t>q</a:t>
            </a:r>
            <a:r>
              <a:rPr sz="2175" spc="-22" baseline="-15325" dirty="0" smtClean="0">
                <a:cs typeface="Cambria Math"/>
              </a:rPr>
              <a:t>O</a:t>
            </a:r>
            <a:r>
              <a:rPr sz="2000" spc="375" dirty="0" smtClean="0">
                <a:cs typeface="Cambria Math"/>
              </a:rPr>
              <a:t>,</a:t>
            </a:r>
            <a:r>
              <a:rPr sz="2000" spc="95" dirty="0" smtClean="0">
                <a:cs typeface="Cambria Math"/>
              </a:rPr>
              <a:t>F </a:t>
            </a:r>
            <a:r>
              <a:rPr sz="2000" spc="25" dirty="0" smtClean="0">
                <a:cs typeface="Cambria Math"/>
              </a:rPr>
              <a:t> 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όπου</a:t>
            </a:r>
            <a:endParaRPr sz="2000" dirty="0"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439"/>
              </a:spcBef>
            </a:pPr>
            <a:r>
              <a:rPr sz="1800" dirty="0" smtClean="0">
                <a:cs typeface="Cambria Math"/>
              </a:rPr>
              <a:t>–</a:t>
            </a:r>
            <a:endParaRPr sz="1800" dirty="0">
              <a:cs typeface="Cambria Math"/>
            </a:endParaRPr>
          </a:p>
          <a:p>
            <a:pPr marL="412750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cs typeface="Cambria Math"/>
              </a:rPr>
              <a:t>–</a:t>
            </a:r>
            <a:endParaRPr sz="1800" dirty="0">
              <a:cs typeface="Cambria Math"/>
            </a:endParaRPr>
          </a:p>
          <a:p>
            <a:pPr marL="412750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cs typeface="Times New Roman"/>
              </a:rPr>
              <a:t>–</a:t>
            </a:r>
            <a:endParaRPr sz="1800" dirty="0">
              <a:cs typeface="Times New Roman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1900858" y="1295688"/>
            <a:ext cx="147447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35" dirty="0" smtClean="0">
                <a:cs typeface="Cambria Math"/>
              </a:rPr>
              <a:t>Q</a:t>
            </a:r>
            <a:r>
              <a:rPr sz="1800" spc="100" dirty="0" smtClean="0">
                <a:cs typeface="Cambria Math"/>
              </a:rPr>
              <a:t> </a:t>
            </a:r>
            <a:r>
              <a:rPr sz="1800" i="1" spc="-15" dirty="0" smtClean="0">
                <a:cs typeface="Times New Roman"/>
              </a:rPr>
              <a:t>=</a:t>
            </a:r>
            <a:r>
              <a:rPr sz="1800" i="1" spc="-5" dirty="0" smtClean="0">
                <a:cs typeface="Times New Roman"/>
              </a:rPr>
              <a:t> </a:t>
            </a:r>
            <a:r>
              <a:rPr sz="1800" spc="-10" dirty="0" smtClean="0">
                <a:cs typeface="Times New Roman"/>
              </a:rPr>
              <a:t>{</a:t>
            </a:r>
            <a:r>
              <a:rPr sz="1800" i="1" spc="-10" dirty="0" smtClean="0">
                <a:cs typeface="Times New Roman"/>
              </a:rPr>
              <a:t>q</a:t>
            </a:r>
            <a:r>
              <a:rPr sz="1800" spc="-15" baseline="-20833" dirty="0" smtClean="0">
                <a:cs typeface="Times New Roman"/>
              </a:rPr>
              <a:t>1</a:t>
            </a:r>
            <a:r>
              <a:rPr sz="1800" spc="-10" dirty="0" smtClean="0">
                <a:cs typeface="Times New Roman"/>
              </a:rPr>
              <a:t>, </a:t>
            </a:r>
            <a:r>
              <a:rPr sz="1800" i="1" spc="-10" dirty="0" smtClean="0">
                <a:cs typeface="Times New Roman"/>
              </a:rPr>
              <a:t>q</a:t>
            </a:r>
            <a:r>
              <a:rPr sz="1800" spc="-15" baseline="-20833" dirty="0" smtClean="0">
                <a:cs typeface="Times New Roman"/>
              </a:rPr>
              <a:t>2</a:t>
            </a:r>
            <a:r>
              <a:rPr sz="1800" i="1" spc="-10" dirty="0" smtClean="0">
                <a:cs typeface="Times New Roman"/>
              </a:rPr>
              <a:t>, q</a:t>
            </a:r>
            <a:r>
              <a:rPr sz="1800" spc="-15" baseline="-20833" dirty="0" smtClean="0">
                <a:cs typeface="Times New Roman"/>
              </a:rPr>
              <a:t>3</a:t>
            </a:r>
            <a:r>
              <a:rPr sz="1800" spc="-10" dirty="0" smtClean="0">
                <a:cs typeface="Times New Roman"/>
              </a:rPr>
              <a:t>}</a:t>
            </a:r>
            <a:endParaRPr sz="1800" dirty="0">
              <a:cs typeface="Times New Roman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1900850" y="1624873"/>
            <a:ext cx="9296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Cambria Math"/>
              </a:rPr>
              <a:t>Σ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0" dirty="0" smtClean="0">
                <a:cs typeface="Cambria Math"/>
              </a:rPr>
              <a:t>=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5" dirty="0" smtClean="0">
                <a:cs typeface="Cambria Math"/>
              </a:rPr>
              <a:t>{</a:t>
            </a:r>
            <a:r>
              <a:rPr sz="1800" spc="0" dirty="0" smtClean="0">
                <a:cs typeface="Cambria Math"/>
              </a:rPr>
              <a:t>0,1}</a:t>
            </a:r>
            <a:endParaRPr sz="1800" dirty="0">
              <a:cs typeface="Cambria Math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1900850" y="1954057"/>
            <a:ext cx="2796300" cy="615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συνάρτηση</a:t>
            </a:r>
            <a:r>
              <a:rPr sz="1800" spc="-20" dirty="0" smtClean="0">
                <a:cs typeface="Times New Roman"/>
              </a:rPr>
              <a:t> </a:t>
            </a:r>
            <a:r>
              <a:rPr sz="1800" spc="-5" dirty="0" err="1" smtClean="0">
                <a:cs typeface="Times New Roman"/>
              </a:rPr>
              <a:t>μετ</a:t>
            </a:r>
            <a:r>
              <a:rPr sz="1800" spc="-5" dirty="0" smtClean="0">
                <a:cs typeface="Times New Roman"/>
              </a:rPr>
              <a:t>αβάσεω</a:t>
            </a:r>
            <a:r>
              <a:rPr sz="1800" spc="0" dirty="0" smtClean="0">
                <a:cs typeface="Times New Roman"/>
              </a:rPr>
              <a:t>ν</a:t>
            </a:r>
            <a:r>
              <a:rPr sz="1800" spc="-15" dirty="0" smtClean="0">
                <a:cs typeface="Times New Roman"/>
              </a:rPr>
              <a:t> </a:t>
            </a:r>
            <a:r>
              <a:rPr lang="el-GR" sz="1800" spc="-30" dirty="0" smtClean="0">
                <a:cs typeface="Cambria Math"/>
              </a:rPr>
              <a:t>δ</a:t>
            </a:r>
            <a:endParaRPr sz="1800" dirty="0">
              <a:cs typeface="Cambria Math"/>
            </a:endParaRPr>
          </a:p>
          <a:p>
            <a:pPr marL="69215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cs typeface="Times New Roman"/>
              </a:rPr>
              <a:t>περιγράφεται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στον πίνακα</a:t>
            </a:r>
            <a:endParaRPr sz="1800" dirty="0">
              <a:cs typeface="Times New Roman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1443604" y="2612425"/>
            <a:ext cx="3712131" cy="657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Font typeface="Times New Roman"/>
              <a:buChar char="–"/>
              <a:tabLst>
                <a:tab pos="469265" algn="l"/>
              </a:tabLst>
            </a:pPr>
            <a:r>
              <a:rPr sz="1800" dirty="0" smtClean="0">
                <a:cs typeface="Times New Roman"/>
              </a:rPr>
              <a:t>εναρκτήρια</a:t>
            </a:r>
            <a:r>
              <a:rPr sz="1800" spc="-2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κατάσταση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είναι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η </a:t>
            </a:r>
            <a:r>
              <a:rPr sz="1800" spc="-100" dirty="0" smtClean="0">
                <a:cs typeface="Cambria Math"/>
              </a:rPr>
              <a:t>q</a:t>
            </a:r>
            <a:r>
              <a:rPr sz="1950" spc="52" baseline="-14957" dirty="0" smtClean="0">
                <a:cs typeface="Cambria Math"/>
              </a:rPr>
              <a:t>1</a:t>
            </a:r>
            <a:endParaRPr sz="1950" baseline="-14957" dirty="0">
              <a:cs typeface="Cambria Math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469900" algn="l"/>
              </a:tabLst>
            </a:pPr>
            <a:r>
              <a:rPr sz="1800" spc="-5" dirty="0" smtClean="0">
                <a:cs typeface="Times New Roman"/>
              </a:rPr>
              <a:t>κα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5" dirty="0" smtClean="0">
                <a:cs typeface="Times New Roman"/>
              </a:rPr>
              <a:t> </a:t>
            </a:r>
            <a:r>
              <a:rPr lang="el-GR" sz="1800" spc="5" dirty="0" smtClean="0">
                <a:cs typeface="Times New Roman"/>
              </a:rPr>
              <a:t> </a:t>
            </a:r>
            <a:r>
              <a:rPr sz="1800" i="1" spc="-15" dirty="0" smtClean="0">
                <a:cs typeface="Times New Roman"/>
              </a:rPr>
              <a:t>F</a:t>
            </a:r>
            <a:r>
              <a:rPr sz="1800" i="1" spc="-5" dirty="0" smtClean="0">
                <a:cs typeface="Times New Roman"/>
              </a:rPr>
              <a:t> </a:t>
            </a:r>
            <a:r>
              <a:rPr sz="1800" spc="-10" dirty="0" smtClean="0">
                <a:cs typeface="Times New Roman"/>
              </a:rPr>
              <a:t>=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{</a:t>
            </a:r>
            <a:r>
              <a:rPr sz="1800" i="1" spc="0" dirty="0" smtClean="0">
                <a:cs typeface="Times New Roman"/>
              </a:rPr>
              <a:t>q</a:t>
            </a:r>
            <a:r>
              <a:rPr sz="1800" spc="0" baseline="-20833" dirty="0" smtClean="0">
                <a:cs typeface="Times New Roman"/>
              </a:rPr>
              <a:t>2</a:t>
            </a:r>
            <a:r>
              <a:rPr sz="1800" spc="-10" dirty="0" smtClean="0">
                <a:cs typeface="Times New Roman"/>
              </a:rPr>
              <a:t>}</a:t>
            </a:r>
            <a:endParaRPr sz="1800" dirty="0">
              <a:cs typeface="Times New Roman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4697150" y="2412780"/>
            <a:ext cx="1221486" cy="134874"/>
          </a:xfrm>
          <a:custGeom>
            <a:avLst/>
            <a:gdLst/>
            <a:ahLst/>
            <a:cxnLst/>
            <a:rect l="l" t="t" r="r" b="b"/>
            <a:pathLst>
              <a:path w="1221486" h="134874">
                <a:moveTo>
                  <a:pt x="1183771" y="83314"/>
                </a:moveTo>
                <a:lnTo>
                  <a:pt x="1167483" y="72456"/>
                </a:lnTo>
                <a:lnTo>
                  <a:pt x="1524" y="0"/>
                </a:lnTo>
                <a:lnTo>
                  <a:pt x="0" y="19050"/>
                </a:lnTo>
                <a:lnTo>
                  <a:pt x="1167371" y="91594"/>
                </a:lnTo>
                <a:lnTo>
                  <a:pt x="1183771" y="83314"/>
                </a:lnTo>
                <a:close/>
              </a:path>
              <a:path w="1221486" h="134874">
                <a:moveTo>
                  <a:pt x="1203198" y="94562"/>
                </a:moveTo>
                <a:lnTo>
                  <a:pt x="1203198" y="74675"/>
                </a:lnTo>
                <a:lnTo>
                  <a:pt x="1201674" y="93725"/>
                </a:lnTo>
                <a:lnTo>
                  <a:pt x="1167371" y="91594"/>
                </a:lnTo>
                <a:lnTo>
                  <a:pt x="1119378" y="115823"/>
                </a:lnTo>
                <a:lnTo>
                  <a:pt x="1114806" y="118109"/>
                </a:lnTo>
                <a:lnTo>
                  <a:pt x="1112520" y="123443"/>
                </a:lnTo>
                <a:lnTo>
                  <a:pt x="1114806" y="128777"/>
                </a:lnTo>
                <a:lnTo>
                  <a:pt x="1117092" y="133349"/>
                </a:lnTo>
                <a:lnTo>
                  <a:pt x="1123188" y="134873"/>
                </a:lnTo>
                <a:lnTo>
                  <a:pt x="1127760" y="132587"/>
                </a:lnTo>
                <a:lnTo>
                  <a:pt x="1203198" y="94562"/>
                </a:lnTo>
                <a:close/>
              </a:path>
              <a:path w="1221486" h="134874">
                <a:moveTo>
                  <a:pt x="1221486" y="85343"/>
                </a:moveTo>
                <a:lnTo>
                  <a:pt x="1130046" y="24383"/>
                </a:lnTo>
                <a:lnTo>
                  <a:pt x="1123950" y="25907"/>
                </a:lnTo>
                <a:lnTo>
                  <a:pt x="1120902" y="30479"/>
                </a:lnTo>
                <a:lnTo>
                  <a:pt x="1117854" y="34289"/>
                </a:lnTo>
                <a:lnTo>
                  <a:pt x="1119378" y="40385"/>
                </a:lnTo>
                <a:lnTo>
                  <a:pt x="1167483" y="72456"/>
                </a:lnTo>
                <a:lnTo>
                  <a:pt x="1203198" y="74675"/>
                </a:lnTo>
                <a:lnTo>
                  <a:pt x="1203198" y="94562"/>
                </a:lnTo>
                <a:lnTo>
                  <a:pt x="1221486" y="85343"/>
                </a:lnTo>
                <a:close/>
              </a:path>
              <a:path w="1221486" h="134874">
                <a:moveTo>
                  <a:pt x="1197864" y="93489"/>
                </a:moveTo>
                <a:lnTo>
                  <a:pt x="1197864" y="76199"/>
                </a:lnTo>
                <a:lnTo>
                  <a:pt x="1197102" y="92201"/>
                </a:lnTo>
                <a:lnTo>
                  <a:pt x="1183771" y="83314"/>
                </a:lnTo>
                <a:lnTo>
                  <a:pt x="1167371" y="91594"/>
                </a:lnTo>
                <a:lnTo>
                  <a:pt x="1197864" y="93489"/>
                </a:lnTo>
                <a:close/>
              </a:path>
              <a:path w="1221486" h="134874">
                <a:moveTo>
                  <a:pt x="1203198" y="74675"/>
                </a:moveTo>
                <a:lnTo>
                  <a:pt x="1167483" y="72456"/>
                </a:lnTo>
                <a:lnTo>
                  <a:pt x="1183771" y="83314"/>
                </a:lnTo>
                <a:lnTo>
                  <a:pt x="1197864" y="76199"/>
                </a:lnTo>
                <a:lnTo>
                  <a:pt x="1197864" y="93489"/>
                </a:lnTo>
                <a:lnTo>
                  <a:pt x="1201674" y="93725"/>
                </a:lnTo>
                <a:lnTo>
                  <a:pt x="1203198" y="74675"/>
                </a:lnTo>
                <a:close/>
              </a:path>
              <a:path w="1221486" h="134874">
                <a:moveTo>
                  <a:pt x="1197864" y="76199"/>
                </a:moveTo>
                <a:lnTo>
                  <a:pt x="1183771" y="83314"/>
                </a:lnTo>
                <a:lnTo>
                  <a:pt x="1197102" y="92201"/>
                </a:lnTo>
                <a:lnTo>
                  <a:pt x="1197864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1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33854"/>
              </p:ext>
            </p:extLst>
          </p:nvPr>
        </p:nvGraphicFramePr>
        <p:xfrm>
          <a:off x="5997237" y="1805593"/>
          <a:ext cx="1883281" cy="146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506"/>
                <a:gridCol w="659517"/>
                <a:gridCol w="596258"/>
              </a:tblGrid>
              <a:tr h="365759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lang="el-GR" sz="1600" dirty="0" smtClean="0">
                          <a:latin typeface="+mn-lt"/>
                          <a:cs typeface="Cambria Math"/>
                        </a:rPr>
                        <a:t>δ</a:t>
                      </a:r>
                      <a:endParaRPr sz="1600" dirty="0">
                        <a:latin typeface="+mn-lt"/>
                        <a:cs typeface="Cambria Math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0</a:t>
                      </a:r>
                      <a:endParaRPr sz="16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1</a:t>
                      </a:r>
                      <a:endParaRPr sz="16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</a:tr>
              <a:tr h="1097279">
                <a:tc>
                  <a:txBody>
                    <a:bodyPr/>
                    <a:lstStyle/>
                    <a:p>
                      <a:pPr marL="210820" marR="211454" indent="0" algn="just">
                        <a:lnSpc>
                          <a:spcPct val="133300"/>
                        </a:lnSpc>
                      </a:pPr>
                      <a:r>
                        <a:rPr sz="1600" b="1" i="1" spc="-5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spc="0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spc="0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spc="0" baseline="-20833" dirty="0" smtClean="0">
                          <a:latin typeface="+mn-lt"/>
                          <a:cs typeface="Times New Roman"/>
                        </a:rPr>
                        <a:t>2 </a:t>
                      </a:r>
                      <a:r>
                        <a:rPr sz="1600" b="1" i="1" spc="0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spc="0" baseline="-20833" dirty="0" smtClean="0">
                          <a:latin typeface="+mn-lt"/>
                          <a:cs typeface="Times New Roman"/>
                        </a:rPr>
                        <a:t>3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3462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3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218440" algn="just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3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179705" algn="just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Επεξεργασία Αυτομάτων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459884" y="1057300"/>
            <a:ext cx="8916305" cy="3293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pc="-15" dirty="0" smtClean="0">
                <a:cs typeface="Times New Roman"/>
              </a:rPr>
              <a:t>Έστω</a:t>
            </a:r>
            <a:r>
              <a:rPr spc="-10" dirty="0" smtClean="0">
                <a:cs typeface="Times New Roman"/>
              </a:rPr>
              <a:t> μια </a:t>
            </a:r>
            <a:r>
              <a:rPr spc="-15" dirty="0" smtClean="0">
                <a:cs typeface="Times New Roman"/>
              </a:rPr>
              <a:t>λέξη</a:t>
            </a:r>
            <a:r>
              <a:rPr spc="5" dirty="0" smtClean="0">
                <a:cs typeface="Times New Roman"/>
              </a:rPr>
              <a:t> </a:t>
            </a:r>
            <a:r>
              <a:rPr spc="-20" dirty="0" smtClean="0">
                <a:cs typeface="Times New Roman"/>
              </a:rPr>
              <a:t>w=w</a:t>
            </a:r>
            <a:r>
              <a:rPr sz="1600" spc="15" baseline="-21367" dirty="0" smtClean="0">
                <a:cs typeface="Times New Roman"/>
              </a:rPr>
              <a:t>1</a:t>
            </a:r>
            <a:r>
              <a:rPr spc="-20" dirty="0" smtClean="0">
                <a:cs typeface="Times New Roman"/>
              </a:rPr>
              <a:t>w</a:t>
            </a:r>
            <a:r>
              <a:rPr sz="1600" spc="15" baseline="-21367" dirty="0" smtClean="0">
                <a:cs typeface="Times New Roman"/>
              </a:rPr>
              <a:t>2</a:t>
            </a:r>
            <a:r>
              <a:rPr spc="-15" dirty="0" smtClean="0">
                <a:cs typeface="Times New Roman"/>
              </a:rPr>
              <a:t>…</a:t>
            </a:r>
            <a:r>
              <a:rPr spc="-20" dirty="0" smtClean="0">
                <a:cs typeface="Times New Roman"/>
              </a:rPr>
              <a:t>w</a:t>
            </a:r>
            <a:r>
              <a:rPr sz="1600" spc="15" baseline="-21367" dirty="0" smtClean="0">
                <a:cs typeface="Times New Roman"/>
              </a:rPr>
              <a:t>n</a:t>
            </a:r>
            <a:r>
              <a:rPr spc="-5" dirty="0" smtClean="0">
                <a:cs typeface="Times New Roman"/>
              </a:rPr>
              <a:t>.</a:t>
            </a:r>
            <a:r>
              <a:rPr spc="25" dirty="0" smtClean="0">
                <a:cs typeface="Times New Roman"/>
              </a:rPr>
              <a:t> </a:t>
            </a:r>
            <a:r>
              <a:rPr spc="-20" dirty="0" smtClean="0">
                <a:cs typeface="Times New Roman"/>
              </a:rPr>
              <a:t>Ότα</a:t>
            </a:r>
            <a:r>
              <a:rPr spc="-10" dirty="0" smtClean="0">
                <a:cs typeface="Times New Roman"/>
              </a:rPr>
              <a:t>ν</a:t>
            </a:r>
            <a:r>
              <a:rPr spc="5" dirty="0" smtClean="0">
                <a:cs typeface="Times New Roman"/>
              </a:rPr>
              <a:t> </a:t>
            </a:r>
            <a:r>
              <a:rPr spc="-10" dirty="0" smtClean="0">
                <a:cs typeface="Times New Roman"/>
              </a:rPr>
              <a:t>το αυτόματο</a:t>
            </a:r>
            <a:r>
              <a:rPr spc="-5" dirty="0" smtClean="0">
                <a:cs typeface="Times New Roman"/>
              </a:rPr>
              <a:t> </a:t>
            </a:r>
            <a:r>
              <a:rPr spc="-20" dirty="0" smtClean="0">
                <a:cs typeface="Times New Roman"/>
              </a:rPr>
              <a:t>Μ </a:t>
            </a:r>
            <a:r>
              <a:rPr spc="-15" dirty="0" smtClean="0">
                <a:cs typeface="Times New Roman"/>
              </a:rPr>
              <a:t>λάβε</a:t>
            </a:r>
            <a:r>
              <a:rPr spc="-10" dirty="0" smtClean="0">
                <a:cs typeface="Times New Roman"/>
              </a:rPr>
              <a:t>ι την </a:t>
            </a:r>
            <a:r>
              <a:rPr spc="-15" dirty="0" smtClean="0">
                <a:cs typeface="Times New Roman"/>
              </a:rPr>
              <a:t>λέξη</a:t>
            </a:r>
            <a:r>
              <a:rPr spc="5" dirty="0" smtClean="0">
                <a:cs typeface="Times New Roman"/>
              </a:rPr>
              <a:t> </a:t>
            </a:r>
            <a:r>
              <a:rPr spc="-15" dirty="0" smtClean="0">
                <a:cs typeface="Times New Roman"/>
              </a:rPr>
              <a:t>w</a:t>
            </a:r>
            <a:r>
              <a:rPr lang="en-US" dirty="0">
                <a:cs typeface="Times New Roman"/>
              </a:rPr>
              <a:t> </a:t>
            </a:r>
            <a:r>
              <a:rPr spc="-10" dirty="0" smtClean="0">
                <a:cs typeface="Times New Roman"/>
              </a:rPr>
              <a:t>την </a:t>
            </a:r>
            <a:r>
              <a:rPr spc="-15" dirty="0" smtClean="0">
                <a:cs typeface="Times New Roman"/>
              </a:rPr>
              <a:t>επεξεργάζετα</a:t>
            </a:r>
            <a:r>
              <a:rPr spc="-10" dirty="0" smtClean="0">
                <a:cs typeface="Times New Roman"/>
              </a:rPr>
              <a:t>ι </a:t>
            </a:r>
            <a:r>
              <a:rPr spc="-20" dirty="0" smtClean="0">
                <a:cs typeface="Times New Roman"/>
              </a:rPr>
              <a:t>ω</a:t>
            </a:r>
            <a:r>
              <a:rPr spc="-10" dirty="0" smtClean="0">
                <a:cs typeface="Times New Roman"/>
              </a:rPr>
              <a:t>ς </a:t>
            </a:r>
            <a:r>
              <a:rPr spc="-15" dirty="0" smtClean="0">
                <a:cs typeface="Times New Roman"/>
              </a:rPr>
              <a:t>εξή</a:t>
            </a:r>
            <a:r>
              <a:rPr spc="-10" dirty="0" smtClean="0">
                <a:cs typeface="Times New Roman"/>
              </a:rPr>
              <a:t>ς:</a:t>
            </a:r>
            <a:endParaRPr dirty="0">
              <a:cs typeface="Times New Roman"/>
            </a:endParaRPr>
          </a:p>
          <a:p>
            <a:pPr marL="755650" marR="267335" lvl="1" indent="-286385">
              <a:lnSpc>
                <a:spcPct val="100000"/>
              </a:lnSpc>
              <a:spcBef>
                <a:spcPts val="44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cs typeface="Times New Roman"/>
              </a:rPr>
              <a:t>Ξεκινώντας </a:t>
            </a:r>
            <a:r>
              <a:rPr sz="1600" spc="-5" dirty="0" smtClean="0">
                <a:cs typeface="Times New Roman"/>
              </a:rPr>
              <a:t>απ</a:t>
            </a:r>
            <a:r>
              <a:rPr sz="1600" spc="0" dirty="0" smtClean="0">
                <a:cs typeface="Times New Roman"/>
              </a:rPr>
              <a:t>ό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την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εναρκτήρια</a:t>
            </a:r>
            <a:r>
              <a:rPr sz="1600" spc="-2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κατάσταση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τo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αυτόματο</a:t>
            </a:r>
            <a:r>
              <a:rPr sz="1600" spc="-25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λαμβάνε</a:t>
            </a:r>
            <a:r>
              <a:rPr sz="1600" spc="0" dirty="0" smtClean="0">
                <a:cs typeface="Times New Roman"/>
              </a:rPr>
              <a:t>ι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τα σύμβολα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της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λέξης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ένα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προ</a:t>
            </a:r>
            <a:r>
              <a:rPr sz="1600" spc="0" dirty="0" smtClean="0">
                <a:cs typeface="Times New Roman"/>
              </a:rPr>
              <a:t>ς</a:t>
            </a:r>
            <a:r>
              <a:rPr sz="1600" spc="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έν</a:t>
            </a:r>
            <a:r>
              <a:rPr sz="1600" spc="-5" dirty="0" smtClean="0">
                <a:cs typeface="Times New Roman"/>
              </a:rPr>
              <a:t>α</a:t>
            </a:r>
            <a:endParaRPr sz="1600" dirty="0">
              <a:cs typeface="Times New Roman"/>
            </a:endParaRPr>
          </a:p>
          <a:p>
            <a:pPr marL="755650" marR="219710" lvl="1" indent="-28575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cs typeface="Times New Roman"/>
              </a:rPr>
              <a:t>Μετά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απ</a:t>
            </a:r>
            <a:r>
              <a:rPr sz="1600" spc="0" dirty="0" smtClean="0">
                <a:cs typeface="Times New Roman"/>
              </a:rPr>
              <a:t>ό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err="1" smtClean="0">
                <a:cs typeface="Times New Roman"/>
              </a:rPr>
              <a:t>την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α</a:t>
            </a:r>
            <a:r>
              <a:rPr sz="1600" spc="0" dirty="0" err="1" smtClean="0">
                <a:cs typeface="Times New Roman"/>
              </a:rPr>
              <a:t>νάγνωση</a:t>
            </a:r>
            <a:r>
              <a:rPr lang="en-US" sz="1600" spc="-15" dirty="0">
                <a:cs typeface="Times New Roman"/>
              </a:rPr>
              <a:t> </a:t>
            </a:r>
            <a:r>
              <a:rPr sz="1600" spc="-5" dirty="0" err="1" smtClean="0">
                <a:cs typeface="Times New Roman"/>
              </a:rPr>
              <a:t>κάθ</a:t>
            </a:r>
            <a:r>
              <a:rPr sz="1600" spc="0" dirty="0" err="1" smtClean="0">
                <a:cs typeface="Times New Roman"/>
              </a:rPr>
              <a:t>ε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err="1" smtClean="0">
                <a:cs typeface="Times New Roman"/>
              </a:rPr>
              <a:t>συμ</a:t>
            </a:r>
            <a:r>
              <a:rPr sz="1600" spc="0" dirty="0" smtClean="0">
                <a:cs typeface="Times New Roman"/>
              </a:rPr>
              <a:t>βόλου,</a:t>
            </a:r>
            <a:r>
              <a:rPr lang="en-US"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το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αυτόμ</a:t>
            </a:r>
            <a:r>
              <a:rPr sz="1600" spc="-10" dirty="0" smtClean="0">
                <a:cs typeface="Times New Roman"/>
              </a:rPr>
              <a:t>α</a:t>
            </a:r>
            <a:r>
              <a:rPr sz="1600" spc="0" dirty="0" smtClean="0">
                <a:cs typeface="Times New Roman"/>
              </a:rPr>
              <a:t>το</a:t>
            </a:r>
            <a:r>
              <a:rPr sz="1600" spc="-20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μεταβαίνε</a:t>
            </a:r>
            <a:r>
              <a:rPr sz="1600" spc="0" dirty="0" smtClean="0">
                <a:cs typeface="Times New Roman"/>
              </a:rPr>
              <a:t>ι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από </a:t>
            </a:r>
            <a:r>
              <a:rPr sz="1600" spc="0" dirty="0" smtClean="0">
                <a:cs typeface="Times New Roman"/>
              </a:rPr>
              <a:t>την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τρέχουσα</a:t>
            </a:r>
            <a:r>
              <a:rPr sz="1600" spc="-2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κατάσταση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σε μία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καινούρια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κατάσταση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επιλέγοντας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τη μετάβαση</a:t>
            </a:r>
            <a:r>
              <a:rPr sz="1600" spc="-20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πο</a:t>
            </a:r>
            <a:r>
              <a:rPr sz="1600" spc="0" dirty="0" smtClean="0">
                <a:cs typeface="Times New Roman"/>
              </a:rPr>
              <a:t>υ επιγράφεται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με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το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συγκεκριμένο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σύμβολο.</a:t>
            </a:r>
            <a:endParaRPr sz="1600" dirty="0">
              <a:cs typeface="Times New Roman"/>
            </a:endParaRPr>
          </a:p>
          <a:p>
            <a:pPr marL="755650" marR="222885" lvl="1" indent="-285750">
              <a:lnSpc>
                <a:spcPct val="100000"/>
              </a:lnSpc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600" dirty="0" smtClean="0">
                <a:cs typeface="Times New Roman"/>
              </a:rPr>
              <a:t>Μετά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απ</a:t>
            </a:r>
            <a:r>
              <a:rPr sz="1600" spc="0" dirty="0" smtClean="0">
                <a:cs typeface="Times New Roman"/>
              </a:rPr>
              <a:t>ό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την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επεξεργασία</a:t>
            </a:r>
            <a:r>
              <a:rPr sz="1600" spc="-20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κα</a:t>
            </a:r>
            <a:r>
              <a:rPr sz="1600" spc="0" dirty="0" smtClean="0">
                <a:cs typeface="Times New Roman"/>
              </a:rPr>
              <a:t>ι του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τελευταίου</a:t>
            </a:r>
            <a:r>
              <a:rPr sz="1600" spc="-2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συμβόλου</a:t>
            </a:r>
            <a:r>
              <a:rPr sz="1600" spc="-1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το</a:t>
            </a:r>
            <a:r>
              <a:rPr sz="1600" spc="-5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αυτόματο παράγει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μια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-5" dirty="0" smtClean="0">
                <a:cs typeface="Times New Roman"/>
              </a:rPr>
              <a:t>έξοδ</a:t>
            </a:r>
            <a:r>
              <a:rPr sz="1600" spc="0" dirty="0" smtClean="0">
                <a:cs typeface="Times New Roman"/>
              </a:rPr>
              <a:t>ο</a:t>
            </a:r>
            <a:r>
              <a:rPr sz="1600" spc="-5" dirty="0" smtClean="0">
                <a:cs typeface="Times New Roman"/>
              </a:rPr>
              <a:t>:</a:t>
            </a:r>
            <a:endParaRPr sz="1600" dirty="0"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390"/>
              </a:spcBef>
              <a:buFont typeface="Times New Roman"/>
              <a:buChar char="•"/>
              <a:tabLst>
                <a:tab pos="1155065" algn="l"/>
              </a:tabLst>
            </a:pPr>
            <a:r>
              <a:rPr sz="1400" dirty="0" smtClean="0">
                <a:cs typeface="Times New Roman"/>
              </a:rPr>
              <a:t>Αν</a:t>
            </a:r>
            <a:r>
              <a:rPr sz="1400" spc="-1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βρίσκεται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σε κατάσταση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αποδοχής,</a:t>
            </a:r>
            <a:r>
              <a:rPr sz="1400" spc="-1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η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έξοδος</a:t>
            </a:r>
            <a:r>
              <a:rPr sz="1400" spc="-1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είναι</a:t>
            </a:r>
            <a:r>
              <a:rPr sz="1400" spc="-1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αποδοχή</a:t>
            </a:r>
            <a:endParaRPr sz="1400" dirty="0">
              <a:cs typeface="Times New Roman"/>
            </a:endParaRPr>
          </a:p>
          <a:p>
            <a:pPr marL="1155065" lvl="2" indent="-228600">
              <a:lnSpc>
                <a:spcPct val="100000"/>
              </a:lnSpc>
              <a:spcBef>
                <a:spcPts val="380"/>
              </a:spcBef>
              <a:buFont typeface="Times New Roman"/>
              <a:buChar char="•"/>
              <a:tabLst>
                <a:tab pos="1155065" algn="l"/>
              </a:tabLst>
            </a:pPr>
            <a:r>
              <a:rPr sz="1400" dirty="0" smtClean="0">
                <a:cs typeface="Times New Roman"/>
              </a:rPr>
              <a:t>Διαφορετικά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η έξοδος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είναι</a:t>
            </a:r>
            <a:r>
              <a:rPr sz="1400" spc="-10" dirty="0" smtClean="0">
                <a:cs typeface="Times New Roman"/>
              </a:rPr>
              <a:t> </a:t>
            </a:r>
            <a:r>
              <a:rPr sz="1400" spc="-5" dirty="0" smtClean="0">
                <a:cs typeface="Times New Roman"/>
              </a:rPr>
              <a:t>απόρριψη</a:t>
            </a:r>
            <a:endParaRPr sz="1400" dirty="0"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485766" y="4337100"/>
            <a:ext cx="4353052" cy="1048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945248" y="3748269"/>
            <a:ext cx="2036056" cy="397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b="1" spc="-15" dirty="0" smtClean="0">
                <a:cs typeface="Times New Roman"/>
              </a:rPr>
              <a:t>Πα</a:t>
            </a:r>
            <a:r>
              <a:rPr sz="2000" b="1" spc="-15" dirty="0" err="1" smtClean="0">
                <a:cs typeface="Times New Roman"/>
              </a:rPr>
              <a:t>ράδειγμ</a:t>
            </a:r>
            <a:r>
              <a:rPr sz="2000" b="1" spc="-15" dirty="0" smtClean="0">
                <a:cs typeface="Times New Roman"/>
              </a:rPr>
              <a:t>α</a:t>
            </a:r>
            <a:endParaRPr sz="2000" b="1" dirty="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143874" y="4710928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1</a:t>
            </a:r>
            <a:endParaRPr sz="1800" baseline="-20833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247500" y="4640063"/>
            <a:ext cx="389255" cy="41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cs typeface="Times New Roman"/>
              </a:rPr>
              <a:t> </a:t>
            </a:r>
            <a:r>
              <a:rPr lang="en-US" sz="1600" dirty="0" smtClean="0">
                <a:cs typeface="Times New Roman"/>
              </a:rPr>
              <a:t> </a:t>
            </a:r>
            <a:r>
              <a:rPr sz="1600" spc="120" dirty="0" smtClean="0">
                <a:cs typeface="Times New Roman"/>
              </a:rPr>
              <a:t> </a:t>
            </a:r>
            <a:r>
              <a:rPr sz="2700" i="1" spc="0" baseline="-21604" dirty="0" smtClean="0">
                <a:cs typeface="Times New Roman"/>
              </a:rPr>
              <a:t>q</a:t>
            </a:r>
            <a:r>
              <a:rPr sz="1800" spc="0" baseline="-53240" dirty="0" smtClean="0">
                <a:cs typeface="Times New Roman"/>
              </a:rPr>
              <a:t>3</a:t>
            </a:r>
            <a:endParaRPr sz="1800" baseline="-53240" dirty="0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3805034" y="4705595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849992" y="405891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2981304" y="4525247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4574654" y="401775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4598275" y="5430496"/>
            <a:ext cx="28067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0,1</a:t>
            </a:r>
            <a:endParaRPr sz="1600"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6660232" y="4028938"/>
            <a:ext cx="2309495" cy="1078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Λέξη</a:t>
            </a:r>
            <a:r>
              <a:rPr sz="1800" spc="-25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0010</a:t>
            </a:r>
            <a:r>
              <a:rPr sz="1800" spc="-5" dirty="0" smtClean="0">
                <a:cs typeface="Times New Roman"/>
              </a:rPr>
              <a:t>:</a:t>
            </a:r>
            <a:r>
              <a:rPr sz="1800" spc="-10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Απόρριψη</a:t>
            </a:r>
            <a:endParaRPr sz="1800" dirty="0"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Λέξη</a:t>
            </a:r>
            <a:r>
              <a:rPr sz="1800" spc="-25" dirty="0" smtClean="0">
                <a:cs typeface="Times New Roman"/>
              </a:rPr>
              <a:t> </a:t>
            </a:r>
            <a:r>
              <a:rPr sz="1800" spc="-70" dirty="0" smtClean="0">
                <a:cs typeface="Times New Roman"/>
              </a:rPr>
              <a:t>1</a:t>
            </a:r>
            <a:r>
              <a:rPr sz="1800" spc="-15" dirty="0" smtClean="0">
                <a:cs typeface="Times New Roman"/>
              </a:rPr>
              <a:t>100</a:t>
            </a:r>
            <a:r>
              <a:rPr sz="1800" spc="-5" dirty="0" smtClean="0">
                <a:cs typeface="Times New Roman"/>
              </a:rPr>
              <a:t>:</a:t>
            </a:r>
            <a:r>
              <a:rPr sz="1800" spc="-10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Αποδοχή</a:t>
            </a:r>
            <a:endParaRPr sz="1800" dirty="0"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 marL="12700">
              <a:lnSpc>
                <a:spcPct val="100000"/>
              </a:lnSpc>
            </a:pPr>
            <a:r>
              <a:rPr sz="1800" dirty="0" smtClean="0">
                <a:cs typeface="Times New Roman"/>
              </a:rPr>
              <a:t>Λέξη</a:t>
            </a:r>
            <a:r>
              <a:rPr sz="1800" spc="-25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0010000</a:t>
            </a:r>
            <a:r>
              <a:rPr sz="1800" spc="-5" dirty="0" smtClean="0">
                <a:cs typeface="Times New Roman"/>
              </a:rPr>
              <a:t>:</a:t>
            </a:r>
            <a:r>
              <a:rPr sz="1800" spc="-10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Αποδοχή</a:t>
            </a:r>
            <a:endParaRPr sz="1800" dirty="0">
              <a:cs typeface="Times New Roman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2161775" y="4104631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3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Ορολογία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611560" y="1057300"/>
            <a:ext cx="8686800" cy="173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985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b="1" spc="-20" dirty="0" smtClean="0">
                <a:cs typeface="Times New Roman"/>
              </a:rPr>
              <a:t>Γλώσσ</a:t>
            </a:r>
            <a:r>
              <a:rPr sz="2000" b="1" spc="-15" dirty="0" smtClean="0">
                <a:cs typeface="Times New Roman"/>
              </a:rPr>
              <a:t>α</a:t>
            </a:r>
            <a:r>
              <a:rPr sz="2000" b="1" spc="15" dirty="0" smtClean="0">
                <a:cs typeface="Times New Roman"/>
              </a:rPr>
              <a:t> </a:t>
            </a:r>
            <a:r>
              <a:rPr sz="2000" b="1" spc="-10" dirty="0" smtClean="0">
                <a:cs typeface="Times New Roman"/>
              </a:rPr>
              <a:t>του αυτομάτου</a:t>
            </a:r>
            <a:r>
              <a:rPr sz="2000" b="1" spc="-20" dirty="0" smtClean="0">
                <a:cs typeface="Times New Roman"/>
              </a:rPr>
              <a:t> </a:t>
            </a:r>
            <a:r>
              <a:rPr sz="2000" b="1" spc="-25" dirty="0" smtClean="0">
                <a:cs typeface="Times New Roman"/>
              </a:rPr>
              <a:t>Μ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L(M):</a:t>
            </a:r>
            <a:r>
              <a:rPr sz="2000" spc="-20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 σύνολο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όλω</a:t>
            </a:r>
            <a:r>
              <a:rPr sz="2000" spc="-10" dirty="0" smtClean="0">
                <a:cs typeface="Times New Roman"/>
              </a:rPr>
              <a:t>ν των</a:t>
            </a:r>
            <a:r>
              <a:rPr sz="2000" spc="-15" dirty="0" smtClean="0">
                <a:cs typeface="Times New Roman"/>
              </a:rPr>
              <a:t> λέξεω</a:t>
            </a:r>
            <a:r>
              <a:rPr sz="2000" spc="-10" dirty="0" smtClean="0">
                <a:cs typeface="Times New Roman"/>
              </a:rPr>
              <a:t>ν του αποδέχεται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 αυτόματο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5" dirty="0" smtClean="0">
                <a:cs typeface="Times New Roman"/>
              </a:rPr>
              <a:t>Μ</a:t>
            </a:r>
            <a:endParaRPr sz="2000" dirty="0">
              <a:cs typeface="Times New Roman"/>
            </a:endParaRPr>
          </a:p>
          <a:p>
            <a:pPr>
              <a:lnSpc>
                <a:spcPts val="600"/>
              </a:lnSpc>
              <a:spcBef>
                <a:spcPts val="31"/>
              </a:spcBef>
              <a:buClr>
                <a:srgbClr val="FF33CC"/>
              </a:buClr>
              <a:buFont typeface="Times New Roman"/>
              <a:buChar char="•"/>
            </a:pPr>
            <a:endParaRPr sz="600" dirty="0"/>
          </a:p>
          <a:p>
            <a:pPr>
              <a:lnSpc>
                <a:spcPts val="1000"/>
              </a:lnSpc>
              <a:buClr>
                <a:srgbClr val="FF33CC"/>
              </a:buClr>
              <a:buFont typeface="Times New Roman"/>
              <a:buChar char="•"/>
            </a:pPr>
            <a:endParaRPr sz="1000" dirty="0"/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</a:tabLst>
            </a:pPr>
            <a:r>
              <a:rPr sz="2000" spc="-20" dirty="0" smtClean="0">
                <a:cs typeface="Times New Roman"/>
              </a:rPr>
              <a:t>Α</a:t>
            </a:r>
            <a:r>
              <a:rPr sz="2000" spc="-10" dirty="0" smtClean="0">
                <a:cs typeface="Times New Roman"/>
              </a:rPr>
              <a:t>ν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L(M)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τότε</a:t>
            </a:r>
            <a:r>
              <a:rPr sz="2000" spc="-1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λέμε ότι το </a:t>
            </a:r>
            <a:r>
              <a:rPr sz="2000" spc="-20" dirty="0" smtClean="0">
                <a:cs typeface="Times New Roman"/>
              </a:rPr>
              <a:t>Μ</a:t>
            </a:r>
            <a:r>
              <a:rPr sz="2000" spc="-5" dirty="0" smtClean="0">
                <a:cs typeface="Times New Roman"/>
              </a:rPr>
              <a:t> </a:t>
            </a:r>
            <a:r>
              <a:rPr sz="2000" b="1" spc="-10" dirty="0" smtClean="0">
                <a:cs typeface="Times New Roman"/>
              </a:rPr>
              <a:t>αναγνωρίζει</a:t>
            </a:r>
            <a:r>
              <a:rPr sz="2000" b="1" spc="10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την </a:t>
            </a:r>
            <a:r>
              <a:rPr sz="2000" spc="-15" dirty="0" smtClean="0">
                <a:cs typeface="Times New Roman"/>
              </a:rPr>
              <a:t>Α</a:t>
            </a:r>
            <a:endParaRPr sz="2000" dirty="0">
              <a:cs typeface="Times New Roman"/>
            </a:endParaRPr>
          </a:p>
          <a:p>
            <a:pPr marL="755650" marR="12700" indent="-286385">
              <a:lnSpc>
                <a:spcPct val="100000"/>
              </a:lnSpc>
              <a:spcBef>
                <a:spcPts val="440"/>
              </a:spcBef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–	Κάθε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αυτόμ</a:t>
            </a:r>
            <a:r>
              <a:rPr sz="1800" spc="-10" dirty="0" smtClean="0">
                <a:cs typeface="Times New Roman"/>
              </a:rPr>
              <a:t>α</a:t>
            </a:r>
            <a:r>
              <a:rPr sz="1800" spc="0" dirty="0" smtClean="0">
                <a:cs typeface="Times New Roman"/>
              </a:rPr>
              <a:t>το</a:t>
            </a:r>
            <a:r>
              <a:rPr sz="1800" spc="-2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αποδέχετα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πολλέ</a:t>
            </a:r>
            <a:r>
              <a:rPr sz="1800" spc="0" dirty="0" smtClean="0">
                <a:cs typeface="Times New Roman"/>
              </a:rPr>
              <a:t>ς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λέξεις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αλλ</a:t>
            </a:r>
            <a:r>
              <a:rPr sz="1800" spc="0" dirty="0" smtClean="0">
                <a:cs typeface="Times New Roman"/>
              </a:rPr>
              <a:t>ά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αναγνωρίζει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μια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μόνο γλώσσα</a:t>
            </a:r>
            <a:endParaRPr sz="1800" dirty="0"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267744" y="3521341"/>
            <a:ext cx="4353052" cy="1048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1560" y="2989733"/>
            <a:ext cx="3987800" cy="485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Ποια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η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γλώσσα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του αυτόματου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5" dirty="0" smtClean="0">
                <a:cs typeface="Times New Roman"/>
              </a:rPr>
              <a:t>M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10" dirty="0" smtClean="0">
                <a:cs typeface="Times New Roman"/>
              </a:rPr>
              <a:t>;</a:t>
            </a:r>
            <a:endParaRPr sz="2000" dirty="0">
              <a:cs typeface="Times New Roman"/>
            </a:endParaRPr>
          </a:p>
          <a:p>
            <a:pPr>
              <a:lnSpc>
                <a:spcPts val="700"/>
              </a:lnSpc>
              <a:spcBef>
                <a:spcPts val="49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729739">
              <a:lnSpc>
                <a:spcPct val="100000"/>
              </a:lnSpc>
              <a:tabLst>
                <a:tab pos="3374390" algn="l"/>
              </a:tabLst>
            </a:pPr>
            <a:r>
              <a:rPr sz="1600" dirty="0" smtClean="0">
                <a:cs typeface="Times New Roman"/>
              </a:rPr>
              <a:t>	</a:t>
            </a:r>
            <a:endParaRPr sz="1600" dirty="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920768" y="4755926"/>
            <a:ext cx="5654040" cy="99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2"/>
              </a:spcBef>
            </a:pPr>
            <a:endParaRPr sz="500" dirty="0" smtClean="0"/>
          </a:p>
          <a:p>
            <a:pPr>
              <a:lnSpc>
                <a:spcPts val="1000"/>
              </a:lnSpc>
            </a:pPr>
            <a:endParaRPr sz="1000" dirty="0" smtClean="0"/>
          </a:p>
          <a:p>
            <a:pPr marL="927100" marR="12700" indent="-915035">
              <a:lnSpc>
                <a:spcPct val="100000"/>
              </a:lnSpc>
            </a:pPr>
            <a:r>
              <a:rPr sz="1800" spc="-5" dirty="0" smtClean="0">
                <a:cs typeface="Times New Roman"/>
              </a:rPr>
              <a:t>L(</a:t>
            </a:r>
            <a:r>
              <a:rPr sz="1800" spc="0" dirty="0" smtClean="0">
                <a:cs typeface="Times New Roman"/>
              </a:rPr>
              <a:t>M</a:t>
            </a:r>
            <a:r>
              <a:rPr sz="1800" spc="0" baseline="-20833" dirty="0" smtClean="0">
                <a:cs typeface="Times New Roman"/>
              </a:rPr>
              <a:t>1</a:t>
            </a:r>
            <a:r>
              <a:rPr sz="1800" spc="0" dirty="0" smtClean="0">
                <a:cs typeface="Times New Roman"/>
              </a:rPr>
              <a:t>)</a:t>
            </a:r>
            <a:r>
              <a:rPr sz="1800" spc="-5" dirty="0" smtClean="0">
                <a:cs typeface="Times New Roman"/>
              </a:rPr>
              <a:t> </a:t>
            </a:r>
            <a:r>
              <a:rPr sz="1800" spc="-10" dirty="0" smtClean="0">
                <a:cs typeface="Times New Roman"/>
              </a:rPr>
              <a:t>=</a:t>
            </a:r>
            <a:r>
              <a:rPr sz="1800" spc="-5" dirty="0" smtClean="0">
                <a:cs typeface="Times New Roman"/>
              </a:rPr>
              <a:t> {</a:t>
            </a:r>
            <a:r>
              <a:rPr sz="1800" spc="0" dirty="0" smtClean="0">
                <a:cs typeface="Times New Roman"/>
              </a:rPr>
              <a:t>w</a:t>
            </a:r>
            <a:r>
              <a:rPr sz="1800" spc="-5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: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η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w π</a:t>
            </a:r>
            <a:r>
              <a:rPr sz="1800" spc="0" dirty="0" err="1" smtClean="0">
                <a:cs typeface="Times New Roman"/>
              </a:rPr>
              <a:t>εριέχει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τουλάχιστον </a:t>
            </a:r>
            <a:r>
              <a:rPr sz="1800" spc="0" dirty="0" err="1" smtClean="0">
                <a:cs typeface="Times New Roman"/>
              </a:rPr>
              <a:t>έν</a:t>
            </a:r>
            <a:r>
              <a:rPr sz="1800" spc="0" dirty="0" smtClean="0">
                <a:cs typeface="Times New Roman"/>
              </a:rPr>
              <a:t>α</a:t>
            </a:r>
            <a:r>
              <a:rPr sz="1800" spc="-2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σύμβολο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1 </a:t>
            </a:r>
            <a:r>
              <a:rPr sz="1800" spc="-5" dirty="0" smtClean="0">
                <a:cs typeface="Times New Roman"/>
              </a:rPr>
              <a:t>κα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το τελευταίο</a:t>
            </a:r>
            <a:r>
              <a:rPr sz="1800" spc="-2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1 ακολουθείται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απ</a:t>
            </a:r>
            <a:r>
              <a:rPr sz="1800" spc="0" dirty="0" smtClean="0">
                <a:cs typeface="Times New Roman"/>
              </a:rPr>
              <a:t>ό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άρτιο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αριθμό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0}</a:t>
            </a:r>
            <a:endParaRPr sz="1800" dirty="0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925852" y="3895304"/>
            <a:ext cx="187706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73225" algn="l"/>
              </a:tabLst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1	</a:t>
            </a:r>
            <a:r>
              <a:rPr sz="2700" i="1" baseline="1543" dirty="0" smtClean="0">
                <a:cs typeface="Times New Roman"/>
              </a:rPr>
              <a:t>q</a:t>
            </a:r>
            <a:r>
              <a:rPr sz="1800" baseline="-18518" dirty="0" smtClean="0">
                <a:cs typeface="Times New Roman"/>
              </a:rPr>
              <a:t>2</a:t>
            </a:r>
            <a:endParaRPr sz="1800" baseline="-18518" dirty="0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144153" y="3824439"/>
            <a:ext cx="389255" cy="41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i="1" spc="0" baseline="-21604" dirty="0" smtClean="0">
                <a:cs typeface="Times New Roman"/>
              </a:rPr>
              <a:t>q</a:t>
            </a:r>
            <a:r>
              <a:rPr sz="1800" spc="0" baseline="-53240" dirty="0" smtClean="0">
                <a:cs typeface="Times New Roman"/>
              </a:rPr>
              <a:t>3</a:t>
            </a:r>
            <a:endParaRPr sz="1800" baseline="-53240" dirty="0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3763282" y="3709624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356632" y="320212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382153" y="4605871"/>
            <a:ext cx="304800" cy="332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r>
              <a:rPr lang="en-US" sz="1600" dirty="0" smtClean="0">
                <a:cs typeface="Times New Roman"/>
              </a:rPr>
              <a:t>,1</a:t>
            </a:r>
            <a:endParaRPr sz="1600" dirty="0">
              <a:cs typeface="Times New Roman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2943753" y="3261575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4620153" y="3261575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 smtClean="0">
                <a:cs typeface="Times New Roman"/>
              </a:rPr>
              <a:t>1</a:t>
            </a:r>
            <a:endParaRPr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2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675E47"/>
                </a:solidFill>
              </a:rPr>
              <a:t>Παράδειγμα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971600" y="1129308"/>
            <a:ext cx="3688715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•	</a:t>
            </a:r>
            <a:r>
              <a:rPr sz="2000" spc="-25" dirty="0" smtClean="0">
                <a:cs typeface="Times New Roman"/>
              </a:rPr>
              <a:t>Μ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10" dirty="0" smtClean="0">
                <a:cs typeface="Times New Roman"/>
              </a:rPr>
              <a:t>=({q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5" dirty="0" smtClean="0">
                <a:cs typeface="Times New Roman"/>
              </a:rPr>
              <a:t>,</a:t>
            </a:r>
            <a:r>
              <a:rPr sz="2000" spc="-10" dirty="0" smtClean="0">
                <a:cs typeface="Times New Roman"/>
              </a:rPr>
              <a:t> q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10" dirty="0" smtClean="0">
                <a:cs typeface="Times New Roman"/>
              </a:rPr>
              <a:t>}, {0, 1}, δ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q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{q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10" dirty="0" smtClean="0">
                <a:cs typeface="Times New Roman"/>
              </a:rPr>
              <a:t>})</a:t>
            </a:r>
            <a:endParaRPr sz="2000" dirty="0"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884480" y="3347998"/>
            <a:ext cx="2737612" cy="1024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971605" y="2592357"/>
            <a:ext cx="3094990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Διάγραμμα</a:t>
            </a:r>
            <a:r>
              <a:rPr sz="2000" spc="20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Καταστάσεω</a:t>
            </a:r>
            <a:r>
              <a:rPr sz="2000" spc="-10" dirty="0" smtClean="0">
                <a:cs typeface="Times New Roman"/>
              </a:rPr>
              <a:t>ν:</a:t>
            </a:r>
            <a:endParaRPr sz="2000" dirty="0">
              <a:cs typeface="Times New Roman"/>
            </a:endParaRPr>
          </a:p>
          <a:p>
            <a:pPr>
              <a:lnSpc>
                <a:spcPts val="1300"/>
              </a:lnSpc>
              <a:spcBef>
                <a:spcPts val="5"/>
              </a:spcBef>
            </a:pPr>
            <a:endParaRPr sz="1300" dirty="0"/>
          </a:p>
          <a:p>
            <a:pPr marR="346710" algn="r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914487" y="4058185"/>
            <a:ext cx="5102690" cy="2215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6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•	</a:t>
            </a:r>
            <a:r>
              <a:rPr sz="2000" spc="-20" dirty="0" smtClean="0">
                <a:cs typeface="Times New Roman"/>
              </a:rPr>
              <a:t>L</a:t>
            </a:r>
            <a:r>
              <a:rPr sz="2000" spc="-10" dirty="0" smtClean="0">
                <a:cs typeface="Times New Roman"/>
              </a:rPr>
              <a:t>(</a:t>
            </a:r>
            <a:r>
              <a:rPr sz="2000" spc="-25" dirty="0" smtClean="0">
                <a:cs typeface="Times New Roman"/>
              </a:rPr>
              <a:t>M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484" dirty="0" smtClean="0">
                <a:cs typeface="Times New Roman"/>
              </a:rPr>
              <a:t>)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;;</a:t>
            </a:r>
            <a:endParaRPr sz="2000" dirty="0">
              <a:cs typeface="Times New Roman"/>
            </a:endParaRPr>
          </a:p>
          <a:p>
            <a:pPr marL="755015" indent="-285750">
              <a:lnSpc>
                <a:spcPct val="100000"/>
              </a:lnSpc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Δοκιμάζουμε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κάποιε</a:t>
            </a:r>
            <a:r>
              <a:rPr sz="1800" spc="0" dirty="0" smtClean="0">
                <a:cs typeface="Times New Roman"/>
              </a:rPr>
              <a:t>ς</a:t>
            </a:r>
            <a:r>
              <a:rPr sz="1800" spc="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λέξεις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εισόδου</a:t>
            </a:r>
            <a:r>
              <a:rPr lang="el-GR" sz="1800" spc="0" dirty="0" smtClean="0">
                <a:cs typeface="Times New Roman"/>
              </a:rPr>
              <a:t> </a:t>
            </a:r>
            <a:endParaRPr sz="1800" dirty="0">
              <a:cs typeface="Times New Roman"/>
            </a:endParaRPr>
          </a:p>
          <a:p>
            <a:pPr marR="143510" algn="ctr">
              <a:lnSpc>
                <a:spcPct val="100000"/>
              </a:lnSpc>
              <a:spcBef>
                <a:spcPts val="390"/>
              </a:spcBef>
              <a:tabLst>
                <a:tab pos="227965" algn="l"/>
              </a:tabLst>
            </a:pPr>
            <a:r>
              <a:rPr sz="1600" dirty="0" smtClean="0">
                <a:cs typeface="Times New Roman"/>
              </a:rPr>
              <a:t>•	0,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1,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001,</a:t>
            </a:r>
            <a:r>
              <a:rPr sz="1600" spc="-1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1010,</a:t>
            </a:r>
            <a:r>
              <a:rPr sz="1600" spc="-20" dirty="0" smtClean="0">
                <a:cs typeface="Times New Roman"/>
              </a:rPr>
              <a:t> </a:t>
            </a:r>
            <a:r>
              <a:rPr sz="1600" spc="0" dirty="0" smtClean="0">
                <a:cs typeface="Times New Roman"/>
              </a:rPr>
              <a:t>100111</a:t>
            </a:r>
            <a:endParaRPr sz="1600" dirty="0">
              <a:cs typeface="Times New Roman"/>
            </a:endParaRPr>
          </a:p>
          <a:p>
            <a:pPr marL="755015" marR="520065" indent="-285750" algn="r">
              <a:lnSpc>
                <a:spcPct val="100000"/>
              </a:lnSpc>
              <a:spcBef>
                <a:spcPts val="420"/>
              </a:spcBef>
              <a:buFont typeface="Times New Roman"/>
              <a:buChar char="–"/>
              <a:tabLst>
                <a:tab pos="285115" algn="l"/>
                <a:tab pos="755015" algn="l"/>
              </a:tabLst>
            </a:pPr>
            <a:r>
              <a:rPr sz="1800" spc="-20" dirty="0" smtClean="0">
                <a:cs typeface="Times New Roman"/>
              </a:rPr>
              <a:t>L</a:t>
            </a:r>
            <a:r>
              <a:rPr sz="1800" spc="0" dirty="0" smtClean="0">
                <a:cs typeface="Times New Roman"/>
              </a:rPr>
              <a:t>(M</a:t>
            </a:r>
            <a:r>
              <a:rPr sz="1800" spc="0" baseline="-20833" dirty="0" smtClean="0">
                <a:cs typeface="Times New Roman"/>
              </a:rPr>
              <a:t>2</a:t>
            </a:r>
            <a:r>
              <a:rPr sz="1800" spc="0" dirty="0" smtClean="0">
                <a:cs typeface="Times New Roman"/>
              </a:rPr>
              <a:t>) </a:t>
            </a:r>
            <a:r>
              <a:rPr sz="1800" spc="-10" dirty="0" smtClean="0">
                <a:cs typeface="Times New Roman"/>
              </a:rPr>
              <a:t>= {w </a:t>
            </a:r>
            <a:r>
              <a:rPr lang="en-US" spc="-10" dirty="0">
                <a:cs typeface="Times New Roman"/>
              </a:rPr>
              <a:t>:</a:t>
            </a:r>
            <a:r>
              <a:rPr sz="1800" spc="-10" dirty="0" smtClean="0">
                <a:cs typeface="Times New Roman"/>
              </a:rPr>
              <a:t> w τελειώνει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σε </a:t>
            </a:r>
            <a:r>
              <a:rPr sz="1800" spc="-10" dirty="0" smtClean="0">
                <a:cs typeface="Times New Roman"/>
              </a:rPr>
              <a:t>1}</a:t>
            </a:r>
            <a:endParaRPr sz="1800" dirty="0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541826" y="3715029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1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203748" y="3708933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247944" y="3063011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399073" y="3069867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 dirty="0">
              <a:cs typeface="Times New Roman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665022" y="1464080"/>
            <a:ext cx="2090165" cy="645413"/>
          </a:xfrm>
          <a:custGeom>
            <a:avLst/>
            <a:gdLst/>
            <a:ahLst/>
            <a:cxnLst/>
            <a:rect l="l" t="t" r="r" b="b"/>
            <a:pathLst>
              <a:path w="2090165" h="645413">
                <a:moveTo>
                  <a:pt x="2053705" y="608237"/>
                </a:moveTo>
                <a:lnTo>
                  <a:pt x="2041495" y="595254"/>
                </a:lnTo>
                <a:lnTo>
                  <a:pt x="5334" y="0"/>
                </a:lnTo>
                <a:lnTo>
                  <a:pt x="0" y="18288"/>
                </a:lnTo>
                <a:lnTo>
                  <a:pt x="2034466" y="613047"/>
                </a:lnTo>
                <a:lnTo>
                  <a:pt x="2053705" y="608237"/>
                </a:lnTo>
                <a:close/>
              </a:path>
              <a:path w="2090165" h="645413">
                <a:moveTo>
                  <a:pt x="2074926" y="622639"/>
                </a:moveTo>
                <a:lnTo>
                  <a:pt x="2074926" y="605027"/>
                </a:lnTo>
                <a:lnTo>
                  <a:pt x="2069592" y="623315"/>
                </a:lnTo>
                <a:lnTo>
                  <a:pt x="2034466" y="613047"/>
                </a:lnTo>
                <a:lnTo>
                  <a:pt x="1984248" y="625601"/>
                </a:lnTo>
                <a:lnTo>
                  <a:pt x="1978914" y="627126"/>
                </a:lnTo>
                <a:lnTo>
                  <a:pt x="1975866" y="632459"/>
                </a:lnTo>
                <a:lnTo>
                  <a:pt x="1977390" y="637793"/>
                </a:lnTo>
                <a:lnTo>
                  <a:pt x="1978914" y="642365"/>
                </a:lnTo>
                <a:lnTo>
                  <a:pt x="1983486" y="645413"/>
                </a:lnTo>
                <a:lnTo>
                  <a:pt x="1988820" y="644651"/>
                </a:lnTo>
                <a:lnTo>
                  <a:pt x="2074926" y="622639"/>
                </a:lnTo>
                <a:close/>
              </a:path>
              <a:path w="2090165" h="645413">
                <a:moveTo>
                  <a:pt x="2090166" y="618743"/>
                </a:moveTo>
                <a:lnTo>
                  <a:pt x="2018538" y="543305"/>
                </a:lnTo>
                <a:lnTo>
                  <a:pt x="2014728" y="539495"/>
                </a:lnTo>
                <a:lnTo>
                  <a:pt x="2008632" y="539495"/>
                </a:lnTo>
                <a:lnTo>
                  <a:pt x="2004822" y="542543"/>
                </a:lnTo>
                <a:lnTo>
                  <a:pt x="2001012" y="546354"/>
                </a:lnTo>
                <a:lnTo>
                  <a:pt x="2001012" y="552449"/>
                </a:lnTo>
                <a:lnTo>
                  <a:pt x="2004822" y="556259"/>
                </a:lnTo>
                <a:lnTo>
                  <a:pt x="2041495" y="595254"/>
                </a:lnTo>
                <a:lnTo>
                  <a:pt x="2074926" y="605027"/>
                </a:lnTo>
                <a:lnTo>
                  <a:pt x="2074926" y="622639"/>
                </a:lnTo>
                <a:lnTo>
                  <a:pt x="2090166" y="618743"/>
                </a:lnTo>
                <a:close/>
              </a:path>
              <a:path w="2090165" h="645413">
                <a:moveTo>
                  <a:pt x="2069592" y="623315"/>
                </a:moveTo>
                <a:lnTo>
                  <a:pt x="2069592" y="604265"/>
                </a:lnTo>
                <a:lnTo>
                  <a:pt x="2065020" y="620268"/>
                </a:lnTo>
                <a:lnTo>
                  <a:pt x="2053705" y="608237"/>
                </a:lnTo>
                <a:lnTo>
                  <a:pt x="2034466" y="613047"/>
                </a:lnTo>
                <a:lnTo>
                  <a:pt x="2069592" y="623315"/>
                </a:lnTo>
                <a:close/>
              </a:path>
              <a:path w="2090165" h="645413">
                <a:moveTo>
                  <a:pt x="2074926" y="605027"/>
                </a:moveTo>
                <a:lnTo>
                  <a:pt x="2041495" y="595254"/>
                </a:lnTo>
                <a:lnTo>
                  <a:pt x="2053705" y="608237"/>
                </a:lnTo>
                <a:lnTo>
                  <a:pt x="2069592" y="604265"/>
                </a:lnTo>
                <a:lnTo>
                  <a:pt x="2069592" y="623315"/>
                </a:lnTo>
                <a:lnTo>
                  <a:pt x="2074926" y="605027"/>
                </a:lnTo>
                <a:close/>
              </a:path>
              <a:path w="2090165" h="645413">
                <a:moveTo>
                  <a:pt x="2069592" y="604265"/>
                </a:moveTo>
                <a:lnTo>
                  <a:pt x="2053705" y="608237"/>
                </a:lnTo>
                <a:lnTo>
                  <a:pt x="2065020" y="620268"/>
                </a:lnTo>
                <a:lnTo>
                  <a:pt x="2069592" y="604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4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12241"/>
              </p:ext>
            </p:extLst>
          </p:nvPr>
        </p:nvGraphicFramePr>
        <p:xfrm>
          <a:off x="5879521" y="1390293"/>
          <a:ext cx="1883663" cy="1097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888"/>
                <a:gridCol w="659504"/>
                <a:gridCol w="596271"/>
              </a:tblGrid>
              <a:tr h="365759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lang="el-GR" sz="1600" dirty="0" smtClean="0">
                          <a:latin typeface="+mn-lt"/>
                          <a:cs typeface="Cambria Math"/>
                        </a:rPr>
                        <a:t>δ</a:t>
                      </a:r>
                      <a:endParaRPr sz="1600" dirty="0">
                        <a:latin typeface="+mn-lt"/>
                        <a:cs typeface="Cambria Math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0</a:t>
                      </a:r>
                      <a:endParaRPr sz="16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1</a:t>
                      </a:r>
                      <a:endParaRPr sz="16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10185" marR="212725" algn="ctr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218440" algn="ctr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179705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0"/>
          <p:cNvSpPr txBox="1"/>
          <p:nvPr/>
        </p:nvSpPr>
        <p:spPr>
          <a:xfrm>
            <a:off x="4365542" y="4341775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83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1187624" y="1169573"/>
            <a:ext cx="3688715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•	</a:t>
            </a:r>
            <a:r>
              <a:rPr sz="2000" i="1" spc="-25" dirty="0" smtClean="0">
                <a:cs typeface="Times New Roman"/>
              </a:rPr>
              <a:t>Μ</a:t>
            </a:r>
            <a:r>
              <a:rPr sz="1950" spc="15" baseline="-21367" dirty="0" smtClean="0">
                <a:cs typeface="Times New Roman"/>
              </a:rPr>
              <a:t>3</a:t>
            </a:r>
            <a:r>
              <a:rPr sz="2000" spc="-10" dirty="0" smtClean="0">
                <a:cs typeface="Times New Roman"/>
              </a:rPr>
              <a:t>=({</a:t>
            </a:r>
            <a:r>
              <a:rPr sz="2000" i="1" spc="-10" dirty="0" smtClean="0">
                <a:cs typeface="Times New Roman"/>
              </a:rPr>
              <a:t>q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5" dirty="0" smtClean="0">
                <a:cs typeface="Times New Roman"/>
              </a:rPr>
              <a:t>,</a:t>
            </a:r>
            <a:r>
              <a:rPr sz="2000" spc="-10" dirty="0" smtClean="0">
                <a:cs typeface="Times New Roman"/>
              </a:rPr>
              <a:t> </a:t>
            </a:r>
            <a:r>
              <a:rPr sz="2000" i="1" spc="-10" dirty="0" smtClean="0">
                <a:cs typeface="Times New Roman"/>
              </a:rPr>
              <a:t>q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10" dirty="0" smtClean="0">
                <a:cs typeface="Times New Roman"/>
              </a:rPr>
              <a:t>}, {0, 1}, δ</a:t>
            </a:r>
            <a:r>
              <a:rPr sz="2000" spc="-5" dirty="0" smtClean="0">
                <a:cs typeface="Times New Roman"/>
              </a:rPr>
              <a:t>, </a:t>
            </a:r>
            <a:r>
              <a:rPr sz="2000" i="1" spc="-10" dirty="0" smtClean="0">
                <a:cs typeface="Times New Roman"/>
              </a:rPr>
              <a:t>q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{</a:t>
            </a:r>
            <a:r>
              <a:rPr sz="2000" i="1" spc="-10" dirty="0" smtClean="0">
                <a:cs typeface="Times New Roman"/>
              </a:rPr>
              <a:t>q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10" dirty="0" smtClean="0">
                <a:cs typeface="Times New Roman"/>
              </a:rPr>
              <a:t>})</a:t>
            </a:r>
            <a:endParaRPr sz="2000" dirty="0">
              <a:cs typeface="Times New Roman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3100504" y="3388263"/>
            <a:ext cx="2737612" cy="1024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1187629" y="2632622"/>
            <a:ext cx="3094990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Διάγραμμα</a:t>
            </a:r>
            <a:r>
              <a:rPr sz="2000" spc="20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Καταστάσεω</a:t>
            </a:r>
            <a:r>
              <a:rPr sz="2000" spc="-10" dirty="0" smtClean="0">
                <a:cs typeface="Times New Roman"/>
              </a:rPr>
              <a:t>ν:</a:t>
            </a:r>
            <a:endParaRPr sz="2000">
              <a:cs typeface="Times New Roman"/>
            </a:endParaRPr>
          </a:p>
          <a:p>
            <a:pPr>
              <a:lnSpc>
                <a:spcPts val="1300"/>
              </a:lnSpc>
              <a:spcBef>
                <a:spcPts val="5"/>
              </a:spcBef>
            </a:pPr>
            <a:endParaRPr sz="1300"/>
          </a:p>
          <a:p>
            <a:pPr marR="346710" algn="r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30511" y="4098450"/>
            <a:ext cx="5029835" cy="1270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411605" algn="r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0</a:t>
            </a:r>
            <a:endParaRPr sz="16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16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spc="-10" dirty="0" smtClean="0">
                <a:cs typeface="Times New Roman"/>
              </a:rPr>
              <a:t>•	</a:t>
            </a:r>
            <a:r>
              <a:rPr sz="2000" spc="-20" dirty="0" smtClean="0">
                <a:cs typeface="Times New Roman"/>
              </a:rPr>
              <a:t>L</a:t>
            </a:r>
            <a:r>
              <a:rPr sz="2000" spc="-10" dirty="0" smtClean="0">
                <a:cs typeface="Times New Roman"/>
              </a:rPr>
              <a:t>(</a:t>
            </a:r>
            <a:r>
              <a:rPr sz="2000" spc="-25" dirty="0" smtClean="0">
                <a:cs typeface="Times New Roman"/>
              </a:rPr>
              <a:t>M</a:t>
            </a:r>
            <a:r>
              <a:rPr sz="1950" spc="15" baseline="-21367" dirty="0" smtClean="0">
                <a:cs typeface="Times New Roman"/>
              </a:rPr>
              <a:t>3</a:t>
            </a:r>
            <a:r>
              <a:rPr sz="2000" spc="484" dirty="0" smtClean="0">
                <a:cs typeface="Times New Roman"/>
              </a:rPr>
              <a:t>)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;;</a:t>
            </a:r>
            <a:endParaRPr sz="2000" dirty="0"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39"/>
              </a:spcBef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–	</a:t>
            </a:r>
            <a:r>
              <a:rPr sz="1800" spc="-20" dirty="0" smtClean="0">
                <a:cs typeface="Times New Roman"/>
              </a:rPr>
              <a:t>L</a:t>
            </a:r>
            <a:r>
              <a:rPr sz="1800" spc="0" dirty="0" smtClean="0">
                <a:cs typeface="Times New Roman"/>
              </a:rPr>
              <a:t>(M</a:t>
            </a:r>
            <a:r>
              <a:rPr sz="1800" spc="0" baseline="-20833" dirty="0" smtClean="0">
                <a:cs typeface="Times New Roman"/>
              </a:rPr>
              <a:t>3</a:t>
            </a:r>
            <a:r>
              <a:rPr sz="1800" spc="0" dirty="0" smtClean="0">
                <a:cs typeface="Times New Roman"/>
              </a:rPr>
              <a:t>) </a:t>
            </a:r>
            <a:r>
              <a:rPr sz="1800" spc="-10" dirty="0" smtClean="0">
                <a:cs typeface="Times New Roman"/>
              </a:rPr>
              <a:t>= {w </a:t>
            </a:r>
            <a:r>
              <a:rPr lang="el-GR" sz="1800" spc="-10" dirty="0" smtClean="0">
                <a:cs typeface="Times New Roman"/>
              </a:rPr>
              <a:t>:</a:t>
            </a:r>
            <a:r>
              <a:rPr sz="1800" spc="-10" dirty="0" smtClean="0">
                <a:cs typeface="Times New Roman"/>
              </a:rPr>
              <a:t> w τελειώνει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σε 0 ή</a:t>
            </a:r>
            <a:r>
              <a:rPr sz="1800" spc="-10" dirty="0" smtClean="0">
                <a:cs typeface="Times New Roman"/>
              </a:rPr>
              <a:t> </a:t>
            </a:r>
            <a:r>
              <a:rPr sz="1800" spc="-5" dirty="0" smtClean="0">
                <a:cs typeface="Times New Roman"/>
              </a:rPr>
              <a:t>έχε</a:t>
            </a:r>
            <a:r>
              <a:rPr sz="1800" spc="0" dirty="0" smtClean="0">
                <a:cs typeface="Times New Roman"/>
              </a:rPr>
              <a:t>ι</a:t>
            </a:r>
            <a:r>
              <a:rPr sz="1800" spc="-15" dirty="0" smtClean="0">
                <a:cs typeface="Times New Roman"/>
              </a:rPr>
              <a:t> </a:t>
            </a:r>
            <a:r>
              <a:rPr sz="1800" spc="0" dirty="0" smtClean="0">
                <a:cs typeface="Times New Roman"/>
              </a:rPr>
              <a:t>μήκος </a:t>
            </a:r>
            <a:r>
              <a:rPr sz="1800" spc="-10" dirty="0" smtClean="0">
                <a:cs typeface="Times New Roman"/>
              </a:rPr>
              <a:t>0}</a:t>
            </a:r>
            <a:endParaRPr lang="en-US" sz="1800" spc="-10" dirty="0" smtClean="0"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39"/>
              </a:spcBef>
              <a:tabLst>
                <a:tab pos="755015" algn="l"/>
              </a:tabLst>
            </a:pPr>
            <a:r>
              <a:rPr lang="en-US" spc="-10" dirty="0" smtClean="0">
                <a:cs typeface="Times New Roman"/>
              </a:rPr>
              <a:t>* </a:t>
            </a:r>
            <a:r>
              <a:rPr lang="el-GR" spc="-10" dirty="0" smtClean="0">
                <a:cs typeface="Times New Roman"/>
              </a:rPr>
              <a:t>Αποδέχεται την κενή λέξη </a:t>
            </a:r>
            <a:r>
              <a:rPr lang="el-GR" spc="-10" dirty="0">
                <a:cs typeface="Times New Roman"/>
              </a:rPr>
              <a:t>ε</a:t>
            </a:r>
            <a:endParaRPr sz="1800" dirty="0">
              <a:cs typeface="Times New Roman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757850" y="3755294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1</a:t>
            </a:r>
            <a:endParaRPr sz="1800" baseline="-20833"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419772" y="3749198"/>
            <a:ext cx="2159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cs typeface="Times New Roman"/>
              </a:rPr>
              <a:t>q</a:t>
            </a:r>
            <a:r>
              <a:rPr sz="1800" baseline="-20833" dirty="0" smtClean="0">
                <a:cs typeface="Times New Roman"/>
              </a:rPr>
              <a:t>2</a:t>
            </a:r>
            <a:endParaRPr sz="1800" baseline="-20833"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463968" y="3103276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615097" y="311013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cs typeface="Times New Roman"/>
              </a:rPr>
              <a:t>1</a:t>
            </a:r>
            <a:endParaRPr sz="1600">
              <a:cs typeface="Times New Roman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881046" y="1504345"/>
            <a:ext cx="2090165" cy="645413"/>
          </a:xfrm>
          <a:custGeom>
            <a:avLst/>
            <a:gdLst/>
            <a:ahLst/>
            <a:cxnLst/>
            <a:rect l="l" t="t" r="r" b="b"/>
            <a:pathLst>
              <a:path w="2090165" h="645413">
                <a:moveTo>
                  <a:pt x="2053705" y="608237"/>
                </a:moveTo>
                <a:lnTo>
                  <a:pt x="2041495" y="595254"/>
                </a:lnTo>
                <a:lnTo>
                  <a:pt x="5334" y="0"/>
                </a:lnTo>
                <a:lnTo>
                  <a:pt x="0" y="18288"/>
                </a:lnTo>
                <a:lnTo>
                  <a:pt x="2034466" y="613047"/>
                </a:lnTo>
                <a:lnTo>
                  <a:pt x="2053705" y="608237"/>
                </a:lnTo>
                <a:close/>
              </a:path>
              <a:path w="2090165" h="645413">
                <a:moveTo>
                  <a:pt x="2074926" y="622639"/>
                </a:moveTo>
                <a:lnTo>
                  <a:pt x="2074926" y="605027"/>
                </a:lnTo>
                <a:lnTo>
                  <a:pt x="2069592" y="623315"/>
                </a:lnTo>
                <a:lnTo>
                  <a:pt x="2034466" y="613047"/>
                </a:lnTo>
                <a:lnTo>
                  <a:pt x="1984248" y="625601"/>
                </a:lnTo>
                <a:lnTo>
                  <a:pt x="1978914" y="627126"/>
                </a:lnTo>
                <a:lnTo>
                  <a:pt x="1975866" y="632459"/>
                </a:lnTo>
                <a:lnTo>
                  <a:pt x="1977390" y="637793"/>
                </a:lnTo>
                <a:lnTo>
                  <a:pt x="1978914" y="642365"/>
                </a:lnTo>
                <a:lnTo>
                  <a:pt x="1983486" y="645413"/>
                </a:lnTo>
                <a:lnTo>
                  <a:pt x="1988820" y="644651"/>
                </a:lnTo>
                <a:lnTo>
                  <a:pt x="2074926" y="622639"/>
                </a:lnTo>
                <a:close/>
              </a:path>
              <a:path w="2090165" h="645413">
                <a:moveTo>
                  <a:pt x="2090166" y="618743"/>
                </a:moveTo>
                <a:lnTo>
                  <a:pt x="2018538" y="543305"/>
                </a:lnTo>
                <a:lnTo>
                  <a:pt x="2014728" y="539495"/>
                </a:lnTo>
                <a:lnTo>
                  <a:pt x="2008632" y="539495"/>
                </a:lnTo>
                <a:lnTo>
                  <a:pt x="2004822" y="542543"/>
                </a:lnTo>
                <a:lnTo>
                  <a:pt x="2001012" y="546354"/>
                </a:lnTo>
                <a:lnTo>
                  <a:pt x="2001012" y="552449"/>
                </a:lnTo>
                <a:lnTo>
                  <a:pt x="2004822" y="556259"/>
                </a:lnTo>
                <a:lnTo>
                  <a:pt x="2041495" y="595254"/>
                </a:lnTo>
                <a:lnTo>
                  <a:pt x="2074926" y="605027"/>
                </a:lnTo>
                <a:lnTo>
                  <a:pt x="2074926" y="622639"/>
                </a:lnTo>
                <a:lnTo>
                  <a:pt x="2090166" y="618743"/>
                </a:lnTo>
                <a:close/>
              </a:path>
              <a:path w="2090165" h="645413">
                <a:moveTo>
                  <a:pt x="2069592" y="623315"/>
                </a:moveTo>
                <a:lnTo>
                  <a:pt x="2069592" y="604265"/>
                </a:lnTo>
                <a:lnTo>
                  <a:pt x="2065020" y="620268"/>
                </a:lnTo>
                <a:lnTo>
                  <a:pt x="2053705" y="608237"/>
                </a:lnTo>
                <a:lnTo>
                  <a:pt x="2034466" y="613047"/>
                </a:lnTo>
                <a:lnTo>
                  <a:pt x="2069592" y="623315"/>
                </a:lnTo>
                <a:close/>
              </a:path>
              <a:path w="2090165" h="645413">
                <a:moveTo>
                  <a:pt x="2074926" y="605027"/>
                </a:moveTo>
                <a:lnTo>
                  <a:pt x="2041495" y="595254"/>
                </a:lnTo>
                <a:lnTo>
                  <a:pt x="2053705" y="608237"/>
                </a:lnTo>
                <a:lnTo>
                  <a:pt x="2069592" y="604265"/>
                </a:lnTo>
                <a:lnTo>
                  <a:pt x="2069592" y="623315"/>
                </a:lnTo>
                <a:lnTo>
                  <a:pt x="2074926" y="605027"/>
                </a:lnTo>
                <a:close/>
              </a:path>
              <a:path w="2090165" h="645413">
                <a:moveTo>
                  <a:pt x="2069592" y="604265"/>
                </a:moveTo>
                <a:lnTo>
                  <a:pt x="2053705" y="608237"/>
                </a:lnTo>
                <a:lnTo>
                  <a:pt x="2065020" y="620268"/>
                </a:lnTo>
                <a:lnTo>
                  <a:pt x="2069592" y="604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4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83077"/>
              </p:ext>
            </p:extLst>
          </p:nvPr>
        </p:nvGraphicFramePr>
        <p:xfrm>
          <a:off x="6095545" y="1430558"/>
          <a:ext cx="1883663" cy="1097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888"/>
                <a:gridCol w="659504"/>
                <a:gridCol w="596271"/>
              </a:tblGrid>
              <a:tr h="365759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lang="el-GR" sz="1600" dirty="0" smtClean="0">
                          <a:latin typeface="+mn-lt"/>
                          <a:cs typeface="Cambria Math"/>
                        </a:rPr>
                        <a:t>δ</a:t>
                      </a:r>
                      <a:endParaRPr sz="1600" dirty="0">
                        <a:latin typeface="+mn-lt"/>
                        <a:cs typeface="Cambria Math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0</a:t>
                      </a:r>
                      <a:endParaRPr sz="16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+mn-lt"/>
                          <a:cs typeface="Times New Roman"/>
                        </a:rPr>
                        <a:t>1</a:t>
                      </a:r>
                      <a:endParaRPr sz="16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10185" marR="212725" algn="ctr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218440" algn="ctr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1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4223">
                      <a:solidFill>
                        <a:srgbClr val="000000"/>
                      </a:solidFill>
                      <a:prstDash val="solid"/>
                    </a:lnL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179705">
                        <a:lnSpc>
                          <a:spcPct val="133300"/>
                        </a:lnSpc>
                      </a:pP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 </a:t>
                      </a:r>
                      <a:r>
                        <a:rPr sz="1600" b="1" i="1" dirty="0" smtClean="0">
                          <a:latin typeface="+mn-lt"/>
                          <a:cs typeface="Times New Roman"/>
                        </a:rPr>
                        <a:t>q</a:t>
                      </a:r>
                      <a:r>
                        <a:rPr sz="1600" b="1" baseline="-20833" dirty="0" smtClean="0">
                          <a:latin typeface="+mn-lt"/>
                          <a:cs typeface="Times New Roman"/>
                        </a:rPr>
                        <a:t>2</a:t>
                      </a:r>
                      <a:endParaRPr sz="1600" baseline="-20833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14223">
                      <a:solidFill>
                        <a:srgbClr val="000000"/>
                      </a:solidFill>
                      <a:prstDash val="solid"/>
                    </a:lnR>
                    <a:lnT w="14224">
                      <a:solidFill>
                        <a:srgbClr val="000000"/>
                      </a:solidFill>
                      <a:prstDash val="solid"/>
                    </a:lnT>
                    <a:lnB w="142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Ορισμός του υπολογισμού</a:t>
            </a:r>
            <a:endParaRPr lang="el-GR" dirty="0"/>
          </a:p>
        </p:txBody>
      </p:sp>
      <p:sp>
        <p:nvSpPr>
          <p:cNvPr id="9" name="object 3"/>
          <p:cNvSpPr txBox="1"/>
          <p:nvPr/>
        </p:nvSpPr>
        <p:spPr>
          <a:xfrm>
            <a:off x="755576" y="1129308"/>
            <a:ext cx="218186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000" spc="-20" dirty="0" smtClean="0">
                <a:cs typeface="Times New Roman"/>
              </a:rPr>
              <a:t>T</a:t>
            </a:r>
            <a:r>
              <a:rPr sz="2000" spc="-10" dirty="0" smtClean="0">
                <a:cs typeface="Times New Roman"/>
              </a:rPr>
              <a:t>o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αυτόματο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M </a:t>
            </a:r>
            <a:r>
              <a:rPr sz="2000" spc="-15" dirty="0" smtClean="0">
                <a:cs typeface="Times New Roman"/>
              </a:rPr>
              <a:t>=</a:t>
            </a:r>
            <a:endParaRPr sz="2000" dirty="0">
              <a:cs typeface="Times New Roman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3011022" y="1194332"/>
            <a:ext cx="1410876" cy="234696"/>
          </a:xfrm>
          <a:custGeom>
            <a:avLst/>
            <a:gdLst/>
            <a:ahLst/>
            <a:cxnLst/>
            <a:rect l="l" t="t" r="r" b="b"/>
            <a:pathLst>
              <a:path w="1410876" h="234696">
                <a:moveTo>
                  <a:pt x="1389695" y="195839"/>
                </a:moveTo>
                <a:lnTo>
                  <a:pt x="1389695" y="119034"/>
                </a:lnTo>
                <a:lnTo>
                  <a:pt x="1389155" y="132420"/>
                </a:lnTo>
                <a:lnTo>
                  <a:pt x="1387816" y="145180"/>
                </a:lnTo>
                <a:lnTo>
                  <a:pt x="1372971" y="193177"/>
                </a:lnTo>
                <a:lnTo>
                  <a:pt x="1345430" y="219767"/>
                </a:lnTo>
                <a:lnTo>
                  <a:pt x="1333326" y="224790"/>
                </a:lnTo>
                <a:lnTo>
                  <a:pt x="1337728" y="234347"/>
                </a:lnTo>
                <a:lnTo>
                  <a:pt x="1378905" y="209593"/>
                </a:lnTo>
                <a:lnTo>
                  <a:pt x="1387819" y="198704"/>
                </a:lnTo>
                <a:lnTo>
                  <a:pt x="1389695" y="195839"/>
                </a:lnTo>
                <a:close/>
              </a:path>
              <a:path w="1410876" h="234696">
                <a:moveTo>
                  <a:pt x="1410876" y="108858"/>
                </a:moveTo>
                <a:lnTo>
                  <a:pt x="1400732" y="59405"/>
                </a:lnTo>
                <a:lnTo>
                  <a:pt x="1380526" y="25749"/>
                </a:lnTo>
                <a:lnTo>
                  <a:pt x="1349124" y="4105"/>
                </a:lnTo>
                <a:lnTo>
                  <a:pt x="1336374" y="0"/>
                </a:lnTo>
                <a:lnTo>
                  <a:pt x="1334436" y="9508"/>
                </a:lnTo>
                <a:lnTo>
                  <a:pt x="1345039" y="14108"/>
                </a:lnTo>
                <a:lnTo>
                  <a:pt x="1354726" y="20612"/>
                </a:lnTo>
                <a:lnTo>
                  <a:pt x="1379571" y="54484"/>
                </a:lnTo>
                <a:lnTo>
                  <a:pt x="1389297" y="103838"/>
                </a:lnTo>
                <a:lnTo>
                  <a:pt x="1389695" y="119034"/>
                </a:lnTo>
                <a:lnTo>
                  <a:pt x="1389695" y="195839"/>
                </a:lnTo>
                <a:lnTo>
                  <a:pt x="1396455" y="185514"/>
                </a:lnTo>
                <a:lnTo>
                  <a:pt x="1409405" y="139262"/>
                </a:lnTo>
                <a:lnTo>
                  <a:pt x="1410549" y="124811"/>
                </a:lnTo>
                <a:lnTo>
                  <a:pt x="1410876" y="108858"/>
                </a:lnTo>
                <a:close/>
              </a:path>
              <a:path w="1410876" h="234696">
                <a:moveTo>
                  <a:pt x="77550" y="9144"/>
                </a:moveTo>
                <a:lnTo>
                  <a:pt x="74502" y="0"/>
                </a:lnTo>
                <a:lnTo>
                  <a:pt x="73285" y="311"/>
                </a:lnTo>
                <a:lnTo>
                  <a:pt x="61857" y="4094"/>
                </a:lnTo>
                <a:lnTo>
                  <a:pt x="23078" y="35834"/>
                </a:lnTo>
                <a:lnTo>
                  <a:pt x="3443" y="82052"/>
                </a:lnTo>
                <a:lnTo>
                  <a:pt x="0" y="125818"/>
                </a:lnTo>
                <a:lnTo>
                  <a:pt x="1003" y="138619"/>
                </a:lnTo>
                <a:lnTo>
                  <a:pt x="15513" y="186777"/>
                </a:lnTo>
                <a:lnTo>
                  <a:pt x="21163" y="196843"/>
                </a:lnTo>
                <a:lnTo>
                  <a:pt x="21163" y="115260"/>
                </a:lnTo>
                <a:lnTo>
                  <a:pt x="21585" y="101956"/>
                </a:lnTo>
                <a:lnTo>
                  <a:pt x="32472" y="52778"/>
                </a:lnTo>
                <a:lnTo>
                  <a:pt x="54770" y="21327"/>
                </a:lnTo>
                <a:lnTo>
                  <a:pt x="65446" y="14255"/>
                </a:lnTo>
                <a:lnTo>
                  <a:pt x="77550" y="9144"/>
                </a:lnTo>
                <a:close/>
              </a:path>
              <a:path w="1410876" h="234696">
                <a:moveTo>
                  <a:pt x="76490" y="224442"/>
                </a:moveTo>
                <a:lnTo>
                  <a:pt x="39069" y="193717"/>
                </a:lnTo>
                <a:lnTo>
                  <a:pt x="24849" y="156605"/>
                </a:lnTo>
                <a:lnTo>
                  <a:pt x="21163" y="115260"/>
                </a:lnTo>
                <a:lnTo>
                  <a:pt x="21163" y="196843"/>
                </a:lnTo>
                <a:lnTo>
                  <a:pt x="50075" y="224901"/>
                </a:lnTo>
                <a:lnTo>
                  <a:pt x="74502" y="234696"/>
                </a:lnTo>
                <a:lnTo>
                  <a:pt x="76490" y="22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3080438" y="1129308"/>
            <a:ext cx="4533138" cy="353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27480" algn="l"/>
              </a:tabLst>
            </a:pPr>
            <a:r>
              <a:rPr sz="2000" spc="80" dirty="0" smtClean="0">
                <a:cs typeface="Cambria Math"/>
              </a:rPr>
              <a:t>Q</a:t>
            </a:r>
            <a:r>
              <a:rPr sz="2000" spc="5" dirty="0" smtClean="0">
                <a:cs typeface="Cambria Math"/>
              </a:rPr>
              <a:t>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Σ,</a:t>
            </a:r>
            <a:r>
              <a:rPr sz="2000" spc="-100" dirty="0" smtClean="0">
                <a:cs typeface="Cambria Math"/>
              </a:rPr>
              <a:t> </a:t>
            </a:r>
            <a:r>
              <a:rPr sz="2000" spc="-10" dirty="0" smtClean="0">
                <a:cs typeface="Cambria Math"/>
              </a:rPr>
              <a:t>δ,</a:t>
            </a:r>
            <a:r>
              <a:rPr sz="2000" spc="-110" dirty="0" smtClean="0">
                <a:cs typeface="Cambria Math"/>
              </a:rPr>
              <a:t> </a:t>
            </a:r>
            <a:r>
              <a:rPr sz="2000" spc="-70" dirty="0" err="1" smtClean="0">
                <a:cs typeface="Cambria Math"/>
              </a:rPr>
              <a:t>q</a:t>
            </a:r>
            <a:r>
              <a:rPr sz="2175" spc="-22" baseline="-15325" dirty="0" err="1" smtClean="0">
                <a:cs typeface="Cambria Math"/>
              </a:rPr>
              <a:t>O</a:t>
            </a:r>
            <a:r>
              <a:rPr sz="2000" spc="365" dirty="0" err="1" smtClean="0">
                <a:cs typeface="Cambria Math"/>
              </a:rPr>
              <a:t>,</a:t>
            </a:r>
            <a:r>
              <a:rPr sz="2000" spc="95" dirty="0" err="1" smtClean="0">
                <a:cs typeface="Cambria Math"/>
              </a:rPr>
              <a:t>F</a:t>
            </a:r>
            <a:r>
              <a:rPr sz="2000" spc="95" dirty="0" smtClean="0">
                <a:cs typeface="Cambria Math"/>
              </a:rPr>
              <a:t>	</a:t>
            </a:r>
            <a:r>
              <a:rPr sz="2000" b="1" spc="-10" dirty="0" smtClean="0">
                <a:cs typeface="Times New Roman"/>
              </a:rPr>
              <a:t>απ</a:t>
            </a:r>
            <a:r>
              <a:rPr sz="2000" b="1" spc="-10" dirty="0" err="1" smtClean="0">
                <a:cs typeface="Times New Roman"/>
              </a:rPr>
              <a:t>οδέχετ</a:t>
            </a:r>
            <a:r>
              <a:rPr sz="2000" b="1" spc="-10" dirty="0" smtClean="0">
                <a:cs typeface="Times New Roman"/>
              </a:rPr>
              <a:t>αι</a:t>
            </a:r>
            <a:r>
              <a:rPr sz="2000" i="1" spc="-25" dirty="0" smtClean="0">
                <a:solidFill>
                  <a:srgbClr val="FF33CC"/>
                </a:solidFill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μια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λέξη</a:t>
            </a:r>
            <a:endParaRPr sz="2000" dirty="0">
              <a:cs typeface="Times New Roman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755576" y="1434870"/>
            <a:ext cx="8991600" cy="5092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2000" spc="-15" dirty="0" smtClean="0">
                <a:cs typeface="Times New Roman"/>
              </a:rPr>
              <a:t>w 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w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20" dirty="0" smtClean="0">
                <a:cs typeface="Times New Roman"/>
              </a:rPr>
              <a:t>w</a:t>
            </a:r>
            <a:r>
              <a:rPr sz="1950" spc="15" baseline="-21367" dirty="0" smtClean="0">
                <a:cs typeface="Times New Roman"/>
              </a:rPr>
              <a:t>2</a:t>
            </a:r>
            <a:r>
              <a:rPr sz="2000" spc="-20" dirty="0" smtClean="0">
                <a:cs typeface="Times New Roman"/>
              </a:rPr>
              <a:t>…</a:t>
            </a:r>
            <a:r>
              <a:rPr sz="2000" spc="-20" dirty="0" err="1" smtClean="0">
                <a:cs typeface="Times New Roman"/>
              </a:rPr>
              <a:t>w</a:t>
            </a:r>
            <a:r>
              <a:rPr sz="1950" spc="15" baseline="-21367" dirty="0" err="1" smtClean="0">
                <a:cs typeface="Times New Roman"/>
              </a:rPr>
              <a:t>n</a:t>
            </a:r>
            <a:r>
              <a:rPr sz="1950" spc="15" baseline="-21367" dirty="0" smtClean="0">
                <a:cs typeface="Times New Roman"/>
              </a:rPr>
              <a:t> </a:t>
            </a:r>
            <a:r>
              <a:rPr lang="el-GR" sz="2000" spc="-15" dirty="0">
                <a:latin typeface="Symbol"/>
                <a:cs typeface="Symbol"/>
              </a:rPr>
              <a:t></a:t>
            </a:r>
            <a:r>
              <a:rPr sz="2000" spc="-1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Σ</a:t>
            </a:r>
            <a:r>
              <a:rPr sz="1950" spc="15" baseline="25641" dirty="0" smtClean="0">
                <a:cs typeface="Times New Roman"/>
              </a:rPr>
              <a:t>n </a:t>
            </a:r>
            <a:r>
              <a:rPr sz="1950" spc="-240" baseline="25641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α</a:t>
            </a:r>
            <a:r>
              <a:rPr sz="2000" spc="-10" dirty="0" smtClean="0">
                <a:cs typeface="Times New Roman"/>
              </a:rPr>
              <a:t>ν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υπάρχε</a:t>
            </a:r>
            <a:r>
              <a:rPr sz="2000" spc="-10" dirty="0" smtClean="0">
                <a:cs typeface="Times New Roman"/>
              </a:rPr>
              <a:t>ι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ακολουθία</a:t>
            </a:r>
            <a:r>
              <a:rPr sz="2000" spc="1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καταστάσεων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r</a:t>
            </a:r>
            <a:r>
              <a:rPr sz="1950" spc="15" baseline="-21367" dirty="0" smtClean="0">
                <a:cs typeface="Times New Roman"/>
              </a:rPr>
              <a:t>0</a:t>
            </a:r>
            <a:r>
              <a:rPr sz="2000" spc="-5" dirty="0" smtClean="0">
                <a:cs typeface="Times New Roman"/>
              </a:rPr>
              <a:t>,</a:t>
            </a:r>
            <a:r>
              <a:rPr sz="2000" spc="-10" dirty="0" smtClean="0">
                <a:cs typeface="Times New Roman"/>
              </a:rPr>
              <a:t> r</a:t>
            </a:r>
            <a:r>
              <a:rPr sz="1950" spc="15" baseline="-21367" dirty="0" smtClean="0">
                <a:cs typeface="Times New Roman"/>
              </a:rPr>
              <a:t>1</a:t>
            </a:r>
            <a:r>
              <a:rPr sz="2000" spc="-20" dirty="0" smtClean="0">
                <a:cs typeface="Times New Roman"/>
              </a:rPr>
              <a:t>,…</a:t>
            </a:r>
            <a:r>
              <a:rPr sz="2000" spc="-5" dirty="0" smtClean="0">
                <a:cs typeface="Times New Roman"/>
              </a:rPr>
              <a:t>, </a:t>
            </a:r>
            <a:r>
              <a:rPr sz="2000" spc="-10" dirty="0" smtClean="0">
                <a:cs typeface="Times New Roman"/>
              </a:rPr>
              <a:t>r</a:t>
            </a:r>
            <a:r>
              <a:rPr sz="1950" spc="15" baseline="-21367" dirty="0" smtClean="0">
                <a:cs typeface="Times New Roman"/>
              </a:rPr>
              <a:t>n</a:t>
            </a:r>
            <a:endParaRPr sz="1950" baseline="-21367" dirty="0">
              <a:cs typeface="Times New Roman"/>
            </a:endParaRPr>
          </a:p>
          <a:p>
            <a:pPr marL="355600">
              <a:lnSpc>
                <a:spcPts val="2395"/>
              </a:lnSpc>
            </a:pPr>
            <a:r>
              <a:rPr sz="2000" spc="-10" dirty="0" smtClean="0">
                <a:cs typeface="Times New Roman"/>
              </a:rPr>
              <a:t>του </a:t>
            </a:r>
            <a:r>
              <a:rPr sz="2000" spc="35" dirty="0" smtClean="0">
                <a:cs typeface="Cambria Math"/>
              </a:rPr>
              <a:t>Q</a:t>
            </a:r>
            <a:r>
              <a:rPr sz="2000" spc="114" dirty="0" smtClean="0">
                <a:cs typeface="Cambria Math"/>
              </a:rPr>
              <a:t> </a:t>
            </a:r>
            <a:r>
              <a:rPr sz="2000" spc="-10" dirty="0" smtClean="0">
                <a:cs typeface="Times New Roman"/>
              </a:rPr>
              <a:t>που να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ικανοποιεί τις συνθήκες:</a:t>
            </a:r>
            <a:endParaRPr sz="2000" dirty="0"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439"/>
              </a:spcBef>
              <a:buFont typeface="+mj-lt"/>
              <a:buAutoNum type="arabicPeriod"/>
              <a:tabLst>
                <a:tab pos="755015" algn="l"/>
              </a:tabLst>
            </a:pPr>
            <a:r>
              <a:rPr sz="1800" dirty="0" smtClean="0">
                <a:cs typeface="Times New Roman"/>
              </a:rPr>
              <a:t>r</a:t>
            </a:r>
            <a:r>
              <a:rPr sz="1800" baseline="-20833" dirty="0" smtClean="0">
                <a:cs typeface="Times New Roman"/>
              </a:rPr>
              <a:t>0 </a:t>
            </a:r>
            <a:r>
              <a:rPr sz="1800" spc="-10" dirty="0" smtClean="0">
                <a:cs typeface="Times New Roman"/>
              </a:rPr>
              <a:t>= </a:t>
            </a:r>
            <a:r>
              <a:rPr sz="1800" spc="-55" dirty="0" smtClean="0">
                <a:cs typeface="Cambria Math"/>
              </a:rPr>
              <a:t>q</a:t>
            </a:r>
            <a:r>
              <a:rPr sz="1950" spc="-142" baseline="-14957" dirty="0" smtClean="0">
                <a:cs typeface="Cambria Math"/>
              </a:rPr>
              <a:t>O</a:t>
            </a:r>
            <a:endParaRPr sz="1950" baseline="-14957" dirty="0">
              <a:cs typeface="Cambria Math"/>
            </a:endParaRPr>
          </a:p>
          <a:p>
            <a:pPr marL="812800" indent="-342900">
              <a:lnSpc>
                <a:spcPct val="100000"/>
              </a:lnSpc>
              <a:spcBef>
                <a:spcPts val="430"/>
              </a:spcBef>
              <a:buFont typeface="+mj-lt"/>
              <a:buAutoNum type="arabicPeriod"/>
              <a:tabLst>
                <a:tab pos="755015" algn="l"/>
              </a:tabLst>
            </a:pPr>
            <a:r>
              <a:rPr sz="1800" dirty="0" smtClean="0">
                <a:cs typeface="Cambria Math"/>
              </a:rPr>
              <a:t>δ(</a:t>
            </a:r>
            <a:r>
              <a:rPr sz="1800" spc="-100" dirty="0" err="1" smtClean="0">
                <a:cs typeface="Cambria Math"/>
              </a:rPr>
              <a:t>r</a:t>
            </a:r>
            <a:r>
              <a:rPr sz="1950" spc="142" baseline="-14957" dirty="0" err="1" smtClean="0">
                <a:cs typeface="Cambria Math"/>
              </a:rPr>
              <a:t>i</a:t>
            </a:r>
            <a:r>
              <a:rPr sz="1950" spc="-262" baseline="-14957" dirty="0" smtClean="0">
                <a:cs typeface="Cambria Math"/>
              </a:rPr>
              <a:t> </a:t>
            </a:r>
            <a:r>
              <a:rPr sz="1800" spc="0" dirty="0" smtClean="0">
                <a:cs typeface="Cambria Math"/>
              </a:rPr>
              <a:t>,</a:t>
            </a:r>
            <a:r>
              <a:rPr sz="1800" spc="60" dirty="0" smtClean="0">
                <a:cs typeface="Cambria Math"/>
              </a:rPr>
              <a:t> </a:t>
            </a:r>
            <a:r>
              <a:rPr sz="1800" spc="-135" dirty="0" smtClean="0">
                <a:cs typeface="Cambria Math"/>
              </a:rPr>
              <a:t>w</a:t>
            </a:r>
            <a:r>
              <a:rPr sz="1950" spc="89" baseline="-14957" dirty="0" smtClean="0">
                <a:cs typeface="Cambria Math"/>
              </a:rPr>
              <a:t>i</a:t>
            </a:r>
            <a:r>
              <a:rPr sz="1950" spc="75" baseline="-14957" dirty="0" smtClean="0">
                <a:cs typeface="Cambria Math"/>
              </a:rPr>
              <a:t>+</a:t>
            </a:r>
            <a:r>
              <a:rPr sz="1950" spc="157" baseline="-14957" dirty="0" smtClean="0">
                <a:cs typeface="Cambria Math"/>
              </a:rPr>
              <a:t>1</a:t>
            </a:r>
            <a:r>
              <a:rPr sz="1800" spc="0" dirty="0" smtClean="0">
                <a:cs typeface="Cambria Math"/>
              </a:rPr>
              <a:t>)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0" dirty="0" smtClean="0">
                <a:cs typeface="Cambria Math"/>
              </a:rPr>
              <a:t>=</a:t>
            </a:r>
            <a:r>
              <a:rPr sz="1800" spc="105" dirty="0" smtClean="0">
                <a:cs typeface="Cambria Math"/>
              </a:rPr>
              <a:t> </a:t>
            </a:r>
            <a:r>
              <a:rPr sz="1800" spc="-100" dirty="0" smtClean="0">
                <a:cs typeface="Cambria Math"/>
              </a:rPr>
              <a:t>r</a:t>
            </a:r>
            <a:r>
              <a:rPr sz="1950" spc="89" baseline="-14957" dirty="0" smtClean="0">
                <a:cs typeface="Cambria Math"/>
              </a:rPr>
              <a:t>i</a:t>
            </a:r>
            <a:r>
              <a:rPr sz="1950" spc="75" baseline="-14957" dirty="0" smtClean="0">
                <a:cs typeface="Cambria Math"/>
              </a:rPr>
              <a:t>+</a:t>
            </a:r>
            <a:r>
              <a:rPr sz="1950" spc="157" baseline="-14957" dirty="0" smtClean="0">
                <a:cs typeface="Cambria Math"/>
              </a:rPr>
              <a:t>1</a:t>
            </a:r>
            <a:r>
              <a:rPr sz="1800" spc="0" dirty="0" smtClean="0">
                <a:cs typeface="Cambria Math"/>
              </a:rPr>
              <a:t>,</a:t>
            </a:r>
            <a:r>
              <a:rPr sz="1800" spc="60" dirty="0" smtClean="0">
                <a:cs typeface="Cambria Math"/>
              </a:rPr>
              <a:t> </a:t>
            </a:r>
            <a:r>
              <a:rPr sz="1800" spc="0" dirty="0" smtClean="0">
                <a:cs typeface="Times New Roman"/>
              </a:rPr>
              <a:t>για</a:t>
            </a:r>
            <a:r>
              <a:rPr sz="1800" spc="-5" dirty="0" smtClean="0">
                <a:cs typeface="Times New Roman"/>
              </a:rPr>
              <a:t> i </a:t>
            </a:r>
            <a:r>
              <a:rPr sz="1800" spc="-10" dirty="0" smtClean="0">
                <a:cs typeface="Times New Roman"/>
              </a:rPr>
              <a:t>=</a:t>
            </a:r>
            <a:r>
              <a:rPr sz="1800" spc="-5" dirty="0" smtClean="0">
                <a:cs typeface="Times New Roman"/>
              </a:rPr>
              <a:t> 0,…</a:t>
            </a:r>
            <a:r>
              <a:rPr sz="1800" spc="0" dirty="0" smtClean="0">
                <a:cs typeface="Times New Roman"/>
              </a:rPr>
              <a:t>,n – 1, </a:t>
            </a:r>
            <a:r>
              <a:rPr sz="1800" spc="-5" dirty="0" smtClean="0">
                <a:cs typeface="Times New Roman"/>
              </a:rPr>
              <a:t>και</a:t>
            </a:r>
            <a:endParaRPr sz="1800" dirty="0"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434"/>
              </a:spcBef>
              <a:buFont typeface="+mj-lt"/>
              <a:buAutoNum type="arabicPeriod"/>
              <a:tabLst>
                <a:tab pos="755015" algn="l"/>
              </a:tabLst>
            </a:pPr>
            <a:r>
              <a:rPr sz="1800" dirty="0" err="1" smtClean="0">
                <a:cs typeface="Times New Roman"/>
              </a:rPr>
              <a:t>r</a:t>
            </a:r>
            <a:r>
              <a:rPr sz="1800" baseline="-20833" dirty="0" err="1" smtClean="0">
                <a:cs typeface="Times New Roman"/>
              </a:rPr>
              <a:t>n</a:t>
            </a:r>
            <a:r>
              <a:rPr sz="1800" spc="225" baseline="-20833" dirty="0" smtClean="0">
                <a:cs typeface="Times New Roman"/>
              </a:rPr>
              <a:t> </a:t>
            </a:r>
            <a:r>
              <a:rPr lang="el-GR" spc="-15" dirty="0">
                <a:latin typeface="Symbol"/>
                <a:cs typeface="Symbol"/>
              </a:rPr>
              <a:t></a:t>
            </a:r>
            <a:r>
              <a:rPr sz="1800" spc="0" dirty="0" smtClean="0">
                <a:cs typeface="Times New Roman"/>
              </a:rPr>
              <a:t> </a:t>
            </a:r>
            <a:r>
              <a:rPr sz="1800" spc="-15" dirty="0" smtClean="0">
                <a:cs typeface="Times New Roman"/>
              </a:rPr>
              <a:t>F</a:t>
            </a:r>
            <a:endParaRPr sz="1800" dirty="0">
              <a:cs typeface="Times New Roman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 dirty="0"/>
          </a:p>
          <a:p>
            <a:pPr marL="803275" indent="-346075">
              <a:lnSpc>
                <a:spcPct val="150000"/>
              </a:lnSpc>
              <a:buFont typeface="+mj-lt"/>
              <a:buAutoNum type="arabicPeriod"/>
            </a:pPr>
            <a:r>
              <a:rPr lang="el-GR" sz="2000" spc="5" dirty="0" smtClean="0">
                <a:cs typeface="Times New Roman"/>
              </a:rPr>
              <a:t>Η </a:t>
            </a:r>
            <a:r>
              <a:rPr lang="el-GR" sz="2000" spc="5" dirty="0" smtClean="0">
                <a:cs typeface="Times New Roman"/>
              </a:rPr>
              <a:t>συνθήκη 1 ορίζει ότι το αυτόματο ξεκινά από την εναρκτήρια κατάσταση</a:t>
            </a:r>
          </a:p>
          <a:p>
            <a:pPr marL="803275" indent="-346075">
              <a:lnSpc>
                <a:spcPct val="150000"/>
              </a:lnSpc>
              <a:buFont typeface="+mj-lt"/>
              <a:buAutoNum type="arabicPeriod"/>
            </a:pPr>
            <a:r>
              <a:rPr lang="el-GR" sz="2000" spc="5" dirty="0" smtClean="0">
                <a:cs typeface="Times New Roman"/>
              </a:rPr>
              <a:t>Η συνθήκη 2 ορίζει ότι το αυτόματο μεταβαίνει από κατάσταση σε κατάσταση σύμφωνα με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5" dirty="0" smtClean="0">
                <a:cs typeface="Times New Roman"/>
              </a:rPr>
              <a:t>τη συνάρτηση μεταβάσεων</a:t>
            </a:r>
          </a:p>
          <a:p>
            <a:pPr marL="803275" indent="-346075">
              <a:lnSpc>
                <a:spcPct val="150000"/>
              </a:lnSpc>
              <a:buFont typeface="+mj-lt"/>
              <a:buAutoNum type="arabicPeriod"/>
            </a:pPr>
            <a:r>
              <a:rPr lang="el-GR" sz="2000" spc="5" dirty="0" smtClean="0">
                <a:cs typeface="Times New Roman"/>
              </a:rPr>
              <a:t>Η συνθήκη 3 ορίζει ότι το αυτόματο καταλήγει σε κατάσταση αποδοχής </a:t>
            </a:r>
          </a:p>
          <a:p>
            <a:pPr>
              <a:lnSpc>
                <a:spcPct val="150000"/>
              </a:lnSpc>
            </a:pPr>
            <a:r>
              <a:rPr lang="el-GR" sz="2000" spc="5" dirty="0" smtClean="0">
                <a:cs typeface="Times New Roman"/>
              </a:rPr>
              <a:t>Λέμε </a:t>
            </a:r>
            <a:r>
              <a:rPr lang="el-GR" sz="2000" spc="-20" dirty="0">
                <a:cs typeface="Times New Roman"/>
              </a:rPr>
              <a:t>τ</a:t>
            </a:r>
            <a:r>
              <a:rPr sz="2000" spc="-10" dirty="0" smtClean="0">
                <a:cs typeface="Times New Roman"/>
              </a:rPr>
              <a:t>ο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αυτόματο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20" dirty="0" smtClean="0">
                <a:cs typeface="Times New Roman"/>
              </a:rPr>
              <a:t>Μ</a:t>
            </a:r>
            <a:r>
              <a:rPr sz="2000" spc="-5" dirty="0" smtClean="0">
                <a:cs typeface="Times New Roman"/>
              </a:rPr>
              <a:t> </a:t>
            </a:r>
            <a:r>
              <a:rPr sz="2000" b="1" spc="-10" dirty="0" smtClean="0">
                <a:cs typeface="Times New Roman"/>
              </a:rPr>
              <a:t>αναγνωρίζει</a:t>
            </a:r>
            <a:r>
              <a:rPr sz="2000" spc="-10" dirty="0" smtClean="0">
                <a:solidFill>
                  <a:srgbClr val="FF33CC"/>
                </a:solidFill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τη </a:t>
            </a:r>
            <a:r>
              <a:rPr sz="2000" spc="-15" dirty="0" smtClean="0">
                <a:cs typeface="Times New Roman"/>
              </a:rPr>
              <a:t>γλώσσα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Α </a:t>
            </a:r>
            <a:r>
              <a:rPr sz="2000" spc="-20" dirty="0" smtClean="0">
                <a:cs typeface="Times New Roman"/>
              </a:rPr>
              <a:t>α</a:t>
            </a:r>
            <a:r>
              <a:rPr sz="2000" spc="-10" dirty="0" smtClean="0">
                <a:cs typeface="Times New Roman"/>
              </a:rPr>
              <a:t>ν</a:t>
            </a:r>
            <a:r>
              <a:rPr sz="2000" spc="-10" dirty="0" smtClean="0">
                <a:cs typeface="Times New Roman"/>
              </a:rPr>
              <a:t>:</a:t>
            </a:r>
            <a:endParaRPr sz="1000" dirty="0"/>
          </a:p>
          <a:p>
            <a:pPr marL="1841500">
              <a:lnSpc>
                <a:spcPct val="100000"/>
              </a:lnSpc>
            </a:pPr>
            <a:r>
              <a:rPr sz="2000" spc="-15" dirty="0" smtClean="0">
                <a:cs typeface="Times New Roman"/>
              </a:rPr>
              <a:t>A</a:t>
            </a:r>
            <a:r>
              <a:rPr sz="2000" spc="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=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5" dirty="0" smtClean="0">
                <a:cs typeface="Times New Roman"/>
              </a:rPr>
              <a:t>{w</a:t>
            </a:r>
            <a:r>
              <a:rPr sz="2000" spc="5" dirty="0" smtClean="0">
                <a:cs typeface="Times New Roman"/>
              </a:rPr>
              <a:t> </a:t>
            </a:r>
            <a:r>
              <a:rPr lang="en-US" sz="2000" spc="-5" dirty="0" smtClean="0">
                <a:cs typeface="Times New Roman"/>
              </a:rPr>
              <a:t>: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το </a:t>
            </a:r>
            <a:r>
              <a:rPr sz="2000" spc="-20" dirty="0" smtClean="0">
                <a:cs typeface="Times New Roman"/>
              </a:rPr>
              <a:t>Μ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αποδέχεται</a:t>
            </a:r>
            <a:r>
              <a:rPr sz="2000" spc="-5" dirty="0" smtClean="0">
                <a:cs typeface="Times New Roman"/>
              </a:rPr>
              <a:t> </a:t>
            </a:r>
            <a:r>
              <a:rPr sz="2000" spc="-10" dirty="0" smtClean="0">
                <a:cs typeface="Times New Roman"/>
              </a:rPr>
              <a:t>την </a:t>
            </a:r>
            <a:r>
              <a:rPr sz="2000" spc="-20" dirty="0" smtClean="0">
                <a:cs typeface="Times New Roman"/>
              </a:rPr>
              <a:t>w}</a:t>
            </a:r>
            <a:endParaRPr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8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Κανονική Γλώσσα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b="1" spc="-20" dirty="0">
                <a:solidFill>
                  <a:srgbClr val="2F2B20"/>
                </a:solidFill>
                <a:cs typeface="Times New Roman"/>
              </a:rPr>
              <a:t>ΟΡΙΣΜΟΣ</a:t>
            </a:r>
            <a:endParaRPr lang="el-GR" sz="2000" b="1" dirty="0">
              <a:solidFill>
                <a:srgbClr val="2F2B20"/>
              </a:solidFill>
              <a:cs typeface="Times New Roman"/>
            </a:endParaRPr>
          </a:p>
          <a:p>
            <a:pPr marL="12700" marR="12700" lvl="0" indent="-635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Μια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γλώσσα λέγετα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κανονική</a:t>
            </a:r>
            <a:r>
              <a:rPr lang="el-GR" sz="2000" i="1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υπάρχε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πεπερασμένο αυτόματο που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την αναγνωρίζει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/>
          <p:nvPr/>
        </p:nvSpPr>
        <p:spPr>
          <a:xfrm>
            <a:off x="4557860" y="4935630"/>
            <a:ext cx="1106424" cy="710946"/>
          </a:xfrm>
          <a:custGeom>
            <a:avLst/>
            <a:gdLst/>
            <a:ahLst/>
            <a:cxnLst/>
            <a:rect l="l" t="t" r="r" b="b"/>
            <a:pathLst>
              <a:path w="1106424" h="710946">
                <a:moveTo>
                  <a:pt x="1106424" y="355853"/>
                </a:moveTo>
                <a:lnTo>
                  <a:pt x="1099184" y="298117"/>
                </a:lnTo>
                <a:lnTo>
                  <a:pt x="1078223" y="243352"/>
                </a:lnTo>
                <a:lnTo>
                  <a:pt x="1044681" y="192290"/>
                </a:lnTo>
                <a:lnTo>
                  <a:pt x="999695" y="145663"/>
                </a:lnTo>
                <a:lnTo>
                  <a:pt x="944403" y="104203"/>
                </a:lnTo>
                <a:lnTo>
                  <a:pt x="879945" y="68640"/>
                </a:lnTo>
                <a:lnTo>
                  <a:pt x="844634" y="53299"/>
                </a:lnTo>
                <a:lnTo>
                  <a:pt x="807458" y="39707"/>
                </a:lnTo>
                <a:lnTo>
                  <a:pt x="768560" y="27955"/>
                </a:lnTo>
                <a:lnTo>
                  <a:pt x="728081" y="18135"/>
                </a:lnTo>
                <a:lnTo>
                  <a:pt x="686165" y="10338"/>
                </a:lnTo>
                <a:lnTo>
                  <a:pt x="642953" y="4655"/>
                </a:lnTo>
                <a:lnTo>
                  <a:pt x="598588" y="1179"/>
                </a:lnTo>
                <a:lnTo>
                  <a:pt x="553212" y="0"/>
                </a:lnTo>
                <a:lnTo>
                  <a:pt x="507938" y="1179"/>
                </a:lnTo>
                <a:lnTo>
                  <a:pt x="463655" y="4655"/>
                </a:lnTo>
                <a:lnTo>
                  <a:pt x="420506" y="10338"/>
                </a:lnTo>
                <a:lnTo>
                  <a:pt x="378634" y="18135"/>
                </a:lnTo>
                <a:lnTo>
                  <a:pt x="338185" y="27955"/>
                </a:lnTo>
                <a:lnTo>
                  <a:pt x="299301" y="39707"/>
                </a:lnTo>
                <a:lnTo>
                  <a:pt x="262127" y="53299"/>
                </a:lnTo>
                <a:lnTo>
                  <a:pt x="226807" y="68640"/>
                </a:lnTo>
                <a:lnTo>
                  <a:pt x="162305" y="104203"/>
                </a:lnTo>
                <a:lnTo>
                  <a:pt x="106948" y="145663"/>
                </a:lnTo>
                <a:lnTo>
                  <a:pt x="61886" y="192290"/>
                </a:lnTo>
                <a:lnTo>
                  <a:pt x="28273" y="243352"/>
                </a:lnTo>
                <a:lnTo>
                  <a:pt x="7260" y="298117"/>
                </a:lnTo>
                <a:lnTo>
                  <a:pt x="0" y="355853"/>
                </a:lnTo>
                <a:lnTo>
                  <a:pt x="1839" y="384939"/>
                </a:lnTo>
                <a:lnTo>
                  <a:pt x="16119" y="441096"/>
                </a:lnTo>
                <a:lnTo>
                  <a:pt x="43576" y="493954"/>
                </a:lnTo>
                <a:lnTo>
                  <a:pt x="83058" y="542778"/>
                </a:lnTo>
                <a:lnTo>
                  <a:pt x="133412" y="586830"/>
                </a:lnTo>
                <a:lnTo>
                  <a:pt x="193485" y="625376"/>
                </a:lnTo>
                <a:lnTo>
                  <a:pt x="262127" y="657678"/>
                </a:lnTo>
                <a:lnTo>
                  <a:pt x="299301" y="671258"/>
                </a:lnTo>
                <a:lnTo>
                  <a:pt x="338185" y="683002"/>
                </a:lnTo>
                <a:lnTo>
                  <a:pt x="378634" y="692816"/>
                </a:lnTo>
                <a:lnTo>
                  <a:pt x="420506" y="700610"/>
                </a:lnTo>
                <a:lnTo>
                  <a:pt x="463655" y="706290"/>
                </a:lnTo>
                <a:lnTo>
                  <a:pt x="507938" y="709766"/>
                </a:lnTo>
                <a:lnTo>
                  <a:pt x="553212" y="710945"/>
                </a:lnTo>
                <a:lnTo>
                  <a:pt x="598588" y="709766"/>
                </a:lnTo>
                <a:lnTo>
                  <a:pt x="642953" y="706290"/>
                </a:lnTo>
                <a:lnTo>
                  <a:pt x="686165" y="700610"/>
                </a:lnTo>
                <a:lnTo>
                  <a:pt x="728081" y="692816"/>
                </a:lnTo>
                <a:lnTo>
                  <a:pt x="768560" y="683002"/>
                </a:lnTo>
                <a:lnTo>
                  <a:pt x="807458" y="671258"/>
                </a:lnTo>
                <a:lnTo>
                  <a:pt x="844634" y="657678"/>
                </a:lnTo>
                <a:lnTo>
                  <a:pt x="879945" y="642353"/>
                </a:lnTo>
                <a:lnTo>
                  <a:pt x="944403" y="606837"/>
                </a:lnTo>
                <a:lnTo>
                  <a:pt x="999695" y="565446"/>
                </a:lnTo>
                <a:lnTo>
                  <a:pt x="1044681" y="518916"/>
                </a:lnTo>
                <a:lnTo>
                  <a:pt x="1078223" y="467983"/>
                </a:lnTo>
                <a:lnTo>
                  <a:pt x="1099184" y="413384"/>
                </a:lnTo>
                <a:lnTo>
                  <a:pt x="1106424" y="355853"/>
                </a:lnTo>
                <a:close/>
              </a:path>
            </a:pathLst>
          </a:custGeom>
          <a:solidFill>
            <a:srgbClr val="CCEE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Σχεδίαση Αυτομάτων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354965" marR="12700">
              <a:buFont typeface="Times New Roman"/>
              <a:buChar char="•"/>
              <a:tabLst>
                <a:tab pos="354965" algn="l"/>
              </a:tabLst>
            </a:pPr>
            <a:r>
              <a:rPr lang="el-GR" sz="2000" b="1" spc="-20" dirty="0">
                <a:cs typeface="Times New Roman"/>
              </a:rPr>
              <a:t>Πρόβλημ</a:t>
            </a:r>
            <a:r>
              <a:rPr lang="el-GR" sz="2000" b="1" spc="-25" dirty="0">
                <a:cs typeface="Times New Roman"/>
              </a:rPr>
              <a:t>α</a:t>
            </a:r>
            <a:r>
              <a:rPr lang="el-GR" sz="2000" b="1" spc="-10" dirty="0">
                <a:cs typeface="Times New Roman"/>
              </a:rPr>
              <a:t>:</a:t>
            </a:r>
            <a:r>
              <a:rPr lang="el-GR" sz="2000" b="1" spc="20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Δοθείσας </a:t>
            </a:r>
            <a:r>
              <a:rPr lang="el-GR" sz="2000" spc="-15" dirty="0">
                <a:cs typeface="Times New Roman"/>
              </a:rPr>
              <a:t>μια</a:t>
            </a:r>
            <a:r>
              <a:rPr lang="el-GR" sz="2000" spc="-10" dirty="0">
                <a:cs typeface="Times New Roman"/>
              </a:rPr>
              <a:t>ς </a:t>
            </a:r>
            <a:r>
              <a:rPr lang="el-GR" sz="2000" spc="-20" dirty="0">
                <a:cs typeface="Times New Roman"/>
              </a:rPr>
              <a:t>γλώσσα</a:t>
            </a:r>
            <a:r>
              <a:rPr lang="el-GR" sz="2000" spc="-10" dirty="0">
                <a:cs typeface="Times New Roman"/>
              </a:rPr>
              <a:t>ς σχεδιάστε</a:t>
            </a:r>
            <a:r>
              <a:rPr lang="el-GR" sz="2000" spc="-20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ένα</a:t>
            </a:r>
            <a:r>
              <a:rPr lang="el-GR" sz="2000" spc="-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αυτόματο</a:t>
            </a:r>
            <a:r>
              <a:rPr lang="el-GR" sz="2000" spc="-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που να την αναγνωρίζει</a:t>
            </a:r>
            <a:endParaRPr lang="el-GR" sz="2000" dirty="0"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lang="el-GR" sz="1000" dirty="0"/>
          </a:p>
          <a:p>
            <a:pPr marL="354965">
              <a:buFont typeface="Times New Roman"/>
              <a:buChar char="•"/>
              <a:tabLst>
                <a:tab pos="354965" algn="l"/>
              </a:tabLst>
            </a:pPr>
            <a:r>
              <a:rPr lang="el-GR" sz="2000" b="1" spc="-15" dirty="0" smtClean="0">
                <a:cs typeface="Times New Roman"/>
              </a:rPr>
              <a:t>Παράδειγμα</a:t>
            </a:r>
            <a:r>
              <a:rPr lang="el-GR" sz="2000" b="1" spc="25" dirty="0" smtClean="0">
                <a:cs typeface="Times New Roman"/>
              </a:rPr>
              <a:t> </a:t>
            </a:r>
            <a:r>
              <a:rPr lang="el-GR" sz="2000" b="1" spc="-10" dirty="0">
                <a:cs typeface="Times New Roman"/>
              </a:rPr>
              <a:t>1</a:t>
            </a:r>
            <a:r>
              <a:rPr lang="el-GR" sz="2000" spc="-10" dirty="0">
                <a:cs typeface="Times New Roman"/>
              </a:rPr>
              <a:t>: </a:t>
            </a:r>
            <a:r>
              <a:rPr lang="el-GR" sz="2000" spc="-15" dirty="0">
                <a:cs typeface="Times New Roman"/>
              </a:rPr>
              <a:t>Α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-15" dirty="0">
                <a:cs typeface="Times New Roman"/>
              </a:rPr>
              <a:t>= {w</a:t>
            </a:r>
            <a:r>
              <a:rPr lang="el-GR" sz="2000" spc="10" dirty="0">
                <a:cs typeface="Times New Roman"/>
              </a:rPr>
              <a:t> </a:t>
            </a:r>
            <a:r>
              <a:rPr lang="el-GR" sz="2000" spc="-5" dirty="0">
                <a:cs typeface="Times New Roman"/>
              </a:rPr>
              <a:t>: </a:t>
            </a:r>
            <a:r>
              <a:rPr lang="el-GR" sz="2000" spc="-15" dirty="0">
                <a:cs typeface="Times New Roman"/>
              </a:rPr>
              <a:t>w </a:t>
            </a:r>
            <a:r>
              <a:rPr lang="el-GR" sz="2000" spc="-10" dirty="0">
                <a:cs typeface="Times New Roman"/>
              </a:rPr>
              <a:t>έχει </a:t>
            </a:r>
            <a:r>
              <a:rPr lang="el-GR" sz="2000" spc="-15" dirty="0">
                <a:cs typeface="Times New Roman"/>
              </a:rPr>
              <a:t>άρτι</a:t>
            </a:r>
            <a:r>
              <a:rPr lang="el-GR" sz="2000" spc="-10" dirty="0">
                <a:cs typeface="Times New Roman"/>
              </a:rPr>
              <a:t>ο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αριθμό</a:t>
            </a:r>
            <a:r>
              <a:rPr lang="el-GR" sz="2000" spc="10" dirty="0">
                <a:cs typeface="Times New Roman"/>
              </a:rPr>
              <a:t> </a:t>
            </a:r>
            <a:r>
              <a:rPr lang="el-GR" sz="2000" spc="-20" dirty="0">
                <a:cs typeface="Times New Roman"/>
              </a:rPr>
              <a:t>απ</a:t>
            </a:r>
            <a:r>
              <a:rPr lang="el-GR" sz="2000" spc="-10" dirty="0">
                <a:cs typeface="Times New Roman"/>
              </a:rPr>
              <a:t>ό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1}</a:t>
            </a:r>
            <a:endParaRPr lang="el-GR" sz="2000" dirty="0">
              <a:cs typeface="Times New Roman"/>
            </a:endParaRPr>
          </a:p>
          <a:p>
            <a:pPr marL="330200">
              <a:lnSpc>
                <a:spcPct val="100000"/>
              </a:lnSpc>
              <a:spcBef>
                <a:spcPts val="480"/>
              </a:spcBef>
            </a:pPr>
            <a:r>
              <a:rPr lang="el-GR" sz="2000" b="1" spc="-15" dirty="0">
                <a:cs typeface="Times New Roman"/>
              </a:rPr>
              <a:t>Βήμα</a:t>
            </a:r>
            <a:r>
              <a:rPr lang="el-GR" sz="2000" b="1" spc="10" dirty="0">
                <a:cs typeface="Times New Roman"/>
              </a:rPr>
              <a:t> </a:t>
            </a:r>
            <a:r>
              <a:rPr lang="el-GR" sz="2000" b="1" spc="-10" dirty="0">
                <a:cs typeface="Times New Roman"/>
              </a:rPr>
              <a:t>1: </a:t>
            </a:r>
            <a:r>
              <a:rPr lang="el-GR" sz="2000" spc="-10" dirty="0">
                <a:cs typeface="Times New Roman"/>
              </a:rPr>
              <a:t>Καθορισμός</a:t>
            </a:r>
            <a:r>
              <a:rPr lang="el-GR" sz="2000" spc="5" dirty="0">
                <a:cs typeface="Times New Roman"/>
              </a:rPr>
              <a:t> </a:t>
            </a:r>
            <a:r>
              <a:rPr lang="el-GR" sz="2000" spc="-10" dirty="0">
                <a:cs typeface="Times New Roman"/>
              </a:rPr>
              <a:t>καταστάσεων</a:t>
            </a:r>
            <a:endParaRPr lang="el-GR" sz="2000" dirty="0">
              <a:cs typeface="Times New Roman"/>
            </a:endParaRPr>
          </a:p>
          <a:p>
            <a:pPr marL="755650" marR="353695" lvl="1">
              <a:spcBef>
                <a:spcPts val="44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spc="-5" dirty="0">
                <a:cs typeface="Times New Roman"/>
              </a:rPr>
              <a:t>Έλεγχο</a:t>
            </a:r>
            <a:r>
              <a:rPr lang="el-GR" sz="1800" dirty="0">
                <a:cs typeface="Times New Roman"/>
              </a:rPr>
              <a:t>ς</a:t>
            </a:r>
            <a:r>
              <a:rPr lang="el-GR" sz="1800" spc="5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κάθ</a:t>
            </a:r>
            <a:r>
              <a:rPr lang="el-GR" sz="1800" dirty="0">
                <a:cs typeface="Times New Roman"/>
              </a:rPr>
              <a:t>ε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συμβόλου</a:t>
            </a:r>
            <a:r>
              <a:rPr lang="el-GR" sz="1800" spc="-15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κα</a:t>
            </a:r>
            <a:r>
              <a:rPr lang="el-GR" sz="1800" dirty="0">
                <a:cs typeface="Times New Roman"/>
              </a:rPr>
              <a:t>ι</a:t>
            </a:r>
            <a:r>
              <a:rPr lang="el-GR" sz="1800" spc="5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α</a:t>
            </a:r>
            <a:r>
              <a:rPr lang="el-GR" sz="1800" dirty="0">
                <a:cs typeface="Times New Roman"/>
              </a:rPr>
              <a:t>ν</a:t>
            </a:r>
            <a:r>
              <a:rPr lang="el-GR" sz="1800" spc="-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το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τμήμα</a:t>
            </a:r>
            <a:r>
              <a:rPr lang="el-GR" sz="1800" spc="-1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της</a:t>
            </a:r>
            <a:r>
              <a:rPr lang="el-GR" sz="1800" spc="-1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λέξης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πο</a:t>
            </a:r>
            <a:r>
              <a:rPr lang="el-GR" sz="1800" dirty="0">
                <a:cs typeface="Times New Roman"/>
              </a:rPr>
              <a:t>υ εξετάστηκε ανήκει</a:t>
            </a:r>
            <a:r>
              <a:rPr lang="el-GR" sz="1800" spc="-1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ή </a:t>
            </a:r>
            <a:r>
              <a:rPr lang="el-GR" sz="1800" spc="-5" dirty="0">
                <a:cs typeface="Times New Roman"/>
              </a:rPr>
              <a:t>όχ</a:t>
            </a:r>
            <a:r>
              <a:rPr lang="el-GR" sz="1800" dirty="0">
                <a:cs typeface="Times New Roman"/>
              </a:rPr>
              <a:t>ι στη γλώσσα</a:t>
            </a:r>
          </a:p>
          <a:p>
            <a:pPr marL="755015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cs typeface="Times New Roman"/>
              </a:rPr>
              <a:t>Καθορισμός</a:t>
            </a:r>
            <a:r>
              <a:rPr lang="el-GR" sz="1800" spc="-5" dirty="0">
                <a:cs typeface="Times New Roman"/>
              </a:rPr>
              <a:t> πληροφοριώ</a:t>
            </a:r>
            <a:r>
              <a:rPr lang="el-GR" sz="1800" dirty="0">
                <a:cs typeface="Times New Roman"/>
              </a:rPr>
              <a:t>ν</a:t>
            </a:r>
            <a:r>
              <a:rPr lang="el-GR" sz="1800" spc="5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πο</a:t>
            </a:r>
            <a:r>
              <a:rPr lang="el-GR" sz="1800" dirty="0">
                <a:cs typeface="Times New Roman"/>
              </a:rPr>
              <a:t>υ </a:t>
            </a:r>
            <a:r>
              <a:rPr lang="el-GR" sz="1800" spc="-5" dirty="0">
                <a:cs typeface="Times New Roman"/>
              </a:rPr>
              <a:t>πρέπε</a:t>
            </a:r>
            <a:r>
              <a:rPr lang="el-GR" sz="1800" dirty="0">
                <a:cs typeface="Times New Roman"/>
              </a:rPr>
              <a:t>ι</a:t>
            </a:r>
            <a:r>
              <a:rPr lang="el-GR" sz="1800" spc="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να</a:t>
            </a:r>
            <a:r>
              <a:rPr lang="el-GR" sz="1800" spc="-15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θυμόμαστ</a:t>
            </a:r>
            <a:r>
              <a:rPr lang="el-GR" sz="1800" spc="-10" dirty="0">
                <a:cs typeface="Times New Roman"/>
              </a:rPr>
              <a:t>ε</a:t>
            </a:r>
            <a:r>
              <a:rPr lang="el-GR" sz="1800" spc="-5" dirty="0">
                <a:cs typeface="Times New Roman"/>
              </a:rPr>
              <a:t>:</a:t>
            </a:r>
            <a:endParaRPr lang="el-GR" sz="1800" dirty="0">
              <a:cs typeface="Times New Roman"/>
            </a:endParaRPr>
          </a:p>
          <a:p>
            <a:pPr marL="1132840" lvl="2" indent="-342900">
              <a:lnSpc>
                <a:spcPct val="100000"/>
              </a:lnSpc>
              <a:spcBef>
                <a:spcPts val="390"/>
              </a:spcBef>
              <a:buFont typeface="Times New Roman"/>
              <a:buAutoNum type="arabicPeriod"/>
              <a:tabLst>
                <a:tab pos="1132205" algn="l"/>
              </a:tabLst>
            </a:pPr>
            <a:r>
              <a:rPr lang="el-GR" sz="1600" spc="-5" dirty="0">
                <a:cs typeface="Times New Roman"/>
              </a:rPr>
              <a:t>είτ</a:t>
            </a:r>
            <a:r>
              <a:rPr lang="el-GR" sz="1600" dirty="0">
                <a:cs typeface="Times New Roman"/>
              </a:rPr>
              <a:t>ε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ο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αριθμός</a:t>
            </a:r>
            <a:r>
              <a:rPr lang="el-GR" sz="1600" spc="-10" dirty="0">
                <a:cs typeface="Times New Roman"/>
              </a:rPr>
              <a:t> </a:t>
            </a:r>
            <a:r>
              <a:rPr lang="el-GR" sz="1600" spc="-5" dirty="0">
                <a:cs typeface="Times New Roman"/>
              </a:rPr>
              <a:t>τω</a:t>
            </a:r>
            <a:r>
              <a:rPr lang="el-GR" sz="1600" dirty="0">
                <a:cs typeface="Times New Roman"/>
              </a:rPr>
              <a:t>ν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1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που</a:t>
            </a:r>
            <a:r>
              <a:rPr lang="el-GR" sz="1600" spc="-10" dirty="0">
                <a:cs typeface="Times New Roman"/>
              </a:rPr>
              <a:t> </a:t>
            </a:r>
            <a:r>
              <a:rPr lang="el-GR" sz="1600" spc="-5" dirty="0">
                <a:cs typeface="Times New Roman"/>
              </a:rPr>
              <a:t>διαβάσαμ</a:t>
            </a:r>
            <a:r>
              <a:rPr lang="el-GR" sz="1600" dirty="0">
                <a:cs typeface="Times New Roman"/>
              </a:rPr>
              <a:t>ε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είναι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άρτιος</a:t>
            </a:r>
          </a:p>
          <a:p>
            <a:pPr marL="1132840" lvl="2" indent="-342900">
              <a:lnSpc>
                <a:spcPct val="100000"/>
              </a:lnSpc>
              <a:spcBef>
                <a:spcPts val="380"/>
              </a:spcBef>
              <a:buFont typeface="Times New Roman"/>
              <a:buAutoNum type="arabicPeriod"/>
              <a:tabLst>
                <a:tab pos="1132205" algn="l"/>
              </a:tabLst>
            </a:pPr>
            <a:r>
              <a:rPr lang="el-GR" sz="1600" spc="-5" dirty="0">
                <a:cs typeface="Times New Roman"/>
              </a:rPr>
              <a:t>είτ</a:t>
            </a:r>
            <a:r>
              <a:rPr lang="el-GR" sz="1600" dirty="0">
                <a:cs typeface="Times New Roman"/>
              </a:rPr>
              <a:t>ε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ο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αριθμός</a:t>
            </a:r>
            <a:r>
              <a:rPr lang="el-GR" sz="1600" spc="-10" dirty="0">
                <a:cs typeface="Times New Roman"/>
              </a:rPr>
              <a:t> </a:t>
            </a:r>
            <a:r>
              <a:rPr lang="el-GR" sz="1600" spc="-5" dirty="0">
                <a:cs typeface="Times New Roman"/>
              </a:rPr>
              <a:t>τω</a:t>
            </a:r>
            <a:r>
              <a:rPr lang="el-GR" sz="1600" dirty="0">
                <a:cs typeface="Times New Roman"/>
              </a:rPr>
              <a:t>ν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1</a:t>
            </a:r>
            <a:r>
              <a:rPr lang="el-GR" sz="1600" spc="-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που</a:t>
            </a:r>
            <a:r>
              <a:rPr lang="el-GR" sz="1600" spc="-10" dirty="0">
                <a:cs typeface="Times New Roman"/>
              </a:rPr>
              <a:t> </a:t>
            </a:r>
            <a:r>
              <a:rPr lang="el-GR" sz="1600" spc="-5" dirty="0">
                <a:cs typeface="Times New Roman"/>
              </a:rPr>
              <a:t>διαβάσαμ</a:t>
            </a:r>
            <a:r>
              <a:rPr lang="el-GR" sz="1600" dirty="0">
                <a:cs typeface="Times New Roman"/>
              </a:rPr>
              <a:t>ε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είναι</a:t>
            </a:r>
            <a:r>
              <a:rPr lang="el-GR" sz="1600" spc="-15" dirty="0">
                <a:cs typeface="Times New Roman"/>
              </a:rPr>
              <a:t> </a:t>
            </a:r>
            <a:r>
              <a:rPr lang="el-GR" sz="1600" dirty="0">
                <a:cs typeface="Times New Roman"/>
              </a:rPr>
              <a:t>περιττός</a:t>
            </a:r>
          </a:p>
          <a:p>
            <a:pPr marL="755650" lvl="1">
              <a:spcBef>
                <a:spcPts val="425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1800" dirty="0">
                <a:cs typeface="Times New Roman"/>
              </a:rPr>
              <a:t>Αποδίδουμε σε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spc="-5" dirty="0">
                <a:cs typeface="Times New Roman"/>
              </a:rPr>
              <a:t>κάθ</a:t>
            </a:r>
            <a:r>
              <a:rPr lang="el-GR" sz="1800" dirty="0">
                <a:cs typeface="Times New Roman"/>
              </a:rPr>
              <a:t>ε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περίπτωση</a:t>
            </a:r>
            <a:r>
              <a:rPr lang="el-GR" sz="1800" spc="10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μια</a:t>
            </a:r>
            <a:r>
              <a:rPr lang="el-GR" sz="1800" spc="-10" dirty="0">
                <a:cs typeface="Times New Roman"/>
              </a:rPr>
              <a:t> </a:t>
            </a:r>
            <a:r>
              <a:rPr lang="el-GR" sz="1800" dirty="0">
                <a:cs typeface="Times New Roman"/>
              </a:rPr>
              <a:t>κατάσταση</a:t>
            </a:r>
            <a:endParaRPr lang="el-GR" sz="1800" dirty="0">
              <a:cs typeface="Times New Roman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267744" y="4917002"/>
            <a:ext cx="1106424" cy="710946"/>
          </a:xfrm>
          <a:custGeom>
            <a:avLst/>
            <a:gdLst/>
            <a:ahLst/>
            <a:cxnLst/>
            <a:rect l="l" t="t" r="r" b="b"/>
            <a:pathLst>
              <a:path w="1106424" h="710946">
                <a:moveTo>
                  <a:pt x="1106424" y="355853"/>
                </a:moveTo>
                <a:lnTo>
                  <a:pt x="1099184" y="298117"/>
                </a:lnTo>
                <a:lnTo>
                  <a:pt x="1078223" y="243352"/>
                </a:lnTo>
                <a:lnTo>
                  <a:pt x="1044681" y="192290"/>
                </a:lnTo>
                <a:lnTo>
                  <a:pt x="999695" y="145663"/>
                </a:lnTo>
                <a:lnTo>
                  <a:pt x="944403" y="104203"/>
                </a:lnTo>
                <a:lnTo>
                  <a:pt x="879945" y="68640"/>
                </a:lnTo>
                <a:lnTo>
                  <a:pt x="844634" y="53299"/>
                </a:lnTo>
                <a:lnTo>
                  <a:pt x="807458" y="39707"/>
                </a:lnTo>
                <a:lnTo>
                  <a:pt x="768560" y="27955"/>
                </a:lnTo>
                <a:lnTo>
                  <a:pt x="728081" y="18135"/>
                </a:lnTo>
                <a:lnTo>
                  <a:pt x="686165" y="10338"/>
                </a:lnTo>
                <a:lnTo>
                  <a:pt x="642953" y="4655"/>
                </a:lnTo>
                <a:lnTo>
                  <a:pt x="598588" y="1179"/>
                </a:lnTo>
                <a:lnTo>
                  <a:pt x="553212" y="0"/>
                </a:lnTo>
                <a:lnTo>
                  <a:pt x="507938" y="1179"/>
                </a:lnTo>
                <a:lnTo>
                  <a:pt x="463655" y="4655"/>
                </a:lnTo>
                <a:lnTo>
                  <a:pt x="420506" y="10338"/>
                </a:lnTo>
                <a:lnTo>
                  <a:pt x="378634" y="18135"/>
                </a:lnTo>
                <a:lnTo>
                  <a:pt x="338185" y="27955"/>
                </a:lnTo>
                <a:lnTo>
                  <a:pt x="299301" y="39707"/>
                </a:lnTo>
                <a:lnTo>
                  <a:pt x="262127" y="53299"/>
                </a:lnTo>
                <a:lnTo>
                  <a:pt x="226807" y="68640"/>
                </a:lnTo>
                <a:lnTo>
                  <a:pt x="162305" y="104203"/>
                </a:lnTo>
                <a:lnTo>
                  <a:pt x="106948" y="145663"/>
                </a:lnTo>
                <a:lnTo>
                  <a:pt x="61886" y="192290"/>
                </a:lnTo>
                <a:lnTo>
                  <a:pt x="28273" y="243352"/>
                </a:lnTo>
                <a:lnTo>
                  <a:pt x="7260" y="298117"/>
                </a:lnTo>
                <a:lnTo>
                  <a:pt x="0" y="355853"/>
                </a:lnTo>
                <a:lnTo>
                  <a:pt x="1839" y="384939"/>
                </a:lnTo>
                <a:lnTo>
                  <a:pt x="16119" y="441096"/>
                </a:lnTo>
                <a:lnTo>
                  <a:pt x="43576" y="493954"/>
                </a:lnTo>
                <a:lnTo>
                  <a:pt x="83058" y="542778"/>
                </a:lnTo>
                <a:lnTo>
                  <a:pt x="133412" y="586830"/>
                </a:lnTo>
                <a:lnTo>
                  <a:pt x="193485" y="625376"/>
                </a:lnTo>
                <a:lnTo>
                  <a:pt x="262127" y="657678"/>
                </a:lnTo>
                <a:lnTo>
                  <a:pt x="299301" y="671258"/>
                </a:lnTo>
                <a:lnTo>
                  <a:pt x="338185" y="683002"/>
                </a:lnTo>
                <a:lnTo>
                  <a:pt x="378634" y="692816"/>
                </a:lnTo>
                <a:lnTo>
                  <a:pt x="420506" y="700610"/>
                </a:lnTo>
                <a:lnTo>
                  <a:pt x="463655" y="706290"/>
                </a:lnTo>
                <a:lnTo>
                  <a:pt x="507938" y="709766"/>
                </a:lnTo>
                <a:lnTo>
                  <a:pt x="553212" y="710945"/>
                </a:lnTo>
                <a:lnTo>
                  <a:pt x="598588" y="709766"/>
                </a:lnTo>
                <a:lnTo>
                  <a:pt x="642953" y="706290"/>
                </a:lnTo>
                <a:lnTo>
                  <a:pt x="686165" y="700610"/>
                </a:lnTo>
                <a:lnTo>
                  <a:pt x="728081" y="692816"/>
                </a:lnTo>
                <a:lnTo>
                  <a:pt x="768560" y="683002"/>
                </a:lnTo>
                <a:lnTo>
                  <a:pt x="807458" y="671258"/>
                </a:lnTo>
                <a:lnTo>
                  <a:pt x="844634" y="657678"/>
                </a:lnTo>
                <a:lnTo>
                  <a:pt x="879945" y="642353"/>
                </a:lnTo>
                <a:lnTo>
                  <a:pt x="944403" y="606837"/>
                </a:lnTo>
                <a:lnTo>
                  <a:pt x="999695" y="565446"/>
                </a:lnTo>
                <a:lnTo>
                  <a:pt x="1044681" y="518916"/>
                </a:lnTo>
                <a:lnTo>
                  <a:pt x="1078223" y="467983"/>
                </a:lnTo>
                <a:lnTo>
                  <a:pt x="1099184" y="413384"/>
                </a:lnTo>
                <a:lnTo>
                  <a:pt x="1106424" y="355853"/>
                </a:lnTo>
                <a:close/>
              </a:path>
            </a:pathLst>
          </a:custGeom>
          <a:solidFill>
            <a:srgbClr val="CCEE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6"/>
          <p:cNvSpPr txBox="1"/>
          <p:nvPr/>
        </p:nvSpPr>
        <p:spPr>
          <a:xfrm>
            <a:off x="2587282" y="5183703"/>
            <a:ext cx="670935" cy="246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dirty="0" smtClean="0">
                <a:cs typeface="Times New Roman"/>
              </a:rPr>
              <a:t>άρτιο</a:t>
            </a:r>
            <a:endParaRPr sz="1200" dirty="0">
              <a:cs typeface="Times New Roman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4817656" y="5159317"/>
            <a:ext cx="726561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</a:pPr>
            <a:r>
              <a:rPr sz="2700" i="1" baseline="13888" dirty="0" smtClean="0">
                <a:cs typeface="Times New Roman"/>
              </a:rPr>
              <a:t>q</a:t>
            </a:r>
            <a:r>
              <a:rPr sz="1200" i="1" dirty="0" smtClean="0">
                <a:cs typeface="Times New Roman"/>
              </a:rPr>
              <a:t>περιττό</a:t>
            </a:r>
            <a:endParaRPr sz="12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4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Σχεδίαση Αυτομάτων (</a:t>
            </a:r>
            <a:r>
              <a:rPr lang="en-US" dirty="0">
                <a:solidFill>
                  <a:srgbClr val="675E47"/>
                </a:solidFill>
              </a:rPr>
              <a:t>2</a:t>
            </a:r>
            <a:r>
              <a:rPr lang="el-GR" dirty="0">
                <a:solidFill>
                  <a:srgbClr val="675E47"/>
                </a:solidFill>
              </a:rPr>
              <a:t>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Βήμα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2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: Καθορισμός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Μεταβάσεων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015" marR="220979" lvl="0" indent="-285750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βάση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πώ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πρέπε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μετακινηθούμε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μετά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την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ανάγνωση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ενός συμβόλου</a:t>
            </a:r>
          </a:p>
          <a:p>
            <a:pPr marL="1155700" lvl="1" indent="-228600">
              <a:spcBef>
                <a:spcPts val="390"/>
              </a:spcBef>
              <a:buFont typeface="Times New Roman"/>
              <a:buChar char="•"/>
              <a:tabLst>
                <a:tab pos="115506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Ανάγνωση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0: αριθμός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δεν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αλλάζε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άρ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α μένουμε στην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ίδια</a:t>
            </a:r>
            <a:r>
              <a:rPr lang="el-GR" sz="20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κατάσταση</a:t>
            </a:r>
          </a:p>
          <a:p>
            <a:pPr marL="1155700" marR="12700" lvl="1" indent="-228600">
              <a:spcBef>
                <a:spcPts val="380"/>
              </a:spcBef>
              <a:buFont typeface="Times New Roman"/>
              <a:buChar char="•"/>
              <a:tabLst>
                <a:tab pos="115506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Ανάγνωση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1: αριθμός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1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αλλάζε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άρ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α αν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είμαστ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ε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στ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i="1" dirty="0" err="1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sz="2000" baseline="-21164" dirty="0" err="1">
                <a:solidFill>
                  <a:srgbClr val="2F2B20"/>
                </a:solidFill>
                <a:cs typeface="Times New Roman"/>
              </a:rPr>
              <a:t>άρτιο</a:t>
            </a:r>
            <a:r>
              <a:rPr lang="el-GR" sz="2000" spc="-7" baseline="-2116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πάμε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i="1" dirty="0" err="1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sz="2000" baseline="-21164" dirty="0" err="1">
                <a:solidFill>
                  <a:srgbClr val="2F2B20"/>
                </a:solidFill>
                <a:cs typeface="Times New Roman"/>
              </a:rPr>
              <a:t>περιττό</a:t>
            </a:r>
            <a:r>
              <a:rPr lang="el-GR" sz="2000" spc="-22" baseline="-21164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και ανάποδα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627784" y="3703300"/>
            <a:ext cx="3430269" cy="1981200"/>
            <a:chOff x="2984500" y="4387850"/>
            <a:chExt cx="3430269" cy="1981200"/>
          </a:xfrm>
        </p:grpSpPr>
        <p:sp>
          <p:nvSpPr>
            <p:cNvPr id="5" name="object 4"/>
            <p:cNvSpPr/>
            <p:nvPr/>
          </p:nvSpPr>
          <p:spPr>
            <a:xfrm>
              <a:off x="2984500" y="4875742"/>
              <a:ext cx="3430269" cy="1224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3299841" y="5340489"/>
              <a:ext cx="675259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cs typeface="Times New Roman"/>
                </a:rPr>
                <a:t>q</a:t>
              </a:r>
              <a:r>
                <a:rPr sz="1200" i="1" dirty="0" smtClean="0">
                  <a:cs typeface="Times New Roman"/>
                </a:rPr>
                <a:t>άρτιο</a:t>
              </a:r>
              <a:endParaRPr sz="1200" dirty="0">
                <a:cs typeface="Times New Roman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5530215" y="5316105"/>
              <a:ext cx="730885" cy="29552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cs typeface="Times New Roman"/>
                </a:rPr>
                <a:t>q</a:t>
              </a:r>
              <a:r>
                <a:rPr sz="1200" i="1" dirty="0" smtClean="0">
                  <a:cs typeface="Times New Roman"/>
                </a:rPr>
                <a:t>περιττό</a:t>
              </a:r>
              <a:endParaRPr sz="1200" dirty="0">
                <a:cs typeface="Times New Roman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3492494" y="4444238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0</a:t>
              </a:r>
              <a:endParaRPr sz="1600" dirty="0">
                <a:cs typeface="Times New Roman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5778503" y="4429752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0</a:t>
              </a:r>
              <a:endParaRPr sz="1600">
                <a:cs typeface="Times New Roman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4635494" y="4387850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1</a:t>
              </a:r>
              <a:endParaRPr sz="1600">
                <a:cs typeface="Times New Roman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4635494" y="6113146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1</a:t>
              </a:r>
              <a:endParaRPr sz="1600" dirty="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9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Σχεδίαση Αυτομάτων (</a:t>
            </a:r>
            <a:r>
              <a:rPr lang="en-US" dirty="0">
                <a:solidFill>
                  <a:srgbClr val="675E47"/>
                </a:solidFill>
              </a:rPr>
              <a:t>3</a:t>
            </a:r>
            <a:r>
              <a:rPr lang="el-GR" dirty="0">
                <a:solidFill>
                  <a:srgbClr val="675E47"/>
                </a:solidFill>
              </a:rPr>
              <a:t>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Βήμα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3: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Καθορισμός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εναρκτήριας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κατάστασης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0" indent="-285750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Αντιστοιχεί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στην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περίπτωση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της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λέξης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0 σύμβολ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α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0" indent="-285750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Εναρκτήρια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i="1" spc="-5" dirty="0" err="1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sz="2000" baseline="-20833" dirty="0" err="1">
                <a:solidFill>
                  <a:srgbClr val="2F2B20"/>
                </a:solidFill>
                <a:cs typeface="Times New Roman"/>
              </a:rPr>
              <a:t>άρτιο</a:t>
            </a:r>
            <a:r>
              <a:rPr lang="el-GR" sz="2000" spc="-7" baseline="-20833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αφο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ύ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σε 0 σύμβολα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πλήθο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ς των 1 είναι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άρτιο</a:t>
            </a: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–"/>
            </a:pPr>
            <a:endParaRPr lang="el-GR" sz="2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Font typeface="Times New Roman"/>
              <a:buChar char="–"/>
            </a:pPr>
            <a:endParaRPr lang="el-GR" sz="20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51"/>
              </a:spcBef>
              <a:buFont typeface="Times New Roman"/>
              <a:buChar char="–"/>
            </a:pPr>
            <a:endParaRPr lang="el-GR" sz="2000" dirty="0">
              <a:solidFill>
                <a:srgbClr val="2F2B20"/>
              </a:solidFill>
            </a:endParaRPr>
          </a:p>
          <a:p>
            <a:pPr marL="12700" lvl="0" indent="0">
              <a:spcBef>
                <a:spcPts val="0"/>
              </a:spcBef>
              <a:buNone/>
            </a:pPr>
            <a:r>
              <a:rPr lang="el-GR" sz="2000" b="1" spc="-15" dirty="0">
                <a:solidFill>
                  <a:srgbClr val="2F2B20"/>
                </a:solidFill>
                <a:cs typeface="Times New Roman"/>
              </a:rPr>
              <a:t>Βήμα</a:t>
            </a:r>
            <a:r>
              <a:rPr lang="el-GR" sz="20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b="1" spc="-10" dirty="0">
                <a:solidFill>
                  <a:srgbClr val="2F2B20"/>
                </a:solidFill>
                <a:cs typeface="Times New Roman"/>
              </a:rPr>
              <a:t>4: 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Καθορισμός</a:t>
            </a:r>
            <a:r>
              <a:rPr lang="el-GR" sz="20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15" dirty="0">
                <a:solidFill>
                  <a:srgbClr val="2F2B20"/>
                </a:solidFill>
                <a:cs typeface="Times New Roman"/>
              </a:rPr>
              <a:t>Τελικώ</a:t>
            </a:r>
            <a:r>
              <a:rPr lang="el-GR" sz="20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0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spc="-20" dirty="0">
                <a:solidFill>
                  <a:srgbClr val="2F2B20"/>
                </a:solidFill>
                <a:cs typeface="Times New Roman"/>
              </a:rPr>
              <a:t>Καταστάσεων</a:t>
            </a:r>
            <a:endParaRPr lang="el-GR" sz="2000" dirty="0">
              <a:solidFill>
                <a:srgbClr val="2F2B20"/>
              </a:solidFill>
              <a:cs typeface="Times New Roman"/>
            </a:endParaRPr>
          </a:p>
          <a:p>
            <a:pPr marL="755650" lvl="0" indent="-285750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000" dirty="0">
                <a:solidFill>
                  <a:srgbClr val="2F2B20"/>
                </a:solidFill>
                <a:cs typeface="Times New Roman"/>
              </a:rPr>
              <a:t>Στην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περίπτωσή 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μα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ς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0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000" i="1" dirty="0" err="1">
                <a:solidFill>
                  <a:srgbClr val="2F2B20"/>
                </a:solidFill>
                <a:cs typeface="Times New Roman"/>
              </a:rPr>
              <a:t>q</a:t>
            </a:r>
            <a:r>
              <a:rPr lang="el-GR" sz="2000" baseline="-20833" dirty="0" err="1">
                <a:solidFill>
                  <a:srgbClr val="2F2B20"/>
                </a:solidFill>
                <a:cs typeface="Times New Roman"/>
              </a:rPr>
              <a:t>άρτιο</a:t>
            </a:r>
            <a:endParaRPr lang="el-GR" sz="2000" baseline="-20833" dirty="0">
              <a:solidFill>
                <a:srgbClr val="2F2B20"/>
              </a:solidFill>
              <a:cs typeface="Times New Roman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2411760" y="3577580"/>
            <a:ext cx="3887469" cy="1912488"/>
            <a:chOff x="3002673" y="4185157"/>
            <a:chExt cx="3887469" cy="1912488"/>
          </a:xfrm>
        </p:grpSpPr>
        <p:sp>
          <p:nvSpPr>
            <p:cNvPr id="5" name="object 4"/>
            <p:cNvSpPr/>
            <p:nvPr/>
          </p:nvSpPr>
          <p:spPr>
            <a:xfrm>
              <a:off x="3002673" y="4541080"/>
              <a:ext cx="3887469" cy="12239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3797941" y="5077205"/>
              <a:ext cx="634359" cy="24676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cs typeface="Times New Roman"/>
                </a:rPr>
                <a:t>q</a:t>
              </a:r>
              <a:r>
                <a:rPr sz="1200" i="1" dirty="0" smtClean="0">
                  <a:cs typeface="Times New Roman"/>
                </a:rPr>
                <a:t>άρτιο</a:t>
              </a:r>
              <a:endParaRPr sz="1200" dirty="0">
                <a:cs typeface="Times New Roman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6028315" y="5052821"/>
              <a:ext cx="861827" cy="2711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ts val="2135"/>
                </a:lnSpc>
              </a:pPr>
              <a:r>
                <a:rPr sz="2700" i="1" baseline="13888" dirty="0" smtClean="0">
                  <a:cs typeface="Times New Roman"/>
                </a:rPr>
                <a:t>q</a:t>
              </a:r>
              <a:r>
                <a:rPr sz="1200" i="1" dirty="0" smtClean="0">
                  <a:cs typeface="Times New Roman"/>
                </a:rPr>
                <a:t>περιττό</a:t>
              </a:r>
              <a:endParaRPr sz="1200" dirty="0">
                <a:cs typeface="Times New Roman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3967867" y="4241545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0</a:t>
              </a:r>
              <a:endParaRPr sz="1600">
                <a:cs typeface="Times New Roman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6253867" y="4227067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0</a:t>
              </a:r>
              <a:endParaRPr sz="1600">
                <a:cs typeface="Times New Roman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5110867" y="4185157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1</a:t>
              </a:r>
              <a:endParaRPr sz="1600">
                <a:cs typeface="Times New Roman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5110867" y="5841741"/>
              <a:ext cx="12763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 smtClean="0">
                  <a:cs typeface="Times New Roman"/>
                </a:rPr>
                <a:t>1</a:t>
              </a:r>
              <a:endParaRPr sz="160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1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Πράξεις σε Κανονικές Γλώσσες</a:t>
            </a:r>
            <a:endParaRPr lang="el-GR" dirty="0"/>
          </a:p>
        </p:txBody>
      </p:sp>
      <p:sp>
        <p:nvSpPr>
          <p:cNvPr id="5" name="object 3"/>
          <p:cNvSpPr txBox="1"/>
          <p:nvPr/>
        </p:nvSpPr>
        <p:spPr>
          <a:xfrm>
            <a:off x="683568" y="1057300"/>
            <a:ext cx="2981960" cy="177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15" dirty="0" smtClean="0">
                <a:cs typeface="Times New Roman"/>
              </a:rPr>
              <a:t>Έστω</a:t>
            </a:r>
            <a:r>
              <a:rPr spc="-10" dirty="0" smtClean="0">
                <a:cs typeface="Times New Roman"/>
              </a:rPr>
              <a:t> δυο</a:t>
            </a:r>
            <a:r>
              <a:rPr spc="-5" dirty="0" smtClean="0">
                <a:cs typeface="Times New Roman"/>
              </a:rPr>
              <a:t> </a:t>
            </a:r>
            <a:r>
              <a:rPr spc="-10" dirty="0" smtClean="0">
                <a:cs typeface="Times New Roman"/>
              </a:rPr>
              <a:t>γλώσσες </a:t>
            </a:r>
            <a:r>
              <a:rPr spc="-15" dirty="0" smtClean="0">
                <a:cs typeface="Times New Roman"/>
              </a:rPr>
              <a:t>Α</a:t>
            </a:r>
            <a:r>
              <a:rPr spc="5" dirty="0" smtClean="0">
                <a:cs typeface="Times New Roman"/>
              </a:rPr>
              <a:t> </a:t>
            </a:r>
            <a:r>
              <a:rPr spc="-20" dirty="0" smtClean="0">
                <a:cs typeface="Times New Roman"/>
              </a:rPr>
              <a:t>κα</a:t>
            </a:r>
            <a:r>
              <a:rPr spc="-10" dirty="0" smtClean="0">
                <a:cs typeface="Times New Roman"/>
              </a:rPr>
              <a:t>ι</a:t>
            </a:r>
            <a:r>
              <a:rPr spc="10" dirty="0" smtClean="0">
                <a:cs typeface="Times New Roman"/>
              </a:rPr>
              <a:t> </a:t>
            </a:r>
            <a:r>
              <a:rPr spc="-20" dirty="0" smtClean="0">
                <a:cs typeface="Times New Roman"/>
              </a:rPr>
              <a:t>Β</a:t>
            </a:r>
            <a:r>
              <a:rPr spc="-10" dirty="0" smtClean="0">
                <a:cs typeface="Times New Roman"/>
              </a:rPr>
              <a:t>:</a:t>
            </a:r>
            <a:endParaRPr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900" dirty="0"/>
          </a:p>
          <a:p>
            <a:pPr>
              <a:lnSpc>
                <a:spcPts val="1000"/>
              </a:lnSpc>
            </a:pPr>
            <a:endParaRPr sz="900" dirty="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200" dirty="0"/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b="1" spc="-20" dirty="0" smtClean="0">
                <a:cs typeface="Times New Roman"/>
              </a:rPr>
              <a:t>Ένωση</a:t>
            </a:r>
            <a:r>
              <a:rPr spc="-10" dirty="0" smtClean="0">
                <a:cs typeface="Times New Roman"/>
              </a:rPr>
              <a:t>:</a:t>
            </a:r>
            <a:endParaRPr dirty="0">
              <a:cs typeface="Times New Roman"/>
            </a:endParaRPr>
          </a:p>
          <a:p>
            <a:pPr>
              <a:lnSpc>
                <a:spcPts val="1000"/>
              </a:lnSpc>
              <a:buClr>
                <a:srgbClr val="FF33CC"/>
              </a:buClr>
              <a:buFont typeface="Times New Roman"/>
              <a:buChar char="•"/>
            </a:pPr>
            <a:endParaRPr sz="900" dirty="0"/>
          </a:p>
          <a:p>
            <a:pPr>
              <a:lnSpc>
                <a:spcPts val="1000"/>
              </a:lnSpc>
              <a:buClr>
                <a:srgbClr val="FF33CC"/>
              </a:buClr>
              <a:buFont typeface="Times New Roman"/>
              <a:buChar char="•"/>
            </a:pPr>
            <a:endParaRPr sz="900" dirty="0"/>
          </a:p>
          <a:p>
            <a:pPr>
              <a:lnSpc>
                <a:spcPts val="1300"/>
              </a:lnSpc>
              <a:spcBef>
                <a:spcPts val="60"/>
              </a:spcBef>
              <a:buClr>
                <a:srgbClr val="FF33CC"/>
              </a:buClr>
              <a:buFont typeface="Times New Roman"/>
              <a:buChar char="•"/>
            </a:pPr>
            <a:endParaRPr sz="1200" dirty="0"/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b="1" spc="-15" dirty="0" smtClean="0">
                <a:cs typeface="Times New Roman"/>
              </a:rPr>
              <a:t>Συναρμογή</a:t>
            </a:r>
            <a:r>
              <a:rPr b="1" spc="5" dirty="0" smtClean="0">
                <a:cs typeface="Times New Roman"/>
              </a:rPr>
              <a:t> </a:t>
            </a:r>
            <a:r>
              <a:rPr b="1" spc="-10" dirty="0" smtClean="0">
                <a:cs typeface="Times New Roman"/>
              </a:rPr>
              <a:t>(</a:t>
            </a:r>
            <a:r>
              <a:rPr b="1" spc="-20" dirty="0" smtClean="0">
                <a:cs typeface="Times New Roman"/>
              </a:rPr>
              <a:t>Σύμπτυξ</a:t>
            </a:r>
            <a:r>
              <a:rPr b="1" spc="-15" dirty="0" smtClean="0">
                <a:cs typeface="Times New Roman"/>
              </a:rPr>
              <a:t>η</a:t>
            </a:r>
            <a:r>
              <a:rPr b="1" spc="-10" dirty="0" smtClean="0">
                <a:cs typeface="Times New Roman"/>
              </a:rPr>
              <a:t>)</a:t>
            </a:r>
            <a:r>
              <a:rPr spc="-10" dirty="0" smtClean="0">
                <a:cs typeface="Times New Roman"/>
              </a:rPr>
              <a:t>:</a:t>
            </a:r>
            <a:endParaRPr dirty="0"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83593" y="3251873"/>
            <a:ext cx="14478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b="1" spc="-20" dirty="0" smtClean="0">
                <a:cs typeface="Times New Roman"/>
              </a:rPr>
              <a:t>Σώρευση</a:t>
            </a:r>
            <a:r>
              <a:rPr spc="-10" dirty="0" smtClean="0">
                <a:cs typeface="Times New Roman"/>
              </a:rPr>
              <a:t>:</a:t>
            </a:r>
            <a:endParaRPr dirty="0">
              <a:cs typeface="Times New Roman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2369626" y="1862226"/>
            <a:ext cx="208025" cy="228600"/>
          </a:xfrm>
          <a:custGeom>
            <a:avLst/>
            <a:gdLst/>
            <a:ahLst/>
            <a:cxnLst/>
            <a:rect l="l" t="t" r="r" b="b"/>
            <a:pathLst>
              <a:path w="208025" h="228600">
                <a:moveTo>
                  <a:pt x="208025" y="228600"/>
                </a:moveTo>
                <a:lnTo>
                  <a:pt x="208025" y="218694"/>
                </a:lnTo>
                <a:lnTo>
                  <a:pt x="182117" y="218694"/>
                </a:lnTo>
                <a:lnTo>
                  <a:pt x="182117" y="216408"/>
                </a:lnTo>
                <a:lnTo>
                  <a:pt x="163067" y="8382"/>
                </a:lnTo>
                <a:lnTo>
                  <a:pt x="162305" y="2286"/>
                </a:lnTo>
                <a:lnTo>
                  <a:pt x="162305" y="0"/>
                </a:lnTo>
                <a:lnTo>
                  <a:pt x="152399" y="0"/>
                </a:lnTo>
                <a:lnTo>
                  <a:pt x="151637" y="2286"/>
                </a:lnTo>
                <a:lnTo>
                  <a:pt x="149351" y="6096"/>
                </a:lnTo>
                <a:lnTo>
                  <a:pt x="43433" y="191262"/>
                </a:lnTo>
                <a:lnTo>
                  <a:pt x="13207" y="217575"/>
                </a:lnTo>
                <a:lnTo>
                  <a:pt x="2285" y="218694"/>
                </a:lnTo>
                <a:lnTo>
                  <a:pt x="0" y="218694"/>
                </a:lnTo>
                <a:lnTo>
                  <a:pt x="0" y="226314"/>
                </a:lnTo>
                <a:lnTo>
                  <a:pt x="1523" y="228600"/>
                </a:lnTo>
                <a:lnTo>
                  <a:pt x="3809" y="228600"/>
                </a:lnTo>
                <a:lnTo>
                  <a:pt x="16215" y="228246"/>
                </a:lnTo>
                <a:lnTo>
                  <a:pt x="29163" y="227843"/>
                </a:lnTo>
                <a:lnTo>
                  <a:pt x="41779" y="228106"/>
                </a:lnTo>
                <a:lnTo>
                  <a:pt x="47243" y="228283"/>
                </a:lnTo>
                <a:lnTo>
                  <a:pt x="47243" y="203454"/>
                </a:lnTo>
                <a:lnTo>
                  <a:pt x="48005" y="200406"/>
                </a:lnTo>
                <a:lnTo>
                  <a:pt x="51053" y="195072"/>
                </a:lnTo>
                <a:lnTo>
                  <a:pt x="53010" y="191972"/>
                </a:lnTo>
                <a:lnTo>
                  <a:pt x="56811" y="185618"/>
                </a:lnTo>
                <a:lnTo>
                  <a:pt x="64987" y="171043"/>
                </a:lnTo>
                <a:lnTo>
                  <a:pt x="80009" y="168182"/>
                </a:lnTo>
                <a:lnTo>
                  <a:pt x="80009" y="145542"/>
                </a:lnTo>
                <a:lnTo>
                  <a:pt x="140207" y="40386"/>
                </a:lnTo>
                <a:lnTo>
                  <a:pt x="149351" y="145542"/>
                </a:lnTo>
                <a:lnTo>
                  <a:pt x="149351" y="154976"/>
                </a:lnTo>
                <a:lnTo>
                  <a:pt x="150875" y="154686"/>
                </a:lnTo>
                <a:lnTo>
                  <a:pt x="154613" y="196489"/>
                </a:lnTo>
                <a:lnTo>
                  <a:pt x="155402" y="207451"/>
                </a:lnTo>
                <a:lnTo>
                  <a:pt x="155447" y="228050"/>
                </a:lnTo>
                <a:lnTo>
                  <a:pt x="168394" y="227838"/>
                </a:lnTo>
                <a:lnTo>
                  <a:pt x="182117" y="228113"/>
                </a:lnTo>
                <a:lnTo>
                  <a:pt x="194882" y="228458"/>
                </a:lnTo>
                <a:lnTo>
                  <a:pt x="204977" y="228600"/>
                </a:lnTo>
                <a:lnTo>
                  <a:pt x="208025" y="228600"/>
                </a:lnTo>
                <a:close/>
              </a:path>
              <a:path w="208025" h="228600">
                <a:moveTo>
                  <a:pt x="66293" y="228600"/>
                </a:moveTo>
                <a:lnTo>
                  <a:pt x="66293" y="218694"/>
                </a:lnTo>
                <a:lnTo>
                  <a:pt x="61721" y="218694"/>
                </a:lnTo>
                <a:lnTo>
                  <a:pt x="54101" y="217170"/>
                </a:lnTo>
                <a:lnTo>
                  <a:pt x="47243" y="215646"/>
                </a:lnTo>
                <a:lnTo>
                  <a:pt x="47243" y="228283"/>
                </a:lnTo>
                <a:lnTo>
                  <a:pt x="54515" y="228519"/>
                </a:lnTo>
                <a:lnTo>
                  <a:pt x="66293" y="228600"/>
                </a:lnTo>
                <a:close/>
              </a:path>
              <a:path w="208025" h="228600">
                <a:moveTo>
                  <a:pt x="149351" y="154976"/>
                </a:moveTo>
                <a:lnTo>
                  <a:pt x="149351" y="145542"/>
                </a:lnTo>
                <a:lnTo>
                  <a:pt x="80009" y="145542"/>
                </a:lnTo>
                <a:lnTo>
                  <a:pt x="80009" y="168182"/>
                </a:lnTo>
                <a:lnTo>
                  <a:pt x="149351" y="154976"/>
                </a:lnTo>
                <a:close/>
              </a:path>
              <a:path w="208025" h="228600">
                <a:moveTo>
                  <a:pt x="155447" y="228050"/>
                </a:moveTo>
                <a:lnTo>
                  <a:pt x="155447" y="217170"/>
                </a:lnTo>
                <a:lnTo>
                  <a:pt x="140207" y="218694"/>
                </a:lnTo>
                <a:lnTo>
                  <a:pt x="126491" y="218694"/>
                </a:lnTo>
                <a:lnTo>
                  <a:pt x="126491" y="228600"/>
                </a:lnTo>
                <a:lnTo>
                  <a:pt x="130301" y="228600"/>
                </a:lnTo>
                <a:lnTo>
                  <a:pt x="143225" y="228402"/>
                </a:lnTo>
                <a:lnTo>
                  <a:pt x="155447" y="228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" name="object 6"/>
          <p:cNvSpPr txBox="1"/>
          <p:nvPr/>
        </p:nvSpPr>
        <p:spPr>
          <a:xfrm>
            <a:off x="2816400" y="3294406"/>
            <a:ext cx="22669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3360" algn="l"/>
              </a:tabLst>
            </a:pPr>
            <a:r>
              <a:rPr lang="en-US" sz="2000" dirty="0" smtClean="0">
                <a:cs typeface="Times New Roman"/>
              </a:rPr>
              <a:t>=</a:t>
            </a:r>
            <a:endParaRPr sz="2000" dirty="0">
              <a:cs typeface="Times New Roman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2672140" y="1900326"/>
            <a:ext cx="168401" cy="197058"/>
          </a:xfrm>
          <a:custGeom>
            <a:avLst/>
            <a:gdLst/>
            <a:ahLst/>
            <a:cxnLst/>
            <a:rect l="l" t="t" r="r" b="b"/>
            <a:pathLst>
              <a:path w="168401" h="197058">
                <a:moveTo>
                  <a:pt x="168401" y="9905"/>
                </a:moveTo>
                <a:lnTo>
                  <a:pt x="168401" y="0"/>
                </a:lnTo>
                <a:lnTo>
                  <a:pt x="155447" y="0"/>
                </a:lnTo>
                <a:lnTo>
                  <a:pt x="155447" y="127253"/>
                </a:lnTo>
                <a:lnTo>
                  <a:pt x="153176" y="143173"/>
                </a:lnTo>
                <a:lnTo>
                  <a:pt x="126024" y="174313"/>
                </a:lnTo>
                <a:lnTo>
                  <a:pt x="86510" y="184363"/>
                </a:lnTo>
                <a:lnTo>
                  <a:pt x="73411" y="183583"/>
                </a:lnTo>
                <a:lnTo>
                  <a:pt x="34170" y="169781"/>
                </a:lnTo>
                <a:lnTo>
                  <a:pt x="12536" y="133791"/>
                </a:lnTo>
                <a:lnTo>
                  <a:pt x="12191" y="9905"/>
                </a:lnTo>
                <a:lnTo>
                  <a:pt x="12191" y="0"/>
                </a:lnTo>
                <a:lnTo>
                  <a:pt x="0" y="0"/>
                </a:lnTo>
                <a:lnTo>
                  <a:pt x="0" y="128015"/>
                </a:lnTo>
                <a:lnTo>
                  <a:pt x="1729" y="143330"/>
                </a:lnTo>
                <a:lnTo>
                  <a:pt x="23947" y="177758"/>
                </a:lnTo>
                <a:lnTo>
                  <a:pt x="61931" y="195061"/>
                </a:lnTo>
                <a:lnTo>
                  <a:pt x="75923" y="197058"/>
                </a:lnTo>
                <a:lnTo>
                  <a:pt x="91612" y="196320"/>
                </a:lnTo>
                <a:lnTo>
                  <a:pt x="133734" y="184035"/>
                </a:lnTo>
                <a:lnTo>
                  <a:pt x="161761" y="156567"/>
                </a:lnTo>
                <a:lnTo>
                  <a:pt x="168380" y="129772"/>
                </a:lnTo>
                <a:lnTo>
                  <a:pt x="16840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" name="object 8"/>
          <p:cNvSpPr/>
          <p:nvPr/>
        </p:nvSpPr>
        <p:spPr>
          <a:xfrm>
            <a:off x="2938840" y="1873656"/>
            <a:ext cx="216646" cy="217170"/>
          </a:xfrm>
          <a:custGeom>
            <a:avLst/>
            <a:gdLst/>
            <a:ahLst/>
            <a:cxnLst/>
            <a:rect l="l" t="t" r="r" b="b"/>
            <a:pathLst>
              <a:path w="216646" h="217170">
                <a:moveTo>
                  <a:pt x="76961" y="118315"/>
                </a:moveTo>
                <a:lnTo>
                  <a:pt x="76961" y="17526"/>
                </a:lnTo>
                <a:lnTo>
                  <a:pt x="35051" y="192024"/>
                </a:lnTo>
                <a:lnTo>
                  <a:pt x="31581" y="203065"/>
                </a:lnTo>
                <a:lnTo>
                  <a:pt x="19447" y="206956"/>
                </a:lnTo>
                <a:lnTo>
                  <a:pt x="3047" y="207264"/>
                </a:lnTo>
                <a:lnTo>
                  <a:pt x="0" y="207264"/>
                </a:lnTo>
                <a:lnTo>
                  <a:pt x="0" y="217170"/>
                </a:lnTo>
                <a:lnTo>
                  <a:pt x="57149" y="217170"/>
                </a:lnTo>
                <a:lnTo>
                  <a:pt x="57149" y="201930"/>
                </a:lnTo>
                <a:lnTo>
                  <a:pt x="59435" y="195834"/>
                </a:lnTo>
                <a:lnTo>
                  <a:pt x="76961" y="118315"/>
                </a:lnTo>
                <a:close/>
              </a:path>
              <a:path w="216646" h="217170">
                <a:moveTo>
                  <a:pt x="216646" y="50692"/>
                </a:moveTo>
                <a:lnTo>
                  <a:pt x="202346" y="13771"/>
                </a:lnTo>
                <a:lnTo>
                  <a:pt x="161524" y="70"/>
                </a:lnTo>
                <a:lnTo>
                  <a:pt x="49529" y="0"/>
                </a:lnTo>
                <a:lnTo>
                  <a:pt x="49529" y="9906"/>
                </a:lnTo>
                <a:lnTo>
                  <a:pt x="69341" y="9906"/>
                </a:lnTo>
                <a:lnTo>
                  <a:pt x="74675" y="10668"/>
                </a:lnTo>
                <a:lnTo>
                  <a:pt x="76961" y="10668"/>
                </a:lnTo>
                <a:lnTo>
                  <a:pt x="76961" y="118315"/>
                </a:lnTo>
                <a:lnTo>
                  <a:pt x="79247" y="108204"/>
                </a:lnTo>
                <a:lnTo>
                  <a:pt x="80771" y="108204"/>
                </a:lnTo>
                <a:lnTo>
                  <a:pt x="80771" y="100584"/>
                </a:lnTo>
                <a:lnTo>
                  <a:pt x="100583" y="22098"/>
                </a:lnTo>
                <a:lnTo>
                  <a:pt x="102869" y="10668"/>
                </a:lnTo>
                <a:lnTo>
                  <a:pt x="104393" y="9906"/>
                </a:lnTo>
                <a:lnTo>
                  <a:pt x="155447" y="9906"/>
                </a:lnTo>
                <a:lnTo>
                  <a:pt x="173174" y="13554"/>
                </a:lnTo>
                <a:lnTo>
                  <a:pt x="183576" y="22619"/>
                </a:lnTo>
                <a:lnTo>
                  <a:pt x="188251" y="34279"/>
                </a:lnTo>
                <a:lnTo>
                  <a:pt x="188251" y="90101"/>
                </a:lnTo>
                <a:lnTo>
                  <a:pt x="195333" y="84831"/>
                </a:lnTo>
                <a:lnTo>
                  <a:pt x="205126" y="74832"/>
                </a:lnTo>
                <a:lnTo>
                  <a:pt x="212540" y="63390"/>
                </a:lnTo>
                <a:lnTo>
                  <a:pt x="216646" y="50692"/>
                </a:lnTo>
                <a:close/>
              </a:path>
              <a:path w="216646" h="217170">
                <a:moveTo>
                  <a:pt x="170832" y="198639"/>
                </a:moveTo>
                <a:lnTo>
                  <a:pt x="170832" y="133379"/>
                </a:lnTo>
                <a:lnTo>
                  <a:pt x="169965" y="149315"/>
                </a:lnTo>
                <a:lnTo>
                  <a:pt x="166469" y="163848"/>
                </a:lnTo>
                <a:lnTo>
                  <a:pt x="142868" y="196452"/>
                </a:lnTo>
                <a:lnTo>
                  <a:pt x="74675" y="207154"/>
                </a:lnTo>
                <a:lnTo>
                  <a:pt x="60959" y="207264"/>
                </a:lnTo>
                <a:lnTo>
                  <a:pt x="57911" y="205740"/>
                </a:lnTo>
                <a:lnTo>
                  <a:pt x="57149" y="205740"/>
                </a:lnTo>
                <a:lnTo>
                  <a:pt x="57149" y="217170"/>
                </a:lnTo>
                <a:lnTo>
                  <a:pt x="116585" y="217170"/>
                </a:lnTo>
                <a:lnTo>
                  <a:pt x="132863" y="215683"/>
                </a:lnTo>
                <a:lnTo>
                  <a:pt x="147917" y="211510"/>
                </a:lnTo>
                <a:lnTo>
                  <a:pt x="161524" y="205081"/>
                </a:lnTo>
                <a:lnTo>
                  <a:pt x="170832" y="198639"/>
                </a:lnTo>
                <a:close/>
              </a:path>
              <a:path w="216646" h="217170">
                <a:moveTo>
                  <a:pt x="188251" y="90101"/>
                </a:moveTo>
                <a:lnTo>
                  <a:pt x="188251" y="34279"/>
                </a:lnTo>
                <a:lnTo>
                  <a:pt x="187072" y="48723"/>
                </a:lnTo>
                <a:lnTo>
                  <a:pt x="183096" y="62163"/>
                </a:lnTo>
                <a:lnTo>
                  <a:pt x="156773" y="92506"/>
                </a:lnTo>
                <a:lnTo>
                  <a:pt x="80771" y="100584"/>
                </a:lnTo>
                <a:lnTo>
                  <a:pt x="80771" y="108204"/>
                </a:lnTo>
                <a:lnTo>
                  <a:pt x="137159" y="108204"/>
                </a:lnTo>
                <a:lnTo>
                  <a:pt x="154891" y="112009"/>
                </a:lnTo>
                <a:lnTo>
                  <a:pt x="160944" y="117330"/>
                </a:lnTo>
                <a:lnTo>
                  <a:pt x="160944" y="104302"/>
                </a:lnTo>
                <a:lnTo>
                  <a:pt x="172314" y="99753"/>
                </a:lnTo>
                <a:lnTo>
                  <a:pt x="184086" y="93201"/>
                </a:lnTo>
                <a:lnTo>
                  <a:pt x="188251" y="90101"/>
                </a:lnTo>
                <a:close/>
              </a:path>
              <a:path w="216646" h="217170">
                <a:moveTo>
                  <a:pt x="199944" y="154094"/>
                </a:moveTo>
                <a:lnTo>
                  <a:pt x="185337" y="116754"/>
                </a:lnTo>
                <a:lnTo>
                  <a:pt x="160944" y="104302"/>
                </a:lnTo>
                <a:lnTo>
                  <a:pt x="160944" y="117330"/>
                </a:lnTo>
                <a:lnTo>
                  <a:pt x="165587" y="121410"/>
                </a:lnTo>
                <a:lnTo>
                  <a:pt x="170832" y="133379"/>
                </a:lnTo>
                <a:lnTo>
                  <a:pt x="170832" y="198639"/>
                </a:lnTo>
                <a:lnTo>
                  <a:pt x="173457" y="196823"/>
                </a:lnTo>
                <a:lnTo>
                  <a:pt x="183491" y="187166"/>
                </a:lnTo>
                <a:lnTo>
                  <a:pt x="191401" y="176539"/>
                </a:lnTo>
                <a:lnTo>
                  <a:pt x="196960" y="165372"/>
                </a:lnTo>
                <a:lnTo>
                  <a:pt x="199944" y="154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1" name="object 9"/>
          <p:cNvSpPr/>
          <p:nvPr/>
        </p:nvSpPr>
        <p:spPr>
          <a:xfrm>
            <a:off x="3274120" y="1979956"/>
            <a:ext cx="20192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20193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2" name="object 10"/>
          <p:cNvSpPr/>
          <p:nvPr/>
        </p:nvSpPr>
        <p:spPr>
          <a:xfrm>
            <a:off x="3274120" y="2042440"/>
            <a:ext cx="20192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20193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3" name="object 11"/>
          <p:cNvSpPr/>
          <p:nvPr/>
        </p:nvSpPr>
        <p:spPr>
          <a:xfrm>
            <a:off x="3600256" y="1852321"/>
            <a:ext cx="107442" cy="317753"/>
          </a:xfrm>
          <a:custGeom>
            <a:avLst/>
            <a:gdLst/>
            <a:ahLst/>
            <a:cxnLst/>
            <a:rect l="l" t="t" r="r" b="b"/>
            <a:pathLst>
              <a:path w="107442" h="317753">
                <a:moveTo>
                  <a:pt x="107442" y="5334"/>
                </a:moveTo>
                <a:lnTo>
                  <a:pt x="107442" y="0"/>
                </a:lnTo>
                <a:lnTo>
                  <a:pt x="101968" y="13"/>
                </a:lnTo>
                <a:lnTo>
                  <a:pt x="59340" y="12618"/>
                </a:lnTo>
                <a:lnTo>
                  <a:pt x="43251" y="117800"/>
                </a:lnTo>
                <a:lnTo>
                  <a:pt x="41977" y="129860"/>
                </a:lnTo>
                <a:lnTo>
                  <a:pt x="4913" y="155419"/>
                </a:lnTo>
                <a:lnTo>
                  <a:pt x="0" y="155448"/>
                </a:lnTo>
                <a:lnTo>
                  <a:pt x="0" y="162306"/>
                </a:lnTo>
                <a:lnTo>
                  <a:pt x="37241" y="179109"/>
                </a:lnTo>
                <a:lnTo>
                  <a:pt x="37367" y="179446"/>
                </a:lnTo>
                <a:lnTo>
                  <a:pt x="37367" y="162031"/>
                </a:lnTo>
                <a:lnTo>
                  <a:pt x="63443" y="126507"/>
                </a:lnTo>
                <a:lnTo>
                  <a:pt x="64008" y="59436"/>
                </a:lnTo>
                <a:lnTo>
                  <a:pt x="64274" y="41033"/>
                </a:lnTo>
                <a:lnTo>
                  <a:pt x="88640" y="9549"/>
                </a:lnTo>
                <a:lnTo>
                  <a:pt x="106680" y="6096"/>
                </a:lnTo>
                <a:lnTo>
                  <a:pt x="107442" y="5334"/>
                </a:lnTo>
                <a:close/>
              </a:path>
              <a:path w="107442" h="317753">
                <a:moveTo>
                  <a:pt x="107442" y="317754"/>
                </a:moveTo>
                <a:lnTo>
                  <a:pt x="107442" y="311658"/>
                </a:lnTo>
                <a:lnTo>
                  <a:pt x="105918" y="311658"/>
                </a:lnTo>
                <a:lnTo>
                  <a:pt x="102870" y="310134"/>
                </a:lnTo>
                <a:lnTo>
                  <a:pt x="67267" y="290139"/>
                </a:lnTo>
                <a:lnTo>
                  <a:pt x="64006" y="192962"/>
                </a:lnTo>
                <a:lnTo>
                  <a:pt x="58236" y="178456"/>
                </a:lnTo>
                <a:lnTo>
                  <a:pt x="48492" y="168455"/>
                </a:lnTo>
                <a:lnTo>
                  <a:pt x="37367" y="162031"/>
                </a:lnTo>
                <a:lnTo>
                  <a:pt x="37367" y="179446"/>
                </a:lnTo>
                <a:lnTo>
                  <a:pt x="43005" y="194633"/>
                </a:lnTo>
                <a:lnTo>
                  <a:pt x="43434" y="264414"/>
                </a:lnTo>
                <a:lnTo>
                  <a:pt x="67819" y="309560"/>
                </a:lnTo>
                <a:lnTo>
                  <a:pt x="101968" y="317753"/>
                </a:lnTo>
                <a:lnTo>
                  <a:pt x="107442" y="317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4" name="object 12"/>
          <p:cNvSpPr/>
          <p:nvPr/>
        </p:nvSpPr>
        <p:spPr>
          <a:xfrm>
            <a:off x="3739702" y="1949906"/>
            <a:ext cx="150875" cy="143747"/>
          </a:xfrm>
          <a:custGeom>
            <a:avLst/>
            <a:gdLst/>
            <a:ahLst/>
            <a:cxnLst/>
            <a:rect l="l" t="t" r="r" b="b"/>
            <a:pathLst>
              <a:path w="150875" h="143747">
                <a:moveTo>
                  <a:pt x="27431" y="124918"/>
                </a:moveTo>
                <a:lnTo>
                  <a:pt x="27431" y="107392"/>
                </a:lnTo>
                <a:lnTo>
                  <a:pt x="20573" y="105106"/>
                </a:lnTo>
                <a:lnTo>
                  <a:pt x="7619" y="105106"/>
                </a:lnTo>
                <a:lnTo>
                  <a:pt x="0" y="112726"/>
                </a:lnTo>
                <a:lnTo>
                  <a:pt x="0" y="122632"/>
                </a:lnTo>
                <a:lnTo>
                  <a:pt x="5086" y="135656"/>
                </a:lnTo>
                <a:lnTo>
                  <a:pt x="12953" y="140106"/>
                </a:lnTo>
                <a:lnTo>
                  <a:pt x="12953" y="132538"/>
                </a:lnTo>
                <a:lnTo>
                  <a:pt x="20573" y="131776"/>
                </a:lnTo>
                <a:lnTo>
                  <a:pt x="27431" y="124918"/>
                </a:lnTo>
                <a:close/>
              </a:path>
              <a:path w="150875" h="143747">
                <a:moveTo>
                  <a:pt x="150875" y="33478"/>
                </a:moveTo>
                <a:lnTo>
                  <a:pt x="150875" y="20524"/>
                </a:lnTo>
                <a:lnTo>
                  <a:pt x="145089" y="7265"/>
                </a:lnTo>
                <a:lnTo>
                  <a:pt x="132428" y="1105"/>
                </a:lnTo>
                <a:lnTo>
                  <a:pt x="114381" y="3352"/>
                </a:lnTo>
                <a:lnTo>
                  <a:pt x="102021" y="10002"/>
                </a:lnTo>
                <a:lnTo>
                  <a:pt x="94325" y="18217"/>
                </a:lnTo>
                <a:lnTo>
                  <a:pt x="82605" y="7593"/>
                </a:lnTo>
                <a:lnTo>
                  <a:pt x="70204" y="1935"/>
                </a:lnTo>
                <a:lnTo>
                  <a:pt x="59642" y="0"/>
                </a:lnTo>
                <a:lnTo>
                  <a:pt x="43284" y="3510"/>
                </a:lnTo>
                <a:lnTo>
                  <a:pt x="13126" y="35941"/>
                </a:lnTo>
                <a:lnTo>
                  <a:pt x="9143" y="52528"/>
                </a:lnTo>
                <a:lnTo>
                  <a:pt x="15239" y="52528"/>
                </a:lnTo>
                <a:lnTo>
                  <a:pt x="16001" y="51766"/>
                </a:lnTo>
                <a:lnTo>
                  <a:pt x="16763" y="48718"/>
                </a:lnTo>
                <a:lnTo>
                  <a:pt x="24855" y="29883"/>
                </a:lnTo>
                <a:lnTo>
                  <a:pt x="34372" y="17479"/>
                </a:lnTo>
                <a:lnTo>
                  <a:pt x="44125" y="10320"/>
                </a:lnTo>
                <a:lnTo>
                  <a:pt x="52929" y="7217"/>
                </a:lnTo>
                <a:lnTo>
                  <a:pt x="64782" y="9359"/>
                </a:lnTo>
                <a:lnTo>
                  <a:pt x="72939" y="20325"/>
                </a:lnTo>
                <a:lnTo>
                  <a:pt x="72955" y="137676"/>
                </a:lnTo>
                <a:lnTo>
                  <a:pt x="75493" y="139478"/>
                </a:lnTo>
                <a:lnTo>
                  <a:pt x="77332" y="140038"/>
                </a:lnTo>
                <a:lnTo>
                  <a:pt x="77332" y="120506"/>
                </a:lnTo>
                <a:lnTo>
                  <a:pt x="77957" y="108664"/>
                </a:lnTo>
                <a:lnTo>
                  <a:pt x="92201" y="44908"/>
                </a:lnTo>
                <a:lnTo>
                  <a:pt x="110620" y="10313"/>
                </a:lnTo>
                <a:lnTo>
                  <a:pt x="125880" y="7805"/>
                </a:lnTo>
                <a:lnTo>
                  <a:pt x="135758" y="10319"/>
                </a:lnTo>
                <a:lnTo>
                  <a:pt x="135758" y="39574"/>
                </a:lnTo>
                <a:lnTo>
                  <a:pt x="140969" y="39574"/>
                </a:lnTo>
                <a:lnTo>
                  <a:pt x="150875" y="33478"/>
                </a:lnTo>
                <a:close/>
              </a:path>
              <a:path w="150875" h="143747">
                <a:moveTo>
                  <a:pt x="72955" y="137676"/>
                </a:moveTo>
                <a:lnTo>
                  <a:pt x="72955" y="28810"/>
                </a:lnTo>
                <a:lnTo>
                  <a:pt x="72132" y="38003"/>
                </a:lnTo>
                <a:lnTo>
                  <a:pt x="70475" y="48333"/>
                </a:lnTo>
                <a:lnTo>
                  <a:pt x="60544" y="90434"/>
                </a:lnTo>
                <a:lnTo>
                  <a:pt x="40758" y="132622"/>
                </a:lnTo>
                <a:lnTo>
                  <a:pt x="19811" y="137110"/>
                </a:lnTo>
                <a:lnTo>
                  <a:pt x="12953" y="132538"/>
                </a:lnTo>
                <a:lnTo>
                  <a:pt x="12953" y="140106"/>
                </a:lnTo>
                <a:lnTo>
                  <a:pt x="17097" y="142449"/>
                </a:lnTo>
                <a:lnTo>
                  <a:pt x="37144" y="139780"/>
                </a:lnTo>
                <a:lnTo>
                  <a:pt x="50154" y="132270"/>
                </a:lnTo>
                <a:lnTo>
                  <a:pt x="57423" y="124118"/>
                </a:lnTo>
                <a:lnTo>
                  <a:pt x="64914" y="131967"/>
                </a:lnTo>
                <a:lnTo>
                  <a:pt x="72955" y="137676"/>
                </a:lnTo>
                <a:close/>
              </a:path>
              <a:path w="150875" h="143747">
                <a:moveTo>
                  <a:pt x="142493" y="91390"/>
                </a:moveTo>
                <a:lnTo>
                  <a:pt x="135635" y="91390"/>
                </a:lnTo>
                <a:lnTo>
                  <a:pt x="134111" y="93676"/>
                </a:lnTo>
                <a:lnTo>
                  <a:pt x="134111" y="95962"/>
                </a:lnTo>
                <a:lnTo>
                  <a:pt x="126154" y="114542"/>
                </a:lnTo>
                <a:lnTo>
                  <a:pt x="116384" y="126752"/>
                </a:lnTo>
                <a:lnTo>
                  <a:pt x="106316" y="133766"/>
                </a:lnTo>
                <a:lnTo>
                  <a:pt x="97465" y="136756"/>
                </a:lnTo>
                <a:lnTo>
                  <a:pt x="83096" y="132070"/>
                </a:lnTo>
                <a:lnTo>
                  <a:pt x="77332" y="120506"/>
                </a:lnTo>
                <a:lnTo>
                  <a:pt x="77332" y="140038"/>
                </a:lnTo>
                <a:lnTo>
                  <a:pt x="89510" y="143747"/>
                </a:lnTo>
                <a:lnTo>
                  <a:pt x="106185" y="140469"/>
                </a:lnTo>
                <a:lnTo>
                  <a:pt x="119794" y="131985"/>
                </a:lnTo>
                <a:lnTo>
                  <a:pt x="130276" y="120669"/>
                </a:lnTo>
                <a:lnTo>
                  <a:pt x="137573" y="108894"/>
                </a:lnTo>
                <a:lnTo>
                  <a:pt x="141622" y="99033"/>
                </a:lnTo>
                <a:lnTo>
                  <a:pt x="142493" y="91390"/>
                </a:lnTo>
                <a:close/>
              </a:path>
              <a:path w="150875" h="143747">
                <a:moveTo>
                  <a:pt x="135758" y="39574"/>
                </a:moveTo>
                <a:lnTo>
                  <a:pt x="135758" y="10319"/>
                </a:lnTo>
                <a:lnTo>
                  <a:pt x="128777" y="12904"/>
                </a:lnTo>
                <a:lnTo>
                  <a:pt x="122681" y="20524"/>
                </a:lnTo>
                <a:lnTo>
                  <a:pt x="122681" y="33478"/>
                </a:lnTo>
                <a:lnTo>
                  <a:pt x="126491" y="39574"/>
                </a:lnTo>
                <a:lnTo>
                  <a:pt x="135758" y="39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 dirty="0"/>
          </a:p>
        </p:txBody>
      </p:sp>
      <p:sp>
        <p:nvSpPr>
          <p:cNvPr id="15" name="object 13"/>
          <p:cNvSpPr/>
          <p:nvPr/>
        </p:nvSpPr>
        <p:spPr>
          <a:xfrm>
            <a:off x="3947347" y="1882547"/>
            <a:ext cx="0" cy="317753"/>
          </a:xfrm>
          <a:custGeom>
            <a:avLst/>
            <a:gdLst/>
            <a:ahLst/>
            <a:cxnLst/>
            <a:rect l="l" t="t" r="r" b="b"/>
            <a:pathLst>
              <a:path h="317753">
                <a:moveTo>
                  <a:pt x="0" y="0"/>
                </a:moveTo>
                <a:lnTo>
                  <a:pt x="0" y="317753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6" name="object 14"/>
          <p:cNvSpPr/>
          <p:nvPr/>
        </p:nvSpPr>
        <p:spPr>
          <a:xfrm>
            <a:off x="3998782" y="1960120"/>
            <a:ext cx="150875" cy="133663"/>
          </a:xfrm>
          <a:custGeom>
            <a:avLst/>
            <a:gdLst/>
            <a:ahLst/>
            <a:cxnLst/>
            <a:rect l="l" t="t" r="r" b="b"/>
            <a:pathLst>
              <a:path w="150875" h="133663">
                <a:moveTo>
                  <a:pt x="27431" y="114704"/>
                </a:moveTo>
                <a:lnTo>
                  <a:pt x="27431" y="97178"/>
                </a:lnTo>
                <a:lnTo>
                  <a:pt x="20573" y="94892"/>
                </a:lnTo>
                <a:lnTo>
                  <a:pt x="7619" y="94892"/>
                </a:lnTo>
                <a:lnTo>
                  <a:pt x="0" y="102512"/>
                </a:lnTo>
                <a:lnTo>
                  <a:pt x="0" y="112418"/>
                </a:lnTo>
                <a:lnTo>
                  <a:pt x="5086" y="125443"/>
                </a:lnTo>
                <a:lnTo>
                  <a:pt x="12953" y="129892"/>
                </a:lnTo>
                <a:lnTo>
                  <a:pt x="12953" y="122324"/>
                </a:lnTo>
                <a:lnTo>
                  <a:pt x="20573" y="121562"/>
                </a:lnTo>
                <a:lnTo>
                  <a:pt x="27431" y="114704"/>
                </a:lnTo>
                <a:close/>
              </a:path>
              <a:path w="150875" h="133663">
                <a:moveTo>
                  <a:pt x="150875" y="23264"/>
                </a:moveTo>
                <a:lnTo>
                  <a:pt x="150875" y="10310"/>
                </a:lnTo>
                <a:lnTo>
                  <a:pt x="144896" y="-2947"/>
                </a:lnTo>
                <a:lnTo>
                  <a:pt x="132098" y="-9107"/>
                </a:lnTo>
                <a:lnTo>
                  <a:pt x="113835" y="-6831"/>
                </a:lnTo>
                <a:lnTo>
                  <a:pt x="101599" y="-119"/>
                </a:lnTo>
                <a:lnTo>
                  <a:pt x="94139" y="8143"/>
                </a:lnTo>
                <a:lnTo>
                  <a:pt x="82513" y="-2594"/>
                </a:lnTo>
                <a:lnTo>
                  <a:pt x="70133" y="-8288"/>
                </a:lnTo>
                <a:lnTo>
                  <a:pt x="59575" y="-10216"/>
                </a:lnTo>
                <a:lnTo>
                  <a:pt x="43236" y="-6699"/>
                </a:lnTo>
                <a:lnTo>
                  <a:pt x="13110" y="25760"/>
                </a:lnTo>
                <a:lnTo>
                  <a:pt x="9143" y="42314"/>
                </a:lnTo>
                <a:lnTo>
                  <a:pt x="15239" y="42314"/>
                </a:lnTo>
                <a:lnTo>
                  <a:pt x="16001" y="41552"/>
                </a:lnTo>
                <a:lnTo>
                  <a:pt x="16763" y="38504"/>
                </a:lnTo>
                <a:lnTo>
                  <a:pt x="24465" y="19669"/>
                </a:lnTo>
                <a:lnTo>
                  <a:pt x="33809" y="7266"/>
                </a:lnTo>
                <a:lnTo>
                  <a:pt x="43608" y="106"/>
                </a:lnTo>
                <a:lnTo>
                  <a:pt x="52675" y="-2996"/>
                </a:lnTo>
                <a:lnTo>
                  <a:pt x="64568" y="-789"/>
                </a:lnTo>
                <a:lnTo>
                  <a:pt x="72330" y="10503"/>
                </a:lnTo>
                <a:lnTo>
                  <a:pt x="72330" y="127546"/>
                </a:lnTo>
                <a:lnTo>
                  <a:pt x="75194" y="129653"/>
                </a:lnTo>
                <a:lnTo>
                  <a:pt x="77242" y="130227"/>
                </a:lnTo>
                <a:lnTo>
                  <a:pt x="77242" y="109970"/>
                </a:lnTo>
                <a:lnTo>
                  <a:pt x="77497" y="98222"/>
                </a:lnTo>
                <a:lnTo>
                  <a:pt x="92201" y="34694"/>
                </a:lnTo>
                <a:lnTo>
                  <a:pt x="110319" y="99"/>
                </a:lnTo>
                <a:lnTo>
                  <a:pt x="125192" y="-2406"/>
                </a:lnTo>
                <a:lnTo>
                  <a:pt x="135242" y="0"/>
                </a:lnTo>
                <a:lnTo>
                  <a:pt x="135242" y="29360"/>
                </a:lnTo>
                <a:lnTo>
                  <a:pt x="140969" y="29360"/>
                </a:lnTo>
                <a:lnTo>
                  <a:pt x="150875" y="23264"/>
                </a:lnTo>
                <a:close/>
              </a:path>
              <a:path w="150875" h="133663">
                <a:moveTo>
                  <a:pt x="72330" y="127546"/>
                </a:moveTo>
                <a:lnTo>
                  <a:pt x="72330" y="18896"/>
                </a:lnTo>
                <a:lnTo>
                  <a:pt x="71570" y="28054"/>
                </a:lnTo>
                <a:lnTo>
                  <a:pt x="70021" y="38408"/>
                </a:lnTo>
                <a:lnTo>
                  <a:pt x="60339" y="80938"/>
                </a:lnTo>
                <a:lnTo>
                  <a:pt x="40293" y="122666"/>
                </a:lnTo>
                <a:lnTo>
                  <a:pt x="19811" y="126896"/>
                </a:lnTo>
                <a:lnTo>
                  <a:pt x="12953" y="122324"/>
                </a:lnTo>
                <a:lnTo>
                  <a:pt x="12953" y="129892"/>
                </a:lnTo>
                <a:lnTo>
                  <a:pt x="17097" y="132236"/>
                </a:lnTo>
                <a:lnTo>
                  <a:pt x="36821" y="129567"/>
                </a:lnTo>
                <a:lnTo>
                  <a:pt x="49872" y="122057"/>
                </a:lnTo>
                <a:lnTo>
                  <a:pt x="57321" y="113904"/>
                </a:lnTo>
                <a:lnTo>
                  <a:pt x="64799" y="122006"/>
                </a:lnTo>
                <a:lnTo>
                  <a:pt x="72330" y="127546"/>
                </a:lnTo>
                <a:close/>
              </a:path>
              <a:path w="150875" h="133663">
                <a:moveTo>
                  <a:pt x="140969" y="81176"/>
                </a:moveTo>
                <a:lnTo>
                  <a:pt x="135635" y="81176"/>
                </a:lnTo>
                <a:lnTo>
                  <a:pt x="134111" y="83462"/>
                </a:lnTo>
                <a:lnTo>
                  <a:pt x="133349" y="85748"/>
                </a:lnTo>
                <a:lnTo>
                  <a:pt x="125785" y="104329"/>
                </a:lnTo>
                <a:lnTo>
                  <a:pt x="116185" y="116539"/>
                </a:lnTo>
                <a:lnTo>
                  <a:pt x="106066" y="123553"/>
                </a:lnTo>
                <a:lnTo>
                  <a:pt x="96942" y="126542"/>
                </a:lnTo>
                <a:lnTo>
                  <a:pt x="82564" y="121748"/>
                </a:lnTo>
                <a:lnTo>
                  <a:pt x="77242" y="109970"/>
                </a:lnTo>
                <a:lnTo>
                  <a:pt x="77242" y="130227"/>
                </a:lnTo>
                <a:lnTo>
                  <a:pt x="119742" y="121466"/>
                </a:lnTo>
                <a:lnTo>
                  <a:pt x="140338" y="88167"/>
                </a:lnTo>
                <a:lnTo>
                  <a:pt x="140969" y="81176"/>
                </a:lnTo>
                <a:close/>
              </a:path>
              <a:path w="150875" h="133663">
                <a:moveTo>
                  <a:pt x="135242" y="29360"/>
                </a:moveTo>
                <a:lnTo>
                  <a:pt x="135242" y="0"/>
                </a:lnTo>
                <a:lnTo>
                  <a:pt x="128777" y="2690"/>
                </a:lnTo>
                <a:lnTo>
                  <a:pt x="122681" y="10310"/>
                </a:lnTo>
                <a:lnTo>
                  <a:pt x="122681" y="23264"/>
                </a:lnTo>
                <a:lnTo>
                  <a:pt x="125729" y="29360"/>
                </a:lnTo>
                <a:lnTo>
                  <a:pt x="135242" y="29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7" name="object 15"/>
          <p:cNvSpPr/>
          <p:nvPr/>
        </p:nvSpPr>
        <p:spPr>
          <a:xfrm>
            <a:off x="4273926" y="1918615"/>
            <a:ext cx="151576" cy="185165"/>
          </a:xfrm>
          <a:custGeom>
            <a:avLst/>
            <a:gdLst/>
            <a:ahLst/>
            <a:cxnLst/>
            <a:rect l="l" t="t" r="r" b="b"/>
            <a:pathLst>
              <a:path w="151576" h="185165">
                <a:moveTo>
                  <a:pt x="151576" y="12954"/>
                </a:moveTo>
                <a:lnTo>
                  <a:pt x="151576" y="0"/>
                </a:lnTo>
                <a:lnTo>
                  <a:pt x="91378" y="0"/>
                </a:lnTo>
                <a:lnTo>
                  <a:pt x="50950" y="9420"/>
                </a:lnTo>
                <a:lnTo>
                  <a:pt x="19214" y="35218"/>
                </a:lnTo>
                <a:lnTo>
                  <a:pt x="1712" y="73698"/>
                </a:lnTo>
                <a:lnTo>
                  <a:pt x="0" y="88704"/>
                </a:lnTo>
                <a:lnTo>
                  <a:pt x="1112" y="104262"/>
                </a:lnTo>
                <a:lnTo>
                  <a:pt x="4359" y="118841"/>
                </a:lnTo>
                <a:lnTo>
                  <a:pt x="9557" y="132312"/>
                </a:lnTo>
                <a:lnTo>
                  <a:pt x="12130" y="136833"/>
                </a:lnTo>
                <a:lnTo>
                  <a:pt x="12130" y="86106"/>
                </a:lnTo>
                <a:lnTo>
                  <a:pt x="14715" y="71431"/>
                </a:lnTo>
                <a:lnTo>
                  <a:pt x="35479" y="35729"/>
                </a:lnTo>
                <a:lnTo>
                  <a:pt x="70663" y="15748"/>
                </a:lnTo>
                <a:lnTo>
                  <a:pt x="140908" y="12954"/>
                </a:lnTo>
                <a:lnTo>
                  <a:pt x="151576" y="12954"/>
                </a:lnTo>
                <a:close/>
              </a:path>
              <a:path w="151576" h="185165">
                <a:moveTo>
                  <a:pt x="151576" y="99060"/>
                </a:moveTo>
                <a:lnTo>
                  <a:pt x="151576" y="86106"/>
                </a:lnTo>
                <a:lnTo>
                  <a:pt x="12130" y="86106"/>
                </a:lnTo>
                <a:lnTo>
                  <a:pt x="12130" y="136833"/>
                </a:lnTo>
                <a:lnTo>
                  <a:pt x="13431" y="139119"/>
                </a:lnTo>
                <a:lnTo>
                  <a:pt x="13431" y="107997"/>
                </a:lnTo>
                <a:lnTo>
                  <a:pt x="140908" y="99060"/>
                </a:lnTo>
                <a:lnTo>
                  <a:pt x="151576" y="99060"/>
                </a:lnTo>
                <a:close/>
              </a:path>
              <a:path w="151576" h="185165">
                <a:moveTo>
                  <a:pt x="151576" y="185166"/>
                </a:moveTo>
                <a:lnTo>
                  <a:pt x="151576" y="172212"/>
                </a:lnTo>
                <a:lnTo>
                  <a:pt x="93664" y="172212"/>
                </a:lnTo>
                <a:lnTo>
                  <a:pt x="78959" y="170984"/>
                </a:lnTo>
                <a:lnTo>
                  <a:pt x="41263" y="154106"/>
                </a:lnTo>
                <a:lnTo>
                  <a:pt x="17387" y="121476"/>
                </a:lnTo>
                <a:lnTo>
                  <a:pt x="13431" y="107997"/>
                </a:lnTo>
                <a:lnTo>
                  <a:pt x="13431" y="139119"/>
                </a:lnTo>
                <a:lnTo>
                  <a:pt x="46144" y="172570"/>
                </a:lnTo>
                <a:lnTo>
                  <a:pt x="84464" y="184802"/>
                </a:lnTo>
                <a:lnTo>
                  <a:pt x="140908" y="185166"/>
                </a:lnTo>
                <a:lnTo>
                  <a:pt x="151576" y="18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8" name="object 16"/>
          <p:cNvSpPr/>
          <p:nvPr/>
        </p:nvSpPr>
        <p:spPr>
          <a:xfrm>
            <a:off x="4545898" y="1862226"/>
            <a:ext cx="209550" cy="228600"/>
          </a:xfrm>
          <a:custGeom>
            <a:avLst/>
            <a:gdLst/>
            <a:ahLst/>
            <a:cxnLst/>
            <a:rect l="l" t="t" r="r" b="b"/>
            <a:pathLst>
              <a:path w="209550" h="228600">
                <a:moveTo>
                  <a:pt x="209550" y="228600"/>
                </a:moveTo>
                <a:lnTo>
                  <a:pt x="209550" y="218694"/>
                </a:lnTo>
                <a:lnTo>
                  <a:pt x="183642" y="218694"/>
                </a:lnTo>
                <a:lnTo>
                  <a:pt x="183642" y="216408"/>
                </a:lnTo>
                <a:lnTo>
                  <a:pt x="182880" y="207264"/>
                </a:lnTo>
                <a:lnTo>
                  <a:pt x="163068" y="8382"/>
                </a:lnTo>
                <a:lnTo>
                  <a:pt x="163068" y="0"/>
                </a:lnTo>
                <a:lnTo>
                  <a:pt x="153162" y="0"/>
                </a:lnTo>
                <a:lnTo>
                  <a:pt x="151638" y="2286"/>
                </a:lnTo>
                <a:lnTo>
                  <a:pt x="150114" y="6096"/>
                </a:lnTo>
                <a:lnTo>
                  <a:pt x="44196" y="191262"/>
                </a:lnTo>
                <a:lnTo>
                  <a:pt x="34484" y="205641"/>
                </a:lnTo>
                <a:lnTo>
                  <a:pt x="24274" y="213753"/>
                </a:lnTo>
                <a:lnTo>
                  <a:pt x="13754" y="217575"/>
                </a:lnTo>
                <a:lnTo>
                  <a:pt x="3048" y="218694"/>
                </a:lnTo>
                <a:lnTo>
                  <a:pt x="0" y="218694"/>
                </a:lnTo>
                <a:lnTo>
                  <a:pt x="0" y="226314"/>
                </a:lnTo>
                <a:lnTo>
                  <a:pt x="2286" y="228600"/>
                </a:lnTo>
                <a:lnTo>
                  <a:pt x="4572" y="228600"/>
                </a:lnTo>
                <a:lnTo>
                  <a:pt x="29974" y="227838"/>
                </a:lnTo>
                <a:lnTo>
                  <a:pt x="44196" y="228154"/>
                </a:lnTo>
                <a:lnTo>
                  <a:pt x="48006" y="228279"/>
                </a:lnTo>
                <a:lnTo>
                  <a:pt x="48006" y="203454"/>
                </a:lnTo>
                <a:lnTo>
                  <a:pt x="49530" y="200406"/>
                </a:lnTo>
                <a:lnTo>
                  <a:pt x="51816" y="195072"/>
                </a:lnTo>
                <a:lnTo>
                  <a:pt x="53317" y="191972"/>
                </a:lnTo>
                <a:lnTo>
                  <a:pt x="65414" y="171043"/>
                </a:lnTo>
                <a:lnTo>
                  <a:pt x="80010" y="168249"/>
                </a:lnTo>
                <a:lnTo>
                  <a:pt x="80010" y="145542"/>
                </a:lnTo>
                <a:lnTo>
                  <a:pt x="140208" y="40386"/>
                </a:lnTo>
                <a:lnTo>
                  <a:pt x="150114" y="145542"/>
                </a:lnTo>
                <a:lnTo>
                  <a:pt x="150114" y="154831"/>
                </a:lnTo>
                <a:lnTo>
                  <a:pt x="150876" y="154686"/>
                </a:lnTo>
                <a:lnTo>
                  <a:pt x="154613" y="196489"/>
                </a:lnTo>
                <a:lnTo>
                  <a:pt x="155402" y="207451"/>
                </a:lnTo>
                <a:lnTo>
                  <a:pt x="155448" y="228067"/>
                </a:lnTo>
                <a:lnTo>
                  <a:pt x="169156" y="227838"/>
                </a:lnTo>
                <a:lnTo>
                  <a:pt x="181164" y="228073"/>
                </a:lnTo>
                <a:lnTo>
                  <a:pt x="195608" y="228472"/>
                </a:lnTo>
                <a:lnTo>
                  <a:pt x="205740" y="228600"/>
                </a:lnTo>
                <a:lnTo>
                  <a:pt x="209550" y="228600"/>
                </a:lnTo>
                <a:close/>
              </a:path>
              <a:path w="209550" h="228600">
                <a:moveTo>
                  <a:pt x="67056" y="228600"/>
                </a:moveTo>
                <a:lnTo>
                  <a:pt x="67056" y="218694"/>
                </a:lnTo>
                <a:lnTo>
                  <a:pt x="62484" y="218694"/>
                </a:lnTo>
                <a:lnTo>
                  <a:pt x="54102" y="217170"/>
                </a:lnTo>
                <a:lnTo>
                  <a:pt x="48006" y="215646"/>
                </a:lnTo>
                <a:lnTo>
                  <a:pt x="48006" y="228279"/>
                </a:lnTo>
                <a:lnTo>
                  <a:pt x="54102" y="228478"/>
                </a:lnTo>
                <a:lnTo>
                  <a:pt x="67056" y="228600"/>
                </a:lnTo>
                <a:close/>
              </a:path>
              <a:path w="209550" h="228600">
                <a:moveTo>
                  <a:pt x="150114" y="154831"/>
                </a:moveTo>
                <a:lnTo>
                  <a:pt x="150114" y="145542"/>
                </a:lnTo>
                <a:lnTo>
                  <a:pt x="80010" y="145542"/>
                </a:lnTo>
                <a:lnTo>
                  <a:pt x="80010" y="168249"/>
                </a:lnTo>
                <a:lnTo>
                  <a:pt x="150114" y="154831"/>
                </a:lnTo>
                <a:close/>
              </a:path>
              <a:path w="209550" h="228600">
                <a:moveTo>
                  <a:pt x="155448" y="228067"/>
                </a:moveTo>
                <a:lnTo>
                  <a:pt x="155448" y="217170"/>
                </a:lnTo>
                <a:lnTo>
                  <a:pt x="140208" y="218694"/>
                </a:lnTo>
                <a:lnTo>
                  <a:pt x="127254" y="218694"/>
                </a:lnTo>
                <a:lnTo>
                  <a:pt x="127254" y="228600"/>
                </a:lnTo>
                <a:lnTo>
                  <a:pt x="131064" y="228600"/>
                </a:lnTo>
                <a:lnTo>
                  <a:pt x="143648" y="228402"/>
                </a:lnTo>
                <a:lnTo>
                  <a:pt x="155448" y="228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9" name="object 17"/>
          <p:cNvSpPr/>
          <p:nvPr/>
        </p:nvSpPr>
        <p:spPr>
          <a:xfrm>
            <a:off x="4874988" y="1949091"/>
            <a:ext cx="134206" cy="144635"/>
          </a:xfrm>
          <a:custGeom>
            <a:avLst/>
            <a:gdLst/>
            <a:ahLst/>
            <a:cxnLst/>
            <a:rect l="l" t="t" r="r" b="b"/>
            <a:pathLst>
              <a:path w="134206" h="144635">
                <a:moveTo>
                  <a:pt x="134206" y="73917"/>
                </a:moveTo>
                <a:lnTo>
                  <a:pt x="122558" y="31909"/>
                </a:lnTo>
                <a:lnTo>
                  <a:pt x="92621" y="4425"/>
                </a:lnTo>
                <a:lnTo>
                  <a:pt x="79876" y="0"/>
                </a:lnTo>
                <a:lnTo>
                  <a:pt x="63124" y="859"/>
                </a:lnTo>
                <a:lnTo>
                  <a:pt x="24020" y="17773"/>
                </a:lnTo>
                <a:lnTo>
                  <a:pt x="2823" y="50356"/>
                </a:lnTo>
                <a:lnTo>
                  <a:pt x="0" y="63404"/>
                </a:lnTo>
                <a:lnTo>
                  <a:pt x="1118" y="80822"/>
                </a:lnTo>
                <a:lnTo>
                  <a:pt x="4751" y="96373"/>
                </a:lnTo>
                <a:lnTo>
                  <a:pt x="10591" y="109952"/>
                </a:lnTo>
                <a:lnTo>
                  <a:pt x="18331" y="121457"/>
                </a:lnTo>
                <a:lnTo>
                  <a:pt x="24551" y="127670"/>
                </a:lnTo>
                <a:lnTo>
                  <a:pt x="24551" y="78669"/>
                </a:lnTo>
                <a:lnTo>
                  <a:pt x="24621" y="64431"/>
                </a:lnTo>
                <a:lnTo>
                  <a:pt x="40588" y="16047"/>
                </a:lnTo>
                <a:lnTo>
                  <a:pt x="63268" y="5484"/>
                </a:lnTo>
                <a:lnTo>
                  <a:pt x="77091" y="7191"/>
                </a:lnTo>
                <a:lnTo>
                  <a:pt x="103929" y="35837"/>
                </a:lnTo>
                <a:lnTo>
                  <a:pt x="108154" y="61158"/>
                </a:lnTo>
                <a:lnTo>
                  <a:pt x="108154" y="128504"/>
                </a:lnTo>
                <a:lnTo>
                  <a:pt x="113652" y="124025"/>
                </a:lnTo>
                <a:lnTo>
                  <a:pt x="122334" y="113500"/>
                </a:lnTo>
                <a:lnTo>
                  <a:pt x="128825" y="101372"/>
                </a:lnTo>
                <a:lnTo>
                  <a:pt x="132867" y="87915"/>
                </a:lnTo>
                <a:lnTo>
                  <a:pt x="134206" y="73917"/>
                </a:lnTo>
                <a:close/>
              </a:path>
              <a:path w="134206" h="144635">
                <a:moveTo>
                  <a:pt x="108154" y="128504"/>
                </a:moveTo>
                <a:lnTo>
                  <a:pt x="108154" y="61158"/>
                </a:lnTo>
                <a:lnTo>
                  <a:pt x="108150" y="75796"/>
                </a:lnTo>
                <a:lnTo>
                  <a:pt x="107597" y="89160"/>
                </a:lnTo>
                <a:lnTo>
                  <a:pt x="84480" y="131763"/>
                </a:lnTo>
                <a:lnTo>
                  <a:pt x="66388" y="136401"/>
                </a:lnTo>
                <a:lnTo>
                  <a:pt x="54530" y="134483"/>
                </a:lnTo>
                <a:lnTo>
                  <a:pt x="27977" y="104332"/>
                </a:lnTo>
                <a:lnTo>
                  <a:pt x="24551" y="78669"/>
                </a:lnTo>
                <a:lnTo>
                  <a:pt x="24551" y="127670"/>
                </a:lnTo>
                <a:lnTo>
                  <a:pt x="27665" y="130781"/>
                </a:lnTo>
                <a:lnTo>
                  <a:pt x="38286" y="137822"/>
                </a:lnTo>
                <a:lnTo>
                  <a:pt x="49886" y="142474"/>
                </a:lnTo>
                <a:lnTo>
                  <a:pt x="62160" y="144635"/>
                </a:lnTo>
                <a:lnTo>
                  <a:pt x="77091" y="143235"/>
                </a:lnTo>
                <a:lnTo>
                  <a:pt x="90744" y="139174"/>
                </a:lnTo>
                <a:lnTo>
                  <a:pt x="103036" y="132674"/>
                </a:lnTo>
                <a:lnTo>
                  <a:pt x="108154" y="128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0" name="object 18"/>
          <p:cNvSpPr/>
          <p:nvPr/>
        </p:nvSpPr>
        <p:spPr>
          <a:xfrm>
            <a:off x="5026720" y="1949856"/>
            <a:ext cx="102108" cy="140970"/>
          </a:xfrm>
          <a:custGeom>
            <a:avLst/>
            <a:gdLst/>
            <a:ahLst/>
            <a:cxnLst/>
            <a:rect l="l" t="t" r="r" b="b"/>
            <a:pathLst>
              <a:path w="102108" h="140970">
                <a:moveTo>
                  <a:pt x="102108" y="29718"/>
                </a:moveTo>
                <a:lnTo>
                  <a:pt x="102108" y="19812"/>
                </a:lnTo>
                <a:lnTo>
                  <a:pt x="97377" y="8068"/>
                </a:lnTo>
                <a:lnTo>
                  <a:pt x="85215" y="723"/>
                </a:lnTo>
                <a:lnTo>
                  <a:pt x="68716" y="3272"/>
                </a:lnTo>
                <a:lnTo>
                  <a:pt x="56770" y="10529"/>
                </a:lnTo>
                <a:lnTo>
                  <a:pt x="48592" y="20435"/>
                </a:lnTo>
                <a:lnTo>
                  <a:pt x="43398" y="30933"/>
                </a:lnTo>
                <a:lnTo>
                  <a:pt x="41910" y="0"/>
                </a:lnTo>
                <a:lnTo>
                  <a:pt x="0" y="3810"/>
                </a:lnTo>
                <a:lnTo>
                  <a:pt x="0" y="13716"/>
                </a:lnTo>
                <a:lnTo>
                  <a:pt x="17849" y="15833"/>
                </a:lnTo>
                <a:lnTo>
                  <a:pt x="23368" y="25699"/>
                </a:lnTo>
                <a:lnTo>
                  <a:pt x="23622" y="140428"/>
                </a:lnTo>
                <a:lnTo>
                  <a:pt x="43434" y="140340"/>
                </a:lnTo>
                <a:lnTo>
                  <a:pt x="43434" y="67056"/>
                </a:lnTo>
                <a:lnTo>
                  <a:pt x="44693" y="50446"/>
                </a:lnTo>
                <a:lnTo>
                  <a:pt x="62711" y="12862"/>
                </a:lnTo>
                <a:lnTo>
                  <a:pt x="82296" y="6858"/>
                </a:lnTo>
                <a:lnTo>
                  <a:pt x="83058" y="7620"/>
                </a:lnTo>
                <a:lnTo>
                  <a:pt x="83058" y="33528"/>
                </a:lnTo>
                <a:lnTo>
                  <a:pt x="94488" y="33528"/>
                </a:lnTo>
                <a:lnTo>
                  <a:pt x="102108" y="29718"/>
                </a:lnTo>
                <a:close/>
              </a:path>
              <a:path w="102108" h="140970">
                <a:moveTo>
                  <a:pt x="23622" y="140428"/>
                </a:moveTo>
                <a:lnTo>
                  <a:pt x="23622" y="116586"/>
                </a:lnTo>
                <a:lnTo>
                  <a:pt x="20046" y="128763"/>
                </a:lnTo>
                <a:lnTo>
                  <a:pt x="4621" y="131055"/>
                </a:lnTo>
                <a:lnTo>
                  <a:pt x="0" y="140970"/>
                </a:lnTo>
                <a:lnTo>
                  <a:pt x="13486" y="140733"/>
                </a:lnTo>
                <a:lnTo>
                  <a:pt x="23622" y="140428"/>
                </a:lnTo>
                <a:close/>
              </a:path>
              <a:path w="102108" h="140970">
                <a:moveTo>
                  <a:pt x="73152" y="131064"/>
                </a:moveTo>
                <a:lnTo>
                  <a:pt x="66326" y="130974"/>
                </a:lnTo>
                <a:lnTo>
                  <a:pt x="47326" y="128635"/>
                </a:lnTo>
                <a:lnTo>
                  <a:pt x="43455" y="119102"/>
                </a:lnTo>
                <a:lnTo>
                  <a:pt x="43434" y="115824"/>
                </a:lnTo>
                <a:lnTo>
                  <a:pt x="43434" y="140340"/>
                </a:lnTo>
                <a:lnTo>
                  <a:pt x="56770" y="140391"/>
                </a:lnTo>
                <a:lnTo>
                  <a:pt x="66326" y="140628"/>
                </a:lnTo>
                <a:lnTo>
                  <a:pt x="73152" y="131064"/>
                </a:lnTo>
                <a:close/>
              </a:path>
              <a:path w="102108" h="140970">
                <a:moveTo>
                  <a:pt x="83058" y="33528"/>
                </a:moveTo>
                <a:lnTo>
                  <a:pt x="83058" y="7620"/>
                </a:lnTo>
                <a:lnTo>
                  <a:pt x="82296" y="7620"/>
                </a:lnTo>
                <a:lnTo>
                  <a:pt x="76200" y="11430"/>
                </a:lnTo>
                <a:lnTo>
                  <a:pt x="76200" y="28956"/>
                </a:lnTo>
                <a:lnTo>
                  <a:pt x="82296" y="33528"/>
                </a:lnTo>
                <a:lnTo>
                  <a:pt x="83058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1" name="object 19"/>
          <p:cNvSpPr/>
          <p:nvPr/>
        </p:nvSpPr>
        <p:spPr>
          <a:xfrm>
            <a:off x="5248462" y="1949906"/>
            <a:ext cx="150875" cy="143866"/>
          </a:xfrm>
          <a:custGeom>
            <a:avLst/>
            <a:gdLst/>
            <a:ahLst/>
            <a:cxnLst/>
            <a:rect l="l" t="t" r="r" b="b"/>
            <a:pathLst>
              <a:path w="150875" h="143866">
                <a:moveTo>
                  <a:pt x="27431" y="124918"/>
                </a:moveTo>
                <a:lnTo>
                  <a:pt x="27431" y="107392"/>
                </a:lnTo>
                <a:lnTo>
                  <a:pt x="20573" y="105106"/>
                </a:lnTo>
                <a:lnTo>
                  <a:pt x="6095" y="105106"/>
                </a:lnTo>
                <a:lnTo>
                  <a:pt x="0" y="112726"/>
                </a:lnTo>
                <a:lnTo>
                  <a:pt x="0" y="122632"/>
                </a:lnTo>
                <a:lnTo>
                  <a:pt x="4825" y="135825"/>
                </a:lnTo>
                <a:lnTo>
                  <a:pt x="12953" y="140481"/>
                </a:lnTo>
                <a:lnTo>
                  <a:pt x="12953" y="132538"/>
                </a:lnTo>
                <a:lnTo>
                  <a:pt x="20573" y="131776"/>
                </a:lnTo>
                <a:lnTo>
                  <a:pt x="27431" y="124918"/>
                </a:lnTo>
                <a:close/>
              </a:path>
              <a:path w="150875" h="143866">
                <a:moveTo>
                  <a:pt x="150875" y="33478"/>
                </a:moveTo>
                <a:lnTo>
                  <a:pt x="150875" y="20524"/>
                </a:lnTo>
                <a:lnTo>
                  <a:pt x="145046" y="7430"/>
                </a:lnTo>
                <a:lnTo>
                  <a:pt x="132295" y="1222"/>
                </a:lnTo>
                <a:lnTo>
                  <a:pt x="114311" y="3405"/>
                </a:lnTo>
                <a:lnTo>
                  <a:pt x="101985" y="10032"/>
                </a:lnTo>
                <a:lnTo>
                  <a:pt x="94306" y="18245"/>
                </a:lnTo>
                <a:lnTo>
                  <a:pt x="82597" y="7601"/>
                </a:lnTo>
                <a:lnTo>
                  <a:pt x="70199" y="1936"/>
                </a:lnTo>
                <a:lnTo>
                  <a:pt x="59639" y="0"/>
                </a:lnTo>
                <a:lnTo>
                  <a:pt x="43314" y="3471"/>
                </a:lnTo>
                <a:lnTo>
                  <a:pt x="12674" y="35595"/>
                </a:lnTo>
                <a:lnTo>
                  <a:pt x="8381" y="52528"/>
                </a:lnTo>
                <a:lnTo>
                  <a:pt x="15239" y="52528"/>
                </a:lnTo>
                <a:lnTo>
                  <a:pt x="16001" y="51766"/>
                </a:lnTo>
                <a:lnTo>
                  <a:pt x="16001" y="48718"/>
                </a:lnTo>
                <a:lnTo>
                  <a:pt x="24019" y="30022"/>
                </a:lnTo>
                <a:lnTo>
                  <a:pt x="33493" y="17653"/>
                </a:lnTo>
                <a:lnTo>
                  <a:pt x="43332" y="10449"/>
                </a:lnTo>
                <a:lnTo>
                  <a:pt x="52371" y="7272"/>
                </a:lnTo>
                <a:lnTo>
                  <a:pt x="64421" y="9388"/>
                </a:lnTo>
                <a:lnTo>
                  <a:pt x="72263" y="20436"/>
                </a:lnTo>
                <a:lnTo>
                  <a:pt x="72290" y="137776"/>
                </a:lnTo>
                <a:lnTo>
                  <a:pt x="75114" y="139837"/>
                </a:lnTo>
                <a:lnTo>
                  <a:pt x="76567" y="140248"/>
                </a:lnTo>
                <a:lnTo>
                  <a:pt x="76567" y="120764"/>
                </a:lnTo>
                <a:lnTo>
                  <a:pt x="77015" y="108856"/>
                </a:lnTo>
                <a:lnTo>
                  <a:pt x="92201" y="44908"/>
                </a:lnTo>
                <a:lnTo>
                  <a:pt x="110539" y="10313"/>
                </a:lnTo>
                <a:lnTo>
                  <a:pt x="125316" y="7806"/>
                </a:lnTo>
                <a:lnTo>
                  <a:pt x="135382" y="10290"/>
                </a:lnTo>
                <a:lnTo>
                  <a:pt x="135382" y="39574"/>
                </a:lnTo>
                <a:lnTo>
                  <a:pt x="140969" y="39574"/>
                </a:lnTo>
                <a:lnTo>
                  <a:pt x="150875" y="33478"/>
                </a:lnTo>
                <a:close/>
              </a:path>
              <a:path w="150875" h="143866">
                <a:moveTo>
                  <a:pt x="72290" y="137776"/>
                </a:moveTo>
                <a:lnTo>
                  <a:pt x="72290" y="28907"/>
                </a:lnTo>
                <a:lnTo>
                  <a:pt x="71555" y="38105"/>
                </a:lnTo>
                <a:lnTo>
                  <a:pt x="70030" y="48461"/>
                </a:lnTo>
                <a:lnTo>
                  <a:pt x="60431" y="90786"/>
                </a:lnTo>
                <a:lnTo>
                  <a:pt x="40606" y="132751"/>
                </a:lnTo>
                <a:lnTo>
                  <a:pt x="27431" y="137056"/>
                </a:lnTo>
                <a:lnTo>
                  <a:pt x="19724" y="137052"/>
                </a:lnTo>
                <a:lnTo>
                  <a:pt x="12953" y="132538"/>
                </a:lnTo>
                <a:lnTo>
                  <a:pt x="12953" y="140481"/>
                </a:lnTo>
                <a:lnTo>
                  <a:pt x="16625" y="142584"/>
                </a:lnTo>
                <a:lnTo>
                  <a:pt x="36193" y="139875"/>
                </a:lnTo>
                <a:lnTo>
                  <a:pt x="49394" y="132400"/>
                </a:lnTo>
                <a:lnTo>
                  <a:pt x="57108" y="124262"/>
                </a:lnTo>
                <a:lnTo>
                  <a:pt x="64706" y="132242"/>
                </a:lnTo>
                <a:lnTo>
                  <a:pt x="72290" y="137776"/>
                </a:lnTo>
                <a:close/>
              </a:path>
              <a:path w="150875" h="143866">
                <a:moveTo>
                  <a:pt x="140969" y="91390"/>
                </a:moveTo>
                <a:lnTo>
                  <a:pt x="134111" y="91390"/>
                </a:lnTo>
                <a:lnTo>
                  <a:pt x="134111" y="93676"/>
                </a:lnTo>
                <a:lnTo>
                  <a:pt x="133349" y="95962"/>
                </a:lnTo>
                <a:lnTo>
                  <a:pt x="125711" y="114683"/>
                </a:lnTo>
                <a:lnTo>
                  <a:pt x="116064" y="126927"/>
                </a:lnTo>
                <a:lnTo>
                  <a:pt x="106017" y="133899"/>
                </a:lnTo>
                <a:lnTo>
                  <a:pt x="97178" y="136805"/>
                </a:lnTo>
                <a:lnTo>
                  <a:pt x="82199" y="132167"/>
                </a:lnTo>
                <a:lnTo>
                  <a:pt x="76567" y="120764"/>
                </a:lnTo>
                <a:lnTo>
                  <a:pt x="76567" y="140248"/>
                </a:lnTo>
                <a:lnTo>
                  <a:pt x="89344" y="143866"/>
                </a:lnTo>
                <a:lnTo>
                  <a:pt x="106191" y="140441"/>
                </a:lnTo>
                <a:lnTo>
                  <a:pt x="119668" y="131709"/>
                </a:lnTo>
                <a:lnTo>
                  <a:pt x="129819" y="120147"/>
                </a:lnTo>
                <a:lnTo>
                  <a:pt x="136689" y="108232"/>
                </a:lnTo>
                <a:lnTo>
                  <a:pt x="140322" y="98441"/>
                </a:lnTo>
                <a:lnTo>
                  <a:pt x="140969" y="91390"/>
                </a:lnTo>
                <a:close/>
              </a:path>
              <a:path w="150875" h="143866">
                <a:moveTo>
                  <a:pt x="135382" y="39574"/>
                </a:moveTo>
                <a:lnTo>
                  <a:pt x="135382" y="10290"/>
                </a:lnTo>
                <a:lnTo>
                  <a:pt x="128777" y="12904"/>
                </a:lnTo>
                <a:lnTo>
                  <a:pt x="122681" y="20524"/>
                </a:lnTo>
                <a:lnTo>
                  <a:pt x="122681" y="33478"/>
                </a:lnTo>
                <a:lnTo>
                  <a:pt x="125711" y="39537"/>
                </a:lnTo>
                <a:lnTo>
                  <a:pt x="135382" y="39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2" name="object 20"/>
          <p:cNvSpPr/>
          <p:nvPr/>
        </p:nvSpPr>
        <p:spPr>
          <a:xfrm>
            <a:off x="5522870" y="1918615"/>
            <a:ext cx="151550" cy="185165"/>
          </a:xfrm>
          <a:custGeom>
            <a:avLst/>
            <a:gdLst/>
            <a:ahLst/>
            <a:cxnLst/>
            <a:rect l="l" t="t" r="r" b="b"/>
            <a:pathLst>
              <a:path w="151550" h="185165">
                <a:moveTo>
                  <a:pt x="151550" y="12954"/>
                </a:moveTo>
                <a:lnTo>
                  <a:pt x="151550" y="0"/>
                </a:lnTo>
                <a:lnTo>
                  <a:pt x="92114" y="0"/>
                </a:lnTo>
                <a:lnTo>
                  <a:pt x="51682" y="9345"/>
                </a:lnTo>
                <a:lnTo>
                  <a:pt x="19684" y="34948"/>
                </a:lnTo>
                <a:lnTo>
                  <a:pt x="1825" y="73159"/>
                </a:lnTo>
                <a:lnTo>
                  <a:pt x="0" y="88067"/>
                </a:lnTo>
                <a:lnTo>
                  <a:pt x="1116" y="103736"/>
                </a:lnTo>
                <a:lnTo>
                  <a:pt x="4383" y="118402"/>
                </a:lnTo>
                <a:lnTo>
                  <a:pt x="9608" y="131941"/>
                </a:lnTo>
                <a:lnTo>
                  <a:pt x="12104" y="136332"/>
                </a:lnTo>
                <a:lnTo>
                  <a:pt x="12104" y="86106"/>
                </a:lnTo>
                <a:lnTo>
                  <a:pt x="14725" y="71504"/>
                </a:lnTo>
                <a:lnTo>
                  <a:pt x="35860" y="35926"/>
                </a:lnTo>
                <a:lnTo>
                  <a:pt x="71126" y="15879"/>
                </a:lnTo>
                <a:lnTo>
                  <a:pt x="141644" y="12954"/>
                </a:lnTo>
                <a:lnTo>
                  <a:pt x="151550" y="12954"/>
                </a:lnTo>
                <a:close/>
              </a:path>
              <a:path w="151550" h="185165">
                <a:moveTo>
                  <a:pt x="151550" y="99060"/>
                </a:moveTo>
                <a:lnTo>
                  <a:pt x="151550" y="86106"/>
                </a:lnTo>
                <a:lnTo>
                  <a:pt x="12104" y="86106"/>
                </a:lnTo>
                <a:lnTo>
                  <a:pt x="12104" y="136332"/>
                </a:lnTo>
                <a:lnTo>
                  <a:pt x="13299" y="138435"/>
                </a:lnTo>
                <a:lnTo>
                  <a:pt x="13299" y="107414"/>
                </a:lnTo>
                <a:lnTo>
                  <a:pt x="141644" y="99060"/>
                </a:lnTo>
                <a:lnTo>
                  <a:pt x="151550" y="99060"/>
                </a:lnTo>
                <a:close/>
              </a:path>
              <a:path w="151550" h="185165">
                <a:moveTo>
                  <a:pt x="151550" y="185166"/>
                </a:moveTo>
                <a:lnTo>
                  <a:pt x="151550" y="172212"/>
                </a:lnTo>
                <a:lnTo>
                  <a:pt x="92114" y="172146"/>
                </a:lnTo>
                <a:lnTo>
                  <a:pt x="78541" y="170971"/>
                </a:lnTo>
                <a:lnTo>
                  <a:pt x="41206" y="153928"/>
                </a:lnTo>
                <a:lnTo>
                  <a:pt x="17237" y="121006"/>
                </a:lnTo>
                <a:lnTo>
                  <a:pt x="13299" y="107414"/>
                </a:lnTo>
                <a:lnTo>
                  <a:pt x="13299" y="138435"/>
                </a:lnTo>
                <a:lnTo>
                  <a:pt x="46165" y="172373"/>
                </a:lnTo>
                <a:lnTo>
                  <a:pt x="84560" y="184842"/>
                </a:lnTo>
                <a:lnTo>
                  <a:pt x="141644" y="185166"/>
                </a:lnTo>
                <a:lnTo>
                  <a:pt x="151550" y="18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3" name="object 21"/>
          <p:cNvSpPr/>
          <p:nvPr/>
        </p:nvSpPr>
        <p:spPr>
          <a:xfrm>
            <a:off x="5797851" y="1873656"/>
            <a:ext cx="217324" cy="217170"/>
          </a:xfrm>
          <a:custGeom>
            <a:avLst/>
            <a:gdLst/>
            <a:ahLst/>
            <a:cxnLst/>
            <a:rect l="l" t="t" r="r" b="b"/>
            <a:pathLst>
              <a:path w="217324" h="217170">
                <a:moveTo>
                  <a:pt x="78486" y="114463"/>
                </a:moveTo>
                <a:lnTo>
                  <a:pt x="78486" y="17526"/>
                </a:lnTo>
                <a:lnTo>
                  <a:pt x="76962" y="20574"/>
                </a:lnTo>
                <a:lnTo>
                  <a:pt x="35814" y="192024"/>
                </a:lnTo>
                <a:lnTo>
                  <a:pt x="31897" y="203065"/>
                </a:lnTo>
                <a:lnTo>
                  <a:pt x="19638" y="206956"/>
                </a:lnTo>
                <a:lnTo>
                  <a:pt x="3810" y="207264"/>
                </a:lnTo>
                <a:lnTo>
                  <a:pt x="0" y="207264"/>
                </a:lnTo>
                <a:lnTo>
                  <a:pt x="0" y="217170"/>
                </a:lnTo>
                <a:lnTo>
                  <a:pt x="57912" y="217170"/>
                </a:lnTo>
                <a:lnTo>
                  <a:pt x="57912" y="201930"/>
                </a:lnTo>
                <a:lnTo>
                  <a:pt x="58674" y="195834"/>
                </a:lnTo>
                <a:lnTo>
                  <a:pt x="78486" y="114463"/>
                </a:lnTo>
                <a:close/>
              </a:path>
              <a:path w="217324" h="217170">
                <a:moveTo>
                  <a:pt x="217324" y="51190"/>
                </a:moveTo>
                <a:lnTo>
                  <a:pt x="203478" y="14363"/>
                </a:lnTo>
                <a:lnTo>
                  <a:pt x="162277" y="28"/>
                </a:lnTo>
                <a:lnTo>
                  <a:pt x="49530" y="0"/>
                </a:lnTo>
                <a:lnTo>
                  <a:pt x="49530" y="9906"/>
                </a:lnTo>
                <a:lnTo>
                  <a:pt x="69342" y="9906"/>
                </a:lnTo>
                <a:lnTo>
                  <a:pt x="75438" y="10668"/>
                </a:lnTo>
                <a:lnTo>
                  <a:pt x="78486" y="10668"/>
                </a:lnTo>
                <a:lnTo>
                  <a:pt x="78486" y="114463"/>
                </a:lnTo>
                <a:lnTo>
                  <a:pt x="80010" y="108204"/>
                </a:lnTo>
                <a:lnTo>
                  <a:pt x="82296" y="108204"/>
                </a:lnTo>
                <a:lnTo>
                  <a:pt x="82296" y="100584"/>
                </a:lnTo>
                <a:lnTo>
                  <a:pt x="101346" y="22098"/>
                </a:lnTo>
                <a:lnTo>
                  <a:pt x="103632" y="10668"/>
                </a:lnTo>
                <a:lnTo>
                  <a:pt x="103632" y="9906"/>
                </a:lnTo>
                <a:lnTo>
                  <a:pt x="156210" y="9906"/>
                </a:lnTo>
                <a:lnTo>
                  <a:pt x="173936" y="13554"/>
                </a:lnTo>
                <a:lnTo>
                  <a:pt x="184338" y="22619"/>
                </a:lnTo>
                <a:lnTo>
                  <a:pt x="189013" y="34279"/>
                </a:lnTo>
                <a:lnTo>
                  <a:pt x="189013" y="89848"/>
                </a:lnTo>
                <a:lnTo>
                  <a:pt x="195736" y="84968"/>
                </a:lnTo>
                <a:lnTo>
                  <a:pt x="205610" y="75089"/>
                </a:lnTo>
                <a:lnTo>
                  <a:pt x="213102" y="63766"/>
                </a:lnTo>
                <a:lnTo>
                  <a:pt x="217324" y="51190"/>
                </a:lnTo>
                <a:close/>
              </a:path>
              <a:path w="217324" h="217170">
                <a:moveTo>
                  <a:pt x="172972" y="197429"/>
                </a:moveTo>
                <a:lnTo>
                  <a:pt x="172972" y="144464"/>
                </a:lnTo>
                <a:lnTo>
                  <a:pt x="171317" y="157845"/>
                </a:lnTo>
                <a:lnTo>
                  <a:pt x="166598" y="170651"/>
                </a:lnTo>
                <a:lnTo>
                  <a:pt x="137756" y="200249"/>
                </a:lnTo>
                <a:lnTo>
                  <a:pt x="61722" y="207264"/>
                </a:lnTo>
                <a:lnTo>
                  <a:pt x="58674" y="205740"/>
                </a:lnTo>
                <a:lnTo>
                  <a:pt x="57912" y="205740"/>
                </a:lnTo>
                <a:lnTo>
                  <a:pt x="57912" y="217170"/>
                </a:lnTo>
                <a:lnTo>
                  <a:pt x="117348" y="217170"/>
                </a:lnTo>
                <a:lnTo>
                  <a:pt x="133681" y="215667"/>
                </a:lnTo>
                <a:lnTo>
                  <a:pt x="148729" y="211452"/>
                </a:lnTo>
                <a:lnTo>
                  <a:pt x="162277" y="204960"/>
                </a:lnTo>
                <a:lnTo>
                  <a:pt x="172972" y="197429"/>
                </a:lnTo>
                <a:close/>
              </a:path>
              <a:path w="217324" h="217170">
                <a:moveTo>
                  <a:pt x="189013" y="89848"/>
                </a:moveTo>
                <a:lnTo>
                  <a:pt x="189013" y="34279"/>
                </a:lnTo>
                <a:lnTo>
                  <a:pt x="187810" y="48643"/>
                </a:lnTo>
                <a:lnTo>
                  <a:pt x="183778" y="62016"/>
                </a:lnTo>
                <a:lnTo>
                  <a:pt x="157292" y="92310"/>
                </a:lnTo>
                <a:lnTo>
                  <a:pt x="82296" y="100584"/>
                </a:lnTo>
                <a:lnTo>
                  <a:pt x="82296" y="108204"/>
                </a:lnTo>
                <a:lnTo>
                  <a:pt x="137756" y="108327"/>
                </a:lnTo>
                <a:lnTo>
                  <a:pt x="155184" y="111936"/>
                </a:lnTo>
                <a:lnTo>
                  <a:pt x="160707" y="116616"/>
                </a:lnTo>
                <a:lnTo>
                  <a:pt x="160707" y="104072"/>
                </a:lnTo>
                <a:lnTo>
                  <a:pt x="172396" y="99649"/>
                </a:lnTo>
                <a:lnTo>
                  <a:pt x="184368" y="93218"/>
                </a:lnTo>
                <a:lnTo>
                  <a:pt x="189013" y="89848"/>
                </a:lnTo>
                <a:close/>
              </a:path>
              <a:path w="217324" h="217170">
                <a:moveTo>
                  <a:pt x="200019" y="153610"/>
                </a:moveTo>
                <a:lnTo>
                  <a:pt x="185397" y="116357"/>
                </a:lnTo>
                <a:lnTo>
                  <a:pt x="160707" y="104072"/>
                </a:lnTo>
                <a:lnTo>
                  <a:pt x="160707" y="116616"/>
                </a:lnTo>
                <a:lnTo>
                  <a:pt x="166090" y="121178"/>
                </a:lnTo>
                <a:lnTo>
                  <a:pt x="171485" y="132999"/>
                </a:lnTo>
                <a:lnTo>
                  <a:pt x="172972" y="144464"/>
                </a:lnTo>
                <a:lnTo>
                  <a:pt x="172972" y="197429"/>
                </a:lnTo>
                <a:lnTo>
                  <a:pt x="174111" y="196627"/>
                </a:lnTo>
                <a:lnTo>
                  <a:pt x="184017" y="186889"/>
                </a:lnTo>
                <a:lnTo>
                  <a:pt x="191780" y="176183"/>
                </a:lnTo>
                <a:lnTo>
                  <a:pt x="197186" y="164944"/>
                </a:lnTo>
                <a:lnTo>
                  <a:pt x="200019" y="15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4" name="object 22"/>
          <p:cNvSpPr/>
          <p:nvPr/>
        </p:nvSpPr>
        <p:spPr>
          <a:xfrm>
            <a:off x="6053884" y="1852321"/>
            <a:ext cx="107441" cy="317753"/>
          </a:xfrm>
          <a:custGeom>
            <a:avLst/>
            <a:gdLst/>
            <a:ahLst/>
            <a:cxnLst/>
            <a:rect l="l" t="t" r="r" b="b"/>
            <a:pathLst>
              <a:path w="107441" h="317753">
                <a:moveTo>
                  <a:pt x="107441" y="162305"/>
                </a:moveTo>
                <a:lnTo>
                  <a:pt x="107441" y="155447"/>
                </a:lnTo>
                <a:lnTo>
                  <a:pt x="102292" y="155331"/>
                </a:lnTo>
                <a:lnTo>
                  <a:pt x="92520" y="153359"/>
                </a:lnTo>
                <a:lnTo>
                  <a:pt x="80893" y="148245"/>
                </a:lnTo>
                <a:lnTo>
                  <a:pt x="70701" y="138721"/>
                </a:lnTo>
                <a:lnTo>
                  <a:pt x="64657" y="123405"/>
                </a:lnTo>
                <a:lnTo>
                  <a:pt x="64007" y="53339"/>
                </a:lnTo>
                <a:lnTo>
                  <a:pt x="63616" y="38712"/>
                </a:lnTo>
                <a:lnTo>
                  <a:pt x="39601" y="8081"/>
                </a:lnTo>
                <a:lnTo>
                  <a:pt x="0" y="0"/>
                </a:lnTo>
                <a:lnTo>
                  <a:pt x="0" y="6095"/>
                </a:lnTo>
                <a:lnTo>
                  <a:pt x="4571" y="6095"/>
                </a:lnTo>
                <a:lnTo>
                  <a:pt x="21007" y="10146"/>
                </a:lnTo>
                <a:lnTo>
                  <a:pt x="32631" y="17625"/>
                </a:lnTo>
                <a:lnTo>
                  <a:pt x="39882" y="27037"/>
                </a:lnTo>
                <a:lnTo>
                  <a:pt x="43433" y="37337"/>
                </a:lnTo>
                <a:lnTo>
                  <a:pt x="43435" y="124330"/>
                </a:lnTo>
                <a:lnTo>
                  <a:pt x="49239" y="139145"/>
                </a:lnTo>
                <a:lnTo>
                  <a:pt x="59040" y="149209"/>
                </a:lnTo>
                <a:lnTo>
                  <a:pt x="70212" y="155431"/>
                </a:lnTo>
                <a:lnTo>
                  <a:pt x="70212" y="178471"/>
                </a:lnTo>
                <a:lnTo>
                  <a:pt x="76563" y="172194"/>
                </a:lnTo>
                <a:lnTo>
                  <a:pt x="86953" y="165608"/>
                </a:lnTo>
                <a:lnTo>
                  <a:pt x="102292" y="162331"/>
                </a:lnTo>
                <a:lnTo>
                  <a:pt x="107441" y="162305"/>
                </a:lnTo>
                <a:close/>
              </a:path>
              <a:path w="107441" h="317753">
                <a:moveTo>
                  <a:pt x="70212" y="178471"/>
                </a:moveTo>
                <a:lnTo>
                  <a:pt x="70212" y="155431"/>
                </a:lnTo>
                <a:lnTo>
                  <a:pt x="55206" y="166561"/>
                </a:lnTo>
                <a:lnTo>
                  <a:pt x="47215" y="178950"/>
                </a:lnTo>
                <a:lnTo>
                  <a:pt x="44028" y="190711"/>
                </a:lnTo>
                <a:lnTo>
                  <a:pt x="43435" y="199960"/>
                </a:lnTo>
                <a:lnTo>
                  <a:pt x="43433" y="258317"/>
                </a:lnTo>
                <a:lnTo>
                  <a:pt x="43167" y="276381"/>
                </a:lnTo>
                <a:lnTo>
                  <a:pt x="18052" y="308017"/>
                </a:lnTo>
                <a:lnTo>
                  <a:pt x="761" y="311657"/>
                </a:lnTo>
                <a:lnTo>
                  <a:pt x="0" y="312419"/>
                </a:lnTo>
                <a:lnTo>
                  <a:pt x="0" y="317753"/>
                </a:lnTo>
                <a:lnTo>
                  <a:pt x="5427" y="317745"/>
                </a:lnTo>
                <a:lnTo>
                  <a:pt x="48211" y="305158"/>
                </a:lnTo>
                <a:lnTo>
                  <a:pt x="64181" y="200197"/>
                </a:lnTo>
                <a:lnTo>
                  <a:pt x="65392" y="188067"/>
                </a:lnTo>
                <a:lnTo>
                  <a:pt x="68679" y="179986"/>
                </a:lnTo>
                <a:lnTo>
                  <a:pt x="70212" y="178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5" name="object 23"/>
          <p:cNvSpPr/>
          <p:nvPr/>
        </p:nvSpPr>
        <p:spPr>
          <a:xfrm>
            <a:off x="4036882" y="2580793"/>
            <a:ext cx="209550" cy="228600"/>
          </a:xfrm>
          <a:custGeom>
            <a:avLst/>
            <a:gdLst/>
            <a:ahLst/>
            <a:cxnLst/>
            <a:rect l="l" t="t" r="r" b="b"/>
            <a:pathLst>
              <a:path w="209550" h="228600">
                <a:moveTo>
                  <a:pt x="209550" y="228600"/>
                </a:moveTo>
                <a:lnTo>
                  <a:pt x="209550" y="217932"/>
                </a:lnTo>
                <a:lnTo>
                  <a:pt x="183642" y="217932"/>
                </a:lnTo>
                <a:lnTo>
                  <a:pt x="183642" y="216408"/>
                </a:lnTo>
                <a:lnTo>
                  <a:pt x="182880" y="207264"/>
                </a:lnTo>
                <a:lnTo>
                  <a:pt x="163830" y="7620"/>
                </a:lnTo>
                <a:lnTo>
                  <a:pt x="163830" y="0"/>
                </a:lnTo>
                <a:lnTo>
                  <a:pt x="153162" y="0"/>
                </a:lnTo>
                <a:lnTo>
                  <a:pt x="151638" y="2286"/>
                </a:lnTo>
                <a:lnTo>
                  <a:pt x="150114" y="6096"/>
                </a:lnTo>
                <a:lnTo>
                  <a:pt x="44196" y="191262"/>
                </a:lnTo>
                <a:lnTo>
                  <a:pt x="13656" y="217206"/>
                </a:lnTo>
                <a:lnTo>
                  <a:pt x="0" y="217932"/>
                </a:lnTo>
                <a:lnTo>
                  <a:pt x="0" y="226314"/>
                </a:lnTo>
                <a:lnTo>
                  <a:pt x="2286" y="228600"/>
                </a:lnTo>
                <a:lnTo>
                  <a:pt x="4572" y="228600"/>
                </a:lnTo>
                <a:lnTo>
                  <a:pt x="17246" y="227862"/>
                </a:lnTo>
                <a:lnTo>
                  <a:pt x="29943" y="227078"/>
                </a:lnTo>
                <a:lnTo>
                  <a:pt x="43026" y="227632"/>
                </a:lnTo>
                <a:lnTo>
                  <a:pt x="48006" y="227958"/>
                </a:lnTo>
                <a:lnTo>
                  <a:pt x="48006" y="203454"/>
                </a:lnTo>
                <a:lnTo>
                  <a:pt x="49530" y="200406"/>
                </a:lnTo>
                <a:lnTo>
                  <a:pt x="51816" y="195072"/>
                </a:lnTo>
                <a:lnTo>
                  <a:pt x="53408" y="192012"/>
                </a:lnTo>
                <a:lnTo>
                  <a:pt x="57156" y="185767"/>
                </a:lnTo>
                <a:lnTo>
                  <a:pt x="65214" y="171489"/>
                </a:lnTo>
                <a:lnTo>
                  <a:pt x="80010" y="168455"/>
                </a:lnTo>
                <a:lnTo>
                  <a:pt x="80010" y="144780"/>
                </a:lnTo>
                <a:lnTo>
                  <a:pt x="140208" y="40386"/>
                </a:lnTo>
                <a:lnTo>
                  <a:pt x="150114" y="144780"/>
                </a:lnTo>
                <a:lnTo>
                  <a:pt x="150114" y="154080"/>
                </a:lnTo>
                <a:lnTo>
                  <a:pt x="150876" y="153924"/>
                </a:lnTo>
                <a:lnTo>
                  <a:pt x="154613" y="196062"/>
                </a:lnTo>
                <a:lnTo>
                  <a:pt x="155402" y="206818"/>
                </a:lnTo>
                <a:lnTo>
                  <a:pt x="155448" y="227535"/>
                </a:lnTo>
                <a:lnTo>
                  <a:pt x="156556" y="227472"/>
                </a:lnTo>
                <a:lnTo>
                  <a:pt x="169134" y="227076"/>
                </a:lnTo>
                <a:lnTo>
                  <a:pt x="181139" y="227546"/>
                </a:lnTo>
                <a:lnTo>
                  <a:pt x="195571" y="228343"/>
                </a:lnTo>
                <a:lnTo>
                  <a:pt x="205740" y="228600"/>
                </a:lnTo>
                <a:lnTo>
                  <a:pt x="209550" y="228600"/>
                </a:lnTo>
                <a:close/>
              </a:path>
              <a:path w="209550" h="228600">
                <a:moveTo>
                  <a:pt x="67056" y="228600"/>
                </a:moveTo>
                <a:lnTo>
                  <a:pt x="67056" y="217932"/>
                </a:lnTo>
                <a:lnTo>
                  <a:pt x="62484" y="217932"/>
                </a:lnTo>
                <a:lnTo>
                  <a:pt x="54864" y="217170"/>
                </a:lnTo>
                <a:lnTo>
                  <a:pt x="48006" y="214884"/>
                </a:lnTo>
                <a:lnTo>
                  <a:pt x="48006" y="227958"/>
                </a:lnTo>
                <a:lnTo>
                  <a:pt x="54864" y="228408"/>
                </a:lnTo>
                <a:lnTo>
                  <a:pt x="57156" y="228491"/>
                </a:lnTo>
                <a:lnTo>
                  <a:pt x="67056" y="228600"/>
                </a:lnTo>
                <a:close/>
              </a:path>
              <a:path w="209550" h="228600">
                <a:moveTo>
                  <a:pt x="150114" y="154080"/>
                </a:moveTo>
                <a:lnTo>
                  <a:pt x="150114" y="144780"/>
                </a:lnTo>
                <a:lnTo>
                  <a:pt x="80010" y="144780"/>
                </a:lnTo>
                <a:lnTo>
                  <a:pt x="80010" y="168455"/>
                </a:lnTo>
                <a:lnTo>
                  <a:pt x="150114" y="154080"/>
                </a:lnTo>
                <a:close/>
              </a:path>
              <a:path w="209550" h="228600">
                <a:moveTo>
                  <a:pt x="155448" y="227535"/>
                </a:moveTo>
                <a:lnTo>
                  <a:pt x="155448" y="217170"/>
                </a:lnTo>
                <a:lnTo>
                  <a:pt x="140208" y="217932"/>
                </a:lnTo>
                <a:lnTo>
                  <a:pt x="127254" y="217932"/>
                </a:lnTo>
                <a:lnTo>
                  <a:pt x="127254" y="228600"/>
                </a:lnTo>
                <a:lnTo>
                  <a:pt x="131064" y="228600"/>
                </a:lnTo>
                <a:lnTo>
                  <a:pt x="143640" y="228205"/>
                </a:lnTo>
                <a:lnTo>
                  <a:pt x="155448" y="227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6" name="object 24"/>
          <p:cNvSpPr/>
          <p:nvPr/>
        </p:nvSpPr>
        <p:spPr>
          <a:xfrm>
            <a:off x="4267768" y="2591460"/>
            <a:ext cx="216655" cy="217932"/>
          </a:xfrm>
          <a:custGeom>
            <a:avLst/>
            <a:gdLst/>
            <a:ahLst/>
            <a:cxnLst/>
            <a:rect l="l" t="t" r="r" b="b"/>
            <a:pathLst>
              <a:path w="216655" h="217932">
                <a:moveTo>
                  <a:pt x="77723" y="117674"/>
                </a:moveTo>
                <a:lnTo>
                  <a:pt x="77723" y="18288"/>
                </a:lnTo>
                <a:lnTo>
                  <a:pt x="35813" y="192786"/>
                </a:lnTo>
                <a:lnTo>
                  <a:pt x="31493" y="203629"/>
                </a:lnTo>
                <a:lnTo>
                  <a:pt x="19117" y="207055"/>
                </a:lnTo>
                <a:lnTo>
                  <a:pt x="3047" y="207264"/>
                </a:lnTo>
                <a:lnTo>
                  <a:pt x="0" y="207264"/>
                </a:lnTo>
                <a:lnTo>
                  <a:pt x="0" y="217932"/>
                </a:lnTo>
                <a:lnTo>
                  <a:pt x="57911" y="217932"/>
                </a:lnTo>
                <a:lnTo>
                  <a:pt x="57911" y="202692"/>
                </a:lnTo>
                <a:lnTo>
                  <a:pt x="58673" y="196596"/>
                </a:lnTo>
                <a:lnTo>
                  <a:pt x="77723" y="117674"/>
                </a:lnTo>
                <a:close/>
              </a:path>
              <a:path w="216655" h="217932">
                <a:moveTo>
                  <a:pt x="216655" y="50795"/>
                </a:moveTo>
                <a:lnTo>
                  <a:pt x="202656" y="14091"/>
                </a:lnTo>
                <a:lnTo>
                  <a:pt x="162114" y="122"/>
                </a:lnTo>
                <a:lnTo>
                  <a:pt x="50291" y="0"/>
                </a:lnTo>
                <a:lnTo>
                  <a:pt x="50291" y="10668"/>
                </a:lnTo>
                <a:lnTo>
                  <a:pt x="70103" y="10668"/>
                </a:lnTo>
                <a:lnTo>
                  <a:pt x="74675" y="11430"/>
                </a:lnTo>
                <a:lnTo>
                  <a:pt x="77723" y="11430"/>
                </a:lnTo>
                <a:lnTo>
                  <a:pt x="77723" y="117674"/>
                </a:lnTo>
                <a:lnTo>
                  <a:pt x="80009" y="108204"/>
                </a:lnTo>
                <a:lnTo>
                  <a:pt x="81533" y="108204"/>
                </a:lnTo>
                <a:lnTo>
                  <a:pt x="81533" y="101346"/>
                </a:lnTo>
                <a:lnTo>
                  <a:pt x="100583" y="22098"/>
                </a:lnTo>
                <a:lnTo>
                  <a:pt x="103631" y="11430"/>
                </a:lnTo>
                <a:lnTo>
                  <a:pt x="103631" y="10668"/>
                </a:lnTo>
                <a:lnTo>
                  <a:pt x="156209" y="10668"/>
                </a:lnTo>
                <a:lnTo>
                  <a:pt x="173936" y="14192"/>
                </a:lnTo>
                <a:lnTo>
                  <a:pt x="184338" y="23071"/>
                </a:lnTo>
                <a:lnTo>
                  <a:pt x="189013" y="34766"/>
                </a:lnTo>
                <a:lnTo>
                  <a:pt x="189013" y="90538"/>
                </a:lnTo>
                <a:lnTo>
                  <a:pt x="195535" y="85536"/>
                </a:lnTo>
                <a:lnTo>
                  <a:pt x="205215" y="75399"/>
                </a:lnTo>
                <a:lnTo>
                  <a:pt x="212574" y="63764"/>
                </a:lnTo>
                <a:lnTo>
                  <a:pt x="216655" y="50795"/>
                </a:lnTo>
                <a:close/>
              </a:path>
              <a:path w="216655" h="217932">
                <a:moveTo>
                  <a:pt x="172210" y="198697"/>
                </a:moveTo>
                <a:lnTo>
                  <a:pt x="172210" y="145208"/>
                </a:lnTo>
                <a:lnTo>
                  <a:pt x="170617" y="158631"/>
                </a:lnTo>
                <a:lnTo>
                  <a:pt x="166031" y="171400"/>
                </a:lnTo>
                <a:lnTo>
                  <a:pt x="137289" y="200591"/>
                </a:lnTo>
                <a:lnTo>
                  <a:pt x="70103" y="207193"/>
                </a:lnTo>
                <a:lnTo>
                  <a:pt x="61721" y="207264"/>
                </a:lnTo>
                <a:lnTo>
                  <a:pt x="58673" y="206502"/>
                </a:lnTo>
                <a:lnTo>
                  <a:pt x="57911" y="206502"/>
                </a:lnTo>
                <a:lnTo>
                  <a:pt x="57911" y="217932"/>
                </a:lnTo>
                <a:lnTo>
                  <a:pt x="116585" y="217932"/>
                </a:lnTo>
                <a:lnTo>
                  <a:pt x="132807" y="216461"/>
                </a:lnTo>
                <a:lnTo>
                  <a:pt x="147867" y="212330"/>
                </a:lnTo>
                <a:lnTo>
                  <a:pt x="161530" y="205962"/>
                </a:lnTo>
                <a:lnTo>
                  <a:pt x="172210" y="198697"/>
                </a:lnTo>
                <a:close/>
              </a:path>
              <a:path w="216655" h="217932">
                <a:moveTo>
                  <a:pt x="189013" y="90538"/>
                </a:moveTo>
                <a:lnTo>
                  <a:pt x="189013" y="34766"/>
                </a:lnTo>
                <a:lnTo>
                  <a:pt x="187840" y="49045"/>
                </a:lnTo>
                <a:lnTo>
                  <a:pt x="183881" y="62435"/>
                </a:lnTo>
                <a:lnTo>
                  <a:pt x="157663" y="93033"/>
                </a:lnTo>
                <a:lnTo>
                  <a:pt x="81533" y="101346"/>
                </a:lnTo>
                <a:lnTo>
                  <a:pt x="81533" y="108204"/>
                </a:lnTo>
                <a:lnTo>
                  <a:pt x="137289" y="108231"/>
                </a:lnTo>
                <a:lnTo>
                  <a:pt x="155060" y="112050"/>
                </a:lnTo>
                <a:lnTo>
                  <a:pt x="162114" y="118341"/>
                </a:lnTo>
                <a:lnTo>
                  <a:pt x="162114" y="105301"/>
                </a:lnTo>
                <a:lnTo>
                  <a:pt x="173029" y="100652"/>
                </a:lnTo>
                <a:lnTo>
                  <a:pt x="184488" y="94008"/>
                </a:lnTo>
                <a:lnTo>
                  <a:pt x="189013" y="90538"/>
                </a:lnTo>
                <a:close/>
              </a:path>
              <a:path w="216655" h="217932">
                <a:moveTo>
                  <a:pt x="200622" y="155338"/>
                </a:moveTo>
                <a:lnTo>
                  <a:pt x="186346" y="117913"/>
                </a:lnTo>
                <a:lnTo>
                  <a:pt x="162114" y="105301"/>
                </a:lnTo>
                <a:lnTo>
                  <a:pt x="162114" y="118341"/>
                </a:lnTo>
                <a:lnTo>
                  <a:pt x="165707" y="121545"/>
                </a:lnTo>
                <a:lnTo>
                  <a:pt x="170843" y="133620"/>
                </a:lnTo>
                <a:lnTo>
                  <a:pt x="172210" y="145208"/>
                </a:lnTo>
                <a:lnTo>
                  <a:pt x="172210" y="198697"/>
                </a:lnTo>
                <a:lnTo>
                  <a:pt x="173560" y="197778"/>
                </a:lnTo>
                <a:lnTo>
                  <a:pt x="183720" y="188202"/>
                </a:lnTo>
                <a:lnTo>
                  <a:pt x="191775" y="177655"/>
                </a:lnTo>
                <a:lnTo>
                  <a:pt x="197488" y="166560"/>
                </a:lnTo>
                <a:lnTo>
                  <a:pt x="200622" y="155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7" name="object 25"/>
          <p:cNvSpPr/>
          <p:nvPr/>
        </p:nvSpPr>
        <p:spPr>
          <a:xfrm>
            <a:off x="4603048" y="2698522"/>
            <a:ext cx="20192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20193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8" name="object 26"/>
          <p:cNvSpPr/>
          <p:nvPr/>
        </p:nvSpPr>
        <p:spPr>
          <a:xfrm>
            <a:off x="4603048" y="2760244"/>
            <a:ext cx="20192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20193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9" name="object 27"/>
          <p:cNvSpPr/>
          <p:nvPr/>
        </p:nvSpPr>
        <p:spPr>
          <a:xfrm>
            <a:off x="4929184" y="2570887"/>
            <a:ext cx="107442" cy="316991"/>
          </a:xfrm>
          <a:custGeom>
            <a:avLst/>
            <a:gdLst/>
            <a:ahLst/>
            <a:cxnLst/>
            <a:rect l="l" t="t" r="r" b="b"/>
            <a:pathLst>
              <a:path w="107442" h="316991">
                <a:moveTo>
                  <a:pt x="107442" y="4572"/>
                </a:moveTo>
                <a:lnTo>
                  <a:pt x="107442" y="0"/>
                </a:lnTo>
                <a:lnTo>
                  <a:pt x="101852" y="24"/>
                </a:lnTo>
                <a:lnTo>
                  <a:pt x="59340" y="12618"/>
                </a:lnTo>
                <a:lnTo>
                  <a:pt x="43260" y="117127"/>
                </a:lnTo>
                <a:lnTo>
                  <a:pt x="42049" y="129168"/>
                </a:lnTo>
                <a:lnTo>
                  <a:pt x="5119" y="154661"/>
                </a:lnTo>
                <a:lnTo>
                  <a:pt x="0" y="154686"/>
                </a:lnTo>
                <a:lnTo>
                  <a:pt x="0" y="162306"/>
                </a:lnTo>
                <a:lnTo>
                  <a:pt x="37391" y="178772"/>
                </a:lnTo>
                <a:lnTo>
                  <a:pt x="37512" y="179112"/>
                </a:lnTo>
                <a:lnTo>
                  <a:pt x="37512" y="161756"/>
                </a:lnTo>
                <a:lnTo>
                  <a:pt x="63417" y="126301"/>
                </a:lnTo>
                <a:lnTo>
                  <a:pt x="64008" y="58674"/>
                </a:lnTo>
                <a:lnTo>
                  <a:pt x="64274" y="40774"/>
                </a:lnTo>
                <a:lnTo>
                  <a:pt x="88859" y="9112"/>
                </a:lnTo>
                <a:lnTo>
                  <a:pt x="106680" y="6096"/>
                </a:lnTo>
                <a:lnTo>
                  <a:pt x="107442" y="4572"/>
                </a:lnTo>
                <a:close/>
              </a:path>
              <a:path w="107442" h="316991">
                <a:moveTo>
                  <a:pt x="107442" y="316992"/>
                </a:moveTo>
                <a:lnTo>
                  <a:pt x="107442" y="310896"/>
                </a:lnTo>
                <a:lnTo>
                  <a:pt x="105918" y="310896"/>
                </a:lnTo>
                <a:lnTo>
                  <a:pt x="102870" y="310134"/>
                </a:lnTo>
                <a:lnTo>
                  <a:pt x="67267" y="289862"/>
                </a:lnTo>
                <a:lnTo>
                  <a:pt x="64006" y="192961"/>
                </a:lnTo>
                <a:lnTo>
                  <a:pt x="57677" y="178249"/>
                </a:lnTo>
                <a:lnTo>
                  <a:pt x="48156" y="168245"/>
                </a:lnTo>
                <a:lnTo>
                  <a:pt x="37512" y="161756"/>
                </a:lnTo>
                <a:lnTo>
                  <a:pt x="37512" y="179112"/>
                </a:lnTo>
                <a:lnTo>
                  <a:pt x="43017" y="194486"/>
                </a:lnTo>
                <a:lnTo>
                  <a:pt x="43434" y="264414"/>
                </a:lnTo>
                <a:lnTo>
                  <a:pt x="67513" y="309574"/>
                </a:lnTo>
                <a:lnTo>
                  <a:pt x="101852" y="316991"/>
                </a:lnTo>
                <a:lnTo>
                  <a:pt x="107442" y="316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0" name="object 28"/>
          <p:cNvSpPr/>
          <p:nvPr/>
        </p:nvSpPr>
        <p:spPr>
          <a:xfrm>
            <a:off x="5068630" y="2678504"/>
            <a:ext cx="150875" cy="133121"/>
          </a:xfrm>
          <a:custGeom>
            <a:avLst/>
            <a:gdLst/>
            <a:ahLst/>
            <a:cxnLst/>
            <a:rect l="l" t="t" r="r" b="b"/>
            <a:pathLst>
              <a:path w="150875" h="133121">
                <a:moveTo>
                  <a:pt x="27431" y="114886"/>
                </a:moveTo>
                <a:lnTo>
                  <a:pt x="27431" y="97360"/>
                </a:lnTo>
                <a:lnTo>
                  <a:pt x="20573" y="94312"/>
                </a:lnTo>
                <a:lnTo>
                  <a:pt x="7619" y="94312"/>
                </a:lnTo>
                <a:lnTo>
                  <a:pt x="0" y="102694"/>
                </a:lnTo>
                <a:lnTo>
                  <a:pt x="0" y="112600"/>
                </a:lnTo>
                <a:lnTo>
                  <a:pt x="5209" y="125522"/>
                </a:lnTo>
                <a:lnTo>
                  <a:pt x="12953" y="129552"/>
                </a:lnTo>
                <a:lnTo>
                  <a:pt x="12953" y="122506"/>
                </a:lnTo>
                <a:lnTo>
                  <a:pt x="20573" y="121744"/>
                </a:lnTo>
                <a:lnTo>
                  <a:pt x="27431" y="114886"/>
                </a:lnTo>
                <a:close/>
              </a:path>
              <a:path w="150875" h="133121">
                <a:moveTo>
                  <a:pt x="150875" y="23446"/>
                </a:moveTo>
                <a:lnTo>
                  <a:pt x="150875" y="10492"/>
                </a:lnTo>
                <a:lnTo>
                  <a:pt x="145033" y="-2868"/>
                </a:lnTo>
                <a:lnTo>
                  <a:pt x="132449" y="-9455"/>
                </a:lnTo>
                <a:lnTo>
                  <a:pt x="114556" y="-7273"/>
                </a:lnTo>
                <a:lnTo>
                  <a:pt x="102241" y="-541"/>
                </a:lnTo>
                <a:lnTo>
                  <a:pt x="94516" y="7820"/>
                </a:lnTo>
                <a:lnTo>
                  <a:pt x="82774" y="-2664"/>
                </a:lnTo>
                <a:lnTo>
                  <a:pt x="70416" y="-8568"/>
                </a:lnTo>
                <a:lnTo>
                  <a:pt x="59868" y="-10768"/>
                </a:lnTo>
                <a:lnTo>
                  <a:pt x="43557" y="-7270"/>
                </a:lnTo>
                <a:lnTo>
                  <a:pt x="13341" y="25313"/>
                </a:lnTo>
                <a:lnTo>
                  <a:pt x="9143" y="42496"/>
                </a:lnTo>
                <a:lnTo>
                  <a:pt x="15239" y="42496"/>
                </a:lnTo>
                <a:lnTo>
                  <a:pt x="16001" y="41734"/>
                </a:lnTo>
                <a:lnTo>
                  <a:pt x="16763" y="38686"/>
                </a:lnTo>
                <a:lnTo>
                  <a:pt x="24383" y="19905"/>
                </a:lnTo>
                <a:lnTo>
                  <a:pt x="33626" y="7324"/>
                </a:lnTo>
                <a:lnTo>
                  <a:pt x="43337" y="-116"/>
                </a:lnTo>
                <a:lnTo>
                  <a:pt x="52362" y="-3480"/>
                </a:lnTo>
                <a:lnTo>
                  <a:pt x="64407" y="-1403"/>
                </a:lnTo>
                <a:lnTo>
                  <a:pt x="72253" y="9602"/>
                </a:lnTo>
                <a:lnTo>
                  <a:pt x="72287" y="127142"/>
                </a:lnTo>
                <a:lnTo>
                  <a:pt x="75488" y="129421"/>
                </a:lnTo>
                <a:lnTo>
                  <a:pt x="77175" y="129849"/>
                </a:lnTo>
                <a:lnTo>
                  <a:pt x="77175" y="109581"/>
                </a:lnTo>
                <a:lnTo>
                  <a:pt x="77926" y="97533"/>
                </a:lnTo>
                <a:lnTo>
                  <a:pt x="92201" y="34114"/>
                </a:lnTo>
                <a:lnTo>
                  <a:pt x="110620" y="-399"/>
                </a:lnTo>
                <a:lnTo>
                  <a:pt x="125785" y="-2897"/>
                </a:lnTo>
                <a:lnTo>
                  <a:pt x="135612" y="0"/>
                </a:lnTo>
                <a:lnTo>
                  <a:pt x="135612" y="29542"/>
                </a:lnTo>
                <a:lnTo>
                  <a:pt x="140969" y="29542"/>
                </a:lnTo>
                <a:lnTo>
                  <a:pt x="150875" y="23446"/>
                </a:lnTo>
                <a:close/>
              </a:path>
              <a:path w="150875" h="133121">
                <a:moveTo>
                  <a:pt x="72287" y="127142"/>
                </a:moveTo>
                <a:lnTo>
                  <a:pt x="72287" y="18300"/>
                </a:lnTo>
                <a:lnTo>
                  <a:pt x="71572" y="27616"/>
                </a:lnTo>
                <a:lnTo>
                  <a:pt x="70081" y="37987"/>
                </a:lnTo>
                <a:lnTo>
                  <a:pt x="60679" y="79776"/>
                </a:lnTo>
                <a:lnTo>
                  <a:pt x="40748" y="121844"/>
                </a:lnTo>
                <a:lnTo>
                  <a:pt x="19811" y="126316"/>
                </a:lnTo>
                <a:lnTo>
                  <a:pt x="12953" y="122506"/>
                </a:lnTo>
                <a:lnTo>
                  <a:pt x="12953" y="129552"/>
                </a:lnTo>
                <a:lnTo>
                  <a:pt x="17458" y="131896"/>
                </a:lnTo>
                <a:lnTo>
                  <a:pt x="37562" y="129113"/>
                </a:lnTo>
                <a:lnTo>
                  <a:pt x="50523" y="121617"/>
                </a:lnTo>
                <a:lnTo>
                  <a:pt x="57662" y="113639"/>
                </a:lnTo>
                <a:lnTo>
                  <a:pt x="65007" y="121959"/>
                </a:lnTo>
                <a:lnTo>
                  <a:pt x="72287" y="127142"/>
                </a:lnTo>
                <a:close/>
              </a:path>
              <a:path w="150875" h="133121">
                <a:moveTo>
                  <a:pt x="140969" y="81358"/>
                </a:moveTo>
                <a:lnTo>
                  <a:pt x="135612" y="81393"/>
                </a:lnTo>
                <a:lnTo>
                  <a:pt x="134111" y="83644"/>
                </a:lnTo>
                <a:lnTo>
                  <a:pt x="133349" y="85168"/>
                </a:lnTo>
                <a:lnTo>
                  <a:pt x="125785" y="104055"/>
                </a:lnTo>
                <a:lnTo>
                  <a:pt x="116185" y="116274"/>
                </a:lnTo>
                <a:lnTo>
                  <a:pt x="106066" y="123147"/>
                </a:lnTo>
                <a:lnTo>
                  <a:pt x="96942" y="125991"/>
                </a:lnTo>
                <a:lnTo>
                  <a:pt x="82379" y="121300"/>
                </a:lnTo>
                <a:lnTo>
                  <a:pt x="77175" y="109581"/>
                </a:lnTo>
                <a:lnTo>
                  <a:pt x="77175" y="129849"/>
                </a:lnTo>
                <a:lnTo>
                  <a:pt x="120212" y="120831"/>
                </a:lnTo>
                <a:lnTo>
                  <a:pt x="140468" y="87800"/>
                </a:lnTo>
                <a:lnTo>
                  <a:pt x="140969" y="81358"/>
                </a:lnTo>
                <a:close/>
              </a:path>
              <a:path w="150875" h="133121">
                <a:moveTo>
                  <a:pt x="135612" y="29542"/>
                </a:moveTo>
                <a:lnTo>
                  <a:pt x="135612" y="0"/>
                </a:lnTo>
                <a:lnTo>
                  <a:pt x="128777" y="2110"/>
                </a:lnTo>
                <a:lnTo>
                  <a:pt x="122681" y="10492"/>
                </a:lnTo>
                <a:lnTo>
                  <a:pt x="122681" y="23446"/>
                </a:lnTo>
                <a:lnTo>
                  <a:pt x="125729" y="29542"/>
                </a:lnTo>
                <a:lnTo>
                  <a:pt x="135612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1" name="object 29"/>
          <p:cNvSpPr/>
          <p:nvPr/>
        </p:nvSpPr>
        <p:spPr>
          <a:xfrm>
            <a:off x="5242366" y="2667902"/>
            <a:ext cx="140208" cy="205839"/>
          </a:xfrm>
          <a:custGeom>
            <a:avLst/>
            <a:gdLst/>
            <a:ahLst/>
            <a:cxnLst/>
            <a:rect l="l" t="t" r="r" b="b"/>
            <a:pathLst>
              <a:path w="140208" h="205839">
                <a:moveTo>
                  <a:pt x="64286" y="32376"/>
                </a:moveTo>
                <a:lnTo>
                  <a:pt x="61954" y="16045"/>
                </a:lnTo>
                <a:lnTo>
                  <a:pt x="54649" y="5025"/>
                </a:lnTo>
                <a:lnTo>
                  <a:pt x="43242" y="0"/>
                </a:lnTo>
                <a:lnTo>
                  <a:pt x="27064" y="4417"/>
                </a:lnTo>
                <a:lnTo>
                  <a:pt x="1914" y="41416"/>
                </a:lnTo>
                <a:lnTo>
                  <a:pt x="0" y="53098"/>
                </a:lnTo>
                <a:lnTo>
                  <a:pt x="6858" y="53098"/>
                </a:lnTo>
                <a:lnTo>
                  <a:pt x="6870" y="52293"/>
                </a:lnTo>
                <a:lnTo>
                  <a:pt x="8382" y="47002"/>
                </a:lnTo>
                <a:lnTo>
                  <a:pt x="15209" y="28093"/>
                </a:lnTo>
                <a:lnTo>
                  <a:pt x="22827" y="15589"/>
                </a:lnTo>
                <a:lnTo>
                  <a:pt x="30875" y="8695"/>
                </a:lnTo>
                <a:lnTo>
                  <a:pt x="41910" y="6616"/>
                </a:lnTo>
                <a:lnTo>
                  <a:pt x="46482" y="6616"/>
                </a:lnTo>
                <a:lnTo>
                  <a:pt x="46482" y="92876"/>
                </a:lnTo>
                <a:lnTo>
                  <a:pt x="47627" y="86106"/>
                </a:lnTo>
                <a:lnTo>
                  <a:pt x="50598" y="74023"/>
                </a:lnTo>
                <a:lnTo>
                  <a:pt x="54472" y="61387"/>
                </a:lnTo>
                <a:lnTo>
                  <a:pt x="61492" y="42356"/>
                </a:lnTo>
                <a:lnTo>
                  <a:pt x="64286" y="32376"/>
                </a:lnTo>
                <a:close/>
              </a:path>
              <a:path w="140208" h="205839">
                <a:moveTo>
                  <a:pt x="34290" y="175018"/>
                </a:moveTo>
                <a:lnTo>
                  <a:pt x="34290" y="159016"/>
                </a:lnTo>
                <a:lnTo>
                  <a:pt x="27355" y="158323"/>
                </a:lnTo>
                <a:lnTo>
                  <a:pt x="23622" y="158254"/>
                </a:lnTo>
                <a:lnTo>
                  <a:pt x="12590" y="162253"/>
                </a:lnTo>
                <a:lnTo>
                  <a:pt x="6870" y="177107"/>
                </a:lnTo>
                <a:lnTo>
                  <a:pt x="10093" y="190769"/>
                </a:lnTo>
                <a:lnTo>
                  <a:pt x="18984" y="200736"/>
                </a:lnTo>
                <a:lnTo>
                  <a:pt x="19812" y="201052"/>
                </a:lnTo>
                <a:lnTo>
                  <a:pt x="19812" y="186448"/>
                </a:lnTo>
                <a:lnTo>
                  <a:pt x="24384" y="186448"/>
                </a:lnTo>
                <a:lnTo>
                  <a:pt x="28194" y="181876"/>
                </a:lnTo>
                <a:lnTo>
                  <a:pt x="31242" y="178828"/>
                </a:lnTo>
                <a:lnTo>
                  <a:pt x="34290" y="175018"/>
                </a:lnTo>
                <a:close/>
              </a:path>
              <a:path w="140208" h="205839">
                <a:moveTo>
                  <a:pt x="84705" y="184321"/>
                </a:moveTo>
                <a:lnTo>
                  <a:pt x="84705" y="146390"/>
                </a:lnTo>
                <a:lnTo>
                  <a:pt x="82981" y="157397"/>
                </a:lnTo>
                <a:lnTo>
                  <a:pt x="77376" y="169980"/>
                </a:lnTo>
                <a:lnTo>
                  <a:pt x="67300" y="183521"/>
                </a:lnTo>
                <a:lnTo>
                  <a:pt x="57485" y="192795"/>
                </a:lnTo>
                <a:lnTo>
                  <a:pt x="47411" y="198008"/>
                </a:lnTo>
                <a:lnTo>
                  <a:pt x="33408" y="198051"/>
                </a:lnTo>
                <a:lnTo>
                  <a:pt x="21465" y="193853"/>
                </a:lnTo>
                <a:lnTo>
                  <a:pt x="19812" y="186448"/>
                </a:lnTo>
                <a:lnTo>
                  <a:pt x="19812" y="201052"/>
                </a:lnTo>
                <a:lnTo>
                  <a:pt x="32341" y="205839"/>
                </a:lnTo>
                <a:lnTo>
                  <a:pt x="46000" y="204654"/>
                </a:lnTo>
                <a:lnTo>
                  <a:pt x="58966" y="200959"/>
                </a:lnTo>
                <a:lnTo>
                  <a:pt x="71017" y="195022"/>
                </a:lnTo>
                <a:lnTo>
                  <a:pt x="81934" y="187110"/>
                </a:lnTo>
                <a:lnTo>
                  <a:pt x="84705" y="184321"/>
                </a:lnTo>
                <a:close/>
              </a:path>
              <a:path w="140208" h="205839">
                <a:moveTo>
                  <a:pt x="46482" y="92876"/>
                </a:moveTo>
                <a:lnTo>
                  <a:pt x="46482" y="24904"/>
                </a:lnTo>
                <a:lnTo>
                  <a:pt x="43434" y="34048"/>
                </a:lnTo>
                <a:lnTo>
                  <a:pt x="41910" y="40144"/>
                </a:lnTo>
                <a:lnTo>
                  <a:pt x="35837" y="57071"/>
                </a:lnTo>
                <a:lnTo>
                  <a:pt x="30985" y="71391"/>
                </a:lnTo>
                <a:lnTo>
                  <a:pt x="27355" y="83551"/>
                </a:lnTo>
                <a:lnTo>
                  <a:pt x="24946" y="93997"/>
                </a:lnTo>
                <a:lnTo>
                  <a:pt x="23758" y="103174"/>
                </a:lnTo>
                <a:lnTo>
                  <a:pt x="26463" y="121801"/>
                </a:lnTo>
                <a:lnTo>
                  <a:pt x="33796" y="133998"/>
                </a:lnTo>
                <a:lnTo>
                  <a:pt x="44304" y="140891"/>
                </a:lnTo>
                <a:lnTo>
                  <a:pt x="44636" y="140964"/>
                </a:lnTo>
                <a:lnTo>
                  <a:pt x="44636" y="109938"/>
                </a:lnTo>
                <a:lnTo>
                  <a:pt x="45620" y="97967"/>
                </a:lnTo>
                <a:lnTo>
                  <a:pt x="46482" y="92876"/>
                </a:lnTo>
                <a:close/>
              </a:path>
              <a:path w="140208" h="205839">
                <a:moveTo>
                  <a:pt x="140208" y="14998"/>
                </a:moveTo>
                <a:lnTo>
                  <a:pt x="140208" y="6616"/>
                </a:lnTo>
                <a:lnTo>
                  <a:pt x="135636" y="4330"/>
                </a:lnTo>
                <a:lnTo>
                  <a:pt x="128016" y="4330"/>
                </a:lnTo>
                <a:lnTo>
                  <a:pt x="122682" y="5854"/>
                </a:lnTo>
                <a:lnTo>
                  <a:pt x="120396" y="11188"/>
                </a:lnTo>
                <a:lnTo>
                  <a:pt x="120396" y="11950"/>
                </a:lnTo>
                <a:lnTo>
                  <a:pt x="117348" y="21856"/>
                </a:lnTo>
                <a:lnTo>
                  <a:pt x="116586" y="27952"/>
                </a:lnTo>
                <a:lnTo>
                  <a:pt x="113029" y="40295"/>
                </a:lnTo>
                <a:lnTo>
                  <a:pt x="110534" y="52637"/>
                </a:lnTo>
                <a:lnTo>
                  <a:pt x="96012" y="110248"/>
                </a:lnTo>
                <a:lnTo>
                  <a:pt x="92331" y="117762"/>
                </a:lnTo>
                <a:lnTo>
                  <a:pt x="83084" y="128323"/>
                </a:lnTo>
                <a:lnTo>
                  <a:pt x="68956" y="135990"/>
                </a:lnTo>
                <a:lnTo>
                  <a:pt x="51858" y="132351"/>
                </a:lnTo>
                <a:lnTo>
                  <a:pt x="44737" y="122350"/>
                </a:lnTo>
                <a:lnTo>
                  <a:pt x="44636" y="109938"/>
                </a:lnTo>
                <a:lnTo>
                  <a:pt x="44636" y="140964"/>
                </a:lnTo>
                <a:lnTo>
                  <a:pt x="56534" y="143605"/>
                </a:lnTo>
                <a:lnTo>
                  <a:pt x="70948" y="142159"/>
                </a:lnTo>
                <a:lnTo>
                  <a:pt x="82477" y="137500"/>
                </a:lnTo>
                <a:lnTo>
                  <a:pt x="84705" y="146390"/>
                </a:lnTo>
                <a:lnTo>
                  <a:pt x="84705" y="184321"/>
                </a:lnTo>
                <a:lnTo>
                  <a:pt x="91494" y="177489"/>
                </a:lnTo>
                <a:lnTo>
                  <a:pt x="99478" y="166428"/>
                </a:lnTo>
                <a:lnTo>
                  <a:pt x="105663" y="154192"/>
                </a:lnTo>
                <a:lnTo>
                  <a:pt x="137922" y="20332"/>
                </a:lnTo>
                <a:lnTo>
                  <a:pt x="140208" y="14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2" name="object 30"/>
          <p:cNvSpPr/>
          <p:nvPr/>
        </p:nvSpPr>
        <p:spPr>
          <a:xfrm>
            <a:off x="5435533" y="2570887"/>
            <a:ext cx="0" cy="316991"/>
          </a:xfrm>
          <a:custGeom>
            <a:avLst/>
            <a:gdLst/>
            <a:ahLst/>
            <a:cxnLst/>
            <a:rect l="l" t="t" r="r" b="b"/>
            <a:pathLst>
              <a:path h="316991">
                <a:moveTo>
                  <a:pt x="0" y="0"/>
                </a:moveTo>
                <a:lnTo>
                  <a:pt x="0" y="316991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3" name="object 31"/>
          <p:cNvSpPr/>
          <p:nvPr/>
        </p:nvSpPr>
        <p:spPr>
          <a:xfrm>
            <a:off x="5486955" y="2667771"/>
            <a:ext cx="151637" cy="143858"/>
          </a:xfrm>
          <a:custGeom>
            <a:avLst/>
            <a:gdLst/>
            <a:ahLst/>
            <a:cxnLst/>
            <a:rect l="l" t="t" r="r" b="b"/>
            <a:pathLst>
              <a:path w="151637" h="143858">
                <a:moveTo>
                  <a:pt x="28193" y="125619"/>
                </a:moveTo>
                <a:lnTo>
                  <a:pt x="28193" y="108093"/>
                </a:lnTo>
                <a:lnTo>
                  <a:pt x="21335" y="105045"/>
                </a:lnTo>
                <a:lnTo>
                  <a:pt x="7619" y="105045"/>
                </a:lnTo>
                <a:lnTo>
                  <a:pt x="0" y="113427"/>
                </a:lnTo>
                <a:lnTo>
                  <a:pt x="0" y="123333"/>
                </a:lnTo>
                <a:lnTo>
                  <a:pt x="5209" y="136255"/>
                </a:lnTo>
                <a:lnTo>
                  <a:pt x="13715" y="140681"/>
                </a:lnTo>
                <a:lnTo>
                  <a:pt x="13715" y="133239"/>
                </a:lnTo>
                <a:lnTo>
                  <a:pt x="21335" y="132477"/>
                </a:lnTo>
                <a:lnTo>
                  <a:pt x="28193" y="125619"/>
                </a:lnTo>
                <a:close/>
              </a:path>
              <a:path w="151637" h="143858">
                <a:moveTo>
                  <a:pt x="151637" y="34179"/>
                </a:moveTo>
                <a:lnTo>
                  <a:pt x="151637" y="21225"/>
                </a:lnTo>
                <a:lnTo>
                  <a:pt x="145938" y="8030"/>
                </a:lnTo>
                <a:lnTo>
                  <a:pt x="133401" y="1406"/>
                </a:lnTo>
                <a:lnTo>
                  <a:pt x="115465" y="3489"/>
                </a:lnTo>
                <a:lnTo>
                  <a:pt x="103116" y="10132"/>
                </a:lnTo>
                <a:lnTo>
                  <a:pt x="95360" y="18441"/>
                </a:lnTo>
                <a:lnTo>
                  <a:pt x="83899" y="8167"/>
                </a:lnTo>
                <a:lnTo>
                  <a:pt x="71744" y="2291"/>
                </a:lnTo>
                <a:lnTo>
                  <a:pt x="60672" y="0"/>
                </a:lnTo>
                <a:lnTo>
                  <a:pt x="44129" y="3426"/>
                </a:lnTo>
                <a:lnTo>
                  <a:pt x="13540" y="35665"/>
                </a:lnTo>
                <a:lnTo>
                  <a:pt x="9143" y="53229"/>
                </a:lnTo>
                <a:lnTo>
                  <a:pt x="16001" y="53229"/>
                </a:lnTo>
                <a:lnTo>
                  <a:pt x="16763" y="52467"/>
                </a:lnTo>
                <a:lnTo>
                  <a:pt x="16763" y="49419"/>
                </a:lnTo>
                <a:lnTo>
                  <a:pt x="24699" y="30775"/>
                </a:lnTo>
                <a:lnTo>
                  <a:pt x="34074" y="18232"/>
                </a:lnTo>
                <a:lnTo>
                  <a:pt x="43809" y="10756"/>
                </a:lnTo>
                <a:lnTo>
                  <a:pt x="52826" y="7313"/>
                </a:lnTo>
                <a:lnTo>
                  <a:pt x="65348" y="9297"/>
                </a:lnTo>
                <a:lnTo>
                  <a:pt x="73006" y="20061"/>
                </a:lnTo>
                <a:lnTo>
                  <a:pt x="73045" y="137876"/>
                </a:lnTo>
                <a:lnTo>
                  <a:pt x="76434" y="140185"/>
                </a:lnTo>
                <a:lnTo>
                  <a:pt x="77251" y="140391"/>
                </a:lnTo>
                <a:lnTo>
                  <a:pt x="77251" y="120894"/>
                </a:lnTo>
                <a:lnTo>
                  <a:pt x="77989" y="108690"/>
                </a:lnTo>
                <a:lnTo>
                  <a:pt x="92201" y="44847"/>
                </a:lnTo>
                <a:lnTo>
                  <a:pt x="110942" y="10577"/>
                </a:lnTo>
                <a:lnTo>
                  <a:pt x="125366" y="7872"/>
                </a:lnTo>
                <a:lnTo>
                  <a:pt x="135853" y="10531"/>
                </a:lnTo>
                <a:lnTo>
                  <a:pt x="135853" y="40275"/>
                </a:lnTo>
                <a:lnTo>
                  <a:pt x="141731" y="40275"/>
                </a:lnTo>
                <a:lnTo>
                  <a:pt x="151637" y="34179"/>
                </a:lnTo>
                <a:close/>
              </a:path>
              <a:path w="151637" h="143858">
                <a:moveTo>
                  <a:pt x="73045" y="137876"/>
                </a:moveTo>
                <a:lnTo>
                  <a:pt x="73045" y="28835"/>
                </a:lnTo>
                <a:lnTo>
                  <a:pt x="72338" y="38192"/>
                </a:lnTo>
                <a:lnTo>
                  <a:pt x="70859" y="48569"/>
                </a:lnTo>
                <a:lnTo>
                  <a:pt x="61524" y="90179"/>
                </a:lnTo>
                <a:lnTo>
                  <a:pt x="41645" y="132460"/>
                </a:lnTo>
                <a:lnTo>
                  <a:pt x="19811" y="137049"/>
                </a:lnTo>
                <a:lnTo>
                  <a:pt x="13715" y="133239"/>
                </a:lnTo>
                <a:lnTo>
                  <a:pt x="13715" y="140681"/>
                </a:lnTo>
                <a:lnTo>
                  <a:pt x="17458" y="142629"/>
                </a:lnTo>
                <a:lnTo>
                  <a:pt x="37255" y="139923"/>
                </a:lnTo>
                <a:lnTo>
                  <a:pt x="50658" y="132572"/>
                </a:lnTo>
                <a:lnTo>
                  <a:pt x="58342" y="124644"/>
                </a:lnTo>
                <a:lnTo>
                  <a:pt x="65578" y="132790"/>
                </a:lnTo>
                <a:lnTo>
                  <a:pt x="73045" y="137876"/>
                </a:lnTo>
                <a:close/>
              </a:path>
              <a:path w="151637" h="143858">
                <a:moveTo>
                  <a:pt x="141731" y="92091"/>
                </a:moveTo>
                <a:lnTo>
                  <a:pt x="135635" y="92091"/>
                </a:lnTo>
                <a:lnTo>
                  <a:pt x="135635" y="94377"/>
                </a:lnTo>
                <a:lnTo>
                  <a:pt x="134111" y="95901"/>
                </a:lnTo>
                <a:lnTo>
                  <a:pt x="125858" y="114930"/>
                </a:lnTo>
                <a:lnTo>
                  <a:pt x="116199" y="127180"/>
                </a:lnTo>
                <a:lnTo>
                  <a:pt x="106441" y="134007"/>
                </a:lnTo>
                <a:lnTo>
                  <a:pt x="97890" y="136769"/>
                </a:lnTo>
                <a:lnTo>
                  <a:pt x="82757" y="132232"/>
                </a:lnTo>
                <a:lnTo>
                  <a:pt x="77251" y="120894"/>
                </a:lnTo>
                <a:lnTo>
                  <a:pt x="77251" y="140391"/>
                </a:lnTo>
                <a:lnTo>
                  <a:pt x="121054" y="131530"/>
                </a:lnTo>
                <a:lnTo>
                  <a:pt x="141245" y="98470"/>
                </a:lnTo>
                <a:lnTo>
                  <a:pt x="141731" y="92091"/>
                </a:lnTo>
                <a:close/>
              </a:path>
              <a:path w="151637" h="143858">
                <a:moveTo>
                  <a:pt x="135853" y="40275"/>
                </a:moveTo>
                <a:lnTo>
                  <a:pt x="135853" y="10531"/>
                </a:lnTo>
                <a:lnTo>
                  <a:pt x="129539" y="12843"/>
                </a:lnTo>
                <a:lnTo>
                  <a:pt x="123443" y="21225"/>
                </a:lnTo>
                <a:lnTo>
                  <a:pt x="123443" y="34179"/>
                </a:lnTo>
                <a:lnTo>
                  <a:pt x="126491" y="40275"/>
                </a:lnTo>
                <a:lnTo>
                  <a:pt x="135853" y="40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4" name="object 32"/>
          <p:cNvSpPr/>
          <p:nvPr/>
        </p:nvSpPr>
        <p:spPr>
          <a:xfrm>
            <a:off x="5761365" y="2637181"/>
            <a:ext cx="152310" cy="185165"/>
          </a:xfrm>
          <a:custGeom>
            <a:avLst/>
            <a:gdLst/>
            <a:ahLst/>
            <a:cxnLst/>
            <a:rect l="l" t="t" r="r" b="b"/>
            <a:pathLst>
              <a:path w="152310" h="185165">
                <a:moveTo>
                  <a:pt x="152310" y="12954"/>
                </a:moveTo>
                <a:lnTo>
                  <a:pt x="152310" y="0"/>
                </a:lnTo>
                <a:lnTo>
                  <a:pt x="92874" y="0"/>
                </a:lnTo>
                <a:lnTo>
                  <a:pt x="52286" y="9325"/>
                </a:lnTo>
                <a:lnTo>
                  <a:pt x="19970" y="34794"/>
                </a:lnTo>
                <a:lnTo>
                  <a:pt x="1856" y="72641"/>
                </a:lnTo>
                <a:lnTo>
                  <a:pt x="0" y="87358"/>
                </a:lnTo>
                <a:lnTo>
                  <a:pt x="1099" y="103092"/>
                </a:lnTo>
                <a:lnTo>
                  <a:pt x="4322" y="117804"/>
                </a:lnTo>
                <a:lnTo>
                  <a:pt x="9482" y="131379"/>
                </a:lnTo>
                <a:lnTo>
                  <a:pt x="12864" y="137408"/>
                </a:lnTo>
                <a:lnTo>
                  <a:pt x="12864" y="86106"/>
                </a:lnTo>
                <a:lnTo>
                  <a:pt x="15458" y="71504"/>
                </a:lnTo>
                <a:lnTo>
                  <a:pt x="36355" y="35926"/>
                </a:lnTo>
                <a:lnTo>
                  <a:pt x="71606" y="15879"/>
                </a:lnTo>
                <a:lnTo>
                  <a:pt x="142404" y="12954"/>
                </a:lnTo>
                <a:lnTo>
                  <a:pt x="152310" y="12954"/>
                </a:lnTo>
                <a:close/>
              </a:path>
              <a:path w="152310" h="185165">
                <a:moveTo>
                  <a:pt x="152310" y="99060"/>
                </a:moveTo>
                <a:lnTo>
                  <a:pt x="152310" y="86106"/>
                </a:lnTo>
                <a:lnTo>
                  <a:pt x="12864" y="86106"/>
                </a:lnTo>
                <a:lnTo>
                  <a:pt x="12864" y="137408"/>
                </a:lnTo>
                <a:lnTo>
                  <a:pt x="14059" y="139539"/>
                </a:lnTo>
                <a:lnTo>
                  <a:pt x="14059" y="107414"/>
                </a:lnTo>
                <a:lnTo>
                  <a:pt x="142404" y="99060"/>
                </a:lnTo>
                <a:lnTo>
                  <a:pt x="152310" y="99060"/>
                </a:lnTo>
                <a:close/>
              </a:path>
              <a:path w="152310" h="185165">
                <a:moveTo>
                  <a:pt x="152310" y="185166"/>
                </a:moveTo>
                <a:lnTo>
                  <a:pt x="152310" y="172212"/>
                </a:lnTo>
                <a:lnTo>
                  <a:pt x="92874" y="172146"/>
                </a:lnTo>
                <a:lnTo>
                  <a:pt x="79301" y="170971"/>
                </a:lnTo>
                <a:lnTo>
                  <a:pt x="41966" y="153928"/>
                </a:lnTo>
                <a:lnTo>
                  <a:pt x="17998" y="121006"/>
                </a:lnTo>
                <a:lnTo>
                  <a:pt x="14059" y="107414"/>
                </a:lnTo>
                <a:lnTo>
                  <a:pt x="14059" y="139539"/>
                </a:lnTo>
                <a:lnTo>
                  <a:pt x="45756" y="171967"/>
                </a:lnTo>
                <a:lnTo>
                  <a:pt x="84140" y="184745"/>
                </a:lnTo>
                <a:lnTo>
                  <a:pt x="142404" y="185166"/>
                </a:lnTo>
                <a:lnTo>
                  <a:pt x="152310" y="18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5" name="object 33"/>
          <p:cNvSpPr/>
          <p:nvPr/>
        </p:nvSpPr>
        <p:spPr>
          <a:xfrm>
            <a:off x="6034846" y="2580793"/>
            <a:ext cx="208025" cy="228600"/>
          </a:xfrm>
          <a:custGeom>
            <a:avLst/>
            <a:gdLst/>
            <a:ahLst/>
            <a:cxnLst/>
            <a:rect l="l" t="t" r="r" b="b"/>
            <a:pathLst>
              <a:path w="208025" h="228600">
                <a:moveTo>
                  <a:pt x="208026" y="228600"/>
                </a:moveTo>
                <a:lnTo>
                  <a:pt x="208026" y="217932"/>
                </a:lnTo>
                <a:lnTo>
                  <a:pt x="182118" y="217932"/>
                </a:lnTo>
                <a:lnTo>
                  <a:pt x="182118" y="216408"/>
                </a:lnTo>
                <a:lnTo>
                  <a:pt x="163068" y="7620"/>
                </a:lnTo>
                <a:lnTo>
                  <a:pt x="162306" y="2286"/>
                </a:lnTo>
                <a:lnTo>
                  <a:pt x="162306" y="0"/>
                </a:lnTo>
                <a:lnTo>
                  <a:pt x="152400" y="0"/>
                </a:lnTo>
                <a:lnTo>
                  <a:pt x="151638" y="2286"/>
                </a:lnTo>
                <a:lnTo>
                  <a:pt x="150114" y="6096"/>
                </a:lnTo>
                <a:lnTo>
                  <a:pt x="44196" y="191262"/>
                </a:lnTo>
                <a:lnTo>
                  <a:pt x="13334" y="217206"/>
                </a:lnTo>
                <a:lnTo>
                  <a:pt x="0" y="217932"/>
                </a:lnTo>
                <a:lnTo>
                  <a:pt x="0" y="226314"/>
                </a:lnTo>
                <a:lnTo>
                  <a:pt x="1524" y="228600"/>
                </a:lnTo>
                <a:lnTo>
                  <a:pt x="3810" y="228600"/>
                </a:lnTo>
                <a:lnTo>
                  <a:pt x="16470" y="227894"/>
                </a:lnTo>
                <a:lnTo>
                  <a:pt x="29232" y="227086"/>
                </a:lnTo>
                <a:lnTo>
                  <a:pt x="42396" y="227635"/>
                </a:lnTo>
                <a:lnTo>
                  <a:pt x="46482" y="227909"/>
                </a:lnTo>
                <a:lnTo>
                  <a:pt x="46482" y="203454"/>
                </a:lnTo>
                <a:lnTo>
                  <a:pt x="48768" y="200406"/>
                </a:lnTo>
                <a:lnTo>
                  <a:pt x="51816" y="195072"/>
                </a:lnTo>
                <a:lnTo>
                  <a:pt x="53165" y="192012"/>
                </a:lnTo>
                <a:lnTo>
                  <a:pt x="56543" y="185767"/>
                </a:lnTo>
                <a:lnTo>
                  <a:pt x="64643" y="171489"/>
                </a:lnTo>
                <a:lnTo>
                  <a:pt x="80010" y="168359"/>
                </a:lnTo>
                <a:lnTo>
                  <a:pt x="80010" y="144780"/>
                </a:lnTo>
                <a:lnTo>
                  <a:pt x="140208" y="40386"/>
                </a:lnTo>
                <a:lnTo>
                  <a:pt x="150114" y="144780"/>
                </a:lnTo>
                <a:lnTo>
                  <a:pt x="150114" y="154079"/>
                </a:lnTo>
                <a:lnTo>
                  <a:pt x="150876" y="153924"/>
                </a:lnTo>
                <a:lnTo>
                  <a:pt x="154613" y="196062"/>
                </a:lnTo>
                <a:lnTo>
                  <a:pt x="155402" y="206818"/>
                </a:lnTo>
                <a:lnTo>
                  <a:pt x="155448" y="227516"/>
                </a:lnTo>
                <a:lnTo>
                  <a:pt x="156217" y="227472"/>
                </a:lnTo>
                <a:lnTo>
                  <a:pt x="169132" y="227076"/>
                </a:lnTo>
                <a:lnTo>
                  <a:pt x="181138" y="227546"/>
                </a:lnTo>
                <a:lnTo>
                  <a:pt x="195569" y="228343"/>
                </a:lnTo>
                <a:lnTo>
                  <a:pt x="204216" y="228600"/>
                </a:lnTo>
                <a:lnTo>
                  <a:pt x="208026" y="228600"/>
                </a:lnTo>
                <a:close/>
              </a:path>
              <a:path w="208025" h="228600">
                <a:moveTo>
                  <a:pt x="65532" y="228600"/>
                </a:moveTo>
                <a:lnTo>
                  <a:pt x="65532" y="217932"/>
                </a:lnTo>
                <a:lnTo>
                  <a:pt x="60960" y="217932"/>
                </a:lnTo>
                <a:lnTo>
                  <a:pt x="54102" y="217170"/>
                </a:lnTo>
                <a:lnTo>
                  <a:pt x="46482" y="214884"/>
                </a:lnTo>
                <a:lnTo>
                  <a:pt x="46482" y="227909"/>
                </a:lnTo>
                <a:lnTo>
                  <a:pt x="54819" y="228468"/>
                </a:lnTo>
                <a:lnTo>
                  <a:pt x="60960" y="228585"/>
                </a:lnTo>
                <a:lnTo>
                  <a:pt x="65532" y="228600"/>
                </a:lnTo>
                <a:close/>
              </a:path>
              <a:path w="208025" h="228600">
                <a:moveTo>
                  <a:pt x="150114" y="154079"/>
                </a:moveTo>
                <a:lnTo>
                  <a:pt x="150114" y="144780"/>
                </a:lnTo>
                <a:lnTo>
                  <a:pt x="80010" y="144780"/>
                </a:lnTo>
                <a:lnTo>
                  <a:pt x="80010" y="168359"/>
                </a:lnTo>
                <a:lnTo>
                  <a:pt x="150114" y="154079"/>
                </a:lnTo>
                <a:close/>
              </a:path>
              <a:path w="208025" h="228600">
                <a:moveTo>
                  <a:pt x="155448" y="227516"/>
                </a:moveTo>
                <a:lnTo>
                  <a:pt x="155448" y="217170"/>
                </a:lnTo>
                <a:lnTo>
                  <a:pt x="140208" y="217895"/>
                </a:lnTo>
                <a:lnTo>
                  <a:pt x="125730" y="217932"/>
                </a:lnTo>
                <a:lnTo>
                  <a:pt x="125730" y="228600"/>
                </a:lnTo>
                <a:lnTo>
                  <a:pt x="131064" y="228600"/>
                </a:lnTo>
                <a:lnTo>
                  <a:pt x="143471" y="228205"/>
                </a:lnTo>
                <a:lnTo>
                  <a:pt x="155448" y="227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6" name="object 34"/>
          <p:cNvSpPr/>
          <p:nvPr/>
        </p:nvSpPr>
        <p:spPr>
          <a:xfrm>
            <a:off x="6367409" y="2688235"/>
            <a:ext cx="136054" cy="122614"/>
          </a:xfrm>
          <a:custGeom>
            <a:avLst/>
            <a:gdLst/>
            <a:ahLst/>
            <a:cxnLst/>
            <a:rect l="l" t="t" r="r" b="b"/>
            <a:pathLst>
              <a:path w="136054" h="122614">
                <a:moveTo>
                  <a:pt x="85762" y="44958"/>
                </a:moveTo>
                <a:lnTo>
                  <a:pt x="85762" y="37338"/>
                </a:lnTo>
                <a:lnTo>
                  <a:pt x="74716" y="38348"/>
                </a:lnTo>
                <a:lnTo>
                  <a:pt x="36229" y="46144"/>
                </a:lnTo>
                <a:lnTo>
                  <a:pt x="2814" y="75735"/>
                </a:lnTo>
                <a:lnTo>
                  <a:pt x="0" y="85656"/>
                </a:lnTo>
                <a:lnTo>
                  <a:pt x="3226" y="101492"/>
                </a:lnTo>
                <a:lnTo>
                  <a:pt x="11925" y="112416"/>
                </a:lnTo>
                <a:lnTo>
                  <a:pt x="22644" y="118442"/>
                </a:lnTo>
                <a:lnTo>
                  <a:pt x="22644" y="92718"/>
                </a:lnTo>
                <a:lnTo>
                  <a:pt x="23737" y="82652"/>
                </a:lnTo>
                <a:lnTo>
                  <a:pt x="60187" y="48552"/>
                </a:lnTo>
                <a:lnTo>
                  <a:pt x="80021" y="45253"/>
                </a:lnTo>
                <a:lnTo>
                  <a:pt x="85762" y="44958"/>
                </a:lnTo>
                <a:close/>
              </a:path>
              <a:path w="136054" h="122614">
                <a:moveTo>
                  <a:pt x="136054" y="74676"/>
                </a:moveTo>
                <a:lnTo>
                  <a:pt x="128434" y="74676"/>
                </a:lnTo>
                <a:lnTo>
                  <a:pt x="128434" y="110490"/>
                </a:lnTo>
                <a:lnTo>
                  <a:pt x="120814" y="112776"/>
                </a:lnTo>
                <a:lnTo>
                  <a:pt x="107860" y="112776"/>
                </a:lnTo>
                <a:lnTo>
                  <a:pt x="106336" y="99060"/>
                </a:lnTo>
                <a:lnTo>
                  <a:pt x="106336" y="32766"/>
                </a:lnTo>
                <a:lnTo>
                  <a:pt x="105984" y="20209"/>
                </a:lnTo>
                <a:lnTo>
                  <a:pt x="85569" y="-12505"/>
                </a:lnTo>
                <a:lnTo>
                  <a:pt x="60187" y="-21359"/>
                </a:lnTo>
                <a:lnTo>
                  <a:pt x="44135" y="-20172"/>
                </a:lnTo>
                <a:lnTo>
                  <a:pt x="10971" y="830"/>
                </a:lnTo>
                <a:lnTo>
                  <a:pt x="8038" y="23622"/>
                </a:lnTo>
                <a:lnTo>
                  <a:pt x="14134" y="28956"/>
                </a:lnTo>
                <a:lnTo>
                  <a:pt x="20992" y="28956"/>
                </a:lnTo>
                <a:lnTo>
                  <a:pt x="20992" y="0"/>
                </a:lnTo>
                <a:lnTo>
                  <a:pt x="31823" y="-9526"/>
                </a:lnTo>
                <a:lnTo>
                  <a:pt x="44135" y="-14212"/>
                </a:lnTo>
                <a:lnTo>
                  <a:pt x="45181" y="-14146"/>
                </a:lnTo>
                <a:lnTo>
                  <a:pt x="58659" y="-12941"/>
                </a:lnTo>
                <a:lnTo>
                  <a:pt x="70672" y="-7718"/>
                </a:lnTo>
                <a:lnTo>
                  <a:pt x="79581" y="1511"/>
                </a:lnTo>
                <a:lnTo>
                  <a:pt x="84735" y="14823"/>
                </a:lnTo>
                <a:lnTo>
                  <a:pt x="85762" y="37338"/>
                </a:lnTo>
                <a:lnTo>
                  <a:pt x="85762" y="100360"/>
                </a:lnTo>
                <a:lnTo>
                  <a:pt x="87286" y="96774"/>
                </a:lnTo>
                <a:lnTo>
                  <a:pt x="91842" y="109719"/>
                </a:lnTo>
                <a:lnTo>
                  <a:pt x="100892" y="119671"/>
                </a:lnTo>
                <a:lnTo>
                  <a:pt x="114208" y="120229"/>
                </a:lnTo>
                <a:lnTo>
                  <a:pt x="125932" y="116166"/>
                </a:lnTo>
                <a:lnTo>
                  <a:pt x="133881" y="106042"/>
                </a:lnTo>
                <a:lnTo>
                  <a:pt x="136054" y="74676"/>
                </a:lnTo>
                <a:close/>
              </a:path>
              <a:path w="136054" h="122614">
                <a:moveTo>
                  <a:pt x="36232" y="22860"/>
                </a:moveTo>
                <a:lnTo>
                  <a:pt x="36229" y="10645"/>
                </a:lnTo>
                <a:lnTo>
                  <a:pt x="34708" y="0"/>
                </a:lnTo>
                <a:lnTo>
                  <a:pt x="20992" y="0"/>
                </a:lnTo>
                <a:lnTo>
                  <a:pt x="20992" y="28956"/>
                </a:lnTo>
                <a:lnTo>
                  <a:pt x="30898" y="28956"/>
                </a:lnTo>
                <a:lnTo>
                  <a:pt x="36232" y="22860"/>
                </a:lnTo>
                <a:close/>
              </a:path>
              <a:path w="136054" h="122614">
                <a:moveTo>
                  <a:pt x="85762" y="100360"/>
                </a:moveTo>
                <a:lnTo>
                  <a:pt x="85762" y="75438"/>
                </a:lnTo>
                <a:lnTo>
                  <a:pt x="82553" y="93933"/>
                </a:lnTo>
                <a:lnTo>
                  <a:pt x="74466" y="106355"/>
                </a:lnTo>
                <a:lnTo>
                  <a:pt x="63808" y="113569"/>
                </a:lnTo>
                <a:lnTo>
                  <a:pt x="52886" y="116441"/>
                </a:lnTo>
                <a:lnTo>
                  <a:pt x="37747" y="113558"/>
                </a:lnTo>
                <a:lnTo>
                  <a:pt x="27284" y="105313"/>
                </a:lnTo>
                <a:lnTo>
                  <a:pt x="22644" y="92718"/>
                </a:lnTo>
                <a:lnTo>
                  <a:pt x="22644" y="118442"/>
                </a:lnTo>
                <a:lnTo>
                  <a:pt x="23992" y="119200"/>
                </a:lnTo>
                <a:lnTo>
                  <a:pt x="37324" y="122614"/>
                </a:lnTo>
                <a:lnTo>
                  <a:pt x="55515" y="121437"/>
                </a:lnTo>
                <a:lnTo>
                  <a:pt x="69172" y="117173"/>
                </a:lnTo>
                <a:lnTo>
                  <a:pt x="78882" y="110381"/>
                </a:lnTo>
                <a:lnTo>
                  <a:pt x="85226" y="101620"/>
                </a:lnTo>
                <a:lnTo>
                  <a:pt x="85762" y="100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7" name="object 35"/>
          <p:cNvSpPr/>
          <p:nvPr/>
        </p:nvSpPr>
        <p:spPr>
          <a:xfrm>
            <a:off x="6516431" y="2667660"/>
            <a:ext cx="152400" cy="141731"/>
          </a:xfrm>
          <a:custGeom>
            <a:avLst/>
            <a:gdLst/>
            <a:ahLst/>
            <a:cxnLst/>
            <a:rect l="l" t="t" r="r" b="b"/>
            <a:pathLst>
              <a:path w="152400" h="141731">
                <a:moveTo>
                  <a:pt x="152400" y="131063"/>
                </a:moveTo>
                <a:lnTo>
                  <a:pt x="128778" y="131063"/>
                </a:lnTo>
                <a:lnTo>
                  <a:pt x="128613" y="43176"/>
                </a:lnTo>
                <a:lnTo>
                  <a:pt x="127460" y="30411"/>
                </a:lnTo>
                <a:lnTo>
                  <a:pt x="124332" y="20537"/>
                </a:lnTo>
                <a:lnTo>
                  <a:pt x="115422" y="10012"/>
                </a:lnTo>
                <a:lnTo>
                  <a:pt x="104972" y="3225"/>
                </a:lnTo>
                <a:lnTo>
                  <a:pt x="92204" y="182"/>
                </a:lnTo>
                <a:lnTo>
                  <a:pt x="76928" y="1928"/>
                </a:lnTo>
                <a:lnTo>
                  <a:pt x="64551" y="7048"/>
                </a:lnTo>
                <a:lnTo>
                  <a:pt x="54733" y="15020"/>
                </a:lnTo>
                <a:lnTo>
                  <a:pt x="47132" y="25324"/>
                </a:lnTo>
                <a:lnTo>
                  <a:pt x="42672" y="0"/>
                </a:lnTo>
                <a:lnTo>
                  <a:pt x="0" y="4571"/>
                </a:lnTo>
                <a:lnTo>
                  <a:pt x="0" y="14477"/>
                </a:lnTo>
                <a:lnTo>
                  <a:pt x="18013" y="16373"/>
                </a:lnTo>
                <a:lnTo>
                  <a:pt x="23414" y="26229"/>
                </a:lnTo>
                <a:lnTo>
                  <a:pt x="23622" y="32003"/>
                </a:lnTo>
                <a:lnTo>
                  <a:pt x="23622" y="140610"/>
                </a:lnTo>
                <a:lnTo>
                  <a:pt x="26122" y="140463"/>
                </a:lnTo>
                <a:lnTo>
                  <a:pt x="40186" y="140623"/>
                </a:lnTo>
                <a:lnTo>
                  <a:pt x="44196" y="140799"/>
                </a:lnTo>
                <a:lnTo>
                  <a:pt x="44196" y="57911"/>
                </a:lnTo>
                <a:lnTo>
                  <a:pt x="61321" y="16207"/>
                </a:lnTo>
                <a:lnTo>
                  <a:pt x="83462" y="6912"/>
                </a:lnTo>
                <a:lnTo>
                  <a:pt x="97525" y="11047"/>
                </a:lnTo>
                <a:lnTo>
                  <a:pt x="104732" y="21756"/>
                </a:lnTo>
                <a:lnTo>
                  <a:pt x="107255" y="36354"/>
                </a:lnTo>
                <a:lnTo>
                  <a:pt x="107442" y="140665"/>
                </a:lnTo>
                <a:lnTo>
                  <a:pt x="110822" y="140463"/>
                </a:lnTo>
                <a:lnTo>
                  <a:pt x="124930" y="140632"/>
                </a:lnTo>
                <a:lnTo>
                  <a:pt x="138092" y="141233"/>
                </a:lnTo>
                <a:lnTo>
                  <a:pt x="149600" y="141701"/>
                </a:lnTo>
                <a:lnTo>
                  <a:pt x="152400" y="131063"/>
                </a:lnTo>
                <a:close/>
              </a:path>
              <a:path w="152400" h="141731">
                <a:moveTo>
                  <a:pt x="23622" y="140610"/>
                </a:moveTo>
                <a:lnTo>
                  <a:pt x="23622" y="117347"/>
                </a:lnTo>
                <a:lnTo>
                  <a:pt x="19925" y="128962"/>
                </a:lnTo>
                <a:lnTo>
                  <a:pt x="3935" y="131059"/>
                </a:lnTo>
                <a:lnTo>
                  <a:pt x="0" y="141731"/>
                </a:lnTo>
                <a:lnTo>
                  <a:pt x="12607" y="141260"/>
                </a:lnTo>
                <a:lnTo>
                  <a:pt x="23622" y="140610"/>
                </a:lnTo>
                <a:close/>
              </a:path>
              <a:path w="152400" h="141731">
                <a:moveTo>
                  <a:pt x="68580" y="131063"/>
                </a:moveTo>
                <a:lnTo>
                  <a:pt x="49403" y="129780"/>
                </a:lnTo>
                <a:lnTo>
                  <a:pt x="44285" y="120799"/>
                </a:lnTo>
                <a:lnTo>
                  <a:pt x="44196" y="57911"/>
                </a:lnTo>
                <a:lnTo>
                  <a:pt x="44196" y="140799"/>
                </a:lnTo>
                <a:lnTo>
                  <a:pt x="65105" y="141686"/>
                </a:lnTo>
                <a:lnTo>
                  <a:pt x="68580" y="131063"/>
                </a:lnTo>
                <a:close/>
              </a:path>
              <a:path w="152400" h="141731">
                <a:moveTo>
                  <a:pt x="107442" y="140665"/>
                </a:moveTo>
                <a:lnTo>
                  <a:pt x="107442" y="117347"/>
                </a:lnTo>
                <a:lnTo>
                  <a:pt x="104010" y="128962"/>
                </a:lnTo>
                <a:lnTo>
                  <a:pt x="87894" y="131059"/>
                </a:lnTo>
                <a:lnTo>
                  <a:pt x="83820" y="141731"/>
                </a:lnTo>
                <a:lnTo>
                  <a:pt x="97525" y="141258"/>
                </a:lnTo>
                <a:lnTo>
                  <a:pt x="107442" y="140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8" name="object 36"/>
          <p:cNvSpPr/>
          <p:nvPr/>
        </p:nvSpPr>
        <p:spPr>
          <a:xfrm>
            <a:off x="6686403" y="2587650"/>
            <a:ext cx="149304" cy="224027"/>
          </a:xfrm>
          <a:custGeom>
            <a:avLst/>
            <a:gdLst/>
            <a:ahLst/>
            <a:cxnLst/>
            <a:rect l="l" t="t" r="r" b="b"/>
            <a:pathLst>
              <a:path w="149304" h="224027">
                <a:moveTo>
                  <a:pt x="105870" y="223950"/>
                </a:moveTo>
                <a:lnTo>
                  <a:pt x="105870" y="100583"/>
                </a:lnTo>
                <a:lnTo>
                  <a:pt x="96861" y="91289"/>
                </a:lnTo>
                <a:lnTo>
                  <a:pt x="85999" y="84213"/>
                </a:lnTo>
                <a:lnTo>
                  <a:pt x="73402" y="80393"/>
                </a:lnTo>
                <a:lnTo>
                  <a:pt x="58458" y="81661"/>
                </a:lnTo>
                <a:lnTo>
                  <a:pt x="21739" y="100328"/>
                </a:lnTo>
                <a:lnTo>
                  <a:pt x="1852" y="135949"/>
                </a:lnTo>
                <a:lnTo>
                  <a:pt x="0" y="150403"/>
                </a:lnTo>
                <a:lnTo>
                  <a:pt x="1404" y="166564"/>
                </a:lnTo>
                <a:lnTo>
                  <a:pt x="20272" y="204971"/>
                </a:lnTo>
                <a:lnTo>
                  <a:pt x="24493" y="161584"/>
                </a:lnTo>
                <a:lnTo>
                  <a:pt x="24629" y="147430"/>
                </a:lnTo>
                <a:lnTo>
                  <a:pt x="40536" y="100380"/>
                </a:lnTo>
                <a:lnTo>
                  <a:pt x="62956" y="87340"/>
                </a:lnTo>
                <a:lnTo>
                  <a:pt x="76504" y="88551"/>
                </a:lnTo>
                <a:lnTo>
                  <a:pt x="88028" y="93312"/>
                </a:lnTo>
                <a:lnTo>
                  <a:pt x="97691" y="102039"/>
                </a:lnTo>
                <a:lnTo>
                  <a:pt x="104346" y="112013"/>
                </a:lnTo>
                <a:lnTo>
                  <a:pt x="104346" y="224027"/>
                </a:lnTo>
                <a:lnTo>
                  <a:pt x="105870" y="223950"/>
                </a:lnTo>
                <a:close/>
              </a:path>
              <a:path w="149304" h="224027">
                <a:moveTo>
                  <a:pt x="104346" y="203453"/>
                </a:moveTo>
                <a:lnTo>
                  <a:pt x="104346" y="190499"/>
                </a:lnTo>
                <a:lnTo>
                  <a:pt x="100536" y="195071"/>
                </a:lnTo>
                <a:lnTo>
                  <a:pt x="91353" y="206766"/>
                </a:lnTo>
                <a:lnTo>
                  <a:pt x="80181" y="214000"/>
                </a:lnTo>
                <a:lnTo>
                  <a:pt x="68469" y="217035"/>
                </a:lnTo>
                <a:lnTo>
                  <a:pt x="54067" y="215017"/>
                </a:lnTo>
                <a:lnTo>
                  <a:pt x="42917" y="209090"/>
                </a:lnTo>
                <a:lnTo>
                  <a:pt x="34349" y="199827"/>
                </a:lnTo>
                <a:lnTo>
                  <a:pt x="28622" y="187061"/>
                </a:lnTo>
                <a:lnTo>
                  <a:pt x="25628" y="174004"/>
                </a:lnTo>
                <a:lnTo>
                  <a:pt x="24493" y="161584"/>
                </a:lnTo>
                <a:lnTo>
                  <a:pt x="24493" y="208567"/>
                </a:lnTo>
                <a:lnTo>
                  <a:pt x="30436" y="213629"/>
                </a:lnTo>
                <a:lnTo>
                  <a:pt x="42032" y="219822"/>
                </a:lnTo>
                <a:lnTo>
                  <a:pt x="54759" y="223315"/>
                </a:lnTo>
                <a:lnTo>
                  <a:pt x="72715" y="222182"/>
                </a:lnTo>
                <a:lnTo>
                  <a:pt x="86172" y="218291"/>
                </a:lnTo>
                <a:lnTo>
                  <a:pt x="95971" y="212414"/>
                </a:lnTo>
                <a:lnTo>
                  <a:pt x="102949" y="205320"/>
                </a:lnTo>
                <a:lnTo>
                  <a:pt x="104346" y="203453"/>
                </a:lnTo>
                <a:close/>
              </a:path>
              <a:path w="149304" h="224027">
                <a:moveTo>
                  <a:pt x="149304" y="221741"/>
                </a:moveTo>
                <a:lnTo>
                  <a:pt x="149304" y="211073"/>
                </a:lnTo>
                <a:lnTo>
                  <a:pt x="130972" y="209178"/>
                </a:lnTo>
                <a:lnTo>
                  <a:pt x="125853" y="199322"/>
                </a:lnTo>
                <a:lnTo>
                  <a:pt x="125682" y="0"/>
                </a:lnTo>
                <a:lnTo>
                  <a:pt x="81486" y="3809"/>
                </a:lnTo>
                <a:lnTo>
                  <a:pt x="81486" y="14477"/>
                </a:lnTo>
                <a:lnTo>
                  <a:pt x="100057" y="16284"/>
                </a:lnTo>
                <a:lnTo>
                  <a:pt x="105644" y="25557"/>
                </a:lnTo>
                <a:lnTo>
                  <a:pt x="105870" y="223950"/>
                </a:lnTo>
                <a:lnTo>
                  <a:pt x="149304" y="221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9" name="object 37"/>
          <p:cNvSpPr/>
          <p:nvPr/>
        </p:nvSpPr>
        <p:spPr>
          <a:xfrm>
            <a:off x="6955343" y="2667901"/>
            <a:ext cx="139445" cy="205536"/>
          </a:xfrm>
          <a:custGeom>
            <a:avLst/>
            <a:gdLst/>
            <a:ahLst/>
            <a:cxnLst/>
            <a:rect l="l" t="t" r="r" b="b"/>
            <a:pathLst>
              <a:path w="139445" h="205536">
                <a:moveTo>
                  <a:pt x="64018" y="32753"/>
                </a:moveTo>
                <a:lnTo>
                  <a:pt x="61737" y="16169"/>
                </a:lnTo>
                <a:lnTo>
                  <a:pt x="54474" y="5046"/>
                </a:lnTo>
                <a:lnTo>
                  <a:pt x="43672" y="0"/>
                </a:lnTo>
                <a:lnTo>
                  <a:pt x="27064" y="4381"/>
                </a:lnTo>
                <a:lnTo>
                  <a:pt x="1881" y="41236"/>
                </a:lnTo>
                <a:lnTo>
                  <a:pt x="0" y="53099"/>
                </a:lnTo>
                <a:lnTo>
                  <a:pt x="6857" y="53099"/>
                </a:lnTo>
                <a:lnTo>
                  <a:pt x="6857" y="52337"/>
                </a:lnTo>
                <a:lnTo>
                  <a:pt x="7619" y="47003"/>
                </a:lnTo>
                <a:lnTo>
                  <a:pt x="30854" y="8816"/>
                </a:lnTo>
                <a:lnTo>
                  <a:pt x="45719" y="6617"/>
                </a:lnTo>
                <a:lnTo>
                  <a:pt x="45719" y="93376"/>
                </a:lnTo>
                <a:lnTo>
                  <a:pt x="46826" y="86535"/>
                </a:lnTo>
                <a:lnTo>
                  <a:pt x="49714" y="74522"/>
                </a:lnTo>
                <a:lnTo>
                  <a:pt x="53505" y="62018"/>
                </a:lnTo>
                <a:lnTo>
                  <a:pt x="60760" y="42857"/>
                </a:lnTo>
                <a:lnTo>
                  <a:pt x="64018" y="32753"/>
                </a:lnTo>
                <a:close/>
              </a:path>
              <a:path w="139445" h="205536">
                <a:moveTo>
                  <a:pt x="34289" y="175019"/>
                </a:moveTo>
                <a:lnTo>
                  <a:pt x="34289" y="159017"/>
                </a:lnTo>
                <a:lnTo>
                  <a:pt x="27431" y="158393"/>
                </a:lnTo>
                <a:lnTo>
                  <a:pt x="22585" y="158351"/>
                </a:lnTo>
                <a:lnTo>
                  <a:pt x="11949" y="162091"/>
                </a:lnTo>
                <a:lnTo>
                  <a:pt x="5383" y="176300"/>
                </a:lnTo>
                <a:lnTo>
                  <a:pt x="8517" y="190014"/>
                </a:lnTo>
                <a:lnTo>
                  <a:pt x="17217" y="200069"/>
                </a:lnTo>
                <a:lnTo>
                  <a:pt x="19811" y="201153"/>
                </a:lnTo>
                <a:lnTo>
                  <a:pt x="19811" y="186449"/>
                </a:lnTo>
                <a:lnTo>
                  <a:pt x="23621" y="186449"/>
                </a:lnTo>
                <a:lnTo>
                  <a:pt x="27431" y="181877"/>
                </a:lnTo>
                <a:lnTo>
                  <a:pt x="31241" y="178829"/>
                </a:lnTo>
                <a:lnTo>
                  <a:pt x="34289" y="175019"/>
                </a:lnTo>
                <a:close/>
              </a:path>
              <a:path w="139445" h="205536">
                <a:moveTo>
                  <a:pt x="84373" y="183972"/>
                </a:moveTo>
                <a:lnTo>
                  <a:pt x="84373" y="146542"/>
                </a:lnTo>
                <a:lnTo>
                  <a:pt x="82618" y="157750"/>
                </a:lnTo>
                <a:lnTo>
                  <a:pt x="76985" y="170567"/>
                </a:lnTo>
                <a:lnTo>
                  <a:pt x="67008" y="183912"/>
                </a:lnTo>
                <a:lnTo>
                  <a:pt x="57172" y="193054"/>
                </a:lnTo>
                <a:lnTo>
                  <a:pt x="46980" y="198145"/>
                </a:lnTo>
                <a:lnTo>
                  <a:pt x="32595" y="198063"/>
                </a:lnTo>
                <a:lnTo>
                  <a:pt x="20748" y="193674"/>
                </a:lnTo>
                <a:lnTo>
                  <a:pt x="19811" y="186449"/>
                </a:lnTo>
                <a:lnTo>
                  <a:pt x="19811" y="201153"/>
                </a:lnTo>
                <a:lnTo>
                  <a:pt x="30301" y="205536"/>
                </a:lnTo>
                <a:lnTo>
                  <a:pt x="44443" y="204479"/>
                </a:lnTo>
                <a:lnTo>
                  <a:pt x="57693" y="200942"/>
                </a:lnTo>
                <a:lnTo>
                  <a:pt x="69877" y="195186"/>
                </a:lnTo>
                <a:lnTo>
                  <a:pt x="80823" y="187474"/>
                </a:lnTo>
                <a:lnTo>
                  <a:pt x="84373" y="183972"/>
                </a:lnTo>
                <a:close/>
              </a:path>
              <a:path w="139445" h="205536">
                <a:moveTo>
                  <a:pt x="45719" y="93376"/>
                </a:moveTo>
                <a:lnTo>
                  <a:pt x="45719" y="24905"/>
                </a:lnTo>
                <a:lnTo>
                  <a:pt x="42671" y="34049"/>
                </a:lnTo>
                <a:lnTo>
                  <a:pt x="41147" y="40145"/>
                </a:lnTo>
                <a:lnTo>
                  <a:pt x="35127" y="57116"/>
                </a:lnTo>
                <a:lnTo>
                  <a:pt x="30431" y="71466"/>
                </a:lnTo>
                <a:lnTo>
                  <a:pt x="27005" y="83647"/>
                </a:lnTo>
                <a:lnTo>
                  <a:pt x="24792" y="94107"/>
                </a:lnTo>
                <a:lnTo>
                  <a:pt x="23735" y="103298"/>
                </a:lnTo>
                <a:lnTo>
                  <a:pt x="26503" y="122030"/>
                </a:lnTo>
                <a:lnTo>
                  <a:pt x="33925" y="134229"/>
                </a:lnTo>
                <a:lnTo>
                  <a:pt x="44024" y="140778"/>
                </a:lnTo>
                <a:lnTo>
                  <a:pt x="44024" y="110452"/>
                </a:lnTo>
                <a:lnTo>
                  <a:pt x="44907" y="98398"/>
                </a:lnTo>
                <a:lnTo>
                  <a:pt x="45719" y="93376"/>
                </a:lnTo>
                <a:close/>
              </a:path>
              <a:path w="139445" h="205536">
                <a:moveTo>
                  <a:pt x="139445" y="14999"/>
                </a:moveTo>
                <a:lnTo>
                  <a:pt x="139445" y="6617"/>
                </a:lnTo>
                <a:lnTo>
                  <a:pt x="135635" y="4331"/>
                </a:lnTo>
                <a:lnTo>
                  <a:pt x="128015" y="4331"/>
                </a:lnTo>
                <a:lnTo>
                  <a:pt x="123443" y="5855"/>
                </a:lnTo>
                <a:lnTo>
                  <a:pt x="120395" y="11189"/>
                </a:lnTo>
                <a:lnTo>
                  <a:pt x="119633" y="11951"/>
                </a:lnTo>
                <a:lnTo>
                  <a:pt x="117347" y="21857"/>
                </a:lnTo>
                <a:lnTo>
                  <a:pt x="109852" y="52638"/>
                </a:lnTo>
                <a:lnTo>
                  <a:pt x="96773" y="110249"/>
                </a:lnTo>
                <a:lnTo>
                  <a:pt x="92362" y="117625"/>
                </a:lnTo>
                <a:lnTo>
                  <a:pt x="83228" y="128045"/>
                </a:lnTo>
                <a:lnTo>
                  <a:pt x="69590" y="135809"/>
                </a:lnTo>
                <a:lnTo>
                  <a:pt x="51845" y="132519"/>
                </a:lnTo>
                <a:lnTo>
                  <a:pt x="44242" y="123038"/>
                </a:lnTo>
                <a:lnTo>
                  <a:pt x="44024" y="110452"/>
                </a:lnTo>
                <a:lnTo>
                  <a:pt x="44024" y="140778"/>
                </a:lnTo>
                <a:lnTo>
                  <a:pt x="44442" y="141049"/>
                </a:lnTo>
                <a:lnTo>
                  <a:pt x="56494" y="143648"/>
                </a:lnTo>
                <a:lnTo>
                  <a:pt x="70929" y="142174"/>
                </a:lnTo>
                <a:lnTo>
                  <a:pt x="82465" y="137509"/>
                </a:lnTo>
                <a:lnTo>
                  <a:pt x="84373" y="146542"/>
                </a:lnTo>
                <a:lnTo>
                  <a:pt x="84373" y="183972"/>
                </a:lnTo>
                <a:lnTo>
                  <a:pt x="90359" y="178066"/>
                </a:lnTo>
                <a:lnTo>
                  <a:pt x="98311" y="167225"/>
                </a:lnTo>
                <a:lnTo>
                  <a:pt x="104507" y="155212"/>
                </a:lnTo>
                <a:lnTo>
                  <a:pt x="108775" y="142288"/>
                </a:lnTo>
                <a:lnTo>
                  <a:pt x="138683" y="20333"/>
                </a:lnTo>
                <a:lnTo>
                  <a:pt x="139445" y="14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0" name="object 38"/>
          <p:cNvSpPr/>
          <p:nvPr/>
        </p:nvSpPr>
        <p:spPr>
          <a:xfrm>
            <a:off x="7216035" y="2637181"/>
            <a:ext cx="151548" cy="185165"/>
          </a:xfrm>
          <a:custGeom>
            <a:avLst/>
            <a:gdLst/>
            <a:ahLst/>
            <a:cxnLst/>
            <a:rect l="l" t="t" r="r" b="b"/>
            <a:pathLst>
              <a:path w="151548" h="185165">
                <a:moveTo>
                  <a:pt x="151548" y="12954"/>
                </a:moveTo>
                <a:lnTo>
                  <a:pt x="151548" y="0"/>
                </a:lnTo>
                <a:lnTo>
                  <a:pt x="92874" y="0"/>
                </a:lnTo>
                <a:lnTo>
                  <a:pt x="52286" y="9325"/>
                </a:lnTo>
                <a:lnTo>
                  <a:pt x="19970" y="34794"/>
                </a:lnTo>
                <a:lnTo>
                  <a:pt x="1856" y="72641"/>
                </a:lnTo>
                <a:lnTo>
                  <a:pt x="0" y="87358"/>
                </a:lnTo>
                <a:lnTo>
                  <a:pt x="1080" y="103092"/>
                </a:lnTo>
                <a:lnTo>
                  <a:pt x="4256" y="117804"/>
                </a:lnTo>
                <a:lnTo>
                  <a:pt x="9352" y="131379"/>
                </a:lnTo>
                <a:lnTo>
                  <a:pt x="12102" y="136334"/>
                </a:lnTo>
                <a:lnTo>
                  <a:pt x="12102" y="86106"/>
                </a:lnTo>
                <a:lnTo>
                  <a:pt x="14678" y="71576"/>
                </a:lnTo>
                <a:lnTo>
                  <a:pt x="35468" y="36123"/>
                </a:lnTo>
                <a:lnTo>
                  <a:pt x="70768" y="16012"/>
                </a:lnTo>
                <a:lnTo>
                  <a:pt x="141642" y="12954"/>
                </a:lnTo>
                <a:lnTo>
                  <a:pt x="151548" y="12954"/>
                </a:lnTo>
                <a:close/>
              </a:path>
              <a:path w="151548" h="185165">
                <a:moveTo>
                  <a:pt x="151548" y="99060"/>
                </a:moveTo>
                <a:lnTo>
                  <a:pt x="151548" y="86106"/>
                </a:lnTo>
                <a:lnTo>
                  <a:pt x="12102" y="86106"/>
                </a:lnTo>
                <a:lnTo>
                  <a:pt x="12102" y="136334"/>
                </a:lnTo>
                <a:lnTo>
                  <a:pt x="13414" y="138697"/>
                </a:lnTo>
                <a:lnTo>
                  <a:pt x="13414" y="107997"/>
                </a:lnTo>
                <a:lnTo>
                  <a:pt x="141642" y="99060"/>
                </a:lnTo>
                <a:lnTo>
                  <a:pt x="151548" y="99060"/>
                </a:lnTo>
                <a:close/>
              </a:path>
              <a:path w="151548" h="185165">
                <a:moveTo>
                  <a:pt x="151548" y="185166"/>
                </a:moveTo>
                <a:lnTo>
                  <a:pt x="151548" y="172212"/>
                </a:lnTo>
                <a:lnTo>
                  <a:pt x="92874" y="172147"/>
                </a:lnTo>
                <a:lnTo>
                  <a:pt x="79138" y="170984"/>
                </a:lnTo>
                <a:lnTo>
                  <a:pt x="41540" y="154106"/>
                </a:lnTo>
                <a:lnTo>
                  <a:pt x="17425" y="121476"/>
                </a:lnTo>
                <a:lnTo>
                  <a:pt x="13414" y="107997"/>
                </a:lnTo>
                <a:lnTo>
                  <a:pt x="13414" y="138697"/>
                </a:lnTo>
                <a:lnTo>
                  <a:pt x="45417" y="171967"/>
                </a:lnTo>
                <a:lnTo>
                  <a:pt x="84020" y="184745"/>
                </a:lnTo>
                <a:lnTo>
                  <a:pt x="141642" y="185166"/>
                </a:lnTo>
                <a:lnTo>
                  <a:pt x="151548" y="18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1" name="object 39"/>
          <p:cNvSpPr/>
          <p:nvPr/>
        </p:nvSpPr>
        <p:spPr>
          <a:xfrm>
            <a:off x="7491015" y="2591460"/>
            <a:ext cx="215919" cy="217932"/>
          </a:xfrm>
          <a:custGeom>
            <a:avLst/>
            <a:gdLst/>
            <a:ahLst/>
            <a:cxnLst/>
            <a:rect l="l" t="t" r="r" b="b"/>
            <a:pathLst>
              <a:path w="215919" h="217932">
                <a:moveTo>
                  <a:pt x="77723" y="118025"/>
                </a:moveTo>
                <a:lnTo>
                  <a:pt x="77723" y="18288"/>
                </a:lnTo>
                <a:lnTo>
                  <a:pt x="76199" y="21336"/>
                </a:lnTo>
                <a:lnTo>
                  <a:pt x="36575" y="192786"/>
                </a:lnTo>
                <a:lnTo>
                  <a:pt x="32017" y="203489"/>
                </a:lnTo>
                <a:lnTo>
                  <a:pt x="20245" y="207006"/>
                </a:lnTo>
                <a:lnTo>
                  <a:pt x="3047" y="207264"/>
                </a:lnTo>
                <a:lnTo>
                  <a:pt x="0" y="207264"/>
                </a:lnTo>
                <a:lnTo>
                  <a:pt x="0" y="217932"/>
                </a:lnTo>
                <a:lnTo>
                  <a:pt x="57149" y="217932"/>
                </a:lnTo>
                <a:lnTo>
                  <a:pt x="57149" y="202692"/>
                </a:lnTo>
                <a:lnTo>
                  <a:pt x="59435" y="196596"/>
                </a:lnTo>
                <a:lnTo>
                  <a:pt x="77723" y="118025"/>
                </a:lnTo>
                <a:close/>
              </a:path>
              <a:path w="215919" h="217932">
                <a:moveTo>
                  <a:pt x="215919" y="50774"/>
                </a:moveTo>
                <a:lnTo>
                  <a:pt x="201768" y="13877"/>
                </a:lnTo>
                <a:lnTo>
                  <a:pt x="60959" y="39"/>
                </a:lnTo>
                <a:lnTo>
                  <a:pt x="49529" y="0"/>
                </a:lnTo>
                <a:lnTo>
                  <a:pt x="49529" y="10668"/>
                </a:lnTo>
                <a:lnTo>
                  <a:pt x="69341" y="10668"/>
                </a:lnTo>
                <a:lnTo>
                  <a:pt x="75437" y="11430"/>
                </a:lnTo>
                <a:lnTo>
                  <a:pt x="77723" y="11430"/>
                </a:lnTo>
                <a:lnTo>
                  <a:pt x="77723" y="118025"/>
                </a:lnTo>
                <a:lnTo>
                  <a:pt x="80009" y="108204"/>
                </a:lnTo>
                <a:lnTo>
                  <a:pt x="82295" y="108204"/>
                </a:lnTo>
                <a:lnTo>
                  <a:pt x="82295" y="101346"/>
                </a:lnTo>
                <a:lnTo>
                  <a:pt x="100583" y="22098"/>
                </a:lnTo>
                <a:lnTo>
                  <a:pt x="102869" y="11430"/>
                </a:lnTo>
                <a:lnTo>
                  <a:pt x="104393" y="10668"/>
                </a:lnTo>
                <a:lnTo>
                  <a:pt x="155447" y="10668"/>
                </a:lnTo>
                <a:lnTo>
                  <a:pt x="173174" y="14192"/>
                </a:lnTo>
                <a:lnTo>
                  <a:pt x="183576" y="23071"/>
                </a:lnTo>
                <a:lnTo>
                  <a:pt x="188251" y="34766"/>
                </a:lnTo>
                <a:lnTo>
                  <a:pt x="188251" y="90864"/>
                </a:lnTo>
                <a:lnTo>
                  <a:pt x="195333" y="85472"/>
                </a:lnTo>
                <a:lnTo>
                  <a:pt x="204854" y="75368"/>
                </a:lnTo>
                <a:lnTo>
                  <a:pt x="211998" y="63744"/>
                </a:lnTo>
                <a:lnTo>
                  <a:pt x="215919" y="50774"/>
                </a:lnTo>
                <a:close/>
              </a:path>
              <a:path w="215919" h="217932">
                <a:moveTo>
                  <a:pt x="172210" y="198447"/>
                </a:moveTo>
                <a:lnTo>
                  <a:pt x="172210" y="145208"/>
                </a:lnTo>
                <a:lnTo>
                  <a:pt x="170599" y="158712"/>
                </a:lnTo>
                <a:lnTo>
                  <a:pt x="165976" y="171551"/>
                </a:lnTo>
                <a:lnTo>
                  <a:pt x="137159" y="200795"/>
                </a:lnTo>
                <a:lnTo>
                  <a:pt x="69341" y="207220"/>
                </a:lnTo>
                <a:lnTo>
                  <a:pt x="60959" y="207264"/>
                </a:lnTo>
                <a:lnTo>
                  <a:pt x="57911" y="206502"/>
                </a:lnTo>
                <a:lnTo>
                  <a:pt x="57149" y="206502"/>
                </a:lnTo>
                <a:lnTo>
                  <a:pt x="57149" y="217932"/>
                </a:lnTo>
                <a:lnTo>
                  <a:pt x="116585" y="217932"/>
                </a:lnTo>
                <a:lnTo>
                  <a:pt x="132863" y="216445"/>
                </a:lnTo>
                <a:lnTo>
                  <a:pt x="147917" y="212272"/>
                </a:lnTo>
                <a:lnTo>
                  <a:pt x="161524" y="205843"/>
                </a:lnTo>
                <a:lnTo>
                  <a:pt x="172210" y="198447"/>
                </a:lnTo>
                <a:close/>
              </a:path>
              <a:path w="215919" h="217932">
                <a:moveTo>
                  <a:pt x="188251" y="90864"/>
                </a:moveTo>
                <a:lnTo>
                  <a:pt x="188251" y="34766"/>
                </a:lnTo>
                <a:lnTo>
                  <a:pt x="187078" y="49045"/>
                </a:lnTo>
                <a:lnTo>
                  <a:pt x="183119" y="62435"/>
                </a:lnTo>
                <a:lnTo>
                  <a:pt x="156901" y="93033"/>
                </a:lnTo>
                <a:lnTo>
                  <a:pt x="82295" y="101346"/>
                </a:lnTo>
                <a:lnTo>
                  <a:pt x="82295" y="108204"/>
                </a:lnTo>
                <a:lnTo>
                  <a:pt x="137182" y="108208"/>
                </a:lnTo>
                <a:lnTo>
                  <a:pt x="154740" y="112050"/>
                </a:lnTo>
                <a:lnTo>
                  <a:pt x="160979" y="117598"/>
                </a:lnTo>
                <a:lnTo>
                  <a:pt x="160979" y="104935"/>
                </a:lnTo>
                <a:lnTo>
                  <a:pt x="172550" y="100429"/>
                </a:lnTo>
                <a:lnTo>
                  <a:pt x="184283" y="93884"/>
                </a:lnTo>
                <a:lnTo>
                  <a:pt x="188251" y="90864"/>
                </a:lnTo>
                <a:close/>
              </a:path>
              <a:path w="215919" h="217932">
                <a:moveTo>
                  <a:pt x="199944" y="154856"/>
                </a:moveTo>
                <a:lnTo>
                  <a:pt x="185248" y="117319"/>
                </a:lnTo>
                <a:lnTo>
                  <a:pt x="160979" y="104935"/>
                </a:lnTo>
                <a:lnTo>
                  <a:pt x="160979" y="117598"/>
                </a:lnTo>
                <a:lnTo>
                  <a:pt x="165419" y="121545"/>
                </a:lnTo>
                <a:lnTo>
                  <a:pt x="170731" y="133620"/>
                </a:lnTo>
                <a:lnTo>
                  <a:pt x="172210" y="145208"/>
                </a:lnTo>
                <a:lnTo>
                  <a:pt x="172210" y="198447"/>
                </a:lnTo>
                <a:lnTo>
                  <a:pt x="173457" y="197585"/>
                </a:lnTo>
                <a:lnTo>
                  <a:pt x="183491" y="187928"/>
                </a:lnTo>
                <a:lnTo>
                  <a:pt x="191401" y="177301"/>
                </a:lnTo>
                <a:lnTo>
                  <a:pt x="196960" y="166134"/>
                </a:lnTo>
                <a:lnTo>
                  <a:pt x="199944" y="154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2" name="object 40"/>
          <p:cNvSpPr/>
          <p:nvPr/>
        </p:nvSpPr>
        <p:spPr>
          <a:xfrm>
            <a:off x="7746298" y="2570887"/>
            <a:ext cx="107442" cy="316991"/>
          </a:xfrm>
          <a:custGeom>
            <a:avLst/>
            <a:gdLst/>
            <a:ahLst/>
            <a:cxnLst/>
            <a:rect l="l" t="t" r="r" b="b"/>
            <a:pathLst>
              <a:path w="107442" h="316991">
                <a:moveTo>
                  <a:pt x="107442" y="162305"/>
                </a:moveTo>
                <a:lnTo>
                  <a:pt x="107442" y="154685"/>
                </a:lnTo>
                <a:lnTo>
                  <a:pt x="102870" y="154685"/>
                </a:lnTo>
                <a:lnTo>
                  <a:pt x="92711" y="152946"/>
                </a:lnTo>
                <a:lnTo>
                  <a:pt x="81092" y="147845"/>
                </a:lnTo>
                <a:lnTo>
                  <a:pt x="70944" y="137972"/>
                </a:lnTo>
                <a:lnTo>
                  <a:pt x="65199" y="121919"/>
                </a:lnTo>
                <a:lnTo>
                  <a:pt x="64770" y="52577"/>
                </a:lnTo>
                <a:lnTo>
                  <a:pt x="64370" y="37809"/>
                </a:lnTo>
                <a:lnTo>
                  <a:pt x="39828" y="7417"/>
                </a:lnTo>
                <a:lnTo>
                  <a:pt x="0" y="0"/>
                </a:lnTo>
                <a:lnTo>
                  <a:pt x="0" y="6095"/>
                </a:lnTo>
                <a:lnTo>
                  <a:pt x="4572" y="6095"/>
                </a:lnTo>
                <a:lnTo>
                  <a:pt x="21470" y="9859"/>
                </a:lnTo>
                <a:lnTo>
                  <a:pt x="33070" y="17410"/>
                </a:lnTo>
                <a:lnTo>
                  <a:pt x="40095" y="26847"/>
                </a:lnTo>
                <a:lnTo>
                  <a:pt x="43434" y="36575"/>
                </a:lnTo>
                <a:lnTo>
                  <a:pt x="43434" y="96773"/>
                </a:lnTo>
                <a:lnTo>
                  <a:pt x="43562" y="111135"/>
                </a:lnTo>
                <a:lnTo>
                  <a:pt x="44458" y="123786"/>
                </a:lnTo>
                <a:lnTo>
                  <a:pt x="50377" y="138885"/>
                </a:lnTo>
                <a:lnTo>
                  <a:pt x="59966" y="148859"/>
                </a:lnTo>
                <a:lnTo>
                  <a:pt x="70988" y="154857"/>
                </a:lnTo>
                <a:lnTo>
                  <a:pt x="70988" y="178352"/>
                </a:lnTo>
                <a:lnTo>
                  <a:pt x="76991" y="172176"/>
                </a:lnTo>
                <a:lnTo>
                  <a:pt x="87554" y="165601"/>
                </a:lnTo>
                <a:lnTo>
                  <a:pt x="102870" y="162375"/>
                </a:lnTo>
                <a:lnTo>
                  <a:pt x="107442" y="162305"/>
                </a:lnTo>
                <a:close/>
              </a:path>
              <a:path w="107442" h="316991">
                <a:moveTo>
                  <a:pt x="70988" y="178352"/>
                </a:moveTo>
                <a:lnTo>
                  <a:pt x="70988" y="154857"/>
                </a:lnTo>
                <a:lnTo>
                  <a:pt x="55737" y="166106"/>
                </a:lnTo>
                <a:lnTo>
                  <a:pt x="47504" y="178456"/>
                </a:lnTo>
                <a:lnTo>
                  <a:pt x="44126" y="190159"/>
                </a:lnTo>
                <a:lnTo>
                  <a:pt x="43439" y="199465"/>
                </a:lnTo>
                <a:lnTo>
                  <a:pt x="43434" y="258317"/>
                </a:lnTo>
                <a:lnTo>
                  <a:pt x="43191" y="276268"/>
                </a:lnTo>
                <a:lnTo>
                  <a:pt x="19296" y="307736"/>
                </a:lnTo>
                <a:lnTo>
                  <a:pt x="1524" y="310895"/>
                </a:lnTo>
                <a:lnTo>
                  <a:pt x="0" y="312419"/>
                </a:lnTo>
                <a:lnTo>
                  <a:pt x="0" y="316991"/>
                </a:lnTo>
                <a:lnTo>
                  <a:pt x="6096" y="316991"/>
                </a:lnTo>
                <a:lnTo>
                  <a:pt x="49171" y="304373"/>
                </a:lnTo>
                <a:lnTo>
                  <a:pt x="64943" y="199864"/>
                </a:lnTo>
                <a:lnTo>
                  <a:pt x="66154" y="187823"/>
                </a:lnTo>
                <a:lnTo>
                  <a:pt x="69441" y="179942"/>
                </a:lnTo>
                <a:lnTo>
                  <a:pt x="70988" y="178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3" name="object 41"/>
          <p:cNvSpPr/>
          <p:nvPr/>
        </p:nvSpPr>
        <p:spPr>
          <a:xfrm>
            <a:off x="2360482" y="3316885"/>
            <a:ext cx="208025" cy="227837"/>
          </a:xfrm>
          <a:custGeom>
            <a:avLst/>
            <a:gdLst/>
            <a:ahLst/>
            <a:cxnLst/>
            <a:rect l="l" t="t" r="r" b="b"/>
            <a:pathLst>
              <a:path w="208025" h="227837">
                <a:moveTo>
                  <a:pt x="208025" y="227838"/>
                </a:moveTo>
                <a:lnTo>
                  <a:pt x="208025" y="217932"/>
                </a:lnTo>
                <a:lnTo>
                  <a:pt x="182879" y="217932"/>
                </a:lnTo>
                <a:lnTo>
                  <a:pt x="182879" y="215646"/>
                </a:lnTo>
                <a:lnTo>
                  <a:pt x="181355" y="207264"/>
                </a:lnTo>
                <a:lnTo>
                  <a:pt x="163067" y="7620"/>
                </a:lnTo>
                <a:lnTo>
                  <a:pt x="162305" y="1524"/>
                </a:lnTo>
                <a:lnTo>
                  <a:pt x="162305" y="0"/>
                </a:lnTo>
                <a:lnTo>
                  <a:pt x="153161" y="0"/>
                </a:lnTo>
                <a:lnTo>
                  <a:pt x="150875" y="1524"/>
                </a:lnTo>
                <a:lnTo>
                  <a:pt x="149351" y="5334"/>
                </a:lnTo>
                <a:lnTo>
                  <a:pt x="44195" y="191262"/>
                </a:lnTo>
                <a:lnTo>
                  <a:pt x="13656" y="217151"/>
                </a:lnTo>
                <a:lnTo>
                  <a:pt x="0" y="217932"/>
                </a:lnTo>
                <a:lnTo>
                  <a:pt x="0" y="226314"/>
                </a:lnTo>
                <a:lnTo>
                  <a:pt x="761" y="227838"/>
                </a:lnTo>
                <a:lnTo>
                  <a:pt x="3809" y="227838"/>
                </a:lnTo>
                <a:lnTo>
                  <a:pt x="16792" y="227468"/>
                </a:lnTo>
                <a:lnTo>
                  <a:pt x="29214" y="227076"/>
                </a:lnTo>
                <a:lnTo>
                  <a:pt x="42623" y="227355"/>
                </a:lnTo>
                <a:lnTo>
                  <a:pt x="47243" y="227509"/>
                </a:lnTo>
                <a:lnTo>
                  <a:pt x="47243" y="202692"/>
                </a:lnTo>
                <a:lnTo>
                  <a:pt x="48767" y="199644"/>
                </a:lnTo>
                <a:lnTo>
                  <a:pt x="51815" y="195072"/>
                </a:lnTo>
                <a:lnTo>
                  <a:pt x="53165" y="192012"/>
                </a:lnTo>
                <a:lnTo>
                  <a:pt x="56543" y="185767"/>
                </a:lnTo>
                <a:lnTo>
                  <a:pt x="64643" y="171489"/>
                </a:lnTo>
                <a:lnTo>
                  <a:pt x="80009" y="168359"/>
                </a:lnTo>
                <a:lnTo>
                  <a:pt x="80009" y="144780"/>
                </a:lnTo>
                <a:lnTo>
                  <a:pt x="139445" y="39624"/>
                </a:lnTo>
                <a:lnTo>
                  <a:pt x="150113" y="144780"/>
                </a:lnTo>
                <a:lnTo>
                  <a:pt x="150113" y="154079"/>
                </a:lnTo>
                <a:lnTo>
                  <a:pt x="150875" y="153924"/>
                </a:lnTo>
                <a:lnTo>
                  <a:pt x="151509" y="163764"/>
                </a:lnTo>
                <a:lnTo>
                  <a:pt x="155393" y="206818"/>
                </a:lnTo>
                <a:lnTo>
                  <a:pt x="155447" y="227281"/>
                </a:lnTo>
                <a:lnTo>
                  <a:pt x="172036" y="227286"/>
                </a:lnTo>
                <a:lnTo>
                  <a:pt x="186240" y="227526"/>
                </a:lnTo>
                <a:lnTo>
                  <a:pt x="197493" y="227773"/>
                </a:lnTo>
                <a:lnTo>
                  <a:pt x="208025" y="227838"/>
                </a:lnTo>
                <a:close/>
              </a:path>
              <a:path w="208025" h="227837">
                <a:moveTo>
                  <a:pt x="66293" y="227838"/>
                </a:moveTo>
                <a:lnTo>
                  <a:pt x="66293" y="217932"/>
                </a:lnTo>
                <a:lnTo>
                  <a:pt x="60959" y="217932"/>
                </a:lnTo>
                <a:lnTo>
                  <a:pt x="54863" y="217170"/>
                </a:lnTo>
                <a:lnTo>
                  <a:pt x="47243" y="214884"/>
                </a:lnTo>
                <a:lnTo>
                  <a:pt x="47243" y="227509"/>
                </a:lnTo>
                <a:lnTo>
                  <a:pt x="51815" y="227662"/>
                </a:lnTo>
                <a:lnTo>
                  <a:pt x="56543" y="227780"/>
                </a:lnTo>
                <a:lnTo>
                  <a:pt x="66293" y="227838"/>
                </a:lnTo>
                <a:close/>
              </a:path>
              <a:path w="208025" h="227837">
                <a:moveTo>
                  <a:pt x="150113" y="154079"/>
                </a:moveTo>
                <a:lnTo>
                  <a:pt x="150113" y="144780"/>
                </a:lnTo>
                <a:lnTo>
                  <a:pt x="80009" y="144780"/>
                </a:lnTo>
                <a:lnTo>
                  <a:pt x="80009" y="168359"/>
                </a:lnTo>
                <a:lnTo>
                  <a:pt x="150113" y="154079"/>
                </a:lnTo>
                <a:close/>
              </a:path>
              <a:path w="208025" h="227837">
                <a:moveTo>
                  <a:pt x="155447" y="227281"/>
                </a:moveTo>
                <a:lnTo>
                  <a:pt x="155447" y="217170"/>
                </a:lnTo>
                <a:lnTo>
                  <a:pt x="139445" y="217932"/>
                </a:lnTo>
                <a:lnTo>
                  <a:pt x="126491" y="217932"/>
                </a:lnTo>
                <a:lnTo>
                  <a:pt x="126491" y="227838"/>
                </a:lnTo>
                <a:lnTo>
                  <a:pt x="131063" y="227838"/>
                </a:lnTo>
                <a:lnTo>
                  <a:pt x="143532" y="227633"/>
                </a:lnTo>
                <a:lnTo>
                  <a:pt x="155447" y="227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4" name="object 42"/>
          <p:cNvSpPr/>
          <p:nvPr/>
        </p:nvSpPr>
        <p:spPr>
          <a:xfrm>
            <a:off x="2596702" y="3329838"/>
            <a:ext cx="86868" cy="76200"/>
          </a:xfrm>
          <a:custGeom>
            <a:avLst/>
            <a:gdLst/>
            <a:ahLst/>
            <a:cxnLst/>
            <a:rect l="l" t="t" r="r" b="b"/>
            <a:pathLst>
              <a:path w="86868" h="76200">
                <a:moveTo>
                  <a:pt x="41148" y="32765"/>
                </a:moveTo>
                <a:lnTo>
                  <a:pt x="41148" y="22097"/>
                </a:lnTo>
                <a:lnTo>
                  <a:pt x="11430" y="1523"/>
                </a:lnTo>
                <a:lnTo>
                  <a:pt x="8382" y="0"/>
                </a:lnTo>
                <a:lnTo>
                  <a:pt x="2286" y="0"/>
                </a:lnTo>
                <a:lnTo>
                  <a:pt x="0" y="3809"/>
                </a:lnTo>
                <a:lnTo>
                  <a:pt x="0" y="10667"/>
                </a:lnTo>
                <a:lnTo>
                  <a:pt x="2286" y="11429"/>
                </a:lnTo>
                <a:lnTo>
                  <a:pt x="5334" y="13715"/>
                </a:lnTo>
                <a:lnTo>
                  <a:pt x="37338" y="27431"/>
                </a:lnTo>
                <a:lnTo>
                  <a:pt x="37338" y="35305"/>
                </a:lnTo>
                <a:lnTo>
                  <a:pt x="41148" y="32765"/>
                </a:lnTo>
                <a:close/>
              </a:path>
              <a:path w="86868" h="76200">
                <a:moveTo>
                  <a:pt x="37338" y="35305"/>
                </a:moveTo>
                <a:lnTo>
                  <a:pt x="37338" y="27431"/>
                </a:lnTo>
                <a:lnTo>
                  <a:pt x="5334" y="41909"/>
                </a:lnTo>
                <a:lnTo>
                  <a:pt x="2286" y="42671"/>
                </a:lnTo>
                <a:lnTo>
                  <a:pt x="0" y="44195"/>
                </a:lnTo>
                <a:lnTo>
                  <a:pt x="0" y="51053"/>
                </a:lnTo>
                <a:lnTo>
                  <a:pt x="2286" y="54863"/>
                </a:lnTo>
                <a:lnTo>
                  <a:pt x="9144" y="54863"/>
                </a:lnTo>
                <a:lnTo>
                  <a:pt x="11430" y="52577"/>
                </a:lnTo>
                <a:lnTo>
                  <a:pt x="37338" y="35305"/>
                </a:lnTo>
                <a:close/>
              </a:path>
              <a:path w="86868" h="76200">
                <a:moveTo>
                  <a:pt x="50292" y="-14478"/>
                </a:moveTo>
                <a:lnTo>
                  <a:pt x="50292" y="-17526"/>
                </a:lnTo>
                <a:lnTo>
                  <a:pt x="47279" y="-20538"/>
                </a:lnTo>
                <a:lnTo>
                  <a:pt x="38862" y="-20574"/>
                </a:lnTo>
                <a:lnTo>
                  <a:pt x="37338" y="-17526"/>
                </a:lnTo>
                <a:lnTo>
                  <a:pt x="37338" y="-14478"/>
                </a:lnTo>
                <a:lnTo>
                  <a:pt x="41148" y="22097"/>
                </a:lnTo>
                <a:lnTo>
                  <a:pt x="41148" y="76199"/>
                </a:lnTo>
                <a:lnTo>
                  <a:pt x="46482" y="76199"/>
                </a:lnTo>
                <a:lnTo>
                  <a:pt x="46482" y="22097"/>
                </a:lnTo>
                <a:lnTo>
                  <a:pt x="49530" y="-11430"/>
                </a:lnTo>
                <a:lnTo>
                  <a:pt x="50292" y="-14478"/>
                </a:lnTo>
                <a:close/>
              </a:path>
              <a:path w="86868" h="76200">
                <a:moveTo>
                  <a:pt x="41148" y="76199"/>
                </a:moveTo>
                <a:lnTo>
                  <a:pt x="41148" y="32765"/>
                </a:lnTo>
                <a:lnTo>
                  <a:pt x="37338" y="68579"/>
                </a:lnTo>
                <a:lnTo>
                  <a:pt x="37338" y="71627"/>
                </a:lnTo>
                <a:lnTo>
                  <a:pt x="38862" y="76199"/>
                </a:lnTo>
                <a:lnTo>
                  <a:pt x="41148" y="76199"/>
                </a:lnTo>
                <a:close/>
              </a:path>
              <a:path w="86868" h="76200">
                <a:moveTo>
                  <a:pt x="86868" y="10667"/>
                </a:moveTo>
                <a:lnTo>
                  <a:pt x="86868" y="3809"/>
                </a:lnTo>
                <a:lnTo>
                  <a:pt x="84582" y="0"/>
                </a:lnTo>
                <a:lnTo>
                  <a:pt x="77724" y="0"/>
                </a:lnTo>
                <a:lnTo>
                  <a:pt x="76200" y="1523"/>
                </a:lnTo>
                <a:lnTo>
                  <a:pt x="46482" y="22097"/>
                </a:lnTo>
                <a:lnTo>
                  <a:pt x="46482" y="76199"/>
                </a:lnTo>
                <a:lnTo>
                  <a:pt x="47279" y="76146"/>
                </a:lnTo>
                <a:lnTo>
                  <a:pt x="47279" y="40461"/>
                </a:lnTo>
                <a:lnTo>
                  <a:pt x="55720" y="40539"/>
                </a:lnTo>
                <a:lnTo>
                  <a:pt x="59759" y="42906"/>
                </a:lnTo>
                <a:lnTo>
                  <a:pt x="59759" y="31441"/>
                </a:lnTo>
                <a:lnTo>
                  <a:pt x="81534" y="13715"/>
                </a:lnTo>
                <a:lnTo>
                  <a:pt x="84582" y="11429"/>
                </a:lnTo>
                <a:lnTo>
                  <a:pt x="86868" y="10667"/>
                </a:lnTo>
                <a:close/>
              </a:path>
              <a:path w="86868" h="76200">
                <a:moveTo>
                  <a:pt x="50292" y="71627"/>
                </a:moveTo>
                <a:lnTo>
                  <a:pt x="50292" y="68579"/>
                </a:lnTo>
                <a:lnTo>
                  <a:pt x="47279" y="40461"/>
                </a:lnTo>
                <a:lnTo>
                  <a:pt x="47279" y="76146"/>
                </a:lnTo>
                <a:lnTo>
                  <a:pt x="50292" y="71627"/>
                </a:lnTo>
                <a:close/>
              </a:path>
              <a:path w="86868" h="76200">
                <a:moveTo>
                  <a:pt x="86868" y="51053"/>
                </a:moveTo>
                <a:lnTo>
                  <a:pt x="86868" y="44195"/>
                </a:lnTo>
                <a:lnTo>
                  <a:pt x="83820" y="42671"/>
                </a:lnTo>
                <a:lnTo>
                  <a:pt x="83058" y="41909"/>
                </a:lnTo>
                <a:lnTo>
                  <a:pt x="71492" y="36490"/>
                </a:lnTo>
                <a:lnTo>
                  <a:pt x="59759" y="31441"/>
                </a:lnTo>
                <a:lnTo>
                  <a:pt x="59759" y="42906"/>
                </a:lnTo>
                <a:lnTo>
                  <a:pt x="66671" y="46957"/>
                </a:lnTo>
                <a:lnTo>
                  <a:pt x="79248" y="54863"/>
                </a:lnTo>
                <a:lnTo>
                  <a:pt x="84582" y="54863"/>
                </a:lnTo>
                <a:lnTo>
                  <a:pt x="86868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5" name="object 44"/>
          <p:cNvSpPr/>
          <p:nvPr/>
        </p:nvSpPr>
        <p:spPr>
          <a:xfrm>
            <a:off x="3145342" y="3306217"/>
            <a:ext cx="108204" cy="317753"/>
          </a:xfrm>
          <a:custGeom>
            <a:avLst/>
            <a:gdLst/>
            <a:ahLst/>
            <a:cxnLst/>
            <a:rect l="l" t="t" r="r" b="b"/>
            <a:pathLst>
              <a:path w="108204" h="317753">
                <a:moveTo>
                  <a:pt x="108204" y="5334"/>
                </a:moveTo>
                <a:lnTo>
                  <a:pt x="108204" y="0"/>
                </a:lnTo>
                <a:lnTo>
                  <a:pt x="102108" y="0"/>
                </a:lnTo>
                <a:lnTo>
                  <a:pt x="59366" y="12810"/>
                </a:lnTo>
                <a:lnTo>
                  <a:pt x="44022" y="117556"/>
                </a:lnTo>
                <a:lnTo>
                  <a:pt x="42811" y="129686"/>
                </a:lnTo>
                <a:lnTo>
                  <a:pt x="6107" y="155367"/>
                </a:lnTo>
                <a:lnTo>
                  <a:pt x="0" y="155448"/>
                </a:lnTo>
                <a:lnTo>
                  <a:pt x="0" y="162306"/>
                </a:lnTo>
                <a:lnTo>
                  <a:pt x="4572" y="162306"/>
                </a:lnTo>
                <a:lnTo>
                  <a:pt x="15332" y="164385"/>
                </a:lnTo>
                <a:lnTo>
                  <a:pt x="27189" y="169440"/>
                </a:lnTo>
                <a:lnTo>
                  <a:pt x="37482" y="178799"/>
                </a:lnTo>
                <a:lnTo>
                  <a:pt x="37884" y="179793"/>
                </a:lnTo>
                <a:lnTo>
                  <a:pt x="37884" y="161973"/>
                </a:lnTo>
                <a:lnTo>
                  <a:pt x="63479" y="126645"/>
                </a:lnTo>
                <a:lnTo>
                  <a:pt x="64008" y="59436"/>
                </a:lnTo>
                <a:lnTo>
                  <a:pt x="64274" y="41536"/>
                </a:lnTo>
                <a:lnTo>
                  <a:pt x="88787" y="9555"/>
                </a:lnTo>
                <a:lnTo>
                  <a:pt x="106680" y="6096"/>
                </a:lnTo>
                <a:lnTo>
                  <a:pt x="108204" y="5334"/>
                </a:lnTo>
                <a:close/>
              </a:path>
              <a:path w="108204" h="317753">
                <a:moveTo>
                  <a:pt x="108204" y="317754"/>
                </a:moveTo>
                <a:lnTo>
                  <a:pt x="108204" y="311658"/>
                </a:lnTo>
                <a:lnTo>
                  <a:pt x="105918" y="311658"/>
                </a:lnTo>
                <a:lnTo>
                  <a:pt x="102870" y="310896"/>
                </a:lnTo>
                <a:lnTo>
                  <a:pt x="67412" y="290427"/>
                </a:lnTo>
                <a:lnTo>
                  <a:pt x="64007" y="193435"/>
                </a:lnTo>
                <a:lnTo>
                  <a:pt x="58326" y="178597"/>
                </a:lnTo>
                <a:lnTo>
                  <a:pt x="48794" y="168440"/>
                </a:lnTo>
                <a:lnTo>
                  <a:pt x="37884" y="161973"/>
                </a:lnTo>
                <a:lnTo>
                  <a:pt x="37884" y="179793"/>
                </a:lnTo>
                <a:lnTo>
                  <a:pt x="43548" y="193794"/>
                </a:lnTo>
                <a:lnTo>
                  <a:pt x="44196" y="264414"/>
                </a:lnTo>
                <a:lnTo>
                  <a:pt x="54479" y="301115"/>
                </a:lnTo>
                <a:lnTo>
                  <a:pt x="93544" y="317199"/>
                </a:lnTo>
                <a:lnTo>
                  <a:pt x="105918" y="317754"/>
                </a:lnTo>
                <a:lnTo>
                  <a:pt x="108204" y="317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6" name="object 45"/>
          <p:cNvSpPr/>
          <p:nvPr/>
        </p:nvSpPr>
        <p:spPr>
          <a:xfrm>
            <a:off x="3284788" y="3414536"/>
            <a:ext cx="150875" cy="133067"/>
          </a:xfrm>
          <a:custGeom>
            <a:avLst/>
            <a:gdLst/>
            <a:ahLst/>
            <a:cxnLst/>
            <a:rect l="l" t="t" r="r" b="b"/>
            <a:pathLst>
              <a:path w="150875" h="133067">
                <a:moveTo>
                  <a:pt x="27431" y="114184"/>
                </a:moveTo>
                <a:lnTo>
                  <a:pt x="27431" y="97420"/>
                </a:lnTo>
                <a:lnTo>
                  <a:pt x="21335" y="94372"/>
                </a:lnTo>
                <a:lnTo>
                  <a:pt x="7619" y="94372"/>
                </a:lnTo>
                <a:lnTo>
                  <a:pt x="0" y="101992"/>
                </a:lnTo>
                <a:lnTo>
                  <a:pt x="0" y="112660"/>
                </a:lnTo>
                <a:lnTo>
                  <a:pt x="5078" y="125079"/>
                </a:lnTo>
                <a:lnTo>
                  <a:pt x="12953" y="129361"/>
                </a:lnTo>
                <a:lnTo>
                  <a:pt x="12953" y="122566"/>
                </a:lnTo>
                <a:lnTo>
                  <a:pt x="21335" y="121042"/>
                </a:lnTo>
                <a:lnTo>
                  <a:pt x="27431" y="114184"/>
                </a:lnTo>
                <a:close/>
              </a:path>
              <a:path w="150875" h="133067">
                <a:moveTo>
                  <a:pt x="150875" y="23506"/>
                </a:moveTo>
                <a:lnTo>
                  <a:pt x="150875" y="10552"/>
                </a:lnTo>
                <a:lnTo>
                  <a:pt x="145081" y="-3313"/>
                </a:lnTo>
                <a:lnTo>
                  <a:pt x="132607" y="-9641"/>
                </a:lnTo>
                <a:lnTo>
                  <a:pt x="114437" y="-7362"/>
                </a:lnTo>
                <a:lnTo>
                  <a:pt x="102108" y="-593"/>
                </a:lnTo>
                <a:lnTo>
                  <a:pt x="94655" y="7893"/>
                </a:lnTo>
                <a:lnTo>
                  <a:pt x="83347" y="-2911"/>
                </a:lnTo>
                <a:lnTo>
                  <a:pt x="71040" y="-8690"/>
                </a:lnTo>
                <a:lnTo>
                  <a:pt x="60111" y="-10715"/>
                </a:lnTo>
                <a:lnTo>
                  <a:pt x="43616" y="-7184"/>
                </a:lnTo>
                <a:lnTo>
                  <a:pt x="13240" y="25317"/>
                </a:lnTo>
                <a:lnTo>
                  <a:pt x="9143" y="42556"/>
                </a:lnTo>
                <a:lnTo>
                  <a:pt x="15239" y="42556"/>
                </a:lnTo>
                <a:lnTo>
                  <a:pt x="17525" y="37984"/>
                </a:lnTo>
                <a:lnTo>
                  <a:pt x="25312" y="19454"/>
                </a:lnTo>
                <a:lnTo>
                  <a:pt x="34817" y="7062"/>
                </a:lnTo>
                <a:lnTo>
                  <a:pt x="44709" y="-235"/>
                </a:lnTo>
                <a:lnTo>
                  <a:pt x="53658" y="-3484"/>
                </a:lnTo>
                <a:lnTo>
                  <a:pt x="65846" y="-1376"/>
                </a:lnTo>
                <a:lnTo>
                  <a:pt x="73746" y="9540"/>
                </a:lnTo>
                <a:lnTo>
                  <a:pt x="73746" y="127442"/>
                </a:lnTo>
                <a:lnTo>
                  <a:pt x="75798" y="128895"/>
                </a:lnTo>
                <a:lnTo>
                  <a:pt x="77413" y="129368"/>
                </a:lnTo>
                <a:lnTo>
                  <a:pt x="77413" y="110489"/>
                </a:lnTo>
                <a:lnTo>
                  <a:pt x="77977" y="98132"/>
                </a:lnTo>
                <a:lnTo>
                  <a:pt x="92201" y="34174"/>
                </a:lnTo>
                <a:lnTo>
                  <a:pt x="110639" y="153"/>
                </a:lnTo>
                <a:lnTo>
                  <a:pt x="125709" y="-2761"/>
                </a:lnTo>
                <a:lnTo>
                  <a:pt x="135532" y="0"/>
                </a:lnTo>
                <a:lnTo>
                  <a:pt x="135532" y="28840"/>
                </a:lnTo>
                <a:lnTo>
                  <a:pt x="140969" y="28840"/>
                </a:lnTo>
                <a:lnTo>
                  <a:pt x="150875" y="23506"/>
                </a:lnTo>
                <a:close/>
              </a:path>
              <a:path w="150875" h="133067">
                <a:moveTo>
                  <a:pt x="73746" y="127442"/>
                </a:moveTo>
                <a:lnTo>
                  <a:pt x="73746" y="9540"/>
                </a:lnTo>
                <a:lnTo>
                  <a:pt x="73706" y="18010"/>
                </a:lnTo>
                <a:lnTo>
                  <a:pt x="72792" y="27235"/>
                </a:lnTo>
                <a:lnTo>
                  <a:pt x="61350" y="79470"/>
                </a:lnTo>
                <a:lnTo>
                  <a:pt x="41104" y="121808"/>
                </a:lnTo>
                <a:lnTo>
                  <a:pt x="19811" y="126376"/>
                </a:lnTo>
                <a:lnTo>
                  <a:pt x="12953" y="122566"/>
                </a:lnTo>
                <a:lnTo>
                  <a:pt x="12953" y="129361"/>
                </a:lnTo>
                <a:lnTo>
                  <a:pt x="17248" y="131696"/>
                </a:lnTo>
                <a:lnTo>
                  <a:pt x="37483" y="128992"/>
                </a:lnTo>
                <a:lnTo>
                  <a:pt x="50665" y="121461"/>
                </a:lnTo>
                <a:lnTo>
                  <a:pt x="57885" y="113510"/>
                </a:lnTo>
                <a:lnTo>
                  <a:pt x="65168" y="121368"/>
                </a:lnTo>
                <a:lnTo>
                  <a:pt x="73746" y="127442"/>
                </a:lnTo>
                <a:close/>
              </a:path>
              <a:path w="150875" h="133067">
                <a:moveTo>
                  <a:pt x="142493" y="81418"/>
                </a:moveTo>
                <a:lnTo>
                  <a:pt x="135635" y="81418"/>
                </a:lnTo>
                <a:lnTo>
                  <a:pt x="134873" y="82942"/>
                </a:lnTo>
                <a:lnTo>
                  <a:pt x="134873" y="85228"/>
                </a:lnTo>
                <a:lnTo>
                  <a:pt x="126772" y="103973"/>
                </a:lnTo>
                <a:lnTo>
                  <a:pt x="117199" y="116161"/>
                </a:lnTo>
                <a:lnTo>
                  <a:pt x="107293" y="123076"/>
                </a:lnTo>
                <a:lnTo>
                  <a:pt x="98196" y="126002"/>
                </a:lnTo>
                <a:lnTo>
                  <a:pt x="83409" y="121718"/>
                </a:lnTo>
                <a:lnTo>
                  <a:pt x="77413" y="110489"/>
                </a:lnTo>
                <a:lnTo>
                  <a:pt x="77413" y="129368"/>
                </a:lnTo>
                <a:lnTo>
                  <a:pt x="90054" y="133067"/>
                </a:lnTo>
                <a:lnTo>
                  <a:pt x="106690" y="129685"/>
                </a:lnTo>
                <a:lnTo>
                  <a:pt x="120260" y="121024"/>
                </a:lnTo>
                <a:lnTo>
                  <a:pt x="130685" y="109578"/>
                </a:lnTo>
                <a:lnTo>
                  <a:pt x="137884" y="97838"/>
                </a:lnTo>
                <a:lnTo>
                  <a:pt x="141776" y="88297"/>
                </a:lnTo>
                <a:lnTo>
                  <a:pt x="142493" y="81418"/>
                </a:lnTo>
                <a:close/>
              </a:path>
              <a:path w="150875" h="133067">
                <a:moveTo>
                  <a:pt x="135532" y="28840"/>
                </a:moveTo>
                <a:lnTo>
                  <a:pt x="135532" y="0"/>
                </a:lnTo>
                <a:lnTo>
                  <a:pt x="129539" y="2170"/>
                </a:lnTo>
                <a:lnTo>
                  <a:pt x="123443" y="10552"/>
                </a:lnTo>
                <a:lnTo>
                  <a:pt x="123443" y="23506"/>
                </a:lnTo>
                <a:lnTo>
                  <a:pt x="127253" y="28840"/>
                </a:lnTo>
                <a:lnTo>
                  <a:pt x="135532" y="2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7" name="object 46"/>
          <p:cNvSpPr/>
          <p:nvPr/>
        </p:nvSpPr>
        <p:spPr>
          <a:xfrm>
            <a:off x="3473002" y="3444900"/>
            <a:ext cx="77723" cy="147828"/>
          </a:xfrm>
          <a:custGeom>
            <a:avLst/>
            <a:gdLst/>
            <a:ahLst/>
            <a:cxnLst/>
            <a:rect l="l" t="t" r="r" b="b"/>
            <a:pathLst>
              <a:path w="77723" h="147828">
                <a:moveTo>
                  <a:pt x="77723" y="140208"/>
                </a:moveTo>
                <a:lnTo>
                  <a:pt x="48767" y="140208"/>
                </a:lnTo>
                <a:lnTo>
                  <a:pt x="48767" y="0"/>
                </a:lnTo>
                <a:lnTo>
                  <a:pt x="41909" y="0"/>
                </a:lnTo>
                <a:lnTo>
                  <a:pt x="29096" y="8765"/>
                </a:lnTo>
                <a:lnTo>
                  <a:pt x="15812" y="12670"/>
                </a:lnTo>
                <a:lnTo>
                  <a:pt x="4242" y="13681"/>
                </a:lnTo>
                <a:lnTo>
                  <a:pt x="0" y="22098"/>
                </a:lnTo>
                <a:lnTo>
                  <a:pt x="9758" y="21710"/>
                </a:lnTo>
                <a:lnTo>
                  <a:pt x="23747" y="19000"/>
                </a:lnTo>
                <a:lnTo>
                  <a:pt x="31241" y="128778"/>
                </a:lnTo>
                <a:lnTo>
                  <a:pt x="31241" y="147195"/>
                </a:lnTo>
                <a:lnTo>
                  <a:pt x="51527" y="147263"/>
                </a:lnTo>
                <a:lnTo>
                  <a:pt x="67328" y="147630"/>
                </a:lnTo>
                <a:lnTo>
                  <a:pt x="77719" y="147827"/>
                </a:lnTo>
                <a:lnTo>
                  <a:pt x="77723" y="140208"/>
                </a:lnTo>
                <a:close/>
              </a:path>
              <a:path w="77723" h="147828">
                <a:moveTo>
                  <a:pt x="31241" y="147195"/>
                </a:moveTo>
                <a:lnTo>
                  <a:pt x="31241" y="140208"/>
                </a:lnTo>
                <a:lnTo>
                  <a:pt x="1523" y="140208"/>
                </a:lnTo>
                <a:lnTo>
                  <a:pt x="1523" y="147828"/>
                </a:lnTo>
                <a:lnTo>
                  <a:pt x="31241" y="147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8" name="object 47"/>
          <p:cNvSpPr/>
          <p:nvPr/>
        </p:nvSpPr>
        <p:spPr>
          <a:xfrm>
            <a:off x="3594922" y="3403811"/>
            <a:ext cx="151637" cy="143846"/>
          </a:xfrm>
          <a:custGeom>
            <a:avLst/>
            <a:gdLst/>
            <a:ahLst/>
            <a:cxnLst/>
            <a:rect l="l" t="t" r="r" b="b"/>
            <a:pathLst>
              <a:path w="151637" h="143846">
                <a:moveTo>
                  <a:pt x="28955" y="124909"/>
                </a:moveTo>
                <a:lnTo>
                  <a:pt x="28955" y="108145"/>
                </a:lnTo>
                <a:lnTo>
                  <a:pt x="22097" y="105097"/>
                </a:lnTo>
                <a:lnTo>
                  <a:pt x="7619" y="105097"/>
                </a:lnTo>
                <a:lnTo>
                  <a:pt x="0" y="112717"/>
                </a:lnTo>
                <a:lnTo>
                  <a:pt x="0" y="123385"/>
                </a:lnTo>
                <a:lnTo>
                  <a:pt x="5078" y="135804"/>
                </a:lnTo>
                <a:lnTo>
                  <a:pt x="14477" y="140915"/>
                </a:lnTo>
                <a:lnTo>
                  <a:pt x="14477" y="133291"/>
                </a:lnTo>
                <a:lnTo>
                  <a:pt x="22097" y="131767"/>
                </a:lnTo>
                <a:lnTo>
                  <a:pt x="28955" y="124909"/>
                </a:lnTo>
                <a:close/>
              </a:path>
              <a:path w="151637" h="143846">
                <a:moveTo>
                  <a:pt x="151637" y="34231"/>
                </a:moveTo>
                <a:lnTo>
                  <a:pt x="151637" y="21277"/>
                </a:lnTo>
                <a:lnTo>
                  <a:pt x="145984" y="7579"/>
                </a:lnTo>
                <a:lnTo>
                  <a:pt x="133543" y="1199"/>
                </a:lnTo>
                <a:lnTo>
                  <a:pt x="115518" y="3325"/>
                </a:lnTo>
                <a:lnTo>
                  <a:pt x="103126" y="9868"/>
                </a:lnTo>
                <a:lnTo>
                  <a:pt x="95356" y="18185"/>
                </a:lnTo>
                <a:lnTo>
                  <a:pt x="83677" y="7621"/>
                </a:lnTo>
                <a:lnTo>
                  <a:pt x="71448" y="1966"/>
                </a:lnTo>
                <a:lnTo>
                  <a:pt x="60691" y="0"/>
                </a:lnTo>
                <a:lnTo>
                  <a:pt x="43972" y="3547"/>
                </a:lnTo>
                <a:lnTo>
                  <a:pt x="13829" y="36130"/>
                </a:lnTo>
                <a:lnTo>
                  <a:pt x="9905" y="53281"/>
                </a:lnTo>
                <a:lnTo>
                  <a:pt x="16001" y="53281"/>
                </a:lnTo>
                <a:lnTo>
                  <a:pt x="16001" y="51757"/>
                </a:lnTo>
                <a:lnTo>
                  <a:pt x="17525" y="48709"/>
                </a:lnTo>
                <a:lnTo>
                  <a:pt x="25240" y="30317"/>
                </a:lnTo>
                <a:lnTo>
                  <a:pt x="34699" y="17963"/>
                </a:lnTo>
                <a:lnTo>
                  <a:pt x="44655" y="10629"/>
                </a:lnTo>
                <a:lnTo>
                  <a:pt x="53859" y="7299"/>
                </a:lnTo>
                <a:lnTo>
                  <a:pt x="65920" y="9377"/>
                </a:lnTo>
                <a:lnTo>
                  <a:pt x="73773" y="20370"/>
                </a:lnTo>
                <a:lnTo>
                  <a:pt x="73809" y="138158"/>
                </a:lnTo>
                <a:lnTo>
                  <a:pt x="76151" y="139801"/>
                </a:lnTo>
                <a:lnTo>
                  <a:pt x="78065" y="140333"/>
                </a:lnTo>
                <a:lnTo>
                  <a:pt x="78065" y="120840"/>
                </a:lnTo>
                <a:lnTo>
                  <a:pt x="78524" y="108637"/>
                </a:lnTo>
                <a:lnTo>
                  <a:pt x="92963" y="44899"/>
                </a:lnTo>
                <a:lnTo>
                  <a:pt x="111313" y="10629"/>
                </a:lnTo>
                <a:lnTo>
                  <a:pt x="125653" y="7926"/>
                </a:lnTo>
                <a:lnTo>
                  <a:pt x="136174" y="10441"/>
                </a:lnTo>
                <a:lnTo>
                  <a:pt x="136174" y="39565"/>
                </a:lnTo>
                <a:lnTo>
                  <a:pt x="142493" y="39565"/>
                </a:lnTo>
                <a:lnTo>
                  <a:pt x="151637" y="34231"/>
                </a:lnTo>
                <a:close/>
              </a:path>
              <a:path w="151637" h="143846">
                <a:moveTo>
                  <a:pt x="73809" y="138158"/>
                </a:moveTo>
                <a:lnTo>
                  <a:pt x="73809" y="28826"/>
                </a:lnTo>
                <a:lnTo>
                  <a:pt x="73095" y="38056"/>
                </a:lnTo>
                <a:lnTo>
                  <a:pt x="71606" y="48449"/>
                </a:lnTo>
                <a:lnTo>
                  <a:pt x="62208" y="90514"/>
                </a:lnTo>
                <a:lnTo>
                  <a:pt x="41785" y="132614"/>
                </a:lnTo>
                <a:lnTo>
                  <a:pt x="19811" y="137101"/>
                </a:lnTo>
                <a:lnTo>
                  <a:pt x="14477" y="133291"/>
                </a:lnTo>
                <a:lnTo>
                  <a:pt x="14477" y="140915"/>
                </a:lnTo>
                <a:lnTo>
                  <a:pt x="17248" y="142422"/>
                </a:lnTo>
                <a:lnTo>
                  <a:pt x="37387" y="139793"/>
                </a:lnTo>
                <a:lnTo>
                  <a:pt x="50787" y="132408"/>
                </a:lnTo>
                <a:lnTo>
                  <a:pt x="58348" y="124501"/>
                </a:lnTo>
                <a:lnTo>
                  <a:pt x="65435" y="132287"/>
                </a:lnTo>
                <a:lnTo>
                  <a:pt x="73809" y="138158"/>
                </a:lnTo>
                <a:close/>
              </a:path>
              <a:path w="151637" h="143846">
                <a:moveTo>
                  <a:pt x="142493" y="92143"/>
                </a:moveTo>
                <a:lnTo>
                  <a:pt x="135635" y="92143"/>
                </a:lnTo>
                <a:lnTo>
                  <a:pt x="135635" y="93667"/>
                </a:lnTo>
                <a:lnTo>
                  <a:pt x="134873" y="95953"/>
                </a:lnTo>
                <a:lnTo>
                  <a:pt x="126696" y="114839"/>
                </a:lnTo>
                <a:lnTo>
                  <a:pt x="117079" y="127059"/>
                </a:lnTo>
                <a:lnTo>
                  <a:pt x="107243" y="133931"/>
                </a:lnTo>
                <a:lnTo>
                  <a:pt x="98409" y="136776"/>
                </a:lnTo>
                <a:lnTo>
                  <a:pt x="83606" y="132335"/>
                </a:lnTo>
                <a:lnTo>
                  <a:pt x="78065" y="120840"/>
                </a:lnTo>
                <a:lnTo>
                  <a:pt x="78065" y="140333"/>
                </a:lnTo>
                <a:lnTo>
                  <a:pt x="90698" y="143846"/>
                </a:lnTo>
                <a:lnTo>
                  <a:pt x="107430" y="140394"/>
                </a:lnTo>
                <a:lnTo>
                  <a:pt x="120940" y="131615"/>
                </a:lnTo>
                <a:lnTo>
                  <a:pt x="131202" y="120052"/>
                </a:lnTo>
                <a:lnTo>
                  <a:pt x="138190" y="108251"/>
                </a:lnTo>
                <a:lnTo>
                  <a:pt x="141877" y="98755"/>
                </a:lnTo>
                <a:lnTo>
                  <a:pt x="142493" y="92143"/>
                </a:lnTo>
                <a:close/>
              </a:path>
              <a:path w="151637" h="143846">
                <a:moveTo>
                  <a:pt x="136174" y="39565"/>
                </a:moveTo>
                <a:lnTo>
                  <a:pt x="136174" y="10441"/>
                </a:lnTo>
                <a:lnTo>
                  <a:pt x="130301" y="12895"/>
                </a:lnTo>
                <a:lnTo>
                  <a:pt x="123443" y="21277"/>
                </a:lnTo>
                <a:lnTo>
                  <a:pt x="123443" y="34231"/>
                </a:lnTo>
                <a:lnTo>
                  <a:pt x="127253" y="39565"/>
                </a:lnTo>
                <a:lnTo>
                  <a:pt x="136174" y="39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9" name="object 48"/>
          <p:cNvSpPr/>
          <p:nvPr/>
        </p:nvSpPr>
        <p:spPr>
          <a:xfrm>
            <a:off x="3773230" y="3445867"/>
            <a:ext cx="94487" cy="146861"/>
          </a:xfrm>
          <a:custGeom>
            <a:avLst/>
            <a:gdLst/>
            <a:ahLst/>
            <a:cxnLst/>
            <a:rect l="l" t="t" r="r" b="b"/>
            <a:pathLst>
              <a:path w="94487" h="146861">
                <a:moveTo>
                  <a:pt x="93167" y="52654"/>
                </a:moveTo>
                <a:lnTo>
                  <a:pt x="78719" y="10937"/>
                </a:lnTo>
                <a:lnTo>
                  <a:pt x="55933" y="0"/>
                </a:lnTo>
                <a:lnTo>
                  <a:pt x="37134" y="1380"/>
                </a:lnTo>
                <a:lnTo>
                  <a:pt x="3870" y="22970"/>
                </a:lnTo>
                <a:lnTo>
                  <a:pt x="0" y="50087"/>
                </a:lnTo>
                <a:lnTo>
                  <a:pt x="9905" y="50849"/>
                </a:lnTo>
                <a:lnTo>
                  <a:pt x="10667" y="50849"/>
                </a:lnTo>
                <a:lnTo>
                  <a:pt x="10667" y="27227"/>
                </a:lnTo>
                <a:lnTo>
                  <a:pt x="19966" y="14794"/>
                </a:lnTo>
                <a:lnTo>
                  <a:pt x="31515" y="8319"/>
                </a:lnTo>
                <a:lnTo>
                  <a:pt x="49951" y="9917"/>
                </a:lnTo>
                <a:lnTo>
                  <a:pt x="62630" y="16081"/>
                </a:lnTo>
                <a:lnTo>
                  <a:pt x="70279" y="25476"/>
                </a:lnTo>
                <a:lnTo>
                  <a:pt x="73620" y="36765"/>
                </a:lnTo>
                <a:lnTo>
                  <a:pt x="73620" y="81653"/>
                </a:lnTo>
                <a:lnTo>
                  <a:pt x="81504" y="73719"/>
                </a:lnTo>
                <a:lnTo>
                  <a:pt x="88731" y="63633"/>
                </a:lnTo>
                <a:lnTo>
                  <a:pt x="93167" y="52654"/>
                </a:lnTo>
                <a:close/>
              </a:path>
              <a:path w="94487" h="146861">
                <a:moveTo>
                  <a:pt x="73620" y="81653"/>
                </a:moveTo>
                <a:lnTo>
                  <a:pt x="73620" y="36765"/>
                </a:lnTo>
                <a:lnTo>
                  <a:pt x="71672" y="53446"/>
                </a:lnTo>
                <a:lnTo>
                  <a:pt x="66632" y="66657"/>
                </a:lnTo>
                <a:lnTo>
                  <a:pt x="60350" y="76821"/>
                </a:lnTo>
                <a:lnTo>
                  <a:pt x="54676" y="84361"/>
                </a:lnTo>
                <a:lnTo>
                  <a:pt x="3047" y="137717"/>
                </a:lnTo>
                <a:lnTo>
                  <a:pt x="0" y="140003"/>
                </a:lnTo>
                <a:lnTo>
                  <a:pt x="0" y="146861"/>
                </a:lnTo>
                <a:lnTo>
                  <a:pt x="21335" y="146861"/>
                </a:lnTo>
                <a:lnTo>
                  <a:pt x="21335" y="127811"/>
                </a:lnTo>
                <a:lnTo>
                  <a:pt x="34524" y="116033"/>
                </a:lnTo>
                <a:lnTo>
                  <a:pt x="52584" y="100117"/>
                </a:lnTo>
                <a:lnTo>
                  <a:pt x="60056" y="93378"/>
                </a:lnTo>
                <a:lnTo>
                  <a:pt x="71831" y="83454"/>
                </a:lnTo>
                <a:lnTo>
                  <a:pt x="73620" y="81653"/>
                </a:lnTo>
                <a:close/>
              </a:path>
              <a:path w="94487" h="146861">
                <a:moveTo>
                  <a:pt x="22859" y="47039"/>
                </a:moveTo>
                <a:lnTo>
                  <a:pt x="22859" y="34847"/>
                </a:lnTo>
                <a:lnTo>
                  <a:pt x="21335" y="27227"/>
                </a:lnTo>
                <a:lnTo>
                  <a:pt x="10667" y="27227"/>
                </a:lnTo>
                <a:lnTo>
                  <a:pt x="10667" y="50849"/>
                </a:lnTo>
                <a:lnTo>
                  <a:pt x="17525" y="50849"/>
                </a:lnTo>
                <a:lnTo>
                  <a:pt x="22859" y="47039"/>
                </a:lnTo>
                <a:close/>
              </a:path>
              <a:path w="94487" h="146861">
                <a:moveTo>
                  <a:pt x="94487" y="105713"/>
                </a:moveTo>
                <a:lnTo>
                  <a:pt x="86867" y="105713"/>
                </a:lnTo>
                <a:lnTo>
                  <a:pt x="86867" y="111047"/>
                </a:lnTo>
                <a:lnTo>
                  <a:pt x="84581" y="124001"/>
                </a:lnTo>
                <a:lnTo>
                  <a:pt x="80771" y="127811"/>
                </a:lnTo>
                <a:lnTo>
                  <a:pt x="21335" y="127811"/>
                </a:lnTo>
                <a:lnTo>
                  <a:pt x="21335" y="146861"/>
                </a:lnTo>
                <a:lnTo>
                  <a:pt x="88391" y="146861"/>
                </a:lnTo>
                <a:lnTo>
                  <a:pt x="94487" y="105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0" name="object 49"/>
          <p:cNvSpPr/>
          <p:nvPr/>
        </p:nvSpPr>
        <p:spPr>
          <a:xfrm>
            <a:off x="3973636" y="3511194"/>
            <a:ext cx="32765" cy="33527"/>
          </a:xfrm>
          <a:custGeom>
            <a:avLst/>
            <a:gdLst/>
            <a:ahLst/>
            <a:cxnLst/>
            <a:rect l="l" t="t" r="r" b="b"/>
            <a:pathLst>
              <a:path w="32765" h="33527">
                <a:moveTo>
                  <a:pt x="32765" y="25907"/>
                </a:moveTo>
                <a:lnTo>
                  <a:pt x="32765" y="7619"/>
                </a:lnTo>
                <a:lnTo>
                  <a:pt x="25145" y="0"/>
                </a:lnTo>
                <a:lnTo>
                  <a:pt x="6857" y="0"/>
                </a:lnTo>
                <a:lnTo>
                  <a:pt x="0" y="7619"/>
                </a:lnTo>
                <a:lnTo>
                  <a:pt x="0" y="25907"/>
                </a:lnTo>
                <a:lnTo>
                  <a:pt x="6857" y="33527"/>
                </a:lnTo>
                <a:lnTo>
                  <a:pt x="25145" y="33527"/>
                </a:lnTo>
                <a:lnTo>
                  <a:pt x="32765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1" name="object 50"/>
          <p:cNvSpPr/>
          <p:nvPr/>
        </p:nvSpPr>
        <p:spPr>
          <a:xfrm>
            <a:off x="4109272" y="3511194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2003" y="25907"/>
                </a:moveTo>
                <a:lnTo>
                  <a:pt x="32003" y="7619"/>
                </a:lnTo>
                <a:lnTo>
                  <a:pt x="25145" y="0"/>
                </a:lnTo>
                <a:lnTo>
                  <a:pt x="6857" y="0"/>
                </a:lnTo>
                <a:lnTo>
                  <a:pt x="0" y="7619"/>
                </a:lnTo>
                <a:lnTo>
                  <a:pt x="0" y="25907"/>
                </a:lnTo>
                <a:lnTo>
                  <a:pt x="6857" y="33527"/>
                </a:lnTo>
                <a:lnTo>
                  <a:pt x="25145" y="33527"/>
                </a:lnTo>
                <a:lnTo>
                  <a:pt x="32003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2" name="object 51"/>
          <p:cNvSpPr/>
          <p:nvPr/>
        </p:nvSpPr>
        <p:spPr>
          <a:xfrm>
            <a:off x="4244146" y="3511194"/>
            <a:ext cx="32765" cy="33527"/>
          </a:xfrm>
          <a:custGeom>
            <a:avLst/>
            <a:gdLst/>
            <a:ahLst/>
            <a:cxnLst/>
            <a:rect l="l" t="t" r="r" b="b"/>
            <a:pathLst>
              <a:path w="32765" h="33527">
                <a:moveTo>
                  <a:pt x="32765" y="25907"/>
                </a:moveTo>
                <a:lnTo>
                  <a:pt x="32765" y="7619"/>
                </a:lnTo>
                <a:lnTo>
                  <a:pt x="25145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5145" y="33527"/>
                </a:lnTo>
                <a:lnTo>
                  <a:pt x="32765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3" name="object 52"/>
          <p:cNvSpPr/>
          <p:nvPr/>
        </p:nvSpPr>
        <p:spPr>
          <a:xfrm>
            <a:off x="4362256" y="3403787"/>
            <a:ext cx="150875" cy="143882"/>
          </a:xfrm>
          <a:custGeom>
            <a:avLst/>
            <a:gdLst/>
            <a:ahLst/>
            <a:cxnLst/>
            <a:rect l="l" t="t" r="r" b="b"/>
            <a:pathLst>
              <a:path w="150875" h="143882">
                <a:moveTo>
                  <a:pt x="28193" y="124933"/>
                </a:moveTo>
                <a:lnTo>
                  <a:pt x="28193" y="108169"/>
                </a:lnTo>
                <a:lnTo>
                  <a:pt x="21335" y="105121"/>
                </a:lnTo>
                <a:lnTo>
                  <a:pt x="7619" y="105121"/>
                </a:lnTo>
                <a:lnTo>
                  <a:pt x="0" y="112741"/>
                </a:lnTo>
                <a:lnTo>
                  <a:pt x="0" y="123409"/>
                </a:lnTo>
                <a:lnTo>
                  <a:pt x="5078" y="135829"/>
                </a:lnTo>
                <a:lnTo>
                  <a:pt x="13715" y="140525"/>
                </a:lnTo>
                <a:lnTo>
                  <a:pt x="13715" y="133315"/>
                </a:lnTo>
                <a:lnTo>
                  <a:pt x="21335" y="131791"/>
                </a:lnTo>
                <a:lnTo>
                  <a:pt x="28193" y="124933"/>
                </a:lnTo>
                <a:close/>
              </a:path>
              <a:path w="150875" h="143882">
                <a:moveTo>
                  <a:pt x="150875" y="34255"/>
                </a:moveTo>
                <a:lnTo>
                  <a:pt x="150875" y="21301"/>
                </a:lnTo>
                <a:lnTo>
                  <a:pt x="145081" y="7435"/>
                </a:lnTo>
                <a:lnTo>
                  <a:pt x="132607" y="1107"/>
                </a:lnTo>
                <a:lnTo>
                  <a:pt x="114621" y="3321"/>
                </a:lnTo>
                <a:lnTo>
                  <a:pt x="102260" y="9945"/>
                </a:lnTo>
                <a:lnTo>
                  <a:pt x="94518" y="18313"/>
                </a:lnTo>
                <a:lnTo>
                  <a:pt x="82701" y="7542"/>
                </a:lnTo>
                <a:lnTo>
                  <a:pt x="70462" y="1872"/>
                </a:lnTo>
                <a:lnTo>
                  <a:pt x="60092" y="0"/>
                </a:lnTo>
                <a:lnTo>
                  <a:pt x="43546" y="3601"/>
                </a:lnTo>
                <a:lnTo>
                  <a:pt x="13688" y="36436"/>
                </a:lnTo>
                <a:lnTo>
                  <a:pt x="9905" y="53305"/>
                </a:lnTo>
                <a:lnTo>
                  <a:pt x="15239" y="53305"/>
                </a:lnTo>
                <a:lnTo>
                  <a:pt x="16763" y="51781"/>
                </a:lnTo>
                <a:lnTo>
                  <a:pt x="17525" y="48733"/>
                </a:lnTo>
                <a:lnTo>
                  <a:pt x="24922" y="30203"/>
                </a:lnTo>
                <a:lnTo>
                  <a:pt x="34254" y="17811"/>
                </a:lnTo>
                <a:lnTo>
                  <a:pt x="44192" y="10514"/>
                </a:lnTo>
                <a:lnTo>
                  <a:pt x="53405" y="7264"/>
                </a:lnTo>
                <a:lnTo>
                  <a:pt x="65136" y="9405"/>
                </a:lnTo>
                <a:lnTo>
                  <a:pt x="65367" y="9524"/>
                </a:lnTo>
                <a:lnTo>
                  <a:pt x="73079" y="20679"/>
                </a:lnTo>
                <a:lnTo>
                  <a:pt x="73088" y="137983"/>
                </a:lnTo>
                <a:lnTo>
                  <a:pt x="75683" y="139853"/>
                </a:lnTo>
                <a:lnTo>
                  <a:pt x="77999" y="140500"/>
                </a:lnTo>
                <a:lnTo>
                  <a:pt x="77999" y="120396"/>
                </a:lnTo>
                <a:lnTo>
                  <a:pt x="78274" y="108348"/>
                </a:lnTo>
                <a:lnTo>
                  <a:pt x="95437" y="35146"/>
                </a:lnTo>
                <a:lnTo>
                  <a:pt x="125492" y="7906"/>
                </a:lnTo>
                <a:lnTo>
                  <a:pt x="135767" y="10659"/>
                </a:lnTo>
                <a:lnTo>
                  <a:pt x="135767" y="39589"/>
                </a:lnTo>
                <a:lnTo>
                  <a:pt x="141731" y="39589"/>
                </a:lnTo>
                <a:lnTo>
                  <a:pt x="150875" y="34255"/>
                </a:lnTo>
                <a:close/>
              </a:path>
              <a:path w="150875" h="143882">
                <a:moveTo>
                  <a:pt x="73088" y="137983"/>
                </a:moveTo>
                <a:lnTo>
                  <a:pt x="73088" y="29056"/>
                </a:lnTo>
                <a:lnTo>
                  <a:pt x="72350" y="38246"/>
                </a:lnTo>
                <a:lnTo>
                  <a:pt x="70836" y="48636"/>
                </a:lnTo>
                <a:lnTo>
                  <a:pt x="61355" y="90901"/>
                </a:lnTo>
                <a:lnTo>
                  <a:pt x="41215" y="132766"/>
                </a:lnTo>
                <a:lnTo>
                  <a:pt x="20573" y="137125"/>
                </a:lnTo>
                <a:lnTo>
                  <a:pt x="13715" y="133315"/>
                </a:lnTo>
                <a:lnTo>
                  <a:pt x="13715" y="140525"/>
                </a:lnTo>
                <a:lnTo>
                  <a:pt x="17248" y="142446"/>
                </a:lnTo>
                <a:lnTo>
                  <a:pt x="37483" y="139741"/>
                </a:lnTo>
                <a:lnTo>
                  <a:pt x="50665" y="132210"/>
                </a:lnTo>
                <a:lnTo>
                  <a:pt x="57885" y="124259"/>
                </a:lnTo>
                <a:lnTo>
                  <a:pt x="65136" y="132253"/>
                </a:lnTo>
                <a:lnTo>
                  <a:pt x="73088" y="137983"/>
                </a:lnTo>
                <a:close/>
              </a:path>
              <a:path w="150875" h="143882">
                <a:moveTo>
                  <a:pt x="141731" y="92167"/>
                </a:moveTo>
                <a:lnTo>
                  <a:pt x="135635" y="92167"/>
                </a:lnTo>
                <a:lnTo>
                  <a:pt x="134873" y="93691"/>
                </a:lnTo>
                <a:lnTo>
                  <a:pt x="134111" y="95977"/>
                </a:lnTo>
                <a:lnTo>
                  <a:pt x="126241" y="114864"/>
                </a:lnTo>
                <a:lnTo>
                  <a:pt x="116632" y="127083"/>
                </a:lnTo>
                <a:lnTo>
                  <a:pt x="106655" y="133956"/>
                </a:lnTo>
                <a:lnTo>
                  <a:pt x="97676" y="136800"/>
                </a:lnTo>
                <a:lnTo>
                  <a:pt x="83308" y="132211"/>
                </a:lnTo>
                <a:lnTo>
                  <a:pt x="77999" y="120396"/>
                </a:lnTo>
                <a:lnTo>
                  <a:pt x="77999" y="140500"/>
                </a:lnTo>
                <a:lnTo>
                  <a:pt x="120267" y="131603"/>
                </a:lnTo>
                <a:lnTo>
                  <a:pt x="141134" y="98710"/>
                </a:lnTo>
                <a:lnTo>
                  <a:pt x="141731" y="92167"/>
                </a:lnTo>
                <a:close/>
              </a:path>
              <a:path w="150875" h="143882">
                <a:moveTo>
                  <a:pt x="135767" y="39589"/>
                </a:moveTo>
                <a:lnTo>
                  <a:pt x="135767" y="10659"/>
                </a:lnTo>
                <a:lnTo>
                  <a:pt x="129539" y="12919"/>
                </a:lnTo>
                <a:lnTo>
                  <a:pt x="123443" y="21301"/>
                </a:lnTo>
                <a:lnTo>
                  <a:pt x="123443" y="34255"/>
                </a:lnTo>
                <a:lnTo>
                  <a:pt x="126491" y="39589"/>
                </a:lnTo>
                <a:lnTo>
                  <a:pt x="135767" y="39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4" name="object 53"/>
          <p:cNvSpPr/>
          <p:nvPr/>
        </p:nvSpPr>
        <p:spPr>
          <a:xfrm>
            <a:off x="4542850" y="3438042"/>
            <a:ext cx="105155" cy="156972"/>
          </a:xfrm>
          <a:custGeom>
            <a:avLst/>
            <a:gdLst/>
            <a:ahLst/>
            <a:cxnLst/>
            <a:rect l="l" t="t" r="r" b="b"/>
            <a:pathLst>
              <a:path w="105155" h="156972">
                <a:moveTo>
                  <a:pt x="32765" y="107974"/>
                </a:moveTo>
                <a:lnTo>
                  <a:pt x="32765" y="14478"/>
                </a:lnTo>
                <a:lnTo>
                  <a:pt x="32003" y="16764"/>
                </a:lnTo>
                <a:lnTo>
                  <a:pt x="32003" y="19050"/>
                </a:lnTo>
                <a:lnTo>
                  <a:pt x="2285" y="144780"/>
                </a:lnTo>
                <a:lnTo>
                  <a:pt x="0" y="148590"/>
                </a:lnTo>
                <a:lnTo>
                  <a:pt x="0" y="153162"/>
                </a:lnTo>
                <a:lnTo>
                  <a:pt x="3047" y="156972"/>
                </a:lnTo>
                <a:lnTo>
                  <a:pt x="13715" y="156972"/>
                </a:lnTo>
                <a:lnTo>
                  <a:pt x="16001" y="153162"/>
                </a:lnTo>
                <a:lnTo>
                  <a:pt x="17525" y="147828"/>
                </a:lnTo>
                <a:lnTo>
                  <a:pt x="19632" y="139591"/>
                </a:lnTo>
                <a:lnTo>
                  <a:pt x="26974" y="107725"/>
                </a:lnTo>
                <a:lnTo>
                  <a:pt x="32765" y="107974"/>
                </a:lnTo>
                <a:close/>
              </a:path>
              <a:path w="105155" h="156972">
                <a:moveTo>
                  <a:pt x="51815" y="6858"/>
                </a:moveTo>
                <a:lnTo>
                  <a:pt x="51815" y="0"/>
                </a:lnTo>
                <a:lnTo>
                  <a:pt x="48767" y="0"/>
                </a:lnTo>
                <a:lnTo>
                  <a:pt x="32003" y="949"/>
                </a:lnTo>
                <a:lnTo>
                  <a:pt x="22741" y="1499"/>
                </a:lnTo>
                <a:lnTo>
                  <a:pt x="19632" y="1595"/>
                </a:lnTo>
                <a:lnTo>
                  <a:pt x="16001" y="3048"/>
                </a:lnTo>
                <a:lnTo>
                  <a:pt x="16001" y="9906"/>
                </a:lnTo>
                <a:lnTo>
                  <a:pt x="32765" y="9906"/>
                </a:lnTo>
                <a:lnTo>
                  <a:pt x="32765" y="107974"/>
                </a:lnTo>
                <a:lnTo>
                  <a:pt x="36749" y="108145"/>
                </a:lnTo>
                <a:lnTo>
                  <a:pt x="36749" y="92007"/>
                </a:lnTo>
                <a:lnTo>
                  <a:pt x="51815" y="6858"/>
                </a:lnTo>
                <a:close/>
              </a:path>
              <a:path w="105155" h="156972">
                <a:moveTo>
                  <a:pt x="105155" y="80772"/>
                </a:moveTo>
                <a:lnTo>
                  <a:pt x="105155" y="64770"/>
                </a:lnTo>
                <a:lnTo>
                  <a:pt x="100583" y="55626"/>
                </a:lnTo>
                <a:lnTo>
                  <a:pt x="89153" y="55626"/>
                </a:lnTo>
                <a:lnTo>
                  <a:pt x="77480" y="58355"/>
                </a:lnTo>
                <a:lnTo>
                  <a:pt x="66783" y="65237"/>
                </a:lnTo>
                <a:lnTo>
                  <a:pt x="56158" y="74311"/>
                </a:lnTo>
                <a:lnTo>
                  <a:pt x="45909" y="84397"/>
                </a:lnTo>
                <a:lnTo>
                  <a:pt x="36749" y="92007"/>
                </a:lnTo>
                <a:lnTo>
                  <a:pt x="36749" y="108145"/>
                </a:lnTo>
                <a:lnTo>
                  <a:pt x="39812" y="108276"/>
                </a:lnTo>
                <a:lnTo>
                  <a:pt x="39812" y="99118"/>
                </a:lnTo>
                <a:lnTo>
                  <a:pt x="44195" y="94488"/>
                </a:lnTo>
                <a:lnTo>
                  <a:pt x="51815" y="86868"/>
                </a:lnTo>
                <a:lnTo>
                  <a:pt x="55625" y="83820"/>
                </a:lnTo>
                <a:lnTo>
                  <a:pt x="65818" y="73885"/>
                </a:lnTo>
                <a:lnTo>
                  <a:pt x="76141" y="66150"/>
                </a:lnTo>
                <a:lnTo>
                  <a:pt x="87193" y="62655"/>
                </a:lnTo>
                <a:lnTo>
                  <a:pt x="87629" y="62537"/>
                </a:lnTo>
                <a:lnTo>
                  <a:pt x="93725" y="62484"/>
                </a:lnTo>
                <a:lnTo>
                  <a:pt x="95249" y="65532"/>
                </a:lnTo>
                <a:lnTo>
                  <a:pt x="95249" y="86106"/>
                </a:lnTo>
                <a:lnTo>
                  <a:pt x="98297" y="86106"/>
                </a:lnTo>
                <a:lnTo>
                  <a:pt x="105155" y="80772"/>
                </a:lnTo>
                <a:close/>
              </a:path>
              <a:path w="105155" h="156972">
                <a:moveTo>
                  <a:pt x="71627" y="124968"/>
                </a:moveTo>
                <a:lnTo>
                  <a:pt x="71627" y="121920"/>
                </a:lnTo>
                <a:lnTo>
                  <a:pt x="65818" y="107978"/>
                </a:lnTo>
                <a:lnTo>
                  <a:pt x="52938" y="101180"/>
                </a:lnTo>
                <a:lnTo>
                  <a:pt x="39812" y="99118"/>
                </a:lnTo>
                <a:lnTo>
                  <a:pt x="39812" y="108276"/>
                </a:lnTo>
                <a:lnTo>
                  <a:pt x="43162" y="108420"/>
                </a:lnTo>
                <a:lnTo>
                  <a:pt x="53360" y="114793"/>
                </a:lnTo>
                <a:lnTo>
                  <a:pt x="55625" y="124206"/>
                </a:lnTo>
                <a:lnTo>
                  <a:pt x="55625" y="140825"/>
                </a:lnTo>
                <a:lnTo>
                  <a:pt x="58367" y="148875"/>
                </a:lnTo>
                <a:lnTo>
                  <a:pt x="69568" y="156004"/>
                </a:lnTo>
                <a:lnTo>
                  <a:pt x="70103" y="155844"/>
                </a:lnTo>
                <a:lnTo>
                  <a:pt x="70103" y="134874"/>
                </a:lnTo>
                <a:lnTo>
                  <a:pt x="70865" y="128778"/>
                </a:lnTo>
                <a:lnTo>
                  <a:pt x="70865" y="128016"/>
                </a:lnTo>
                <a:lnTo>
                  <a:pt x="71627" y="124968"/>
                </a:lnTo>
                <a:close/>
              </a:path>
              <a:path w="105155" h="156972">
                <a:moveTo>
                  <a:pt x="55625" y="140825"/>
                </a:moveTo>
                <a:lnTo>
                  <a:pt x="55625" y="124968"/>
                </a:lnTo>
                <a:lnTo>
                  <a:pt x="53339" y="129540"/>
                </a:lnTo>
                <a:lnTo>
                  <a:pt x="53339" y="134112"/>
                </a:lnTo>
                <a:lnTo>
                  <a:pt x="55625" y="140825"/>
                </a:lnTo>
                <a:close/>
              </a:path>
              <a:path w="105155" h="156972">
                <a:moveTo>
                  <a:pt x="102869" y="119634"/>
                </a:moveTo>
                <a:lnTo>
                  <a:pt x="97535" y="119634"/>
                </a:lnTo>
                <a:lnTo>
                  <a:pt x="96773" y="121158"/>
                </a:lnTo>
                <a:lnTo>
                  <a:pt x="95249" y="124968"/>
                </a:lnTo>
                <a:lnTo>
                  <a:pt x="91183" y="138569"/>
                </a:lnTo>
                <a:lnTo>
                  <a:pt x="82900" y="149326"/>
                </a:lnTo>
                <a:lnTo>
                  <a:pt x="71627" y="150876"/>
                </a:lnTo>
                <a:lnTo>
                  <a:pt x="70103" y="144780"/>
                </a:lnTo>
                <a:lnTo>
                  <a:pt x="70103" y="155844"/>
                </a:lnTo>
                <a:lnTo>
                  <a:pt x="87193" y="150760"/>
                </a:lnTo>
                <a:lnTo>
                  <a:pt x="97371" y="138502"/>
                </a:lnTo>
                <a:lnTo>
                  <a:pt x="101963" y="126725"/>
                </a:lnTo>
                <a:lnTo>
                  <a:pt x="102869" y="119634"/>
                </a:lnTo>
                <a:close/>
              </a:path>
              <a:path w="105155" h="156972">
                <a:moveTo>
                  <a:pt x="95249" y="86106"/>
                </a:moveTo>
                <a:lnTo>
                  <a:pt x="95249" y="65532"/>
                </a:lnTo>
                <a:lnTo>
                  <a:pt x="86867" y="67056"/>
                </a:lnTo>
                <a:lnTo>
                  <a:pt x="85343" y="74676"/>
                </a:lnTo>
                <a:lnTo>
                  <a:pt x="85343" y="83058"/>
                </a:lnTo>
                <a:lnTo>
                  <a:pt x="87564" y="86018"/>
                </a:lnTo>
                <a:lnTo>
                  <a:pt x="95249" y="86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5" name="object 54"/>
          <p:cNvSpPr/>
          <p:nvPr/>
        </p:nvSpPr>
        <p:spPr>
          <a:xfrm>
            <a:off x="4718872" y="3306217"/>
            <a:ext cx="0" cy="317753"/>
          </a:xfrm>
          <a:custGeom>
            <a:avLst/>
            <a:gdLst/>
            <a:ahLst/>
            <a:cxnLst/>
            <a:rect l="l" t="t" r="r" b="b"/>
            <a:pathLst>
              <a:path h="317753">
                <a:moveTo>
                  <a:pt x="0" y="0"/>
                </a:moveTo>
                <a:lnTo>
                  <a:pt x="0" y="317753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6" name="object 55"/>
          <p:cNvSpPr/>
          <p:nvPr/>
        </p:nvSpPr>
        <p:spPr>
          <a:xfrm>
            <a:off x="4779070" y="3323742"/>
            <a:ext cx="137113" cy="224027"/>
          </a:xfrm>
          <a:custGeom>
            <a:avLst/>
            <a:gdLst/>
            <a:ahLst/>
            <a:cxnLst/>
            <a:rect l="l" t="t" r="r" b="b"/>
            <a:pathLst>
              <a:path w="137113" h="224027">
                <a:moveTo>
                  <a:pt x="45719" y="115446"/>
                </a:moveTo>
                <a:lnTo>
                  <a:pt x="45719" y="19050"/>
                </a:lnTo>
                <a:lnTo>
                  <a:pt x="44957" y="25146"/>
                </a:lnTo>
                <a:lnTo>
                  <a:pt x="761" y="208788"/>
                </a:lnTo>
                <a:lnTo>
                  <a:pt x="0" y="213360"/>
                </a:lnTo>
                <a:lnTo>
                  <a:pt x="0" y="223266"/>
                </a:lnTo>
                <a:lnTo>
                  <a:pt x="5333" y="224028"/>
                </a:lnTo>
                <a:lnTo>
                  <a:pt x="12191" y="224028"/>
                </a:lnTo>
                <a:lnTo>
                  <a:pt x="27732" y="181992"/>
                </a:lnTo>
                <a:lnTo>
                  <a:pt x="34266" y="152661"/>
                </a:lnTo>
                <a:lnTo>
                  <a:pt x="41280" y="152201"/>
                </a:lnTo>
                <a:lnTo>
                  <a:pt x="41280" y="136429"/>
                </a:lnTo>
                <a:lnTo>
                  <a:pt x="45719" y="115446"/>
                </a:lnTo>
                <a:close/>
              </a:path>
              <a:path w="137113" h="224027">
                <a:moveTo>
                  <a:pt x="69341" y="3810"/>
                </a:moveTo>
                <a:lnTo>
                  <a:pt x="69341" y="0"/>
                </a:lnTo>
                <a:lnTo>
                  <a:pt x="65531" y="0"/>
                </a:lnTo>
                <a:lnTo>
                  <a:pt x="54150" y="841"/>
                </a:lnTo>
                <a:lnTo>
                  <a:pt x="39589" y="2303"/>
                </a:lnTo>
                <a:lnTo>
                  <a:pt x="27732" y="3686"/>
                </a:lnTo>
                <a:lnTo>
                  <a:pt x="22859" y="3810"/>
                </a:lnTo>
                <a:lnTo>
                  <a:pt x="22859" y="13716"/>
                </a:lnTo>
                <a:lnTo>
                  <a:pt x="44957" y="13716"/>
                </a:lnTo>
                <a:lnTo>
                  <a:pt x="45719" y="16002"/>
                </a:lnTo>
                <a:lnTo>
                  <a:pt x="45719" y="115446"/>
                </a:lnTo>
                <a:lnTo>
                  <a:pt x="69341" y="3810"/>
                </a:lnTo>
                <a:close/>
              </a:path>
              <a:path w="137113" h="224027">
                <a:moveTo>
                  <a:pt x="137113" y="101337"/>
                </a:moveTo>
                <a:lnTo>
                  <a:pt x="133221" y="88679"/>
                </a:lnTo>
                <a:lnTo>
                  <a:pt x="121919" y="80792"/>
                </a:lnTo>
                <a:lnTo>
                  <a:pt x="112399" y="81026"/>
                </a:lnTo>
                <a:lnTo>
                  <a:pt x="102650" y="83590"/>
                </a:lnTo>
                <a:lnTo>
                  <a:pt x="91956" y="89658"/>
                </a:lnTo>
                <a:lnTo>
                  <a:pt x="79623" y="100421"/>
                </a:lnTo>
                <a:lnTo>
                  <a:pt x="68258" y="112612"/>
                </a:lnTo>
                <a:lnTo>
                  <a:pt x="58310" y="122847"/>
                </a:lnTo>
                <a:lnTo>
                  <a:pt x="49433" y="130872"/>
                </a:lnTo>
                <a:lnTo>
                  <a:pt x="41280" y="136429"/>
                </a:lnTo>
                <a:lnTo>
                  <a:pt x="41280" y="152201"/>
                </a:lnTo>
                <a:lnTo>
                  <a:pt x="45857" y="151902"/>
                </a:lnTo>
                <a:lnTo>
                  <a:pt x="54150" y="154436"/>
                </a:lnTo>
                <a:lnTo>
                  <a:pt x="54150" y="142303"/>
                </a:lnTo>
                <a:lnTo>
                  <a:pt x="80146" y="109376"/>
                </a:lnTo>
                <a:lnTo>
                  <a:pt x="116046" y="86980"/>
                </a:lnTo>
                <a:lnTo>
                  <a:pt x="118109" y="86868"/>
                </a:lnTo>
                <a:lnTo>
                  <a:pt x="118109" y="87630"/>
                </a:lnTo>
                <a:lnTo>
                  <a:pt x="121919" y="87630"/>
                </a:lnTo>
                <a:lnTo>
                  <a:pt x="124967" y="89916"/>
                </a:lnTo>
                <a:lnTo>
                  <a:pt x="125729" y="90678"/>
                </a:lnTo>
                <a:lnTo>
                  <a:pt x="125729" y="117100"/>
                </a:lnTo>
                <a:lnTo>
                  <a:pt x="130841" y="114975"/>
                </a:lnTo>
                <a:lnTo>
                  <a:pt x="137113" y="101337"/>
                </a:lnTo>
                <a:close/>
              </a:path>
              <a:path w="137113" h="224027">
                <a:moveTo>
                  <a:pt x="91439" y="179070"/>
                </a:moveTo>
                <a:lnTo>
                  <a:pt x="91439" y="175260"/>
                </a:lnTo>
                <a:lnTo>
                  <a:pt x="88694" y="162650"/>
                </a:lnTo>
                <a:lnTo>
                  <a:pt x="81012" y="153265"/>
                </a:lnTo>
                <a:lnTo>
                  <a:pt x="69221" y="146638"/>
                </a:lnTo>
                <a:lnTo>
                  <a:pt x="54150" y="142303"/>
                </a:lnTo>
                <a:lnTo>
                  <a:pt x="54150" y="154436"/>
                </a:lnTo>
                <a:lnTo>
                  <a:pt x="58661" y="155814"/>
                </a:lnTo>
                <a:lnTo>
                  <a:pt x="68041" y="165503"/>
                </a:lnTo>
                <a:lnTo>
                  <a:pt x="70103" y="176784"/>
                </a:lnTo>
                <a:lnTo>
                  <a:pt x="70103" y="200224"/>
                </a:lnTo>
                <a:lnTo>
                  <a:pt x="71732" y="208171"/>
                </a:lnTo>
                <a:lnTo>
                  <a:pt x="80146" y="218805"/>
                </a:lnTo>
                <a:lnTo>
                  <a:pt x="87629" y="221876"/>
                </a:lnTo>
                <a:lnTo>
                  <a:pt x="87629" y="197358"/>
                </a:lnTo>
                <a:lnTo>
                  <a:pt x="88391" y="189738"/>
                </a:lnTo>
                <a:lnTo>
                  <a:pt x="89153" y="185166"/>
                </a:lnTo>
                <a:lnTo>
                  <a:pt x="91439" y="179070"/>
                </a:lnTo>
                <a:close/>
              </a:path>
              <a:path w="137113" h="224027">
                <a:moveTo>
                  <a:pt x="70103" y="200224"/>
                </a:moveTo>
                <a:lnTo>
                  <a:pt x="70103" y="179070"/>
                </a:lnTo>
                <a:lnTo>
                  <a:pt x="69341" y="182118"/>
                </a:lnTo>
                <a:lnTo>
                  <a:pt x="69341" y="185928"/>
                </a:lnTo>
                <a:lnTo>
                  <a:pt x="68579" y="188976"/>
                </a:lnTo>
                <a:lnTo>
                  <a:pt x="68579" y="192786"/>
                </a:lnTo>
                <a:lnTo>
                  <a:pt x="70103" y="200224"/>
                </a:lnTo>
                <a:close/>
              </a:path>
              <a:path w="137113" h="224027">
                <a:moveTo>
                  <a:pt x="131825" y="172212"/>
                </a:moveTo>
                <a:lnTo>
                  <a:pt x="124967" y="172212"/>
                </a:lnTo>
                <a:lnTo>
                  <a:pt x="124967" y="173736"/>
                </a:lnTo>
                <a:lnTo>
                  <a:pt x="123443" y="178308"/>
                </a:lnTo>
                <a:lnTo>
                  <a:pt x="118231" y="195114"/>
                </a:lnTo>
                <a:lnTo>
                  <a:pt x="111970" y="207859"/>
                </a:lnTo>
                <a:lnTo>
                  <a:pt x="103947" y="215471"/>
                </a:lnTo>
                <a:lnTo>
                  <a:pt x="91439" y="217170"/>
                </a:lnTo>
                <a:lnTo>
                  <a:pt x="87629" y="214122"/>
                </a:lnTo>
                <a:lnTo>
                  <a:pt x="87629" y="221876"/>
                </a:lnTo>
                <a:lnTo>
                  <a:pt x="124338" y="197559"/>
                </a:lnTo>
                <a:lnTo>
                  <a:pt x="131663" y="176100"/>
                </a:lnTo>
                <a:lnTo>
                  <a:pt x="131825" y="172212"/>
                </a:lnTo>
                <a:close/>
              </a:path>
              <a:path w="137113" h="224027">
                <a:moveTo>
                  <a:pt x="125729" y="117100"/>
                </a:moveTo>
                <a:lnTo>
                  <a:pt x="125729" y="92202"/>
                </a:lnTo>
                <a:lnTo>
                  <a:pt x="111251" y="92202"/>
                </a:lnTo>
                <a:lnTo>
                  <a:pt x="108203" y="105156"/>
                </a:lnTo>
                <a:lnTo>
                  <a:pt x="108203" y="114300"/>
                </a:lnTo>
                <a:lnTo>
                  <a:pt x="111970" y="119573"/>
                </a:lnTo>
                <a:lnTo>
                  <a:pt x="119633" y="119634"/>
                </a:lnTo>
                <a:lnTo>
                  <a:pt x="125729" y="117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7" name="object 56"/>
          <p:cNvSpPr/>
          <p:nvPr/>
        </p:nvSpPr>
        <p:spPr>
          <a:xfrm>
            <a:off x="5039674" y="3342792"/>
            <a:ext cx="185166" cy="245363"/>
          </a:xfrm>
          <a:custGeom>
            <a:avLst/>
            <a:gdLst/>
            <a:ahLst/>
            <a:cxnLst/>
            <a:rect l="l" t="t" r="r" b="b"/>
            <a:pathLst>
              <a:path w="185166" h="245363">
                <a:moveTo>
                  <a:pt x="185166" y="96012"/>
                </a:moveTo>
                <a:lnTo>
                  <a:pt x="185166" y="87630"/>
                </a:lnTo>
                <a:lnTo>
                  <a:pt x="182880" y="86106"/>
                </a:lnTo>
                <a:lnTo>
                  <a:pt x="179070" y="84582"/>
                </a:lnTo>
                <a:lnTo>
                  <a:pt x="11430" y="1524"/>
                </a:lnTo>
                <a:lnTo>
                  <a:pt x="7620" y="0"/>
                </a:lnTo>
                <a:lnTo>
                  <a:pt x="2286" y="0"/>
                </a:lnTo>
                <a:lnTo>
                  <a:pt x="0" y="3048"/>
                </a:lnTo>
                <a:lnTo>
                  <a:pt x="0" y="9906"/>
                </a:lnTo>
                <a:lnTo>
                  <a:pt x="1524" y="10668"/>
                </a:lnTo>
                <a:lnTo>
                  <a:pt x="5334" y="12954"/>
                </a:lnTo>
                <a:lnTo>
                  <a:pt x="164592" y="92202"/>
                </a:lnTo>
                <a:lnTo>
                  <a:pt x="164592" y="106233"/>
                </a:lnTo>
                <a:lnTo>
                  <a:pt x="179070" y="99060"/>
                </a:lnTo>
                <a:lnTo>
                  <a:pt x="182118" y="96774"/>
                </a:lnTo>
                <a:lnTo>
                  <a:pt x="185166" y="96012"/>
                </a:lnTo>
                <a:close/>
              </a:path>
              <a:path w="185166" h="245363">
                <a:moveTo>
                  <a:pt x="164592" y="106233"/>
                </a:moveTo>
                <a:lnTo>
                  <a:pt x="164592" y="92202"/>
                </a:lnTo>
                <a:lnTo>
                  <a:pt x="5334" y="170688"/>
                </a:lnTo>
                <a:lnTo>
                  <a:pt x="2286" y="172212"/>
                </a:lnTo>
                <a:lnTo>
                  <a:pt x="0" y="172974"/>
                </a:lnTo>
                <a:lnTo>
                  <a:pt x="0" y="181356"/>
                </a:lnTo>
                <a:lnTo>
                  <a:pt x="2286" y="184404"/>
                </a:lnTo>
                <a:lnTo>
                  <a:pt x="7620" y="184404"/>
                </a:lnTo>
                <a:lnTo>
                  <a:pt x="11430" y="182118"/>
                </a:lnTo>
                <a:lnTo>
                  <a:pt x="164592" y="106233"/>
                </a:lnTo>
                <a:close/>
              </a:path>
              <a:path w="185166" h="245363">
                <a:moveTo>
                  <a:pt x="185166" y="245364"/>
                </a:moveTo>
                <a:lnTo>
                  <a:pt x="185166" y="233172"/>
                </a:lnTo>
                <a:lnTo>
                  <a:pt x="0" y="233172"/>
                </a:lnTo>
                <a:lnTo>
                  <a:pt x="0" y="245364"/>
                </a:lnTo>
                <a:lnTo>
                  <a:pt x="185166" y="245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8" name="object 57"/>
          <p:cNvSpPr/>
          <p:nvPr/>
        </p:nvSpPr>
        <p:spPr>
          <a:xfrm>
            <a:off x="5347541" y="3333180"/>
            <a:ext cx="127997" cy="218397"/>
          </a:xfrm>
          <a:custGeom>
            <a:avLst/>
            <a:gdLst/>
            <a:ahLst/>
            <a:cxnLst/>
            <a:rect l="l" t="t" r="r" b="b"/>
            <a:pathLst>
              <a:path w="127997" h="218397">
                <a:moveTo>
                  <a:pt x="127997" y="109434"/>
                </a:moveTo>
                <a:lnTo>
                  <a:pt x="125811" y="70977"/>
                </a:lnTo>
                <a:lnTo>
                  <a:pt x="109840" y="27483"/>
                </a:lnTo>
                <a:lnTo>
                  <a:pt x="78407" y="1867"/>
                </a:lnTo>
                <a:lnTo>
                  <a:pt x="69492" y="0"/>
                </a:lnTo>
                <a:lnTo>
                  <a:pt x="56740" y="704"/>
                </a:lnTo>
                <a:lnTo>
                  <a:pt x="14456" y="29628"/>
                </a:lnTo>
                <a:lnTo>
                  <a:pt x="2743" y="68781"/>
                </a:lnTo>
                <a:lnTo>
                  <a:pt x="0" y="104868"/>
                </a:lnTo>
                <a:lnTo>
                  <a:pt x="133" y="118190"/>
                </a:lnTo>
                <a:lnTo>
                  <a:pt x="3829" y="157000"/>
                </a:lnTo>
                <a:lnTo>
                  <a:pt x="20921" y="196893"/>
                </a:lnTo>
                <a:lnTo>
                  <a:pt x="25153" y="201156"/>
                </a:lnTo>
                <a:lnTo>
                  <a:pt x="25153" y="95859"/>
                </a:lnTo>
                <a:lnTo>
                  <a:pt x="25329" y="82211"/>
                </a:lnTo>
                <a:lnTo>
                  <a:pt x="32476" y="33755"/>
                </a:lnTo>
                <a:lnTo>
                  <a:pt x="57450" y="7198"/>
                </a:lnTo>
                <a:lnTo>
                  <a:pt x="68881" y="7996"/>
                </a:lnTo>
                <a:lnTo>
                  <a:pt x="97607" y="34793"/>
                </a:lnTo>
                <a:lnTo>
                  <a:pt x="101643" y="75383"/>
                </a:lnTo>
                <a:lnTo>
                  <a:pt x="101990" y="202806"/>
                </a:lnTo>
                <a:lnTo>
                  <a:pt x="106714" y="198314"/>
                </a:lnTo>
                <a:lnTo>
                  <a:pt x="123673" y="159304"/>
                </a:lnTo>
                <a:lnTo>
                  <a:pt x="127846" y="121547"/>
                </a:lnTo>
                <a:lnTo>
                  <a:pt x="127997" y="109434"/>
                </a:lnTo>
                <a:close/>
              </a:path>
              <a:path w="127997" h="218397">
                <a:moveTo>
                  <a:pt x="101990" y="202806"/>
                </a:moveTo>
                <a:lnTo>
                  <a:pt x="101990" y="128047"/>
                </a:lnTo>
                <a:lnTo>
                  <a:pt x="101759" y="140797"/>
                </a:lnTo>
                <a:lnTo>
                  <a:pt x="101310" y="152711"/>
                </a:lnTo>
                <a:lnTo>
                  <a:pt x="88194" y="198072"/>
                </a:lnTo>
                <a:lnTo>
                  <a:pt x="63227" y="211542"/>
                </a:lnTo>
                <a:lnTo>
                  <a:pt x="53891" y="209934"/>
                </a:lnTo>
                <a:lnTo>
                  <a:pt x="29224" y="174510"/>
                </a:lnTo>
                <a:lnTo>
                  <a:pt x="25495" y="135566"/>
                </a:lnTo>
                <a:lnTo>
                  <a:pt x="25153" y="95859"/>
                </a:lnTo>
                <a:lnTo>
                  <a:pt x="25153" y="201156"/>
                </a:lnTo>
                <a:lnTo>
                  <a:pt x="31681" y="207732"/>
                </a:lnTo>
                <a:lnTo>
                  <a:pt x="42654" y="214264"/>
                </a:lnTo>
                <a:lnTo>
                  <a:pt x="53190" y="217486"/>
                </a:lnTo>
                <a:lnTo>
                  <a:pt x="62639" y="218397"/>
                </a:lnTo>
                <a:lnTo>
                  <a:pt x="73662" y="217498"/>
                </a:lnTo>
                <a:lnTo>
                  <a:pt x="85116" y="214325"/>
                </a:lnTo>
                <a:lnTo>
                  <a:pt x="96351" y="208168"/>
                </a:lnTo>
                <a:lnTo>
                  <a:pt x="101990" y="202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9" name="object 58"/>
          <p:cNvSpPr/>
          <p:nvPr/>
        </p:nvSpPr>
        <p:spPr>
          <a:xfrm>
            <a:off x="5602316" y="3423565"/>
            <a:ext cx="136874" cy="123477"/>
          </a:xfrm>
          <a:custGeom>
            <a:avLst/>
            <a:gdLst/>
            <a:ahLst/>
            <a:cxnLst/>
            <a:rect l="l" t="t" r="r" b="b"/>
            <a:pathLst>
              <a:path w="136874" h="123477">
                <a:moveTo>
                  <a:pt x="85058" y="44958"/>
                </a:moveTo>
                <a:lnTo>
                  <a:pt x="85058" y="38100"/>
                </a:lnTo>
                <a:lnTo>
                  <a:pt x="73955" y="38815"/>
                </a:lnTo>
                <a:lnTo>
                  <a:pt x="35574" y="47158"/>
                </a:lnTo>
                <a:lnTo>
                  <a:pt x="2697" y="76513"/>
                </a:lnTo>
                <a:lnTo>
                  <a:pt x="0" y="86655"/>
                </a:lnTo>
                <a:lnTo>
                  <a:pt x="3252" y="102543"/>
                </a:lnTo>
                <a:lnTo>
                  <a:pt x="11966" y="113450"/>
                </a:lnTo>
                <a:lnTo>
                  <a:pt x="23439" y="119832"/>
                </a:lnTo>
                <a:lnTo>
                  <a:pt x="23439" y="92435"/>
                </a:lnTo>
                <a:lnTo>
                  <a:pt x="24476" y="82613"/>
                </a:lnTo>
                <a:lnTo>
                  <a:pt x="61201" y="48472"/>
                </a:lnTo>
                <a:lnTo>
                  <a:pt x="81776" y="45147"/>
                </a:lnTo>
                <a:lnTo>
                  <a:pt x="85058" y="44958"/>
                </a:lnTo>
                <a:close/>
              </a:path>
              <a:path w="136874" h="123477">
                <a:moveTo>
                  <a:pt x="136874" y="75438"/>
                </a:moveTo>
                <a:lnTo>
                  <a:pt x="129254" y="75438"/>
                </a:lnTo>
                <a:lnTo>
                  <a:pt x="129254" y="111252"/>
                </a:lnTo>
                <a:lnTo>
                  <a:pt x="121634" y="113538"/>
                </a:lnTo>
                <a:lnTo>
                  <a:pt x="107918" y="113538"/>
                </a:lnTo>
                <a:lnTo>
                  <a:pt x="106394" y="99060"/>
                </a:lnTo>
                <a:lnTo>
                  <a:pt x="106394" y="33528"/>
                </a:lnTo>
                <a:lnTo>
                  <a:pt x="106021" y="20697"/>
                </a:lnTo>
                <a:lnTo>
                  <a:pt x="85800" y="-12176"/>
                </a:lnTo>
                <a:lnTo>
                  <a:pt x="62093" y="-21491"/>
                </a:lnTo>
                <a:lnTo>
                  <a:pt x="44172" y="-20131"/>
                </a:lnTo>
                <a:lnTo>
                  <a:pt x="11136" y="1105"/>
                </a:lnTo>
                <a:lnTo>
                  <a:pt x="8096" y="24384"/>
                </a:lnTo>
                <a:lnTo>
                  <a:pt x="14954" y="28956"/>
                </a:lnTo>
                <a:lnTo>
                  <a:pt x="20288" y="28956"/>
                </a:lnTo>
                <a:lnTo>
                  <a:pt x="20288" y="0"/>
                </a:lnTo>
                <a:lnTo>
                  <a:pt x="30906" y="-8923"/>
                </a:lnTo>
                <a:lnTo>
                  <a:pt x="43417" y="-13873"/>
                </a:lnTo>
                <a:lnTo>
                  <a:pt x="58151" y="-12700"/>
                </a:lnTo>
                <a:lnTo>
                  <a:pt x="70164" y="-7486"/>
                </a:lnTo>
                <a:lnTo>
                  <a:pt x="78951" y="1689"/>
                </a:lnTo>
                <a:lnTo>
                  <a:pt x="84008" y="14748"/>
                </a:lnTo>
                <a:lnTo>
                  <a:pt x="85058" y="38100"/>
                </a:lnTo>
                <a:lnTo>
                  <a:pt x="85058" y="103549"/>
                </a:lnTo>
                <a:lnTo>
                  <a:pt x="85800" y="102591"/>
                </a:lnTo>
                <a:lnTo>
                  <a:pt x="88106" y="97536"/>
                </a:lnTo>
                <a:lnTo>
                  <a:pt x="92117" y="110504"/>
                </a:lnTo>
                <a:lnTo>
                  <a:pt x="101560" y="120722"/>
                </a:lnTo>
                <a:lnTo>
                  <a:pt x="114525" y="120991"/>
                </a:lnTo>
                <a:lnTo>
                  <a:pt x="126281" y="116673"/>
                </a:lnTo>
                <a:lnTo>
                  <a:pt x="134472" y="106499"/>
                </a:lnTo>
                <a:lnTo>
                  <a:pt x="136874" y="75438"/>
                </a:lnTo>
                <a:close/>
              </a:path>
              <a:path w="136874" h="123477">
                <a:moveTo>
                  <a:pt x="36290" y="22860"/>
                </a:moveTo>
                <a:lnTo>
                  <a:pt x="36290" y="11430"/>
                </a:lnTo>
                <a:lnTo>
                  <a:pt x="34766" y="0"/>
                </a:lnTo>
                <a:lnTo>
                  <a:pt x="20288" y="0"/>
                </a:lnTo>
                <a:lnTo>
                  <a:pt x="20288" y="28956"/>
                </a:lnTo>
                <a:lnTo>
                  <a:pt x="30956" y="28956"/>
                </a:lnTo>
                <a:lnTo>
                  <a:pt x="36290" y="22860"/>
                </a:lnTo>
                <a:close/>
              </a:path>
              <a:path w="136874" h="123477">
                <a:moveTo>
                  <a:pt x="85058" y="103549"/>
                </a:moveTo>
                <a:lnTo>
                  <a:pt x="85058" y="76200"/>
                </a:lnTo>
                <a:lnTo>
                  <a:pt x="81997" y="94835"/>
                </a:lnTo>
                <a:lnTo>
                  <a:pt x="74196" y="107294"/>
                </a:lnTo>
                <a:lnTo>
                  <a:pt x="63733" y="114465"/>
                </a:lnTo>
                <a:lnTo>
                  <a:pt x="52681" y="117237"/>
                </a:lnTo>
                <a:lnTo>
                  <a:pt x="38152" y="114113"/>
                </a:lnTo>
                <a:lnTo>
                  <a:pt x="27950" y="105408"/>
                </a:lnTo>
                <a:lnTo>
                  <a:pt x="23439" y="92435"/>
                </a:lnTo>
                <a:lnTo>
                  <a:pt x="23439" y="119832"/>
                </a:lnTo>
                <a:lnTo>
                  <a:pt x="24037" y="120165"/>
                </a:lnTo>
                <a:lnTo>
                  <a:pt x="37366" y="123477"/>
                </a:lnTo>
                <a:lnTo>
                  <a:pt x="55485" y="122192"/>
                </a:lnTo>
                <a:lnTo>
                  <a:pt x="69284" y="117828"/>
                </a:lnTo>
                <a:lnTo>
                  <a:pt x="79233" y="111067"/>
                </a:lnTo>
                <a:lnTo>
                  <a:pt x="85058" y="103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0" name="object 59"/>
          <p:cNvSpPr/>
          <p:nvPr/>
        </p:nvSpPr>
        <p:spPr>
          <a:xfrm>
            <a:off x="5750608" y="3403753"/>
            <a:ext cx="152400" cy="140969"/>
          </a:xfrm>
          <a:custGeom>
            <a:avLst/>
            <a:gdLst/>
            <a:ahLst/>
            <a:cxnLst/>
            <a:rect l="l" t="t" r="r" b="b"/>
            <a:pathLst>
              <a:path w="152400" h="140969">
                <a:moveTo>
                  <a:pt x="152400" y="131063"/>
                </a:moveTo>
                <a:lnTo>
                  <a:pt x="129540" y="131063"/>
                </a:lnTo>
                <a:lnTo>
                  <a:pt x="129386" y="42697"/>
                </a:lnTo>
                <a:lnTo>
                  <a:pt x="128313" y="29775"/>
                </a:lnTo>
                <a:lnTo>
                  <a:pt x="125400" y="20049"/>
                </a:lnTo>
                <a:lnTo>
                  <a:pt x="116569" y="9985"/>
                </a:lnTo>
                <a:lnTo>
                  <a:pt x="106298" y="3356"/>
                </a:lnTo>
                <a:lnTo>
                  <a:pt x="93322" y="243"/>
                </a:lnTo>
                <a:lnTo>
                  <a:pt x="77778" y="1826"/>
                </a:lnTo>
                <a:lnTo>
                  <a:pt x="65351" y="6625"/>
                </a:lnTo>
                <a:lnTo>
                  <a:pt x="55535" y="14260"/>
                </a:lnTo>
                <a:lnTo>
                  <a:pt x="47822" y="24354"/>
                </a:lnTo>
                <a:lnTo>
                  <a:pt x="42672" y="0"/>
                </a:lnTo>
                <a:lnTo>
                  <a:pt x="0" y="3809"/>
                </a:lnTo>
                <a:lnTo>
                  <a:pt x="0" y="13715"/>
                </a:lnTo>
                <a:lnTo>
                  <a:pt x="18491" y="15833"/>
                </a:lnTo>
                <a:lnTo>
                  <a:pt x="23455" y="25699"/>
                </a:lnTo>
                <a:lnTo>
                  <a:pt x="23622" y="32003"/>
                </a:lnTo>
                <a:lnTo>
                  <a:pt x="23622" y="140431"/>
                </a:lnTo>
                <a:lnTo>
                  <a:pt x="44958" y="140508"/>
                </a:lnTo>
                <a:lnTo>
                  <a:pt x="44958" y="57911"/>
                </a:lnTo>
                <a:lnTo>
                  <a:pt x="47262" y="40530"/>
                </a:lnTo>
                <a:lnTo>
                  <a:pt x="53443" y="26573"/>
                </a:lnTo>
                <a:lnTo>
                  <a:pt x="62406" y="16207"/>
                </a:lnTo>
                <a:lnTo>
                  <a:pt x="73054" y="9598"/>
                </a:lnTo>
                <a:lnTo>
                  <a:pt x="84291" y="6912"/>
                </a:lnTo>
                <a:lnTo>
                  <a:pt x="98525" y="11073"/>
                </a:lnTo>
                <a:lnTo>
                  <a:pt x="106025" y="21753"/>
                </a:lnTo>
                <a:lnTo>
                  <a:pt x="108762" y="36108"/>
                </a:lnTo>
                <a:lnTo>
                  <a:pt x="108966" y="140406"/>
                </a:lnTo>
                <a:lnTo>
                  <a:pt x="129540" y="140513"/>
                </a:lnTo>
                <a:lnTo>
                  <a:pt x="149860" y="140955"/>
                </a:lnTo>
                <a:lnTo>
                  <a:pt x="152400" y="131063"/>
                </a:lnTo>
                <a:close/>
              </a:path>
              <a:path w="152400" h="140969">
                <a:moveTo>
                  <a:pt x="23622" y="140431"/>
                </a:moveTo>
                <a:lnTo>
                  <a:pt x="23622" y="117347"/>
                </a:lnTo>
                <a:lnTo>
                  <a:pt x="20454" y="128962"/>
                </a:lnTo>
                <a:lnTo>
                  <a:pt x="4212" y="131059"/>
                </a:lnTo>
                <a:lnTo>
                  <a:pt x="0" y="140969"/>
                </a:lnTo>
                <a:lnTo>
                  <a:pt x="13348" y="140733"/>
                </a:lnTo>
                <a:lnTo>
                  <a:pt x="23622" y="140431"/>
                </a:lnTo>
                <a:close/>
              </a:path>
              <a:path w="152400" h="140969">
                <a:moveTo>
                  <a:pt x="68580" y="131063"/>
                </a:moveTo>
                <a:lnTo>
                  <a:pt x="50097" y="129685"/>
                </a:lnTo>
                <a:lnTo>
                  <a:pt x="45018" y="120035"/>
                </a:lnTo>
                <a:lnTo>
                  <a:pt x="44958" y="57911"/>
                </a:lnTo>
                <a:lnTo>
                  <a:pt x="44958" y="140508"/>
                </a:lnTo>
                <a:lnTo>
                  <a:pt x="65729" y="140954"/>
                </a:lnTo>
                <a:lnTo>
                  <a:pt x="68580" y="131063"/>
                </a:lnTo>
                <a:close/>
              </a:path>
              <a:path w="152400" h="140969">
                <a:moveTo>
                  <a:pt x="108966" y="140406"/>
                </a:moveTo>
                <a:lnTo>
                  <a:pt x="108966" y="117347"/>
                </a:lnTo>
                <a:lnTo>
                  <a:pt x="105398" y="128830"/>
                </a:lnTo>
                <a:lnTo>
                  <a:pt x="89850" y="131053"/>
                </a:lnTo>
                <a:lnTo>
                  <a:pt x="84582" y="140969"/>
                </a:lnTo>
                <a:lnTo>
                  <a:pt x="98525" y="140711"/>
                </a:lnTo>
                <a:lnTo>
                  <a:pt x="108966" y="140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1" name="object 60"/>
          <p:cNvSpPr/>
          <p:nvPr/>
        </p:nvSpPr>
        <p:spPr>
          <a:xfrm>
            <a:off x="5920586" y="3323742"/>
            <a:ext cx="150074" cy="224027"/>
          </a:xfrm>
          <a:custGeom>
            <a:avLst/>
            <a:gdLst/>
            <a:ahLst/>
            <a:cxnLst/>
            <a:rect l="l" t="t" r="r" b="b"/>
            <a:pathLst>
              <a:path w="150074" h="224027">
                <a:moveTo>
                  <a:pt x="105878" y="223976"/>
                </a:moveTo>
                <a:lnTo>
                  <a:pt x="105878" y="99821"/>
                </a:lnTo>
                <a:lnTo>
                  <a:pt x="97121" y="90954"/>
                </a:lnTo>
                <a:lnTo>
                  <a:pt x="86037" y="84068"/>
                </a:lnTo>
                <a:lnTo>
                  <a:pt x="73101" y="80348"/>
                </a:lnTo>
                <a:lnTo>
                  <a:pt x="58653" y="81636"/>
                </a:lnTo>
                <a:lnTo>
                  <a:pt x="22194" y="100414"/>
                </a:lnTo>
                <a:lnTo>
                  <a:pt x="1886" y="136185"/>
                </a:lnTo>
                <a:lnTo>
                  <a:pt x="0" y="150692"/>
                </a:lnTo>
                <a:lnTo>
                  <a:pt x="1434" y="166486"/>
                </a:lnTo>
                <a:lnTo>
                  <a:pt x="20575" y="204617"/>
                </a:lnTo>
                <a:lnTo>
                  <a:pt x="25946" y="161466"/>
                </a:lnTo>
                <a:lnTo>
                  <a:pt x="26012" y="147278"/>
                </a:lnTo>
                <a:lnTo>
                  <a:pt x="41070" y="100185"/>
                </a:lnTo>
                <a:lnTo>
                  <a:pt x="63370" y="87277"/>
                </a:lnTo>
                <a:lnTo>
                  <a:pt x="76692" y="88465"/>
                </a:lnTo>
                <a:lnTo>
                  <a:pt x="88549" y="93014"/>
                </a:lnTo>
                <a:lnTo>
                  <a:pt x="98571" y="101323"/>
                </a:lnTo>
                <a:lnTo>
                  <a:pt x="105116" y="112013"/>
                </a:lnTo>
                <a:lnTo>
                  <a:pt x="105116" y="224027"/>
                </a:lnTo>
                <a:lnTo>
                  <a:pt x="105878" y="223976"/>
                </a:lnTo>
                <a:close/>
              </a:path>
              <a:path w="150074" h="224027">
                <a:moveTo>
                  <a:pt x="105116" y="203453"/>
                </a:moveTo>
                <a:lnTo>
                  <a:pt x="105116" y="189737"/>
                </a:lnTo>
                <a:lnTo>
                  <a:pt x="102068" y="195071"/>
                </a:lnTo>
                <a:lnTo>
                  <a:pt x="92824" y="206478"/>
                </a:lnTo>
                <a:lnTo>
                  <a:pt x="81877" y="213683"/>
                </a:lnTo>
                <a:lnTo>
                  <a:pt x="69947" y="216926"/>
                </a:lnTo>
                <a:lnTo>
                  <a:pt x="55432" y="214829"/>
                </a:lnTo>
                <a:lnTo>
                  <a:pt x="26868" y="173906"/>
                </a:lnTo>
                <a:lnTo>
                  <a:pt x="25946" y="161466"/>
                </a:lnTo>
                <a:lnTo>
                  <a:pt x="25946" y="209190"/>
                </a:lnTo>
                <a:lnTo>
                  <a:pt x="30833" y="213352"/>
                </a:lnTo>
                <a:lnTo>
                  <a:pt x="42497" y="219654"/>
                </a:lnTo>
                <a:lnTo>
                  <a:pt x="55246" y="223256"/>
                </a:lnTo>
                <a:lnTo>
                  <a:pt x="72962" y="222169"/>
                </a:lnTo>
                <a:lnTo>
                  <a:pt x="86477" y="218335"/>
                </a:lnTo>
                <a:lnTo>
                  <a:pt x="96462" y="212515"/>
                </a:lnTo>
                <a:lnTo>
                  <a:pt x="103588" y="205475"/>
                </a:lnTo>
                <a:lnTo>
                  <a:pt x="105116" y="203453"/>
                </a:lnTo>
                <a:close/>
              </a:path>
              <a:path w="150074" h="224027">
                <a:moveTo>
                  <a:pt x="150074" y="220979"/>
                </a:moveTo>
                <a:lnTo>
                  <a:pt x="150074" y="211073"/>
                </a:lnTo>
                <a:lnTo>
                  <a:pt x="131827" y="209056"/>
                </a:lnTo>
                <a:lnTo>
                  <a:pt x="126015" y="199696"/>
                </a:lnTo>
                <a:lnTo>
                  <a:pt x="125690" y="0"/>
                </a:lnTo>
                <a:lnTo>
                  <a:pt x="82256" y="3809"/>
                </a:lnTo>
                <a:lnTo>
                  <a:pt x="82256" y="13715"/>
                </a:lnTo>
                <a:lnTo>
                  <a:pt x="100907" y="15853"/>
                </a:lnTo>
                <a:lnTo>
                  <a:pt x="105744" y="25699"/>
                </a:lnTo>
                <a:lnTo>
                  <a:pt x="105878" y="223976"/>
                </a:lnTo>
                <a:lnTo>
                  <a:pt x="150074" y="220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2" name="object 61"/>
          <p:cNvSpPr/>
          <p:nvPr/>
        </p:nvSpPr>
        <p:spPr>
          <a:xfrm>
            <a:off x="6181138" y="3323742"/>
            <a:ext cx="169163" cy="227837"/>
          </a:xfrm>
          <a:custGeom>
            <a:avLst/>
            <a:gdLst/>
            <a:ahLst/>
            <a:cxnLst/>
            <a:rect l="l" t="t" r="r" b="b"/>
            <a:pathLst>
              <a:path w="169163" h="227837">
                <a:moveTo>
                  <a:pt x="169163" y="9143"/>
                </a:moveTo>
                <a:lnTo>
                  <a:pt x="169163" y="3047"/>
                </a:lnTo>
                <a:lnTo>
                  <a:pt x="166115" y="0"/>
                </a:lnTo>
                <a:lnTo>
                  <a:pt x="158495" y="0"/>
                </a:lnTo>
                <a:lnTo>
                  <a:pt x="157733" y="3047"/>
                </a:lnTo>
                <a:lnTo>
                  <a:pt x="156209" y="6857"/>
                </a:lnTo>
                <a:lnTo>
                  <a:pt x="131063" y="77723"/>
                </a:lnTo>
                <a:lnTo>
                  <a:pt x="38099" y="77723"/>
                </a:lnTo>
                <a:lnTo>
                  <a:pt x="12191" y="6857"/>
                </a:lnTo>
                <a:lnTo>
                  <a:pt x="11429" y="3047"/>
                </a:lnTo>
                <a:lnTo>
                  <a:pt x="10667" y="0"/>
                </a:lnTo>
                <a:lnTo>
                  <a:pt x="3047" y="0"/>
                </a:lnTo>
                <a:lnTo>
                  <a:pt x="0" y="3047"/>
                </a:lnTo>
                <a:lnTo>
                  <a:pt x="0" y="7619"/>
                </a:lnTo>
                <a:lnTo>
                  <a:pt x="761" y="12191"/>
                </a:lnTo>
                <a:lnTo>
                  <a:pt x="42671" y="127025"/>
                </a:lnTo>
                <a:lnTo>
                  <a:pt x="42671" y="89915"/>
                </a:lnTo>
                <a:lnTo>
                  <a:pt x="124967" y="89915"/>
                </a:lnTo>
                <a:lnTo>
                  <a:pt x="124967" y="127863"/>
                </a:lnTo>
                <a:lnTo>
                  <a:pt x="166877" y="12191"/>
                </a:lnTo>
                <a:lnTo>
                  <a:pt x="169163" y="9143"/>
                </a:lnTo>
                <a:close/>
              </a:path>
              <a:path w="169163" h="227837">
                <a:moveTo>
                  <a:pt x="124967" y="127863"/>
                </a:moveTo>
                <a:lnTo>
                  <a:pt x="124967" y="89915"/>
                </a:lnTo>
                <a:lnTo>
                  <a:pt x="83819" y="203453"/>
                </a:lnTo>
                <a:lnTo>
                  <a:pt x="42671" y="89915"/>
                </a:lnTo>
                <a:lnTo>
                  <a:pt x="42671" y="127025"/>
                </a:lnTo>
                <a:lnTo>
                  <a:pt x="76961" y="220979"/>
                </a:lnTo>
                <a:lnTo>
                  <a:pt x="79247" y="224789"/>
                </a:lnTo>
                <a:lnTo>
                  <a:pt x="80009" y="227837"/>
                </a:lnTo>
                <a:lnTo>
                  <a:pt x="87629" y="227837"/>
                </a:lnTo>
                <a:lnTo>
                  <a:pt x="89915" y="224789"/>
                </a:lnTo>
                <a:lnTo>
                  <a:pt x="90677" y="222503"/>
                </a:lnTo>
                <a:lnTo>
                  <a:pt x="124967" y="127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3" name="object 62"/>
          <p:cNvSpPr/>
          <p:nvPr/>
        </p:nvSpPr>
        <p:spPr>
          <a:xfrm>
            <a:off x="6358696" y="3403823"/>
            <a:ext cx="151638" cy="143780"/>
          </a:xfrm>
          <a:custGeom>
            <a:avLst/>
            <a:gdLst/>
            <a:ahLst/>
            <a:cxnLst/>
            <a:rect l="l" t="t" r="r" b="b"/>
            <a:pathLst>
              <a:path w="151638" h="143780">
                <a:moveTo>
                  <a:pt x="27432" y="124897"/>
                </a:moveTo>
                <a:lnTo>
                  <a:pt x="27432" y="108133"/>
                </a:lnTo>
                <a:lnTo>
                  <a:pt x="21336" y="105085"/>
                </a:lnTo>
                <a:lnTo>
                  <a:pt x="7620" y="105085"/>
                </a:lnTo>
                <a:lnTo>
                  <a:pt x="0" y="112705"/>
                </a:lnTo>
                <a:lnTo>
                  <a:pt x="0" y="123373"/>
                </a:lnTo>
                <a:lnTo>
                  <a:pt x="5078" y="135793"/>
                </a:lnTo>
                <a:lnTo>
                  <a:pt x="13716" y="140489"/>
                </a:lnTo>
                <a:lnTo>
                  <a:pt x="13716" y="133279"/>
                </a:lnTo>
                <a:lnTo>
                  <a:pt x="21336" y="131755"/>
                </a:lnTo>
                <a:lnTo>
                  <a:pt x="27432" y="124897"/>
                </a:lnTo>
                <a:close/>
              </a:path>
              <a:path w="151638" h="143780">
                <a:moveTo>
                  <a:pt x="151638" y="34219"/>
                </a:moveTo>
                <a:lnTo>
                  <a:pt x="151638" y="21265"/>
                </a:lnTo>
                <a:lnTo>
                  <a:pt x="145795" y="7567"/>
                </a:lnTo>
                <a:lnTo>
                  <a:pt x="133211" y="1187"/>
                </a:lnTo>
                <a:lnTo>
                  <a:pt x="114860" y="3340"/>
                </a:lnTo>
                <a:lnTo>
                  <a:pt x="102404" y="9946"/>
                </a:lnTo>
                <a:lnTo>
                  <a:pt x="94850" y="18315"/>
                </a:lnTo>
                <a:lnTo>
                  <a:pt x="83424" y="7713"/>
                </a:lnTo>
                <a:lnTo>
                  <a:pt x="71051" y="2009"/>
                </a:lnTo>
                <a:lnTo>
                  <a:pt x="60141" y="0"/>
                </a:lnTo>
                <a:lnTo>
                  <a:pt x="43587" y="3579"/>
                </a:lnTo>
                <a:lnTo>
                  <a:pt x="13706" y="36363"/>
                </a:lnTo>
                <a:lnTo>
                  <a:pt x="9906" y="53269"/>
                </a:lnTo>
                <a:lnTo>
                  <a:pt x="15240" y="53269"/>
                </a:lnTo>
                <a:lnTo>
                  <a:pt x="17526" y="48697"/>
                </a:lnTo>
                <a:lnTo>
                  <a:pt x="25312" y="30167"/>
                </a:lnTo>
                <a:lnTo>
                  <a:pt x="34817" y="17775"/>
                </a:lnTo>
                <a:lnTo>
                  <a:pt x="44709" y="10478"/>
                </a:lnTo>
                <a:lnTo>
                  <a:pt x="53658" y="7228"/>
                </a:lnTo>
                <a:lnTo>
                  <a:pt x="65846" y="9336"/>
                </a:lnTo>
                <a:lnTo>
                  <a:pt x="73746" y="20254"/>
                </a:lnTo>
                <a:lnTo>
                  <a:pt x="73746" y="138155"/>
                </a:lnTo>
                <a:lnTo>
                  <a:pt x="75798" y="139608"/>
                </a:lnTo>
                <a:lnTo>
                  <a:pt x="78049" y="140267"/>
                </a:lnTo>
                <a:lnTo>
                  <a:pt x="78049" y="120726"/>
                </a:lnTo>
                <a:lnTo>
                  <a:pt x="78485" y="108524"/>
                </a:lnTo>
                <a:lnTo>
                  <a:pt x="92964" y="44887"/>
                </a:lnTo>
                <a:lnTo>
                  <a:pt x="111008" y="10617"/>
                </a:lnTo>
                <a:lnTo>
                  <a:pt x="125478" y="7917"/>
                </a:lnTo>
                <a:lnTo>
                  <a:pt x="135986" y="10323"/>
                </a:lnTo>
                <a:lnTo>
                  <a:pt x="135986" y="39553"/>
                </a:lnTo>
                <a:lnTo>
                  <a:pt x="140970" y="39553"/>
                </a:lnTo>
                <a:lnTo>
                  <a:pt x="151638" y="34219"/>
                </a:lnTo>
                <a:close/>
              </a:path>
              <a:path w="151638" h="143780">
                <a:moveTo>
                  <a:pt x="73746" y="138155"/>
                </a:moveTo>
                <a:lnTo>
                  <a:pt x="73746" y="20254"/>
                </a:lnTo>
                <a:lnTo>
                  <a:pt x="73706" y="28723"/>
                </a:lnTo>
                <a:lnTo>
                  <a:pt x="72792" y="37948"/>
                </a:lnTo>
                <a:lnTo>
                  <a:pt x="61350" y="90183"/>
                </a:lnTo>
                <a:lnTo>
                  <a:pt x="41104" y="132522"/>
                </a:lnTo>
                <a:lnTo>
                  <a:pt x="19812" y="137089"/>
                </a:lnTo>
                <a:lnTo>
                  <a:pt x="13716" y="133279"/>
                </a:lnTo>
                <a:lnTo>
                  <a:pt x="13716" y="140489"/>
                </a:lnTo>
                <a:lnTo>
                  <a:pt x="17248" y="142410"/>
                </a:lnTo>
                <a:lnTo>
                  <a:pt x="37483" y="139705"/>
                </a:lnTo>
                <a:lnTo>
                  <a:pt x="50665" y="132174"/>
                </a:lnTo>
                <a:lnTo>
                  <a:pt x="57885" y="124223"/>
                </a:lnTo>
                <a:lnTo>
                  <a:pt x="65168" y="132081"/>
                </a:lnTo>
                <a:lnTo>
                  <a:pt x="73746" y="138155"/>
                </a:lnTo>
                <a:close/>
              </a:path>
              <a:path w="151638" h="143780">
                <a:moveTo>
                  <a:pt x="142494" y="92131"/>
                </a:moveTo>
                <a:lnTo>
                  <a:pt x="135636" y="92131"/>
                </a:lnTo>
                <a:lnTo>
                  <a:pt x="134874" y="93655"/>
                </a:lnTo>
                <a:lnTo>
                  <a:pt x="134874" y="95941"/>
                </a:lnTo>
                <a:lnTo>
                  <a:pt x="126772" y="114686"/>
                </a:lnTo>
                <a:lnTo>
                  <a:pt x="117199" y="126874"/>
                </a:lnTo>
                <a:lnTo>
                  <a:pt x="107293" y="133790"/>
                </a:lnTo>
                <a:lnTo>
                  <a:pt x="98196" y="136715"/>
                </a:lnTo>
                <a:lnTo>
                  <a:pt x="83529" y="132282"/>
                </a:lnTo>
                <a:lnTo>
                  <a:pt x="78049" y="120726"/>
                </a:lnTo>
                <a:lnTo>
                  <a:pt x="78049" y="140267"/>
                </a:lnTo>
                <a:lnTo>
                  <a:pt x="90054" y="143780"/>
                </a:lnTo>
                <a:lnTo>
                  <a:pt x="106964" y="140399"/>
                </a:lnTo>
                <a:lnTo>
                  <a:pt x="120598" y="131738"/>
                </a:lnTo>
                <a:lnTo>
                  <a:pt x="130952" y="120291"/>
                </a:lnTo>
                <a:lnTo>
                  <a:pt x="138022" y="108551"/>
                </a:lnTo>
                <a:lnTo>
                  <a:pt x="141802" y="99011"/>
                </a:lnTo>
                <a:lnTo>
                  <a:pt x="142494" y="92131"/>
                </a:lnTo>
                <a:close/>
              </a:path>
              <a:path w="151638" h="143780">
                <a:moveTo>
                  <a:pt x="135986" y="39553"/>
                </a:moveTo>
                <a:lnTo>
                  <a:pt x="135986" y="10323"/>
                </a:lnTo>
                <a:lnTo>
                  <a:pt x="129540" y="12883"/>
                </a:lnTo>
                <a:lnTo>
                  <a:pt x="123444" y="21265"/>
                </a:lnTo>
                <a:lnTo>
                  <a:pt x="123444" y="34219"/>
                </a:lnTo>
                <a:lnTo>
                  <a:pt x="127254" y="39553"/>
                </a:lnTo>
                <a:lnTo>
                  <a:pt x="135986" y="39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4" name="object 63"/>
          <p:cNvSpPr/>
          <p:nvPr/>
        </p:nvSpPr>
        <p:spPr>
          <a:xfrm>
            <a:off x="6534705" y="3444900"/>
            <a:ext cx="63245" cy="149971"/>
          </a:xfrm>
          <a:custGeom>
            <a:avLst/>
            <a:gdLst/>
            <a:ahLst/>
            <a:cxnLst/>
            <a:rect l="l" t="t" r="r" b="b"/>
            <a:pathLst>
              <a:path w="63245" h="149971">
                <a:moveTo>
                  <a:pt x="57911" y="13716"/>
                </a:moveTo>
                <a:lnTo>
                  <a:pt x="57911" y="4572"/>
                </a:lnTo>
                <a:lnTo>
                  <a:pt x="55625" y="0"/>
                </a:lnTo>
                <a:lnTo>
                  <a:pt x="43433" y="0"/>
                </a:lnTo>
                <a:lnTo>
                  <a:pt x="38099" y="6096"/>
                </a:lnTo>
                <a:lnTo>
                  <a:pt x="38099" y="16002"/>
                </a:lnTo>
                <a:lnTo>
                  <a:pt x="40385" y="20574"/>
                </a:lnTo>
                <a:lnTo>
                  <a:pt x="51815" y="20574"/>
                </a:lnTo>
                <a:lnTo>
                  <a:pt x="57911" y="13716"/>
                </a:lnTo>
                <a:close/>
              </a:path>
              <a:path w="63245" h="149971">
                <a:moveTo>
                  <a:pt x="50291" y="70866"/>
                </a:moveTo>
                <a:lnTo>
                  <a:pt x="50291" y="67818"/>
                </a:lnTo>
                <a:lnTo>
                  <a:pt x="45449" y="55401"/>
                </a:lnTo>
                <a:lnTo>
                  <a:pt x="33026" y="48922"/>
                </a:lnTo>
                <a:lnTo>
                  <a:pt x="17135" y="54248"/>
                </a:lnTo>
                <a:lnTo>
                  <a:pt x="6753" y="66186"/>
                </a:lnTo>
                <a:lnTo>
                  <a:pt x="1270" y="78307"/>
                </a:lnTo>
                <a:lnTo>
                  <a:pt x="0" y="86106"/>
                </a:lnTo>
                <a:lnTo>
                  <a:pt x="6095" y="86106"/>
                </a:lnTo>
                <a:lnTo>
                  <a:pt x="6095" y="83058"/>
                </a:lnTo>
                <a:lnTo>
                  <a:pt x="13551" y="66677"/>
                </a:lnTo>
                <a:lnTo>
                  <a:pt x="22085" y="57776"/>
                </a:lnTo>
                <a:lnTo>
                  <a:pt x="32765" y="55626"/>
                </a:lnTo>
                <a:lnTo>
                  <a:pt x="35051" y="57150"/>
                </a:lnTo>
                <a:lnTo>
                  <a:pt x="35051" y="112776"/>
                </a:lnTo>
                <a:lnTo>
                  <a:pt x="35813" y="109728"/>
                </a:lnTo>
                <a:lnTo>
                  <a:pt x="38861" y="103632"/>
                </a:lnTo>
                <a:lnTo>
                  <a:pt x="43260" y="90969"/>
                </a:lnTo>
                <a:lnTo>
                  <a:pt x="48591" y="77811"/>
                </a:lnTo>
                <a:lnTo>
                  <a:pt x="49529" y="73152"/>
                </a:lnTo>
                <a:lnTo>
                  <a:pt x="50291" y="70866"/>
                </a:lnTo>
                <a:close/>
              </a:path>
              <a:path w="63245" h="149971">
                <a:moveTo>
                  <a:pt x="35051" y="112776"/>
                </a:moveTo>
                <a:lnTo>
                  <a:pt x="35051" y="68580"/>
                </a:lnTo>
                <a:lnTo>
                  <a:pt x="34289" y="71628"/>
                </a:lnTo>
                <a:lnTo>
                  <a:pt x="28193" y="86106"/>
                </a:lnTo>
                <a:lnTo>
                  <a:pt x="15239" y="121920"/>
                </a:lnTo>
                <a:lnTo>
                  <a:pt x="13715" y="124968"/>
                </a:lnTo>
                <a:lnTo>
                  <a:pt x="12953" y="127254"/>
                </a:lnTo>
                <a:lnTo>
                  <a:pt x="12953" y="131064"/>
                </a:lnTo>
                <a:lnTo>
                  <a:pt x="17796" y="143786"/>
                </a:lnTo>
                <a:lnTo>
                  <a:pt x="28193" y="148963"/>
                </a:lnTo>
                <a:lnTo>
                  <a:pt x="28193" y="131064"/>
                </a:lnTo>
                <a:lnTo>
                  <a:pt x="30479" y="127254"/>
                </a:lnTo>
                <a:lnTo>
                  <a:pt x="32003" y="121920"/>
                </a:lnTo>
                <a:lnTo>
                  <a:pt x="34289" y="115824"/>
                </a:lnTo>
                <a:lnTo>
                  <a:pt x="35051" y="112776"/>
                </a:lnTo>
                <a:close/>
              </a:path>
              <a:path w="63245" h="149971">
                <a:moveTo>
                  <a:pt x="63245" y="112776"/>
                </a:moveTo>
                <a:lnTo>
                  <a:pt x="57149" y="112776"/>
                </a:lnTo>
                <a:lnTo>
                  <a:pt x="57149" y="114300"/>
                </a:lnTo>
                <a:lnTo>
                  <a:pt x="55625" y="117348"/>
                </a:lnTo>
                <a:lnTo>
                  <a:pt x="48942" y="133382"/>
                </a:lnTo>
                <a:lnTo>
                  <a:pt x="40347" y="142228"/>
                </a:lnTo>
                <a:lnTo>
                  <a:pt x="28955" y="144018"/>
                </a:lnTo>
                <a:lnTo>
                  <a:pt x="28193" y="140970"/>
                </a:lnTo>
                <a:lnTo>
                  <a:pt x="28193" y="148963"/>
                </a:lnTo>
                <a:lnTo>
                  <a:pt x="30219" y="149971"/>
                </a:lnTo>
                <a:lnTo>
                  <a:pt x="46263" y="144537"/>
                </a:lnTo>
                <a:lnTo>
                  <a:pt x="56675" y="132503"/>
                </a:lnTo>
                <a:lnTo>
                  <a:pt x="62087" y="120610"/>
                </a:lnTo>
                <a:lnTo>
                  <a:pt x="63245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5" name="object 64"/>
          <p:cNvSpPr/>
          <p:nvPr/>
        </p:nvSpPr>
        <p:spPr>
          <a:xfrm>
            <a:off x="6652066" y="3511194"/>
            <a:ext cx="35051" cy="94487"/>
          </a:xfrm>
          <a:custGeom>
            <a:avLst/>
            <a:gdLst/>
            <a:ahLst/>
            <a:cxnLst/>
            <a:rect l="l" t="t" r="r" b="b"/>
            <a:pathLst>
              <a:path w="35051" h="94487">
                <a:moveTo>
                  <a:pt x="35051" y="33527"/>
                </a:moveTo>
                <a:lnTo>
                  <a:pt x="32726" y="16016"/>
                </a:lnTo>
                <a:lnTo>
                  <a:pt x="26173" y="4476"/>
                </a:lnTo>
                <a:lnTo>
                  <a:pt x="16026" y="18"/>
                </a:lnTo>
                <a:lnTo>
                  <a:pt x="5333" y="0"/>
                </a:lnTo>
                <a:lnTo>
                  <a:pt x="0" y="7619"/>
                </a:lnTo>
                <a:lnTo>
                  <a:pt x="0" y="25907"/>
                </a:lnTo>
                <a:lnTo>
                  <a:pt x="5333" y="33527"/>
                </a:lnTo>
                <a:lnTo>
                  <a:pt x="19049" y="33527"/>
                </a:lnTo>
                <a:lnTo>
                  <a:pt x="22879" y="32750"/>
                </a:lnTo>
                <a:lnTo>
                  <a:pt x="26739" y="29648"/>
                </a:lnTo>
                <a:lnTo>
                  <a:pt x="27431" y="28955"/>
                </a:lnTo>
                <a:lnTo>
                  <a:pt x="28193" y="28955"/>
                </a:lnTo>
                <a:lnTo>
                  <a:pt x="28193" y="65485"/>
                </a:lnTo>
                <a:lnTo>
                  <a:pt x="31368" y="57910"/>
                </a:lnTo>
                <a:lnTo>
                  <a:pt x="34868" y="39033"/>
                </a:lnTo>
                <a:lnTo>
                  <a:pt x="35051" y="33527"/>
                </a:lnTo>
                <a:close/>
              </a:path>
              <a:path w="35051" h="94487">
                <a:moveTo>
                  <a:pt x="28193" y="65485"/>
                </a:moveTo>
                <a:lnTo>
                  <a:pt x="28193" y="33527"/>
                </a:lnTo>
                <a:lnTo>
                  <a:pt x="26739" y="48156"/>
                </a:lnTo>
                <a:lnTo>
                  <a:pt x="22859" y="61447"/>
                </a:lnTo>
                <a:lnTo>
                  <a:pt x="17363" y="73027"/>
                </a:lnTo>
                <a:lnTo>
                  <a:pt x="10943" y="82768"/>
                </a:lnTo>
                <a:lnTo>
                  <a:pt x="4571" y="89915"/>
                </a:lnTo>
                <a:lnTo>
                  <a:pt x="4571" y="93725"/>
                </a:lnTo>
                <a:lnTo>
                  <a:pt x="5333" y="94487"/>
                </a:lnTo>
                <a:lnTo>
                  <a:pt x="7619" y="94487"/>
                </a:lnTo>
                <a:lnTo>
                  <a:pt x="11069" y="91998"/>
                </a:lnTo>
                <a:lnTo>
                  <a:pt x="17493" y="84800"/>
                </a:lnTo>
                <a:lnTo>
                  <a:pt x="24918" y="73301"/>
                </a:lnTo>
                <a:lnTo>
                  <a:pt x="28193" y="65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6" name="object 65"/>
          <p:cNvSpPr/>
          <p:nvPr/>
        </p:nvSpPr>
        <p:spPr>
          <a:xfrm>
            <a:off x="6769414" y="3403840"/>
            <a:ext cx="151637" cy="143819"/>
          </a:xfrm>
          <a:custGeom>
            <a:avLst/>
            <a:gdLst/>
            <a:ahLst/>
            <a:cxnLst/>
            <a:rect l="l" t="t" r="r" b="b"/>
            <a:pathLst>
              <a:path w="151637" h="143819">
                <a:moveTo>
                  <a:pt x="28193" y="124880"/>
                </a:moveTo>
                <a:lnTo>
                  <a:pt x="28193" y="108116"/>
                </a:lnTo>
                <a:lnTo>
                  <a:pt x="22097" y="105068"/>
                </a:lnTo>
                <a:lnTo>
                  <a:pt x="7619" y="105068"/>
                </a:lnTo>
                <a:lnTo>
                  <a:pt x="0" y="112688"/>
                </a:lnTo>
                <a:lnTo>
                  <a:pt x="0" y="123356"/>
                </a:lnTo>
                <a:lnTo>
                  <a:pt x="5209" y="135942"/>
                </a:lnTo>
                <a:lnTo>
                  <a:pt x="14477" y="140926"/>
                </a:lnTo>
                <a:lnTo>
                  <a:pt x="14477" y="133262"/>
                </a:lnTo>
                <a:lnTo>
                  <a:pt x="22097" y="131738"/>
                </a:lnTo>
                <a:lnTo>
                  <a:pt x="28193" y="124880"/>
                </a:lnTo>
                <a:close/>
              </a:path>
              <a:path w="151637" h="143819">
                <a:moveTo>
                  <a:pt x="151637" y="34202"/>
                </a:moveTo>
                <a:lnTo>
                  <a:pt x="151637" y="21248"/>
                </a:lnTo>
                <a:lnTo>
                  <a:pt x="145938" y="7715"/>
                </a:lnTo>
                <a:lnTo>
                  <a:pt x="133401" y="1290"/>
                </a:lnTo>
                <a:lnTo>
                  <a:pt x="115442" y="3351"/>
                </a:lnTo>
                <a:lnTo>
                  <a:pt x="103087" y="9871"/>
                </a:lnTo>
                <a:lnTo>
                  <a:pt x="95334" y="18186"/>
                </a:lnTo>
                <a:lnTo>
                  <a:pt x="83848" y="7732"/>
                </a:lnTo>
                <a:lnTo>
                  <a:pt x="71659" y="2058"/>
                </a:lnTo>
                <a:lnTo>
                  <a:pt x="60568" y="0"/>
                </a:lnTo>
                <a:lnTo>
                  <a:pt x="43941" y="3489"/>
                </a:lnTo>
                <a:lnTo>
                  <a:pt x="13352" y="35799"/>
                </a:lnTo>
                <a:lnTo>
                  <a:pt x="9143" y="53252"/>
                </a:lnTo>
                <a:lnTo>
                  <a:pt x="16001" y="53252"/>
                </a:lnTo>
                <a:lnTo>
                  <a:pt x="16001" y="51728"/>
                </a:lnTo>
                <a:lnTo>
                  <a:pt x="16763" y="48680"/>
                </a:lnTo>
                <a:lnTo>
                  <a:pt x="24781" y="30289"/>
                </a:lnTo>
                <a:lnTo>
                  <a:pt x="34255" y="17934"/>
                </a:lnTo>
                <a:lnTo>
                  <a:pt x="44076" y="10601"/>
                </a:lnTo>
                <a:lnTo>
                  <a:pt x="53133" y="7271"/>
                </a:lnTo>
                <a:lnTo>
                  <a:pt x="65499" y="9353"/>
                </a:lnTo>
                <a:lnTo>
                  <a:pt x="73074" y="20369"/>
                </a:lnTo>
                <a:lnTo>
                  <a:pt x="73074" y="137593"/>
                </a:lnTo>
                <a:lnTo>
                  <a:pt x="76167" y="139773"/>
                </a:lnTo>
                <a:lnTo>
                  <a:pt x="77324" y="140095"/>
                </a:lnTo>
                <a:lnTo>
                  <a:pt x="77324" y="120951"/>
                </a:lnTo>
                <a:lnTo>
                  <a:pt x="77931" y="108647"/>
                </a:lnTo>
                <a:lnTo>
                  <a:pt x="92201" y="44870"/>
                </a:lnTo>
                <a:lnTo>
                  <a:pt x="110942" y="10600"/>
                </a:lnTo>
                <a:lnTo>
                  <a:pt x="125679" y="7895"/>
                </a:lnTo>
                <a:lnTo>
                  <a:pt x="135877" y="10554"/>
                </a:lnTo>
                <a:lnTo>
                  <a:pt x="135877" y="39536"/>
                </a:lnTo>
                <a:lnTo>
                  <a:pt x="141216" y="39413"/>
                </a:lnTo>
                <a:lnTo>
                  <a:pt x="151637" y="34202"/>
                </a:lnTo>
                <a:close/>
              </a:path>
              <a:path w="151637" h="143819">
                <a:moveTo>
                  <a:pt x="73074" y="137593"/>
                </a:moveTo>
                <a:lnTo>
                  <a:pt x="73074" y="20369"/>
                </a:lnTo>
                <a:lnTo>
                  <a:pt x="73043" y="28818"/>
                </a:lnTo>
                <a:lnTo>
                  <a:pt x="72213" y="38046"/>
                </a:lnTo>
                <a:lnTo>
                  <a:pt x="61235" y="90534"/>
                </a:lnTo>
                <a:lnTo>
                  <a:pt x="41170" y="132783"/>
                </a:lnTo>
                <a:lnTo>
                  <a:pt x="19811" y="137072"/>
                </a:lnTo>
                <a:lnTo>
                  <a:pt x="14477" y="133262"/>
                </a:lnTo>
                <a:lnTo>
                  <a:pt x="14477" y="140926"/>
                </a:lnTo>
                <a:lnTo>
                  <a:pt x="17458" y="142529"/>
                </a:lnTo>
                <a:lnTo>
                  <a:pt x="37558" y="139792"/>
                </a:lnTo>
                <a:lnTo>
                  <a:pt x="50915" y="132312"/>
                </a:lnTo>
                <a:lnTo>
                  <a:pt x="58424" y="124373"/>
                </a:lnTo>
                <a:lnTo>
                  <a:pt x="65499" y="132255"/>
                </a:lnTo>
                <a:lnTo>
                  <a:pt x="73074" y="137593"/>
                </a:lnTo>
                <a:close/>
              </a:path>
              <a:path w="151637" h="143819">
                <a:moveTo>
                  <a:pt x="141731" y="92114"/>
                </a:moveTo>
                <a:lnTo>
                  <a:pt x="135635" y="92114"/>
                </a:lnTo>
                <a:lnTo>
                  <a:pt x="134111" y="93638"/>
                </a:lnTo>
                <a:lnTo>
                  <a:pt x="134111" y="95924"/>
                </a:lnTo>
                <a:lnTo>
                  <a:pt x="126166" y="114953"/>
                </a:lnTo>
                <a:lnTo>
                  <a:pt x="116513" y="127203"/>
                </a:lnTo>
                <a:lnTo>
                  <a:pt x="106610" y="134031"/>
                </a:lnTo>
                <a:lnTo>
                  <a:pt x="97915" y="136792"/>
                </a:lnTo>
                <a:lnTo>
                  <a:pt x="82945" y="132359"/>
                </a:lnTo>
                <a:lnTo>
                  <a:pt x="77324" y="120951"/>
                </a:lnTo>
                <a:lnTo>
                  <a:pt x="77324" y="140095"/>
                </a:lnTo>
                <a:lnTo>
                  <a:pt x="90722" y="143819"/>
                </a:lnTo>
                <a:lnTo>
                  <a:pt x="107500" y="140314"/>
                </a:lnTo>
                <a:lnTo>
                  <a:pt x="120913" y="131415"/>
                </a:lnTo>
                <a:lnTo>
                  <a:pt x="130987" y="119730"/>
                </a:lnTo>
                <a:lnTo>
                  <a:pt x="137746" y="107865"/>
                </a:lnTo>
                <a:lnTo>
                  <a:pt x="141216" y="98428"/>
                </a:lnTo>
                <a:lnTo>
                  <a:pt x="141731" y="92114"/>
                </a:lnTo>
                <a:close/>
              </a:path>
              <a:path w="151637" h="143819">
                <a:moveTo>
                  <a:pt x="135877" y="39536"/>
                </a:moveTo>
                <a:lnTo>
                  <a:pt x="135877" y="10554"/>
                </a:lnTo>
                <a:lnTo>
                  <a:pt x="129539" y="12866"/>
                </a:lnTo>
                <a:lnTo>
                  <a:pt x="122681" y="21248"/>
                </a:lnTo>
                <a:lnTo>
                  <a:pt x="122681" y="34202"/>
                </a:lnTo>
                <a:lnTo>
                  <a:pt x="126491" y="39536"/>
                </a:lnTo>
                <a:lnTo>
                  <a:pt x="135877" y="39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7" name="object 66"/>
          <p:cNvSpPr/>
          <p:nvPr/>
        </p:nvSpPr>
        <p:spPr>
          <a:xfrm>
            <a:off x="6944674" y="3444900"/>
            <a:ext cx="64007" cy="149971"/>
          </a:xfrm>
          <a:custGeom>
            <a:avLst/>
            <a:gdLst/>
            <a:ahLst/>
            <a:cxnLst/>
            <a:rect l="l" t="t" r="r" b="b"/>
            <a:pathLst>
              <a:path w="64007" h="149971">
                <a:moveTo>
                  <a:pt x="58674" y="13716"/>
                </a:moveTo>
                <a:lnTo>
                  <a:pt x="58674" y="4572"/>
                </a:lnTo>
                <a:lnTo>
                  <a:pt x="56388" y="0"/>
                </a:lnTo>
                <a:lnTo>
                  <a:pt x="44196" y="0"/>
                </a:lnTo>
                <a:lnTo>
                  <a:pt x="38100" y="6096"/>
                </a:lnTo>
                <a:lnTo>
                  <a:pt x="38100" y="16002"/>
                </a:lnTo>
                <a:lnTo>
                  <a:pt x="41148" y="20574"/>
                </a:lnTo>
                <a:lnTo>
                  <a:pt x="52578" y="20574"/>
                </a:lnTo>
                <a:lnTo>
                  <a:pt x="58674" y="13716"/>
                </a:lnTo>
                <a:close/>
              </a:path>
              <a:path w="64007" h="149971">
                <a:moveTo>
                  <a:pt x="51054" y="70866"/>
                </a:moveTo>
                <a:lnTo>
                  <a:pt x="51054" y="67818"/>
                </a:lnTo>
                <a:lnTo>
                  <a:pt x="46063" y="55605"/>
                </a:lnTo>
                <a:lnTo>
                  <a:pt x="33640" y="49004"/>
                </a:lnTo>
                <a:lnTo>
                  <a:pt x="17838" y="54186"/>
                </a:lnTo>
                <a:lnTo>
                  <a:pt x="7250" y="65936"/>
                </a:lnTo>
                <a:lnTo>
                  <a:pt x="1460" y="78007"/>
                </a:lnTo>
                <a:lnTo>
                  <a:pt x="0" y="86106"/>
                </a:lnTo>
                <a:lnTo>
                  <a:pt x="6858" y="86106"/>
                </a:lnTo>
                <a:lnTo>
                  <a:pt x="6858" y="83058"/>
                </a:lnTo>
                <a:lnTo>
                  <a:pt x="14313" y="66677"/>
                </a:lnTo>
                <a:lnTo>
                  <a:pt x="22847" y="57776"/>
                </a:lnTo>
                <a:lnTo>
                  <a:pt x="33528" y="55626"/>
                </a:lnTo>
                <a:lnTo>
                  <a:pt x="35814" y="57150"/>
                </a:lnTo>
                <a:lnTo>
                  <a:pt x="35814" y="111760"/>
                </a:lnTo>
                <a:lnTo>
                  <a:pt x="36576" y="109728"/>
                </a:lnTo>
                <a:lnTo>
                  <a:pt x="39624" y="103632"/>
                </a:lnTo>
                <a:lnTo>
                  <a:pt x="44012" y="90826"/>
                </a:lnTo>
                <a:lnTo>
                  <a:pt x="48919" y="77669"/>
                </a:lnTo>
                <a:lnTo>
                  <a:pt x="49530" y="73152"/>
                </a:lnTo>
                <a:lnTo>
                  <a:pt x="51054" y="70866"/>
                </a:lnTo>
                <a:close/>
              </a:path>
              <a:path w="64007" h="149971">
                <a:moveTo>
                  <a:pt x="35814" y="111760"/>
                </a:moveTo>
                <a:lnTo>
                  <a:pt x="35814" y="68580"/>
                </a:lnTo>
                <a:lnTo>
                  <a:pt x="34290" y="71628"/>
                </a:lnTo>
                <a:lnTo>
                  <a:pt x="28956" y="86106"/>
                </a:lnTo>
                <a:lnTo>
                  <a:pt x="15240" y="121920"/>
                </a:lnTo>
                <a:lnTo>
                  <a:pt x="14478" y="124968"/>
                </a:lnTo>
                <a:lnTo>
                  <a:pt x="13716" y="127254"/>
                </a:lnTo>
                <a:lnTo>
                  <a:pt x="13716" y="131064"/>
                </a:lnTo>
                <a:lnTo>
                  <a:pt x="18558" y="143786"/>
                </a:lnTo>
                <a:lnTo>
                  <a:pt x="28956" y="148963"/>
                </a:lnTo>
                <a:lnTo>
                  <a:pt x="28956" y="131064"/>
                </a:lnTo>
                <a:lnTo>
                  <a:pt x="30480" y="127254"/>
                </a:lnTo>
                <a:lnTo>
                  <a:pt x="32766" y="121920"/>
                </a:lnTo>
                <a:lnTo>
                  <a:pt x="34290" y="115824"/>
                </a:lnTo>
                <a:lnTo>
                  <a:pt x="35814" y="111760"/>
                </a:lnTo>
                <a:close/>
              </a:path>
              <a:path w="64007" h="149971">
                <a:moveTo>
                  <a:pt x="64008" y="112776"/>
                </a:moveTo>
                <a:lnTo>
                  <a:pt x="57150" y="112776"/>
                </a:lnTo>
                <a:lnTo>
                  <a:pt x="57150" y="114300"/>
                </a:lnTo>
                <a:lnTo>
                  <a:pt x="56388" y="117348"/>
                </a:lnTo>
                <a:lnTo>
                  <a:pt x="49582" y="133208"/>
                </a:lnTo>
                <a:lnTo>
                  <a:pt x="40728" y="142082"/>
                </a:lnTo>
                <a:lnTo>
                  <a:pt x="29718" y="144018"/>
                </a:lnTo>
                <a:lnTo>
                  <a:pt x="28956" y="140970"/>
                </a:lnTo>
                <a:lnTo>
                  <a:pt x="28956" y="148963"/>
                </a:lnTo>
                <a:lnTo>
                  <a:pt x="30981" y="149971"/>
                </a:lnTo>
                <a:lnTo>
                  <a:pt x="47025" y="144537"/>
                </a:lnTo>
                <a:lnTo>
                  <a:pt x="57437" y="132503"/>
                </a:lnTo>
                <a:lnTo>
                  <a:pt x="62849" y="120610"/>
                </a:lnTo>
                <a:lnTo>
                  <a:pt x="64008" y="11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8" name="object 67"/>
          <p:cNvSpPr/>
          <p:nvPr/>
        </p:nvSpPr>
        <p:spPr>
          <a:xfrm>
            <a:off x="7145199" y="3372511"/>
            <a:ext cx="152281" cy="185165"/>
          </a:xfrm>
          <a:custGeom>
            <a:avLst/>
            <a:gdLst/>
            <a:ahLst/>
            <a:cxnLst/>
            <a:rect l="l" t="t" r="r" b="b"/>
            <a:pathLst>
              <a:path w="152281" h="185165">
                <a:moveTo>
                  <a:pt x="152281" y="12954"/>
                </a:moveTo>
                <a:lnTo>
                  <a:pt x="152281" y="0"/>
                </a:lnTo>
                <a:lnTo>
                  <a:pt x="92845" y="0"/>
                </a:lnTo>
                <a:lnTo>
                  <a:pt x="52410" y="9271"/>
                </a:lnTo>
                <a:lnTo>
                  <a:pt x="20155" y="34680"/>
                </a:lnTo>
                <a:lnTo>
                  <a:pt x="1939" y="72624"/>
                </a:lnTo>
                <a:lnTo>
                  <a:pt x="0" y="87434"/>
                </a:lnTo>
                <a:lnTo>
                  <a:pt x="1092" y="103329"/>
                </a:lnTo>
                <a:lnTo>
                  <a:pt x="4310" y="118136"/>
                </a:lnTo>
                <a:lnTo>
                  <a:pt x="9469" y="131750"/>
                </a:lnTo>
                <a:lnTo>
                  <a:pt x="12835" y="137749"/>
                </a:lnTo>
                <a:lnTo>
                  <a:pt x="12835" y="86106"/>
                </a:lnTo>
                <a:lnTo>
                  <a:pt x="15429" y="71712"/>
                </a:lnTo>
                <a:lnTo>
                  <a:pt x="36326" y="36230"/>
                </a:lnTo>
                <a:lnTo>
                  <a:pt x="71577" y="15942"/>
                </a:lnTo>
                <a:lnTo>
                  <a:pt x="142375" y="12954"/>
                </a:lnTo>
                <a:lnTo>
                  <a:pt x="152281" y="12954"/>
                </a:lnTo>
                <a:close/>
              </a:path>
              <a:path w="152281" h="185165">
                <a:moveTo>
                  <a:pt x="152281" y="99060"/>
                </a:moveTo>
                <a:lnTo>
                  <a:pt x="152281" y="86106"/>
                </a:lnTo>
                <a:lnTo>
                  <a:pt x="12835" y="86106"/>
                </a:lnTo>
                <a:lnTo>
                  <a:pt x="12835" y="137749"/>
                </a:lnTo>
                <a:lnTo>
                  <a:pt x="14030" y="139879"/>
                </a:lnTo>
                <a:lnTo>
                  <a:pt x="14030" y="107414"/>
                </a:lnTo>
                <a:lnTo>
                  <a:pt x="142375" y="99060"/>
                </a:lnTo>
                <a:lnTo>
                  <a:pt x="152281" y="99060"/>
                </a:lnTo>
                <a:close/>
              </a:path>
              <a:path w="152281" h="185165">
                <a:moveTo>
                  <a:pt x="152281" y="185166"/>
                </a:moveTo>
                <a:lnTo>
                  <a:pt x="152281" y="172212"/>
                </a:lnTo>
                <a:lnTo>
                  <a:pt x="92845" y="172146"/>
                </a:lnTo>
                <a:lnTo>
                  <a:pt x="79272" y="170971"/>
                </a:lnTo>
                <a:lnTo>
                  <a:pt x="41937" y="153928"/>
                </a:lnTo>
                <a:lnTo>
                  <a:pt x="17968" y="121006"/>
                </a:lnTo>
                <a:lnTo>
                  <a:pt x="14030" y="107414"/>
                </a:lnTo>
                <a:lnTo>
                  <a:pt x="14030" y="139879"/>
                </a:lnTo>
                <a:lnTo>
                  <a:pt x="45749" y="172158"/>
                </a:lnTo>
                <a:lnTo>
                  <a:pt x="84147" y="184756"/>
                </a:lnTo>
                <a:lnTo>
                  <a:pt x="142375" y="185166"/>
                </a:lnTo>
                <a:lnTo>
                  <a:pt x="152281" y="18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9" name="object 68"/>
          <p:cNvSpPr/>
          <p:nvPr/>
        </p:nvSpPr>
        <p:spPr>
          <a:xfrm>
            <a:off x="7418638" y="3316885"/>
            <a:ext cx="208025" cy="227837"/>
          </a:xfrm>
          <a:custGeom>
            <a:avLst/>
            <a:gdLst/>
            <a:ahLst/>
            <a:cxnLst/>
            <a:rect l="l" t="t" r="r" b="b"/>
            <a:pathLst>
              <a:path w="208025" h="227837">
                <a:moveTo>
                  <a:pt x="208025" y="227838"/>
                </a:moveTo>
                <a:lnTo>
                  <a:pt x="208025" y="217932"/>
                </a:lnTo>
                <a:lnTo>
                  <a:pt x="182117" y="217932"/>
                </a:lnTo>
                <a:lnTo>
                  <a:pt x="182117" y="215646"/>
                </a:lnTo>
                <a:lnTo>
                  <a:pt x="163067" y="7620"/>
                </a:lnTo>
                <a:lnTo>
                  <a:pt x="162305" y="1524"/>
                </a:lnTo>
                <a:lnTo>
                  <a:pt x="162305" y="0"/>
                </a:lnTo>
                <a:lnTo>
                  <a:pt x="152399" y="0"/>
                </a:lnTo>
                <a:lnTo>
                  <a:pt x="150875" y="1524"/>
                </a:lnTo>
                <a:lnTo>
                  <a:pt x="149351" y="5334"/>
                </a:lnTo>
                <a:lnTo>
                  <a:pt x="43433" y="191262"/>
                </a:lnTo>
                <a:lnTo>
                  <a:pt x="12894" y="217151"/>
                </a:lnTo>
                <a:lnTo>
                  <a:pt x="0" y="217932"/>
                </a:lnTo>
                <a:lnTo>
                  <a:pt x="0" y="226314"/>
                </a:lnTo>
                <a:lnTo>
                  <a:pt x="1523" y="227838"/>
                </a:lnTo>
                <a:lnTo>
                  <a:pt x="3809" y="227838"/>
                </a:lnTo>
                <a:lnTo>
                  <a:pt x="16215" y="227484"/>
                </a:lnTo>
                <a:lnTo>
                  <a:pt x="29163" y="227081"/>
                </a:lnTo>
                <a:lnTo>
                  <a:pt x="42039" y="227355"/>
                </a:lnTo>
                <a:lnTo>
                  <a:pt x="46481" y="227501"/>
                </a:lnTo>
                <a:lnTo>
                  <a:pt x="46481" y="202692"/>
                </a:lnTo>
                <a:lnTo>
                  <a:pt x="48767" y="199644"/>
                </a:lnTo>
                <a:lnTo>
                  <a:pt x="51053" y="195072"/>
                </a:lnTo>
                <a:lnTo>
                  <a:pt x="52854" y="192012"/>
                </a:lnTo>
                <a:lnTo>
                  <a:pt x="64233" y="171489"/>
                </a:lnTo>
                <a:lnTo>
                  <a:pt x="80009" y="168290"/>
                </a:lnTo>
                <a:lnTo>
                  <a:pt x="80009" y="144780"/>
                </a:lnTo>
                <a:lnTo>
                  <a:pt x="140207" y="39624"/>
                </a:lnTo>
                <a:lnTo>
                  <a:pt x="149351" y="144780"/>
                </a:lnTo>
                <a:lnTo>
                  <a:pt x="149351" y="154232"/>
                </a:lnTo>
                <a:lnTo>
                  <a:pt x="150875" y="153924"/>
                </a:lnTo>
                <a:lnTo>
                  <a:pt x="151509" y="163764"/>
                </a:lnTo>
                <a:lnTo>
                  <a:pt x="155393" y="206818"/>
                </a:lnTo>
                <a:lnTo>
                  <a:pt x="155447" y="227288"/>
                </a:lnTo>
                <a:lnTo>
                  <a:pt x="168394" y="227076"/>
                </a:lnTo>
                <a:lnTo>
                  <a:pt x="182117" y="227361"/>
                </a:lnTo>
                <a:lnTo>
                  <a:pt x="195116" y="227725"/>
                </a:lnTo>
                <a:lnTo>
                  <a:pt x="208025" y="227838"/>
                </a:lnTo>
                <a:close/>
              </a:path>
              <a:path w="208025" h="227837">
                <a:moveTo>
                  <a:pt x="65531" y="227838"/>
                </a:moveTo>
                <a:lnTo>
                  <a:pt x="65531" y="217932"/>
                </a:lnTo>
                <a:lnTo>
                  <a:pt x="60959" y="217932"/>
                </a:lnTo>
                <a:lnTo>
                  <a:pt x="54101" y="217170"/>
                </a:lnTo>
                <a:lnTo>
                  <a:pt x="46481" y="214884"/>
                </a:lnTo>
                <a:lnTo>
                  <a:pt x="46481" y="227501"/>
                </a:lnTo>
                <a:lnTo>
                  <a:pt x="54725" y="227771"/>
                </a:lnTo>
                <a:lnTo>
                  <a:pt x="65531" y="227838"/>
                </a:lnTo>
                <a:close/>
              </a:path>
              <a:path w="208025" h="227837">
                <a:moveTo>
                  <a:pt x="149351" y="154232"/>
                </a:moveTo>
                <a:lnTo>
                  <a:pt x="149351" y="144780"/>
                </a:lnTo>
                <a:lnTo>
                  <a:pt x="80009" y="144780"/>
                </a:lnTo>
                <a:lnTo>
                  <a:pt x="80009" y="168290"/>
                </a:lnTo>
                <a:lnTo>
                  <a:pt x="149351" y="154232"/>
                </a:lnTo>
                <a:close/>
              </a:path>
              <a:path w="208025" h="227837">
                <a:moveTo>
                  <a:pt x="155447" y="227288"/>
                </a:moveTo>
                <a:lnTo>
                  <a:pt x="155447" y="217170"/>
                </a:lnTo>
                <a:lnTo>
                  <a:pt x="140207" y="217895"/>
                </a:lnTo>
                <a:lnTo>
                  <a:pt x="125729" y="217932"/>
                </a:lnTo>
                <a:lnTo>
                  <a:pt x="125729" y="227838"/>
                </a:lnTo>
                <a:lnTo>
                  <a:pt x="130301" y="227838"/>
                </a:lnTo>
                <a:lnTo>
                  <a:pt x="143225" y="227640"/>
                </a:lnTo>
                <a:lnTo>
                  <a:pt x="155447" y="227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0" name="object 69"/>
          <p:cNvSpPr/>
          <p:nvPr/>
        </p:nvSpPr>
        <p:spPr>
          <a:xfrm>
            <a:off x="7657906" y="3306217"/>
            <a:ext cx="108203" cy="317753"/>
          </a:xfrm>
          <a:custGeom>
            <a:avLst/>
            <a:gdLst/>
            <a:ahLst/>
            <a:cxnLst/>
            <a:rect l="l" t="t" r="r" b="b"/>
            <a:pathLst>
              <a:path w="108203" h="317753">
                <a:moveTo>
                  <a:pt x="108203" y="162305"/>
                </a:moveTo>
                <a:lnTo>
                  <a:pt x="108203" y="155447"/>
                </a:lnTo>
                <a:lnTo>
                  <a:pt x="102869" y="155447"/>
                </a:lnTo>
                <a:lnTo>
                  <a:pt x="92408" y="153739"/>
                </a:lnTo>
                <a:lnTo>
                  <a:pt x="80670" y="148745"/>
                </a:lnTo>
                <a:lnTo>
                  <a:pt x="70450" y="139097"/>
                </a:lnTo>
                <a:lnTo>
                  <a:pt x="64541" y="123426"/>
                </a:lnTo>
                <a:lnTo>
                  <a:pt x="64007" y="53339"/>
                </a:lnTo>
                <a:lnTo>
                  <a:pt x="63627" y="38763"/>
                </a:lnTo>
                <a:lnTo>
                  <a:pt x="39616" y="8045"/>
                </a:lnTo>
                <a:lnTo>
                  <a:pt x="0" y="0"/>
                </a:lnTo>
                <a:lnTo>
                  <a:pt x="0" y="6095"/>
                </a:lnTo>
                <a:lnTo>
                  <a:pt x="4571" y="6095"/>
                </a:lnTo>
                <a:lnTo>
                  <a:pt x="21456" y="10146"/>
                </a:lnTo>
                <a:lnTo>
                  <a:pt x="33199" y="17625"/>
                </a:lnTo>
                <a:lnTo>
                  <a:pt x="40242" y="27037"/>
                </a:lnTo>
                <a:lnTo>
                  <a:pt x="44195" y="37337"/>
                </a:lnTo>
                <a:lnTo>
                  <a:pt x="44198" y="124579"/>
                </a:lnTo>
                <a:lnTo>
                  <a:pt x="49995" y="139751"/>
                </a:lnTo>
                <a:lnTo>
                  <a:pt x="59721" y="149744"/>
                </a:lnTo>
                <a:lnTo>
                  <a:pt x="70791" y="155720"/>
                </a:lnTo>
                <a:lnTo>
                  <a:pt x="70791" y="178525"/>
                </a:lnTo>
                <a:lnTo>
                  <a:pt x="76487" y="172642"/>
                </a:lnTo>
                <a:lnTo>
                  <a:pt x="86739" y="166068"/>
                </a:lnTo>
                <a:lnTo>
                  <a:pt x="101812" y="162398"/>
                </a:lnTo>
                <a:lnTo>
                  <a:pt x="108203" y="162305"/>
                </a:lnTo>
                <a:close/>
              </a:path>
              <a:path w="108203" h="317753">
                <a:moveTo>
                  <a:pt x="70791" y="178525"/>
                </a:moveTo>
                <a:lnTo>
                  <a:pt x="70791" y="155720"/>
                </a:lnTo>
                <a:lnTo>
                  <a:pt x="55953" y="167042"/>
                </a:lnTo>
                <a:lnTo>
                  <a:pt x="48013" y="179496"/>
                </a:lnTo>
                <a:lnTo>
                  <a:pt x="44814" y="191269"/>
                </a:lnTo>
                <a:lnTo>
                  <a:pt x="44198" y="200546"/>
                </a:lnTo>
                <a:lnTo>
                  <a:pt x="44195" y="258317"/>
                </a:lnTo>
                <a:lnTo>
                  <a:pt x="43929" y="276720"/>
                </a:lnTo>
                <a:lnTo>
                  <a:pt x="18837" y="308040"/>
                </a:lnTo>
                <a:lnTo>
                  <a:pt x="761" y="311657"/>
                </a:lnTo>
                <a:lnTo>
                  <a:pt x="0" y="312419"/>
                </a:lnTo>
                <a:lnTo>
                  <a:pt x="0" y="317753"/>
                </a:lnTo>
                <a:lnTo>
                  <a:pt x="6095" y="317753"/>
                </a:lnTo>
                <a:lnTo>
                  <a:pt x="49035" y="304918"/>
                </a:lnTo>
                <a:lnTo>
                  <a:pt x="64181" y="200626"/>
                </a:lnTo>
                <a:lnTo>
                  <a:pt x="65392" y="188585"/>
                </a:lnTo>
                <a:lnTo>
                  <a:pt x="68679" y="180704"/>
                </a:lnTo>
                <a:lnTo>
                  <a:pt x="70791" y="178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1" name="TextBox 70"/>
          <p:cNvSpPr txBox="1"/>
          <p:nvPr/>
        </p:nvSpPr>
        <p:spPr>
          <a:xfrm>
            <a:off x="607368" y="38767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just">
              <a:buFont typeface="Arial" pitchFamily="34" charset="0"/>
              <a:buChar char="•"/>
            </a:pPr>
            <a:r>
              <a:rPr lang="el-GR" sz="1600" dirty="0"/>
              <a:t>Η</a:t>
            </a:r>
            <a:r>
              <a:rPr lang="el-GR" sz="1600" dirty="0" smtClean="0"/>
              <a:t> </a:t>
            </a:r>
            <a:r>
              <a:rPr lang="el-GR" sz="1600" b="1" dirty="0" smtClean="0"/>
              <a:t>πράξη της ένωσης </a:t>
            </a:r>
            <a:r>
              <a:rPr lang="el-GR" sz="1600" dirty="0" smtClean="0"/>
              <a:t>είναι γνωστή παίρνοντας όλες τις λέξεις, τόσο από το Α όσο και της Β  και τις συγκεντρώνει σε μια γλώσσα</a:t>
            </a:r>
          </a:p>
          <a:p>
            <a:pPr marL="166688" indent="-166688" algn="just">
              <a:buFont typeface="Arial" pitchFamily="34" charset="0"/>
              <a:buChar char="•"/>
            </a:pPr>
            <a:r>
              <a:rPr lang="el-GR" sz="1600" dirty="0" smtClean="0"/>
              <a:t>Η </a:t>
            </a:r>
            <a:r>
              <a:rPr lang="el-GR" sz="1600" b="1" dirty="0" smtClean="0"/>
              <a:t>πράξη της συναρμογή</a:t>
            </a:r>
            <a:r>
              <a:rPr lang="el-GR" sz="1600" dirty="0" smtClean="0"/>
              <a:t>ς είναι κάπως πιο περίπλοκη – για να σχηματίσει τις λέξεις της νέας γλώσσας, επισυνάπτει μια λέξη της Β μετά από μια λέξη της Α για όλα τα δυνατά ζεύγη τέτοιων λέξεων</a:t>
            </a:r>
          </a:p>
          <a:p>
            <a:pPr marL="166688" indent="-166688" algn="just">
              <a:buFont typeface="Arial" pitchFamily="34" charset="0"/>
              <a:buChar char="•"/>
            </a:pPr>
            <a:r>
              <a:rPr lang="el-GR" sz="1600" dirty="0"/>
              <a:t> </a:t>
            </a:r>
            <a:r>
              <a:rPr lang="el-GR" sz="1600" dirty="0" smtClean="0"/>
              <a:t>Η </a:t>
            </a:r>
            <a:r>
              <a:rPr lang="el-GR" sz="1600" b="1" dirty="0" smtClean="0"/>
              <a:t>πράξη της συσσώρευσης </a:t>
            </a:r>
            <a:r>
              <a:rPr lang="el-GR" sz="1600" dirty="0" smtClean="0"/>
              <a:t>είναι μονομελής πράξη και όχι διμελής. Για να σχηματίσει μια λέξη της νέας γλώσσα, συνάπτει μεταξύ του οποιοδήποτε πλήθος λέξεων της Α τη μια κατόπιν της άλλης συμπεριλαμβανόμενης και της κενής λέξη 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1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12700" lvl="0" indent="0">
              <a:spcBef>
                <a:spcPts val="0"/>
              </a:spcBef>
              <a:buNone/>
            </a:pPr>
            <a:r>
              <a:rPr lang="el-GR" sz="2200" dirty="0">
                <a:solidFill>
                  <a:srgbClr val="2F2B20"/>
                </a:solidFill>
                <a:cs typeface="Calibri"/>
              </a:rPr>
              <a:t>Έστω Σ τα αλφάβητο με 24 γράμματα {</a:t>
            </a:r>
            <a:r>
              <a:rPr lang="el-GR" sz="2200" dirty="0" err="1">
                <a:solidFill>
                  <a:srgbClr val="2F2B20"/>
                </a:solidFill>
                <a:cs typeface="Calibri"/>
              </a:rPr>
              <a:t>α,β,γ</a:t>
            </a:r>
            <a:r>
              <a:rPr lang="el-GR" sz="2200" dirty="0">
                <a:solidFill>
                  <a:srgbClr val="2F2B20"/>
                </a:solidFill>
                <a:cs typeface="Calibri"/>
              </a:rPr>
              <a:t>,….,ω). Εάν ορίσουμε Α={καλό, κακό} και Β={αγόρι, κορίτσι}, τότε </a:t>
            </a:r>
          </a:p>
          <a:p>
            <a:pPr marL="355600" lvl="0">
              <a:spcBef>
                <a:spcPts val="0"/>
              </a:spcBef>
            </a:pPr>
            <a:r>
              <a:rPr lang="el-GR" sz="2200" b="1" dirty="0">
                <a:solidFill>
                  <a:srgbClr val="2F2B20"/>
                </a:solidFill>
                <a:cs typeface="Calibri"/>
              </a:rPr>
              <a:t>Α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Β={καλό, κακό, αγόρι, κορίτσι}</a:t>
            </a:r>
          </a:p>
          <a:p>
            <a:pPr marL="355600" lvl="0">
              <a:spcBef>
                <a:spcPts val="0"/>
              </a:spcBef>
            </a:pP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ΑΒ={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καλόαγόρι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καλόκορίτσι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κακοαγόρι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κακόκορίτσι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}, </a:t>
            </a:r>
            <a:r>
              <a:rPr lang="el-GR" sz="2200" dirty="0">
                <a:solidFill>
                  <a:srgbClr val="2F2B20"/>
                </a:solidFill>
                <a:cs typeface="Calibri"/>
                <a:sym typeface="Symbol"/>
              </a:rPr>
              <a:t>και</a:t>
            </a:r>
          </a:p>
          <a:p>
            <a:pPr marL="355600" lvl="0">
              <a:spcBef>
                <a:spcPts val="0"/>
              </a:spcBef>
            </a:pP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Α*={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ε,καλό,κακό,καλόκαλό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καλόκακό,κακόκαλό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κακοκακό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καλόκαλόκαλό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καλόκαλόκακό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καλόκακόκαλό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</a:t>
            </a:r>
            <a:r>
              <a:rPr lang="el-GR" sz="2200" b="1" dirty="0" err="1">
                <a:solidFill>
                  <a:srgbClr val="2F2B20"/>
                </a:solidFill>
                <a:cs typeface="Calibri"/>
                <a:sym typeface="Symbol"/>
              </a:rPr>
              <a:t>καλόκακόκακό</a:t>
            </a:r>
            <a:r>
              <a:rPr lang="el-GR" sz="2200" b="1" dirty="0">
                <a:solidFill>
                  <a:srgbClr val="2F2B20"/>
                </a:solidFill>
                <a:cs typeface="Calibri"/>
                <a:sym typeface="Symbol"/>
              </a:rPr>
              <a:t>, …}</a:t>
            </a:r>
            <a:endParaRPr lang="el-GR" sz="2200" b="1" dirty="0">
              <a:solidFill>
                <a:srgbClr val="2F2B20"/>
              </a:solidFill>
              <a:cs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831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Ντετερμινιστικά Πεπερασμένα Αυτόματα, Κανονικές Πράξεις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marR="742315" lvl="0">
              <a:lnSpc>
                <a:spcPts val="280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  <a:tabLst>
                <a:tab pos="354965" algn="l"/>
              </a:tabLst>
            </a:pPr>
            <a:r>
              <a:rPr lang="el-GR" sz="2800" dirty="0">
                <a:solidFill>
                  <a:srgbClr val="2F2B20"/>
                </a:solidFill>
                <a:cs typeface="Calibri"/>
              </a:rPr>
              <a:t>Ει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σαγωγή στα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Ντ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ετερμινιστικά Πεπερασμένα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Αυ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τό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800" dirty="0">
                <a:solidFill>
                  <a:srgbClr val="2F2B20"/>
                </a:solidFill>
                <a:cs typeface="Calibri"/>
              </a:rPr>
              <a:t>ατα</a:t>
            </a:r>
            <a:endParaRPr lang="el-GR" sz="28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None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None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59"/>
              </a:spcBef>
              <a:buClr>
                <a:srgbClr val="A9A57C"/>
              </a:buClr>
              <a:buFont typeface="Arial"/>
              <a:buChar char="•"/>
            </a:pPr>
            <a:endParaRPr lang="el-GR" sz="1200" dirty="0">
              <a:solidFill>
                <a:prstClr val="black"/>
              </a:solidFill>
            </a:endParaRPr>
          </a:p>
          <a:p>
            <a:pPr marL="355600" marR="12700" lvl="0">
              <a:lnSpc>
                <a:spcPts val="282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  <a:tabLst>
                <a:tab pos="354965" algn="l"/>
              </a:tabLst>
            </a:pPr>
            <a:r>
              <a:rPr lang="el-GR" sz="2800" dirty="0">
                <a:solidFill>
                  <a:srgbClr val="2F2B20"/>
                </a:solidFill>
                <a:cs typeface="Calibri"/>
              </a:rPr>
              <a:t>Τ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υπικ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ό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ς Ο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ρισμ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ό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Ντ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ετερμινιστικών Πεπερασμένων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Αυ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τό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800" dirty="0">
                <a:solidFill>
                  <a:srgbClr val="2F2B20"/>
                </a:solidFill>
                <a:cs typeface="Calibri"/>
              </a:rPr>
              <a:t>ατω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ν</a:t>
            </a: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55"/>
              </a:spcBef>
              <a:buClr>
                <a:srgbClr val="A9A57C"/>
              </a:buClr>
              <a:buFont typeface="Arial"/>
              <a:buChar char="•"/>
            </a:pPr>
            <a:endParaRPr lang="el-GR" sz="1200" dirty="0">
              <a:solidFill>
                <a:prstClr val="black"/>
              </a:solidFill>
            </a:endParaRPr>
          </a:p>
          <a:p>
            <a:pPr marL="355600" marR="734060" lvl="0">
              <a:lnSpc>
                <a:spcPts val="282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  <a:tabLst>
                <a:tab pos="354965" algn="l"/>
              </a:tabLst>
            </a:pPr>
            <a:r>
              <a:rPr lang="el-GR" sz="2800" dirty="0">
                <a:solidFill>
                  <a:srgbClr val="2F2B20"/>
                </a:solidFill>
                <a:cs typeface="Calibri"/>
              </a:rPr>
              <a:t>Σχ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εδιασμ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ό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ς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Ντ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ετερμινιστικ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ύ Πεπερασμέν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υ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 </a:t>
            </a:r>
            <a:r>
              <a:rPr lang="el-GR" sz="2800" spc="-20" dirty="0">
                <a:solidFill>
                  <a:srgbClr val="2F2B20"/>
                </a:solidFill>
                <a:cs typeface="Calibri"/>
              </a:rPr>
              <a:t>Αυ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τό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μ</a:t>
            </a:r>
            <a:r>
              <a:rPr lang="el-GR" sz="2800" dirty="0">
                <a:solidFill>
                  <a:srgbClr val="2F2B20"/>
                </a:solidFill>
                <a:cs typeface="Calibri"/>
              </a:rPr>
              <a:t>ατο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υ</a:t>
            </a: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Clr>
                <a:srgbClr val="A9A57C"/>
              </a:buClr>
              <a:buFont typeface="Arial"/>
              <a:buChar char="•"/>
            </a:pPr>
            <a:endParaRPr lang="el-GR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11"/>
              </a:spcBef>
              <a:buClr>
                <a:srgbClr val="A9A57C"/>
              </a:buClr>
              <a:buFont typeface="Arial"/>
              <a:buChar char="•"/>
            </a:pPr>
            <a:endParaRPr lang="el-GR" sz="1050" dirty="0">
              <a:solidFill>
                <a:prstClr val="black"/>
              </a:solidFill>
            </a:endParaRPr>
          </a:p>
          <a:p>
            <a:pPr marL="355600" lvl="0">
              <a:spcBef>
                <a:spcPts val="0"/>
              </a:spcBef>
              <a:buClr>
                <a:srgbClr val="A9A57C"/>
              </a:buClr>
              <a:buFont typeface="Arial"/>
              <a:buChar char="•"/>
              <a:tabLst>
                <a:tab pos="354965" algn="l"/>
              </a:tabLst>
            </a:pPr>
            <a:r>
              <a:rPr lang="el-GR" sz="2800" spc="-15" dirty="0">
                <a:solidFill>
                  <a:srgbClr val="2F2B20"/>
                </a:solidFill>
                <a:cs typeface="Calibri"/>
              </a:rPr>
              <a:t>Καν</a:t>
            </a:r>
            <a:r>
              <a:rPr lang="el-GR" sz="2800" spc="-5" dirty="0">
                <a:solidFill>
                  <a:srgbClr val="2F2B20"/>
                </a:solidFill>
                <a:cs typeface="Calibri"/>
              </a:rPr>
              <a:t>ο</a:t>
            </a:r>
            <a:r>
              <a:rPr lang="el-GR" sz="2800" spc="-15" dirty="0">
                <a:solidFill>
                  <a:srgbClr val="2F2B20"/>
                </a:solidFill>
                <a:cs typeface="Calibri"/>
              </a:rPr>
              <a:t>νικές Πρά</a:t>
            </a:r>
            <a:r>
              <a:rPr lang="el-GR" sz="2800" spc="-10" dirty="0">
                <a:solidFill>
                  <a:srgbClr val="2F2B20"/>
                </a:solidFill>
                <a:cs typeface="Calibri"/>
              </a:rPr>
              <a:t>ξεις</a:t>
            </a:r>
            <a:endParaRPr lang="el-GR"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Υπολογισμού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l-GR" sz="2400" b="1" dirty="0">
                <a:solidFill>
                  <a:srgbClr val="2F2B20"/>
                </a:solidFill>
              </a:rPr>
              <a:t>1930: Μηχανή </a:t>
            </a:r>
            <a:r>
              <a:rPr lang="el-GR" sz="2400" b="1" dirty="0" err="1">
                <a:solidFill>
                  <a:srgbClr val="2F2B20"/>
                </a:solidFill>
              </a:rPr>
              <a:t>Turing</a:t>
            </a:r>
            <a:r>
              <a:rPr lang="el-GR" sz="2400" dirty="0">
                <a:solidFill>
                  <a:srgbClr val="2F2B20"/>
                </a:solidFill>
              </a:rPr>
              <a:t>: αφαιρετική μηχανή (</a:t>
            </a:r>
            <a:r>
              <a:rPr lang="el-GR" sz="2400" dirty="0" err="1">
                <a:solidFill>
                  <a:srgbClr val="2F2B20"/>
                </a:solidFill>
              </a:rPr>
              <a:t>μοντελοποίηση</a:t>
            </a:r>
            <a:r>
              <a:rPr lang="el-GR" sz="2400" dirty="0">
                <a:solidFill>
                  <a:srgbClr val="2F2B20"/>
                </a:solidFill>
              </a:rPr>
              <a:t> ενός υπολογιστή)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τι μπορεί και τι δεν μπορεί να επιλύσει μια υπολογιστική μηχανή</a:t>
            </a:r>
          </a:p>
          <a:p>
            <a:pPr marL="457200" lvl="1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l-GR" sz="2400" b="1" dirty="0">
                <a:solidFill>
                  <a:srgbClr val="2F2B20"/>
                </a:solidFill>
              </a:rPr>
              <a:t>1940-1950: Πεπερασμένα Αυτόματα</a:t>
            </a:r>
            <a:r>
              <a:rPr lang="el-GR" sz="2400" dirty="0">
                <a:solidFill>
                  <a:srgbClr val="2F2B20"/>
                </a:solidFill>
              </a:rPr>
              <a:t>: αφαιρετική μηχανή για την αναγνώριση και παραγωγή γλωσσών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Εφαρμογές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Λογισμικό για την κατασκευή ψηφιακών κυκλωμάτων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Ο λεκτικός αναλυτής ενός τυπικού μεταγλωττιστή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Λογισμικό για τη σάρωση μεγάλης ποσότητας κειμένου</a:t>
            </a:r>
          </a:p>
          <a:p>
            <a:pPr marL="469900" lvl="1" indent="0">
              <a:spcBef>
                <a:spcPts val="430"/>
              </a:spcBef>
              <a:buNone/>
              <a:tabLst>
                <a:tab pos="755015" algn="l"/>
              </a:tabLst>
            </a:pPr>
            <a:endParaRPr lang="el-GR" sz="2400" b="1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Πεπερασμένα αυτόματα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200" b="1" dirty="0">
                <a:solidFill>
                  <a:srgbClr val="2F2B20"/>
                </a:solidFill>
              </a:rPr>
              <a:t>Ερώτημα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:</a:t>
            </a:r>
            <a:r>
              <a:rPr lang="el-GR" sz="22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dirty="0">
                <a:solidFill>
                  <a:srgbClr val="2F2B20"/>
                </a:solidFill>
              </a:rPr>
              <a:t>Τι είναι υπολογιστής;</a:t>
            </a: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200" dirty="0">
                <a:solidFill>
                  <a:srgbClr val="2F2B20"/>
                </a:solidFill>
                <a:cs typeface="Times New Roman"/>
              </a:rPr>
              <a:t>Ποιες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dirty="0">
                <a:solidFill>
                  <a:srgbClr val="2F2B20"/>
                </a:solidFill>
                <a:cs typeface="Times New Roman"/>
              </a:rPr>
              <a:t>οι δυνατότητές</a:t>
            </a:r>
            <a:r>
              <a:rPr lang="el-GR" sz="22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;</a:t>
            </a:r>
            <a:endParaRPr lang="el-GR" sz="22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200" dirty="0">
                <a:solidFill>
                  <a:srgbClr val="2F2B20"/>
                </a:solidFill>
                <a:cs typeface="Times New Roman"/>
              </a:rPr>
              <a:t>Ποιοι οι περιορισμοί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dirty="0">
                <a:solidFill>
                  <a:srgbClr val="2F2B20"/>
                </a:solidFill>
                <a:cs typeface="Times New Roman"/>
              </a:rPr>
              <a:t>του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;</a:t>
            </a:r>
            <a:endParaRPr lang="el-GR" sz="2200" dirty="0">
              <a:solidFill>
                <a:srgbClr val="2F2B20"/>
              </a:solidFill>
            </a:endParaRPr>
          </a:p>
          <a:p>
            <a:pPr marL="355600" marR="12700" lvl="0" indent="-343535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spc="-20" dirty="0">
                <a:solidFill>
                  <a:srgbClr val="2F2B20"/>
                </a:solidFill>
                <a:cs typeface="Times New Roman"/>
              </a:rPr>
              <a:t>Θεωρί</a:t>
            </a:r>
            <a:r>
              <a:rPr lang="el-GR" sz="2200" b="1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spc="-10" dirty="0">
                <a:solidFill>
                  <a:srgbClr val="2F2B20"/>
                </a:solidFill>
                <a:cs typeface="Times New Roman"/>
              </a:rPr>
              <a:t>Υπολογισμού</a:t>
            </a:r>
            <a:r>
              <a:rPr lang="el-GR" sz="22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επιδιώκει να απαντήσει στα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ερωτήματα</a:t>
            </a:r>
            <a:r>
              <a:rPr lang="el-GR" sz="22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αυτά στα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πλαίσια</a:t>
            </a:r>
            <a:r>
              <a:rPr lang="el-GR" sz="2200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διάφορω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υπολογιστικώ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ν </a:t>
            </a:r>
            <a:r>
              <a:rPr lang="el-GR" sz="2200" spc="-15" dirty="0">
                <a:solidFill>
                  <a:srgbClr val="2F2B20"/>
                </a:solidFill>
                <a:cs typeface="Times New Roman"/>
              </a:rPr>
              <a:t>μοντέλω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ν</a:t>
            </a:r>
            <a:endParaRPr lang="el-GR" sz="2200" dirty="0">
              <a:solidFill>
                <a:srgbClr val="2F2B20"/>
              </a:solidFill>
            </a:endParaRPr>
          </a:p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5600" algn="l"/>
              </a:tabLst>
            </a:pPr>
            <a:r>
              <a:rPr lang="el-GR" sz="2200" b="1" spc="-10" dirty="0">
                <a:solidFill>
                  <a:srgbClr val="2F2B20"/>
                </a:solidFill>
                <a:cs typeface="Times New Roman"/>
              </a:rPr>
              <a:t>Πεπερασμένα</a:t>
            </a:r>
            <a:r>
              <a:rPr lang="el-GR" sz="2200" b="1" spc="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spc="-10" dirty="0">
                <a:solidFill>
                  <a:srgbClr val="2F2B20"/>
                </a:solidFill>
                <a:cs typeface="Times New Roman"/>
              </a:rPr>
              <a:t>αυτόματ</a:t>
            </a:r>
            <a:r>
              <a:rPr lang="el-GR" sz="2200" b="1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200" spc="-10" dirty="0">
                <a:solidFill>
                  <a:srgbClr val="2F2B20"/>
                </a:solidFill>
                <a:cs typeface="Times New Roman"/>
              </a:rPr>
              <a:t>:</a:t>
            </a:r>
            <a:endParaRPr lang="el-GR" sz="2200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Απλούστερο</a:t>
            </a:r>
            <a:r>
              <a:rPr lang="el-GR" sz="22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υπολογιστικό</a:t>
            </a:r>
            <a:r>
              <a:rPr lang="el-GR" sz="2200" b="1" spc="1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μοντέλο</a:t>
            </a: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Περιορισμένη</a:t>
            </a:r>
            <a:r>
              <a:rPr lang="el-GR" sz="2200" b="1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b="1" dirty="0">
                <a:solidFill>
                  <a:srgbClr val="2F2B20"/>
                </a:solidFill>
                <a:cs typeface="Times New Roman"/>
              </a:rPr>
              <a:t>μνήμη</a:t>
            </a:r>
            <a:endParaRPr lang="el-GR" sz="2200" dirty="0">
              <a:solidFill>
                <a:srgbClr val="2F2B20"/>
              </a:solidFill>
            </a:endParaRPr>
          </a:p>
          <a:p>
            <a:pPr marL="241300" marR="12700" lvl="0" indent="-228600">
              <a:lnSpc>
                <a:spcPts val="2820"/>
              </a:lnSpc>
              <a:spcBef>
                <a:spcPts val="0"/>
              </a:spcBef>
              <a:buFont typeface="Arial"/>
              <a:buChar char="•"/>
              <a:tabLst>
                <a:tab pos="241300" algn="l"/>
              </a:tabLst>
            </a:pP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Έχουμε στις μέρες μας υπολογιστικά συστήματα τέτοιου τύπου;</a:t>
            </a: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200" spc="-5" dirty="0" err="1">
                <a:solidFill>
                  <a:srgbClr val="2F2B20"/>
                </a:solidFill>
                <a:cs typeface="Times New Roman"/>
              </a:rPr>
              <a:t>Αλληλεπιδρούμε</a:t>
            </a:r>
            <a:r>
              <a:rPr lang="el-GR" sz="2200" spc="-5" dirty="0">
                <a:solidFill>
                  <a:srgbClr val="2F2B20"/>
                </a:solidFill>
                <a:cs typeface="Times New Roman"/>
              </a:rPr>
              <a:t> καθημερινός με τέτοια συστήματα</a:t>
            </a:r>
            <a:endParaRPr lang="el-GR" sz="2200" b="1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7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Πεπερασμένα </a:t>
            </a:r>
            <a:r>
              <a:rPr lang="el-GR" dirty="0" err="1" smtClean="0"/>
              <a:t>αυτόματ</a:t>
            </a:r>
            <a:r>
              <a:rPr lang="en-US" dirty="0" smtClean="0"/>
              <a:t>o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Αποτελείται από: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2F2B20"/>
                </a:solidFill>
              </a:rPr>
              <a:t>Κεντρική μονάδα επεξεργασίας </a:t>
            </a:r>
            <a:r>
              <a:rPr lang="el-GR" sz="2400" dirty="0">
                <a:solidFill>
                  <a:srgbClr val="2F2B20"/>
                </a:solidFill>
              </a:rPr>
              <a:t>προκαθορισμένης χωρητικότητας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2F2B20"/>
                </a:solidFill>
              </a:rPr>
              <a:t>Δέχεται είσοδο μια συμβολοσειρά </a:t>
            </a:r>
            <a:r>
              <a:rPr lang="el-GR" sz="2400" dirty="0">
                <a:solidFill>
                  <a:srgbClr val="2F2B20"/>
                </a:solidFill>
              </a:rPr>
              <a:t>μέσω μιας μαγνητικής ταινίας εισόδου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2F2B20"/>
                </a:solidFill>
              </a:rPr>
              <a:t>Δεν έχει μνήμη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2F2B20"/>
                </a:solidFill>
              </a:rPr>
              <a:t>Δεν παράγει έξοδο</a:t>
            </a:r>
            <a:r>
              <a:rPr lang="el-GR" sz="2400" dirty="0">
                <a:solidFill>
                  <a:srgbClr val="2F2B20"/>
                </a:solidFill>
              </a:rPr>
              <a:t>, παρά μόνο μια </a:t>
            </a:r>
            <a:r>
              <a:rPr lang="el-GR" sz="2400" b="1" dirty="0">
                <a:solidFill>
                  <a:srgbClr val="2F2B20"/>
                </a:solidFill>
              </a:rPr>
              <a:t>ένδειξη</a:t>
            </a:r>
            <a:r>
              <a:rPr lang="el-GR" sz="2400" dirty="0">
                <a:solidFill>
                  <a:srgbClr val="2F2B20"/>
                </a:solidFill>
              </a:rPr>
              <a:t> αν η είσοδος έγινε αποδεκτή</a:t>
            </a:r>
            <a:endParaRPr lang="el-GR" sz="2400" spc="-5" dirty="0">
              <a:solidFill>
                <a:srgbClr val="2F2B20"/>
              </a:solidFill>
              <a:cs typeface="Times New Roman"/>
            </a:endParaRPr>
          </a:p>
          <a:p>
            <a:pPr marL="469900" lvl="1" indent="0">
              <a:spcBef>
                <a:spcPts val="430"/>
              </a:spcBef>
              <a:buNone/>
              <a:tabLst>
                <a:tab pos="755015" algn="l"/>
              </a:tabLst>
            </a:pPr>
            <a:endParaRPr lang="el-GR" sz="2400" b="1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3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Αναπαράσταση Πεπερασμένων Αυτομάτων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55600" lvl="0">
              <a:spcBef>
                <a:spcPts val="0"/>
              </a:spcBef>
              <a:buFont typeface="Times New Roman"/>
              <a:buChar char="•"/>
              <a:tabLst>
                <a:tab pos="354965" algn="l"/>
              </a:tabLst>
            </a:pPr>
            <a:r>
              <a:rPr lang="el-GR" sz="2800" b="1" spc="-20" dirty="0">
                <a:solidFill>
                  <a:srgbClr val="2F2B20"/>
                </a:solidFill>
                <a:cs typeface="Times New Roman"/>
              </a:rPr>
              <a:t>Γραφήματ</a:t>
            </a:r>
            <a:r>
              <a:rPr lang="el-GR" sz="2800" b="1" spc="-15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800" b="1" spc="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spc="-10" dirty="0">
                <a:solidFill>
                  <a:srgbClr val="2F2B20"/>
                </a:solidFill>
                <a:cs typeface="Times New Roman"/>
              </a:rPr>
              <a:t>με</a:t>
            </a:r>
            <a:r>
              <a:rPr lang="el-GR" sz="2800" b="1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spc="-20" dirty="0">
                <a:solidFill>
                  <a:srgbClr val="2F2B20"/>
                </a:solidFill>
                <a:cs typeface="Times New Roman"/>
              </a:rPr>
              <a:t>βάρη</a:t>
            </a:r>
            <a:endParaRPr lang="el-GR" sz="2800" b="1" dirty="0">
              <a:solidFill>
                <a:srgbClr val="2F2B20"/>
              </a:solidFill>
              <a:cs typeface="Times New Roman"/>
            </a:endParaRPr>
          </a:p>
          <a:p>
            <a:pPr marL="755650" lvl="1">
              <a:spcBef>
                <a:spcPts val="439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400" b="1" dirty="0">
                <a:solidFill>
                  <a:srgbClr val="2F2B20"/>
                </a:solidFill>
                <a:cs typeface="Times New Roman"/>
              </a:rPr>
              <a:t>Κορυφές</a:t>
            </a:r>
            <a:r>
              <a:rPr lang="el-GR" sz="2400" spc="-2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– καταστάσεις</a:t>
            </a: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400" b="1" dirty="0">
                <a:solidFill>
                  <a:srgbClr val="2F2B20"/>
                </a:solidFill>
                <a:cs typeface="Times New Roman"/>
              </a:rPr>
              <a:t>Ακμές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– </a:t>
            </a:r>
            <a:r>
              <a:rPr lang="el-GR" sz="2400" dirty="0">
                <a:solidFill>
                  <a:srgbClr val="2F2B20"/>
                </a:solidFill>
              </a:rPr>
              <a:t>μεταβάσεις</a:t>
            </a:r>
          </a:p>
          <a:p>
            <a:pPr marL="755650" lvl="1">
              <a:spcBef>
                <a:spcPts val="430"/>
              </a:spcBef>
              <a:buFont typeface="Times New Roman"/>
              <a:buChar char="–"/>
              <a:tabLst>
                <a:tab pos="755015" algn="l"/>
              </a:tabLst>
            </a:pPr>
            <a:r>
              <a:rPr lang="el-GR" sz="2400" b="1" dirty="0">
                <a:solidFill>
                  <a:srgbClr val="2F2B20"/>
                </a:solidFill>
                <a:cs typeface="Times New Roman"/>
              </a:rPr>
              <a:t>Βάρη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– ενέργειες</a:t>
            </a:r>
            <a:r>
              <a:rPr lang="el-GR" sz="2400" spc="-2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πο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υ </a:t>
            </a:r>
            <a:r>
              <a:rPr lang="el-GR" sz="2400" spc="-5" dirty="0">
                <a:solidFill>
                  <a:srgbClr val="2F2B20"/>
                </a:solidFill>
                <a:cs typeface="Times New Roman"/>
              </a:rPr>
              <a:t>προκαλού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ν </a:t>
            </a:r>
            <a:r>
              <a:rPr lang="el-GR" sz="24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τη</a:t>
            </a:r>
            <a:r>
              <a:rPr lang="el-GR" sz="24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400" dirty="0">
                <a:solidFill>
                  <a:srgbClr val="2F2B20"/>
                </a:solidFill>
                <a:cs typeface="Times New Roman"/>
              </a:rPr>
              <a:t>μετάβαση</a:t>
            </a:r>
          </a:p>
          <a:p>
            <a:pPr marL="469900" lvl="1" indent="0">
              <a:spcBef>
                <a:spcPts val="430"/>
              </a:spcBef>
              <a:buNone/>
              <a:tabLst>
                <a:tab pos="755015" algn="l"/>
              </a:tabLst>
            </a:pPr>
            <a:endParaRPr lang="el-GR" sz="2400" b="1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0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5580</TotalTime>
  <Words>2064</Words>
  <Application>Microsoft Office PowerPoint</Application>
  <PresentationFormat>Προβολή στην οθόνη (16:10)</PresentationFormat>
  <Paragraphs>508</Paragraphs>
  <Slides>37</Slides>
  <Notes>37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Σήμερα</vt:lpstr>
      <vt:lpstr>Μοντέλα Υπολογισμού</vt:lpstr>
      <vt:lpstr>Πεπερασμένα αυτόματα</vt:lpstr>
      <vt:lpstr>Πεπερασμένα αυτόματo</vt:lpstr>
      <vt:lpstr>Αναπαράσταση Πεπερασμένων Αυτομάτων</vt:lpstr>
      <vt:lpstr>Παράδειγμα–Αυτόματη Πόρτα (1/3)</vt:lpstr>
      <vt:lpstr>Παράδειγμα–Αυτόματη Πόρτα (2/3)</vt:lpstr>
      <vt:lpstr>Παράδειγμα–Αυτόματη Πόρτα (3/3)</vt:lpstr>
      <vt:lpstr>Παράδειγμα–Διασταύρωση (1/3) </vt:lpstr>
      <vt:lpstr>Παράδειγμα–Διασταύρωση (2/3)</vt:lpstr>
      <vt:lpstr>Παράδειγμα–Διασταύρωση (3/3)</vt:lpstr>
      <vt:lpstr>Παράδειγμα-Αναγνώριση συμβολοσειρών </vt:lpstr>
      <vt:lpstr>Διάγραμμα Καταστάσεων (1/3)</vt:lpstr>
      <vt:lpstr>Διάγραμμα Καταστάσεων (2/3)</vt:lpstr>
      <vt:lpstr>Διάγραμμα Καταστάσεων (3/3)</vt:lpstr>
      <vt:lpstr>Πεπερασμένα Αυτόματα – Ορισμό </vt:lpstr>
      <vt:lpstr>Παράδειγμα Πεπερασμένου Αυτομάτου</vt:lpstr>
      <vt:lpstr>Επεξεργασία Αυτομάτων</vt:lpstr>
      <vt:lpstr>Ορολογία</vt:lpstr>
      <vt:lpstr>Παράδειγμα</vt:lpstr>
      <vt:lpstr>Βιβλιογραφία</vt:lpstr>
      <vt:lpstr>Ορισμός του υπολογισμού</vt:lpstr>
      <vt:lpstr>Κανονική Γλώσσα</vt:lpstr>
      <vt:lpstr>Σχεδίαση Αυτομάτων (1/3)</vt:lpstr>
      <vt:lpstr>Σχεδίαση Αυτομάτων (2/3)</vt:lpstr>
      <vt:lpstr>Σχεδίαση Αυτομάτων (3/3)</vt:lpstr>
      <vt:lpstr>Πράξεις σε Κανονικές Γλώσσες</vt:lpstr>
      <vt:lpstr>Παράδειγμα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270</cp:revision>
  <dcterms:created xsi:type="dcterms:W3CDTF">2012-09-06T09:03:05Z</dcterms:created>
  <dcterms:modified xsi:type="dcterms:W3CDTF">2015-09-19T22:19:05Z</dcterms:modified>
</cp:coreProperties>
</file>