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9" r:id="rId3"/>
    <p:sldId id="257" r:id="rId4"/>
    <p:sldId id="259" r:id="rId5"/>
    <p:sldId id="261" r:id="rId6"/>
    <p:sldId id="321" r:id="rId7"/>
    <p:sldId id="265" r:id="rId8"/>
    <p:sldId id="274" r:id="rId9"/>
    <p:sldId id="296" r:id="rId10"/>
    <p:sldId id="297" r:id="rId11"/>
    <p:sldId id="298" r:id="rId12"/>
    <p:sldId id="320" r:id="rId13"/>
    <p:sldId id="299" r:id="rId14"/>
    <p:sldId id="282" r:id="rId15"/>
    <p:sldId id="283" r:id="rId16"/>
    <p:sldId id="285" r:id="rId17"/>
    <p:sldId id="301" r:id="rId18"/>
    <p:sldId id="302" r:id="rId19"/>
    <p:sldId id="303" r:id="rId20"/>
    <p:sldId id="306" r:id="rId21"/>
    <p:sldId id="290" r:id="rId22"/>
    <p:sldId id="291" r:id="rId23"/>
    <p:sldId id="292" r:id="rId24"/>
    <p:sldId id="293" r:id="rId25"/>
    <p:sldId id="294" r:id="rId26"/>
    <p:sldId id="295" r:id="rId27"/>
    <p:sldId id="280" r:id="rId28"/>
  </p:sldIdLst>
  <p:sldSz cx="9144000" cy="5715000" type="screen16x10"/>
  <p:notesSz cx="6858000" cy="9144000"/>
  <p:custDataLst>
    <p:tags r:id="rId3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28" y="57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31/10/2015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31/10/2015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02994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04464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56669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Λογιστική Εθνικών Λογαριασμών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Αποτίμηση </a:t>
            </a:r>
            <a:r>
              <a:rPr lang="el-GR" sz="3600" b="1" dirty="0" err="1" smtClean="0"/>
              <a:t>ΑΕγΠ</a:t>
            </a:r>
            <a:endParaRPr lang="en-US" sz="3600" b="1" dirty="0" smtClean="0"/>
          </a:p>
          <a:p>
            <a:r>
              <a:rPr lang="el-GR" sz="2800" dirty="0" err="1" smtClean="0"/>
              <a:t>Διακομιχάλης</a:t>
            </a:r>
            <a:r>
              <a:rPr lang="el-GR" sz="2800" dirty="0" smtClean="0"/>
              <a:t> Μιχαήλ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Αποτίμηση </a:t>
            </a:r>
            <a:r>
              <a:rPr lang="el-GR" dirty="0" err="1" smtClean="0"/>
              <a:t>ΑΕγΠ</a:t>
            </a:r>
            <a:endParaRPr lang="en-US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sz="2800" b="1" dirty="0" smtClean="0"/>
              <a:t>Αποτίμηση</a:t>
            </a:r>
            <a:endParaRPr lang="en-US" sz="2800" b="1" dirty="0" smtClean="0"/>
          </a:p>
          <a:p>
            <a:pPr marL="609600" indent="-609600" algn="just">
              <a:lnSpc>
                <a:spcPct val="80000"/>
              </a:lnSpc>
            </a:pPr>
            <a:r>
              <a:rPr lang="el-GR" sz="2400" dirty="0" smtClean="0"/>
              <a:t>Η </a:t>
            </a:r>
            <a:r>
              <a:rPr lang="el-GR" sz="2400" dirty="0" err="1" smtClean="0"/>
              <a:t>τιµή</a:t>
            </a:r>
            <a:r>
              <a:rPr lang="el-GR" sz="2400" dirty="0" smtClean="0"/>
              <a:t> αυτή καλύπτει:</a:t>
            </a:r>
          </a:p>
          <a:p>
            <a:pPr marL="609600" indent="-609600" algn="just">
              <a:lnSpc>
                <a:spcPct val="80000"/>
              </a:lnSpc>
            </a:pPr>
            <a:r>
              <a:rPr lang="el-GR" sz="2400" dirty="0" smtClean="0"/>
              <a:t>Την αξία των αγαθών σε βασικές </a:t>
            </a:r>
            <a:r>
              <a:rPr lang="el-GR" sz="2400" dirty="0" err="1" smtClean="0"/>
              <a:t>τιµές</a:t>
            </a:r>
            <a:r>
              <a:rPr lang="el-GR" sz="2400" dirty="0" smtClean="0"/>
              <a:t>, το κόστος µ</a:t>
            </a:r>
            <a:r>
              <a:rPr lang="el-GR" sz="2400" dirty="0" err="1" smtClean="0"/>
              <a:t>εταφοράς</a:t>
            </a:r>
            <a:r>
              <a:rPr lang="el-GR" sz="2400" dirty="0" smtClean="0"/>
              <a:t> και </a:t>
            </a:r>
            <a:r>
              <a:rPr lang="el-GR" sz="2400" dirty="0" err="1" smtClean="0"/>
              <a:t>διανοµής</a:t>
            </a:r>
            <a:r>
              <a:rPr lang="el-GR" sz="2400" dirty="0" smtClean="0"/>
              <a:t> µ</a:t>
            </a:r>
            <a:r>
              <a:rPr lang="el-GR" sz="2400" dirty="0" err="1" smtClean="0"/>
              <a:t>έχρι</a:t>
            </a:r>
            <a:r>
              <a:rPr lang="el-GR" sz="2400" dirty="0" smtClean="0"/>
              <a:t> τα σύνορα, το κόστος φόρτωσης στα πλοία ή σε άλλα διεθνή µ</a:t>
            </a:r>
            <a:r>
              <a:rPr lang="el-GR" sz="2400" dirty="0" err="1" smtClean="0"/>
              <a:t>έσα</a:t>
            </a:r>
            <a:r>
              <a:rPr lang="el-GR" sz="2400" dirty="0" smtClean="0"/>
              <a:t> µ</a:t>
            </a:r>
            <a:r>
              <a:rPr lang="el-GR" sz="2400" dirty="0" err="1" smtClean="0"/>
              <a:t>εταφοράς</a:t>
            </a:r>
            <a:r>
              <a:rPr lang="el-GR" sz="2400" dirty="0" smtClean="0"/>
              <a:t> (στο µ</a:t>
            </a:r>
            <a:r>
              <a:rPr lang="el-GR" sz="2400" dirty="0" err="1" smtClean="0"/>
              <a:t>έτρο</a:t>
            </a:r>
            <a:r>
              <a:rPr lang="el-GR" sz="2400" dirty="0" smtClean="0"/>
              <a:t> που οι δαπάνες αυτές δεν καλύπτονται από τον εισαγωγέα µη µ</a:t>
            </a:r>
            <a:r>
              <a:rPr lang="el-GR" sz="2400" dirty="0" err="1" smtClean="0"/>
              <a:t>όνιµο</a:t>
            </a:r>
            <a:r>
              <a:rPr lang="el-GR" sz="2400" dirty="0" smtClean="0"/>
              <a:t> κάτοικο ή από τον διεθνή µ</a:t>
            </a:r>
            <a:r>
              <a:rPr lang="el-GR" sz="2400" dirty="0" err="1" smtClean="0"/>
              <a:t>εταφορέα</a:t>
            </a:r>
            <a:r>
              <a:rPr lang="el-GR" sz="2400" dirty="0" smtClean="0"/>
              <a:t>) τυχόν φόρους επί των εξαγωγών.</a:t>
            </a:r>
          </a:p>
          <a:p>
            <a:pPr algn="just">
              <a:buNone/>
            </a:pP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Αποτίμηση </a:t>
            </a:r>
            <a:r>
              <a:rPr lang="el-GR" sz="4000" dirty="0" err="1" smtClean="0"/>
              <a:t>ΑΕγΠ</a:t>
            </a:r>
            <a:endParaRPr lang="el-GR" sz="4000" dirty="0" smtClean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b="1" dirty="0" smtClean="0"/>
              <a:t>Χρησιμοποίηση των Τεχνικών Εισροών Εκροών με τους Πίνακες Προσφοράς και Χρήσεων</a:t>
            </a:r>
            <a:endParaRPr lang="en-US" sz="2800" b="1" dirty="0" smtClean="0"/>
          </a:p>
          <a:p>
            <a:pPr marL="0" indent="0" algn="just">
              <a:lnSpc>
                <a:spcPct val="80000"/>
              </a:lnSpc>
              <a:buNone/>
            </a:pPr>
            <a:r>
              <a:rPr lang="el-GR" sz="2200" dirty="0" smtClean="0"/>
              <a:t>Το αναλυτικό πλαίσιο εργασίας τεχνικών εισροών - εκροών που </a:t>
            </a:r>
            <a:r>
              <a:rPr lang="el-GR" sz="2200" dirty="0" err="1" smtClean="0"/>
              <a:t>εφαρµόζεται</a:t>
            </a:r>
            <a:r>
              <a:rPr lang="el-GR" sz="2200" dirty="0" smtClean="0"/>
              <a:t> από τη ΓΓ ΕΣΥΕ, επιτρέπει όχι µ</a:t>
            </a:r>
            <a:r>
              <a:rPr lang="el-GR" sz="2200" dirty="0" err="1" smtClean="0"/>
              <a:t>όνον</a:t>
            </a:r>
            <a:r>
              <a:rPr lang="el-GR" sz="2200" dirty="0" smtClean="0"/>
              <a:t> τους </a:t>
            </a:r>
            <a:r>
              <a:rPr lang="el-GR" sz="2200" dirty="0" err="1" smtClean="0"/>
              <a:t>υπολογισµούς</a:t>
            </a:r>
            <a:r>
              <a:rPr lang="el-GR" sz="2200" dirty="0" smtClean="0"/>
              <a:t> των </a:t>
            </a:r>
            <a:r>
              <a:rPr lang="el-GR" sz="2200" dirty="0" err="1" smtClean="0"/>
              <a:t>επιµέρους</a:t>
            </a:r>
            <a:r>
              <a:rPr lang="el-GR" sz="2200" dirty="0" smtClean="0"/>
              <a:t> στοιχείων του Συστήματος Εθνικών </a:t>
            </a:r>
            <a:r>
              <a:rPr lang="el-GR" sz="2200" dirty="0" err="1" smtClean="0"/>
              <a:t>Λογαριασµών</a:t>
            </a:r>
            <a:r>
              <a:rPr lang="el-GR" sz="2200" dirty="0" smtClean="0"/>
              <a:t>, αλλά προσφέρει επίσης ένα κατάλληλο σύστηµα πληροφόρησης που βοηθάει την ανάλυση και µ</a:t>
            </a:r>
            <a:r>
              <a:rPr lang="el-GR" sz="2200" dirty="0" err="1" smtClean="0"/>
              <a:t>ελέτη</a:t>
            </a:r>
            <a:r>
              <a:rPr lang="el-GR" sz="2200" dirty="0" smtClean="0"/>
              <a:t> των µ</a:t>
            </a:r>
            <a:r>
              <a:rPr lang="el-GR" sz="2200" dirty="0" err="1" smtClean="0"/>
              <a:t>ακροοικονοµικών</a:t>
            </a:r>
            <a:r>
              <a:rPr lang="el-GR" sz="2200" dirty="0" smtClean="0"/>
              <a:t> µ</a:t>
            </a:r>
            <a:r>
              <a:rPr lang="el-GR" sz="2200" dirty="0" err="1" smtClean="0"/>
              <a:t>εγεθών</a:t>
            </a:r>
            <a:r>
              <a:rPr lang="el-GR" sz="2200" dirty="0" smtClean="0"/>
              <a:t>, που είναι απαραίτητα για την άσκηση ορθολογικής βραχυχρόνιας, µ</a:t>
            </a:r>
            <a:r>
              <a:rPr lang="el-GR" sz="2200" dirty="0" err="1" smtClean="0"/>
              <a:t>εσοχρόνιας</a:t>
            </a:r>
            <a:r>
              <a:rPr lang="el-GR" sz="2200" dirty="0" smtClean="0"/>
              <a:t> και µ</a:t>
            </a:r>
            <a:r>
              <a:rPr lang="el-GR" sz="2200" dirty="0" err="1" smtClean="0"/>
              <a:t>ακροχρόνιας</a:t>
            </a:r>
            <a:r>
              <a:rPr lang="el-GR" sz="2200" dirty="0" smtClean="0"/>
              <a:t> </a:t>
            </a:r>
            <a:r>
              <a:rPr lang="el-GR" sz="2200" dirty="0" err="1" smtClean="0"/>
              <a:t>οικονοµικής</a:t>
            </a:r>
            <a:r>
              <a:rPr lang="el-GR" sz="2200" dirty="0" smtClean="0"/>
              <a:t> πολιτικής.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Αποτίμηση </a:t>
            </a:r>
            <a:r>
              <a:rPr lang="el-GR" sz="4000" dirty="0" err="1" smtClean="0"/>
              <a:t>ΑΕγΠ</a:t>
            </a:r>
            <a:endParaRPr lang="en-US" sz="40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67544" y="1129308"/>
            <a:ext cx="8229600" cy="43815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l-GR" sz="8800" b="1" dirty="0" smtClean="0"/>
              <a:t>Χρησιμοποίηση των Τεχνικών Εισροών Εκροών με τους Πίνακες Προσφοράς και Χρήσεων</a:t>
            </a:r>
            <a:endParaRPr lang="en-US" sz="8800" b="1" dirty="0" smtClean="0"/>
          </a:p>
          <a:p>
            <a:r>
              <a:rPr lang="el-GR" sz="6200" dirty="0" smtClean="0"/>
              <a:t> Η προσέγγιση υπολογισµού του </a:t>
            </a:r>
            <a:r>
              <a:rPr lang="el-GR" sz="6200" dirty="0" err="1" smtClean="0"/>
              <a:t>Α.Εγχ.Π</a:t>
            </a:r>
            <a:r>
              <a:rPr lang="el-GR" sz="6200" dirty="0" smtClean="0"/>
              <a:t> γίνεται µε τις ακόλουθες µ</a:t>
            </a:r>
            <a:r>
              <a:rPr lang="el-GR" sz="6200" dirty="0" err="1" smtClean="0"/>
              <a:t>εθόδους</a:t>
            </a:r>
            <a:r>
              <a:rPr lang="el-GR" sz="6200" dirty="0" smtClean="0"/>
              <a:t>:</a:t>
            </a:r>
          </a:p>
          <a:p>
            <a:r>
              <a:rPr lang="el-GR" sz="6200" dirty="0" smtClean="0"/>
              <a:t>µε τη µ</a:t>
            </a:r>
            <a:r>
              <a:rPr lang="el-GR" sz="6200" dirty="0" err="1" smtClean="0"/>
              <a:t>έθοδο</a:t>
            </a:r>
            <a:r>
              <a:rPr lang="el-GR" sz="6200" dirty="0" smtClean="0"/>
              <a:t> της παραγωγής</a:t>
            </a:r>
          </a:p>
          <a:p>
            <a:r>
              <a:rPr lang="el-GR" sz="6200" dirty="0" smtClean="0"/>
              <a:t>µε τη µ</a:t>
            </a:r>
            <a:r>
              <a:rPr lang="el-GR" sz="6200" dirty="0" err="1" smtClean="0"/>
              <a:t>έθοδο</a:t>
            </a:r>
            <a:r>
              <a:rPr lang="el-GR" sz="6200" dirty="0" smtClean="0"/>
              <a:t> της δαπάνης</a:t>
            </a:r>
          </a:p>
          <a:p>
            <a:r>
              <a:rPr lang="el-GR" sz="6200" dirty="0" smtClean="0"/>
              <a:t>µε τη µ</a:t>
            </a:r>
            <a:r>
              <a:rPr lang="el-GR" sz="6200" dirty="0" err="1" smtClean="0"/>
              <a:t>έθοδο</a:t>
            </a:r>
            <a:r>
              <a:rPr lang="el-GR" sz="6200" dirty="0" smtClean="0"/>
              <a:t> του </a:t>
            </a:r>
            <a:r>
              <a:rPr lang="el-GR" sz="6200" dirty="0" err="1" smtClean="0"/>
              <a:t>εισοδήµατος</a:t>
            </a:r>
            <a:endParaRPr lang="el-GR" sz="6200" dirty="0" smtClean="0"/>
          </a:p>
          <a:p>
            <a:pPr algn="just"/>
            <a:r>
              <a:rPr lang="el-GR" sz="6200" dirty="0" smtClean="0"/>
              <a:t>Κάθε µία µ</a:t>
            </a:r>
            <a:r>
              <a:rPr lang="el-GR" sz="6200" dirty="0" err="1" smtClean="0"/>
              <a:t>έθοδος</a:t>
            </a:r>
            <a:r>
              <a:rPr lang="el-GR" sz="6200" dirty="0" smtClean="0"/>
              <a:t> µ</a:t>
            </a:r>
            <a:r>
              <a:rPr lang="el-GR" sz="6200" dirty="0" err="1" smtClean="0"/>
              <a:t>πορεί</a:t>
            </a:r>
            <a:r>
              <a:rPr lang="el-GR" sz="6200" dirty="0" smtClean="0"/>
              <a:t> να </a:t>
            </a:r>
            <a:r>
              <a:rPr lang="el-GR" sz="6200" dirty="0" err="1" smtClean="0"/>
              <a:t>εφαρµοστεί</a:t>
            </a:r>
            <a:r>
              <a:rPr lang="el-GR" sz="6200" dirty="0" smtClean="0"/>
              <a:t> ανεξάρτητα η µία από την άλλη, ώστε να </a:t>
            </a:r>
            <a:r>
              <a:rPr lang="el-GR" sz="6200" dirty="0" err="1" smtClean="0"/>
              <a:t>εκτιµηθεί</a:t>
            </a:r>
            <a:r>
              <a:rPr lang="el-GR" sz="6200" dirty="0" smtClean="0"/>
              <a:t> τελικά το </a:t>
            </a:r>
            <a:r>
              <a:rPr lang="el-GR" sz="6200" dirty="0" err="1" smtClean="0"/>
              <a:t>Α.Εγχ.Π</a:t>
            </a:r>
            <a:r>
              <a:rPr lang="el-GR" sz="6200" dirty="0" smtClean="0"/>
              <a:t>. Βέβαια αυτές οι ανεξάρτητες </a:t>
            </a:r>
            <a:r>
              <a:rPr lang="el-GR" sz="6200" dirty="0" err="1" smtClean="0"/>
              <a:t>εκτιµήσεις</a:t>
            </a:r>
            <a:r>
              <a:rPr lang="el-GR" sz="6200" dirty="0" smtClean="0"/>
              <a:t> έχουν σαν </a:t>
            </a:r>
            <a:r>
              <a:rPr lang="el-GR" sz="6200" dirty="0" err="1" smtClean="0"/>
              <a:t>αποτέλεσµα</a:t>
            </a:r>
            <a:r>
              <a:rPr lang="el-GR" sz="6200" dirty="0" smtClean="0"/>
              <a:t> διαφορετικά </a:t>
            </a:r>
            <a:r>
              <a:rPr lang="el-GR" sz="6200" dirty="0" err="1" smtClean="0"/>
              <a:t>αποτελέσµατα</a:t>
            </a:r>
            <a:r>
              <a:rPr lang="el-GR" sz="6200" dirty="0" smtClean="0"/>
              <a:t> του </a:t>
            </a:r>
            <a:r>
              <a:rPr lang="el-GR" sz="6200" dirty="0" err="1" smtClean="0"/>
              <a:t>Α.Εγχ.Π</a:t>
            </a:r>
            <a:r>
              <a:rPr lang="el-GR" sz="6200" dirty="0" smtClean="0"/>
              <a:t>. Με αυτό τον τρόπο η εξισορρόπηση µ</a:t>
            </a:r>
            <a:r>
              <a:rPr lang="el-GR" sz="6200" dirty="0" err="1" smtClean="0"/>
              <a:t>εταξύ</a:t>
            </a:r>
            <a:r>
              <a:rPr lang="el-GR" sz="6200" dirty="0" smtClean="0"/>
              <a:t> των πλευρών της παραγωγής, της δαπάνης και του </a:t>
            </a:r>
            <a:r>
              <a:rPr lang="el-GR" sz="6200" dirty="0" err="1" smtClean="0"/>
              <a:t>εισοδήµατος</a:t>
            </a:r>
            <a:r>
              <a:rPr lang="el-GR" sz="6200" dirty="0" smtClean="0"/>
              <a:t> επιτυγχάνεται στο επίπεδο των µ</a:t>
            </a:r>
            <a:r>
              <a:rPr lang="el-GR" sz="6200" dirty="0" err="1" smtClean="0"/>
              <a:t>ακροοικονοµικών</a:t>
            </a:r>
            <a:r>
              <a:rPr lang="el-GR" sz="6200" dirty="0" smtClean="0"/>
              <a:t> µ</a:t>
            </a:r>
            <a:r>
              <a:rPr lang="el-GR" sz="6200" dirty="0" err="1" smtClean="0"/>
              <a:t>εγεθών</a:t>
            </a:r>
            <a:r>
              <a:rPr lang="el-GR" sz="6200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Αποτίμηση </a:t>
            </a:r>
            <a:r>
              <a:rPr lang="el-GR" sz="4000" dirty="0" err="1" smtClean="0"/>
              <a:t>ΑΕγΠ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345332"/>
            <a:ext cx="8157592" cy="3888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b="1" dirty="0" smtClean="0"/>
              <a:t>Χρησιμοποίηση των Τεχνικών Εισροών Εκροών με τους Πίνακες Προσφοράς και Χρήσεων</a:t>
            </a:r>
            <a:endParaRPr lang="en-US" sz="2800" b="1" dirty="0" smtClean="0"/>
          </a:p>
          <a:p>
            <a:pPr marL="0" indent="0" algn="just">
              <a:lnSpc>
                <a:spcPct val="80000"/>
              </a:lnSpc>
              <a:buNone/>
            </a:pPr>
            <a:r>
              <a:rPr lang="el-GR" sz="2000" dirty="0" smtClean="0"/>
              <a:t>Με την </a:t>
            </a:r>
            <a:r>
              <a:rPr lang="el-GR" sz="2000" dirty="0" err="1" smtClean="0"/>
              <a:t>εφαρµογή</a:t>
            </a:r>
            <a:r>
              <a:rPr lang="el-GR" sz="2000" dirty="0" smtClean="0"/>
              <a:t>, </a:t>
            </a:r>
            <a:r>
              <a:rPr lang="el-GR" sz="2000" dirty="0" err="1" smtClean="0"/>
              <a:t>όµως</a:t>
            </a:r>
            <a:r>
              <a:rPr lang="el-GR" sz="2000" dirty="0" smtClean="0"/>
              <a:t>, των τεχνικών που βασίζονται στο πλαίσιο των πινάκων εισροών - εκροών, είναι δυνατόν να συνδυάζονται οι παραπάνω µ</a:t>
            </a:r>
            <a:r>
              <a:rPr lang="el-GR" sz="2000" dirty="0" err="1" smtClean="0"/>
              <a:t>έθοδοι</a:t>
            </a:r>
            <a:r>
              <a:rPr lang="el-GR" sz="2000" dirty="0" smtClean="0"/>
              <a:t> στο αναλυτικό επίπεδο των παραγωγικών κλάδων και των </a:t>
            </a:r>
            <a:r>
              <a:rPr lang="el-GR" sz="2000" dirty="0" err="1" smtClean="0"/>
              <a:t>παραγοµένων</a:t>
            </a:r>
            <a:r>
              <a:rPr lang="el-GR" sz="2000" dirty="0" smtClean="0"/>
              <a:t> προϊόντων. Με αυτό τον τρόπο επιτυγχάνεται η λήψη των καλύτερων δυνατών αποφάσεων για την εξισορρόπηση των στοιχείων που προέρχονται από τις διαφορετικές µ</a:t>
            </a:r>
            <a:r>
              <a:rPr lang="el-GR" sz="2000" dirty="0" err="1" smtClean="0"/>
              <a:t>εθόδους</a:t>
            </a:r>
            <a:r>
              <a:rPr lang="el-GR" sz="2000" dirty="0" smtClean="0"/>
              <a:t>.</a:t>
            </a:r>
          </a:p>
          <a:p>
            <a:pPr algn="just">
              <a:lnSpc>
                <a:spcPct val="70000"/>
              </a:lnSpc>
              <a:buNone/>
            </a:pPr>
            <a:endParaRPr lang="el-GR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95250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Αποτίμηση </a:t>
            </a:r>
            <a:r>
              <a:rPr lang="el-GR" sz="4000" dirty="0" err="1" smtClean="0"/>
              <a:t>ΑΕγΠ</a:t>
            </a:r>
            <a:endParaRPr lang="el-GR" sz="40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67544" y="1164129"/>
            <a:ext cx="8208912" cy="38536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b="1" dirty="0" smtClean="0"/>
              <a:t>Χρησιμοποίηση των Τεχνικών Εισροών Εκροών με τους Πίνακες Προσφοράς και Χρήσεων</a:t>
            </a:r>
            <a:endParaRPr lang="en-US" sz="2800" b="1" dirty="0" smtClean="0"/>
          </a:p>
          <a:p>
            <a:pPr>
              <a:lnSpc>
                <a:spcPct val="80000"/>
              </a:lnSpc>
            </a:pPr>
            <a:r>
              <a:rPr lang="el-GR" sz="2200" dirty="0" smtClean="0"/>
              <a:t>Η διαδικασία </a:t>
            </a:r>
            <a:r>
              <a:rPr lang="el-GR" sz="2200" dirty="0" err="1" smtClean="0"/>
              <a:t>εφαρµογής</a:t>
            </a:r>
            <a:r>
              <a:rPr lang="el-GR" sz="2200" dirty="0" smtClean="0"/>
              <a:t> των τεχνικών εισροών - εκροών </a:t>
            </a:r>
            <a:r>
              <a:rPr lang="el-GR" sz="2200" dirty="0" err="1" smtClean="0"/>
              <a:t>περιλαµβάνει</a:t>
            </a:r>
            <a:r>
              <a:rPr lang="el-GR" sz="2200" dirty="0" smtClean="0"/>
              <a:t>:</a:t>
            </a:r>
          </a:p>
          <a:p>
            <a:pPr>
              <a:lnSpc>
                <a:spcPct val="80000"/>
              </a:lnSpc>
            </a:pPr>
            <a:r>
              <a:rPr lang="el-GR" sz="2200" dirty="0" smtClean="0"/>
              <a:t>Τις διαγώνιες εργασίες</a:t>
            </a:r>
          </a:p>
          <a:p>
            <a:pPr>
              <a:lnSpc>
                <a:spcPct val="80000"/>
              </a:lnSpc>
            </a:pPr>
            <a:r>
              <a:rPr lang="el-GR" sz="2200" dirty="0" smtClean="0"/>
              <a:t>Τα ισοζύγια προσφοράς και χρήσεων κατά προϊόν</a:t>
            </a:r>
          </a:p>
          <a:p>
            <a:pPr>
              <a:lnSpc>
                <a:spcPct val="80000"/>
              </a:lnSpc>
            </a:pPr>
            <a:r>
              <a:rPr lang="el-GR" sz="2200" dirty="0" smtClean="0"/>
              <a:t>Τους </a:t>
            </a:r>
            <a:r>
              <a:rPr lang="el-GR" sz="2200" dirty="0" err="1" smtClean="0"/>
              <a:t>λογαριασµούς</a:t>
            </a:r>
            <a:r>
              <a:rPr lang="el-GR" sz="2200" dirty="0" smtClean="0"/>
              <a:t> παραγωγής και </a:t>
            </a:r>
            <a:r>
              <a:rPr lang="el-GR" sz="2200" dirty="0" err="1" smtClean="0"/>
              <a:t>δηµιουργίας</a:t>
            </a:r>
            <a:r>
              <a:rPr lang="el-GR" sz="2200" dirty="0" smtClean="0"/>
              <a:t> </a:t>
            </a:r>
            <a:r>
              <a:rPr lang="el-GR" sz="2200" dirty="0" err="1" smtClean="0"/>
              <a:t>εισοδήµατος</a:t>
            </a:r>
            <a:r>
              <a:rPr lang="el-GR" sz="2200" dirty="0" smtClean="0"/>
              <a:t> κατά κλάδο.</a:t>
            </a:r>
          </a:p>
          <a:p>
            <a:pPr>
              <a:lnSpc>
                <a:spcPct val="70000"/>
              </a:lnSpc>
              <a:buNone/>
            </a:pPr>
            <a:endParaRPr lang="el-G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989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87"/>
            <a:ext cx="8229600" cy="95250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Αποτίμηση </a:t>
            </a:r>
            <a:r>
              <a:rPr lang="el-GR" sz="4000" dirty="0" err="1" smtClean="0"/>
              <a:t>ΑΕγΠ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37716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800" b="1" dirty="0" smtClean="0"/>
              <a:t>Χρησιμοποίηση των Τεχνικών Εισροών Εκροών με τους Πίνακες Προσφοράς και Χρήσεων</a:t>
            </a:r>
            <a:endParaRPr lang="en-US" sz="2800" b="1" dirty="0" smtClean="0"/>
          </a:p>
          <a:p>
            <a:pPr algn="just">
              <a:lnSpc>
                <a:spcPct val="80000"/>
              </a:lnSpc>
            </a:pPr>
            <a:r>
              <a:rPr lang="el-GR" sz="2000" dirty="0" smtClean="0"/>
              <a:t>Η </a:t>
            </a:r>
            <a:r>
              <a:rPr lang="el-GR" sz="2000" dirty="0" err="1" smtClean="0"/>
              <a:t>εφαρµογή</a:t>
            </a:r>
            <a:r>
              <a:rPr lang="el-GR" sz="2000" dirty="0" smtClean="0"/>
              <a:t> των τεχνικών αυτών, εκτός από τις δυνατότητες που παρέχει για την </a:t>
            </a:r>
            <a:r>
              <a:rPr lang="el-GR" sz="2000" dirty="0" err="1" smtClean="0"/>
              <a:t>εκτίµηση</a:t>
            </a:r>
            <a:r>
              <a:rPr lang="el-GR" sz="2000" dirty="0" smtClean="0"/>
              <a:t> του </a:t>
            </a:r>
            <a:r>
              <a:rPr lang="el-GR" sz="2000" dirty="0" err="1" smtClean="0"/>
              <a:t>Α.Εγχ.Π</a:t>
            </a:r>
            <a:r>
              <a:rPr lang="el-GR" sz="2000" dirty="0" smtClean="0"/>
              <a:t>, αποτελεί επίσης ένα </a:t>
            </a:r>
            <a:r>
              <a:rPr lang="el-GR" sz="2000" dirty="0" err="1" smtClean="0"/>
              <a:t>δυναµικό</a:t>
            </a:r>
            <a:r>
              <a:rPr lang="el-GR" sz="2000" dirty="0" smtClean="0"/>
              <a:t> πλαίσιο ανάλυσης και µ</a:t>
            </a:r>
            <a:r>
              <a:rPr lang="el-GR" sz="2000" dirty="0" err="1" smtClean="0"/>
              <a:t>ελέτης</a:t>
            </a:r>
            <a:r>
              <a:rPr lang="el-GR" sz="2000" dirty="0" smtClean="0"/>
              <a:t> των </a:t>
            </a:r>
            <a:r>
              <a:rPr lang="el-GR" sz="2000" dirty="0" err="1" smtClean="0"/>
              <a:t>οικονοµικών</a:t>
            </a:r>
            <a:r>
              <a:rPr lang="el-GR" sz="2000" dirty="0" smtClean="0"/>
              <a:t> </a:t>
            </a:r>
            <a:r>
              <a:rPr lang="el-GR" sz="2000" dirty="0" err="1" smtClean="0"/>
              <a:t>φαινοµένων</a:t>
            </a:r>
            <a:r>
              <a:rPr lang="el-GR" sz="2000" dirty="0" smtClean="0"/>
              <a:t> και της </a:t>
            </a:r>
            <a:r>
              <a:rPr lang="el-GR" sz="2000" dirty="0" err="1" smtClean="0"/>
              <a:t>δοµής</a:t>
            </a:r>
            <a:r>
              <a:rPr lang="el-GR" sz="2000" dirty="0" smtClean="0"/>
              <a:t> της </a:t>
            </a:r>
            <a:r>
              <a:rPr lang="el-GR" sz="2000" dirty="0" err="1" smtClean="0"/>
              <a:t>οικονοµίας</a:t>
            </a:r>
            <a:r>
              <a:rPr lang="el-GR" sz="2000" dirty="0" smtClean="0"/>
              <a:t> και προσφέρει τα απαραίτητα στοιχεία για την άσκηση ορθολογικής </a:t>
            </a:r>
            <a:r>
              <a:rPr lang="el-GR" sz="2000" dirty="0" err="1" smtClean="0"/>
              <a:t>οικονοµικής</a:t>
            </a:r>
            <a:r>
              <a:rPr lang="el-GR" sz="2000" dirty="0" smtClean="0"/>
              <a:t> πολιτικής.</a:t>
            </a:r>
          </a:p>
          <a:p>
            <a:pPr algn="just">
              <a:lnSpc>
                <a:spcPct val="80000"/>
              </a:lnSpc>
            </a:pPr>
            <a:r>
              <a:rPr lang="el-GR" sz="2000" dirty="0" smtClean="0"/>
              <a:t>Το ισοζύγιο προσφοράς και χρήσεων κατά προϊόν (ή </a:t>
            </a:r>
            <a:r>
              <a:rPr lang="el-GR" sz="2000" dirty="0" err="1" smtClean="0"/>
              <a:t>οµάδα</a:t>
            </a:r>
            <a:r>
              <a:rPr lang="el-GR" sz="2000" dirty="0" smtClean="0"/>
              <a:t> </a:t>
            </a:r>
            <a:r>
              <a:rPr lang="el-GR" sz="2000" dirty="0" err="1" smtClean="0"/>
              <a:t>οµοιογενών</a:t>
            </a:r>
            <a:r>
              <a:rPr lang="el-GR" sz="2000" dirty="0" smtClean="0"/>
              <a:t> προϊόντων) της </a:t>
            </a:r>
            <a:r>
              <a:rPr lang="el-GR" sz="2000" dirty="0" err="1" smtClean="0"/>
              <a:t>ταξινόµησης</a:t>
            </a:r>
            <a:r>
              <a:rPr lang="el-GR" sz="2000" dirty="0" smtClean="0"/>
              <a:t> των Ε.Λ. είναι ένα εργαλείο εισροών-εκροών, στο οποίο καταγράφονται, ελέγχονται και ισοσκελίζονται σε βασικές και σε αγοραίες </a:t>
            </a:r>
            <a:r>
              <a:rPr lang="el-GR" sz="2000" dirty="0" err="1" smtClean="0"/>
              <a:t>τιµές</a:t>
            </a:r>
            <a:r>
              <a:rPr lang="el-GR" sz="2000" dirty="0" smtClean="0"/>
              <a:t>, τα </a:t>
            </a:r>
            <a:r>
              <a:rPr lang="el-GR" sz="2000" dirty="0" err="1" smtClean="0"/>
              <a:t>επιµέρους</a:t>
            </a:r>
            <a:r>
              <a:rPr lang="el-GR" sz="2000" dirty="0" smtClean="0"/>
              <a:t> στοιχεία της προσφοράς και των χρήσεων, σε τρέχουσες </a:t>
            </a:r>
            <a:r>
              <a:rPr lang="el-GR" sz="2000" dirty="0" err="1" smtClean="0"/>
              <a:t>τιµές</a:t>
            </a:r>
            <a:r>
              <a:rPr lang="el-GR" sz="2000" dirty="0" smtClean="0"/>
              <a:t> και σε σταθερές </a:t>
            </a:r>
            <a:r>
              <a:rPr lang="el-GR" sz="2000" dirty="0" err="1" smtClean="0"/>
              <a:t>τιµές</a:t>
            </a:r>
            <a:r>
              <a:rPr lang="el-GR" sz="2000" dirty="0" smtClean="0"/>
              <a:t> του </a:t>
            </a:r>
            <a:r>
              <a:rPr lang="el-GR" sz="2000" dirty="0" err="1" smtClean="0"/>
              <a:t>προηγούµενου</a:t>
            </a:r>
            <a:r>
              <a:rPr lang="el-GR" sz="2000" dirty="0" smtClean="0"/>
              <a:t> έτους.</a:t>
            </a:r>
          </a:p>
          <a:p>
            <a:pPr algn="just">
              <a:buNone/>
            </a:pPr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6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3204"/>
            <a:ext cx="8229600" cy="95250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Αποτίμηση </a:t>
            </a:r>
            <a:r>
              <a:rPr lang="el-GR" sz="4000" dirty="0" err="1" smtClean="0"/>
              <a:t>ΑΕγΠ</a:t>
            </a:r>
            <a:endParaRPr lang="el-GR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73324"/>
            <a:ext cx="8229600" cy="355561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None/>
            </a:pPr>
            <a:r>
              <a:rPr lang="el-GR" sz="2800" b="1" dirty="0" smtClean="0"/>
              <a:t>Μετάβαση σε βασικές τιμές από τις αγοραίες</a:t>
            </a:r>
            <a:endParaRPr lang="en-US" sz="2800" b="1" dirty="0" smtClean="0"/>
          </a:p>
          <a:p>
            <a:pPr algn="just">
              <a:lnSpc>
                <a:spcPct val="80000"/>
              </a:lnSpc>
            </a:pPr>
            <a:r>
              <a:rPr lang="el-GR" sz="2400" dirty="0" smtClean="0"/>
              <a:t>Οι περισσότερες συναλλαγές που καταγράφονται στις χρήσεις αποτιμώνται σε αγοραίες τιμές. Γι' αυτό και προκειμένου να αποτιμηθούν οι συναλλαγές σε βασικές τιμές θα πρέπει από τις αγοραίες τιμές να αφαιρεθούν:</a:t>
            </a:r>
            <a:endParaRPr lang="en-US" sz="2400" dirty="0" smtClean="0"/>
          </a:p>
          <a:p>
            <a:pPr>
              <a:lnSpc>
                <a:spcPct val="80000"/>
              </a:lnSpc>
              <a:buFontTx/>
              <a:buNone/>
            </a:pPr>
            <a:endParaRPr lang="el-GR" sz="2800" dirty="0" smtClean="0"/>
          </a:p>
          <a:p>
            <a:pPr>
              <a:lnSpc>
                <a:spcPct val="70000"/>
              </a:lnSpc>
              <a:buNone/>
            </a:pPr>
            <a:endParaRPr lang="el-GR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769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Αποτίμηση </a:t>
            </a:r>
            <a:r>
              <a:rPr lang="el-GR" sz="4000" dirty="0" err="1" smtClean="0"/>
              <a:t>ΑΕγΠ</a:t>
            </a:r>
            <a:endParaRPr lang="el-GR" sz="4000" dirty="0" smtClean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800" b="1" dirty="0" smtClean="0"/>
              <a:t>Μετάβαση σε βασικές τιμές από τις αγοραίες</a:t>
            </a:r>
            <a:endParaRPr lang="en-US" sz="2800" b="1" dirty="0" smtClean="0"/>
          </a:p>
          <a:p>
            <a:pPr>
              <a:lnSpc>
                <a:spcPct val="80000"/>
              </a:lnSpc>
            </a:pPr>
            <a:r>
              <a:rPr lang="el-GR" sz="2400" dirty="0" smtClean="0"/>
              <a:t>Τα εμπορικά και μεταφορικά περιθώρια</a:t>
            </a:r>
          </a:p>
          <a:p>
            <a:pPr>
              <a:lnSpc>
                <a:spcPct val="80000"/>
              </a:lnSpc>
            </a:pPr>
            <a:r>
              <a:rPr lang="el-GR" sz="2400" dirty="0" smtClean="0"/>
              <a:t>Ο εκπιπτόμενος ΦΠΑ και</a:t>
            </a:r>
          </a:p>
          <a:p>
            <a:pPr>
              <a:lnSpc>
                <a:spcPct val="80000"/>
              </a:lnSpc>
            </a:pPr>
            <a:r>
              <a:rPr lang="el-GR" sz="2400" dirty="0" smtClean="0"/>
              <a:t>Οι λοιποί καθαροί φόροι επί των προϊόντων.</a:t>
            </a:r>
          </a:p>
          <a:p>
            <a:pPr algn="just">
              <a:lnSpc>
                <a:spcPct val="80000"/>
              </a:lnSpc>
            </a:pPr>
            <a:r>
              <a:rPr lang="el-GR" sz="2400" dirty="0" smtClean="0"/>
              <a:t>Επισημαίνεται ότι µε την εφαρμογή της τεχνικής των ισοζυγίων, τόσο σε επίπεδο προϊόντος όσο και σε επίπεδο συνόλου οικονομίας, δεν προκύπτουν στατιστικές διαφορές μεταξύ των διαφορετικών μεθόδων εκτίμησης του </a:t>
            </a:r>
            <a:r>
              <a:rPr lang="el-GR" sz="2400" dirty="0" err="1" smtClean="0"/>
              <a:t>ΑΕγχΠ</a:t>
            </a:r>
            <a:r>
              <a:rPr lang="el-GR" sz="2400" dirty="0" smtClean="0"/>
              <a:t>.</a:t>
            </a:r>
          </a:p>
          <a:p>
            <a:pPr>
              <a:buNone/>
            </a:pPr>
            <a:endParaRPr lang="el-GR" sz="2800" b="1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Αποτίμηση </a:t>
            </a:r>
            <a:r>
              <a:rPr lang="el-GR" sz="4000" dirty="0" err="1" smtClean="0"/>
              <a:t>ΑΕγΠ</a:t>
            </a:r>
            <a:endParaRPr lang="en-US" sz="4000" dirty="0"/>
          </a:p>
        </p:txBody>
      </p:sp>
      <p:sp>
        <p:nvSpPr>
          <p:cNvPr id="33" name="32 - Θέση περιεχομένου"/>
          <p:cNvSpPr>
            <a:spLocks noGrp="1"/>
          </p:cNvSpPr>
          <p:nvPr>
            <p:ph idx="1"/>
          </p:nvPr>
        </p:nvSpPr>
        <p:spPr>
          <a:xfrm>
            <a:off x="539552" y="1201316"/>
            <a:ext cx="8229600" cy="41882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FontTx/>
              <a:buNone/>
            </a:pPr>
            <a:r>
              <a:rPr lang="el-GR" sz="2400" dirty="0" smtClean="0"/>
              <a:t>Οι Λογαριασμοί παραγωγής και δημιουργίας εισοδήματος καταρτίζονται για κάθε κλάδο παραγωγικής δραστηριότητας. Στους λογαριασμούς αυτούς καταγράφεται η αξία παραγωγής, οι ενδιάμεσες εισροές που απαιτούνται για την παραγωγική διεργασία και υπολογίζεται η ακαθάριστη προστιθέμενη</a:t>
            </a:r>
            <a:r>
              <a:rPr lang="en-US" sz="2400" dirty="0" smtClean="0"/>
              <a:t> </a:t>
            </a:r>
            <a:r>
              <a:rPr lang="el-GR" sz="2400" dirty="0" smtClean="0"/>
              <a:t>αξία</a:t>
            </a:r>
            <a:r>
              <a:rPr lang="en-US" sz="2400" dirty="0" smtClean="0"/>
              <a:t> </a:t>
            </a:r>
            <a:r>
              <a:rPr lang="el-GR" sz="2400" dirty="0" smtClean="0"/>
              <a:t>σε βασικές τιμές. Επιπλέον καταγράφεται ο τρόπος διανομής της ακαθάριστης προστιθέμενης αξίας στους συντελεστές της παραγωγής (κεφάλαιο - εξαρτημένη εργασία).</a:t>
            </a:r>
            <a:endParaRPr lang="en-US" sz="2400" dirty="0" smtClean="0"/>
          </a:p>
          <a:p>
            <a:pPr marL="0" indent="0">
              <a:lnSpc>
                <a:spcPct val="70000"/>
              </a:lnSpc>
              <a:buNone/>
            </a:pPr>
            <a:endParaRPr lang="el-GR" sz="24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93204"/>
            <a:ext cx="8229600" cy="95250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Αποτίμηση </a:t>
            </a:r>
            <a:r>
              <a:rPr lang="el-GR" sz="4000" dirty="0" err="1" smtClean="0"/>
              <a:t>ΑΕγΠ</a:t>
            </a:r>
            <a:endParaRPr lang="el-GR" sz="40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129308"/>
            <a:ext cx="8229600" cy="377163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l-GR" sz="1800" dirty="0" smtClean="0"/>
              <a:t>•	Κύρια παραγωγή:</a:t>
            </a:r>
          </a:p>
          <a:p>
            <a:pPr lvl="1">
              <a:lnSpc>
                <a:spcPct val="80000"/>
              </a:lnSpc>
            </a:pPr>
            <a:r>
              <a:rPr lang="el-GR" sz="1600" dirty="0" smtClean="0"/>
              <a:t>Εμπορεύσιμη,  Μη Εμπορεύσιμη,  Για ιδία χρήση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1800" dirty="0" smtClean="0"/>
              <a:t>•	Δευτερεύουσα παραγωγή</a:t>
            </a:r>
          </a:p>
          <a:p>
            <a:pPr lvl="1">
              <a:lnSpc>
                <a:spcPct val="80000"/>
              </a:lnSpc>
            </a:pPr>
            <a:r>
              <a:rPr lang="el-GR" sz="1600" dirty="0" smtClean="0"/>
              <a:t>Εμπορεύσιμη, Μη Εμπορεύσιμη, Για ιδία χρήση</a:t>
            </a:r>
          </a:p>
          <a:p>
            <a:pPr lvl="1">
              <a:lnSpc>
                <a:spcPct val="80000"/>
              </a:lnSpc>
            </a:pPr>
            <a:r>
              <a:rPr lang="el-GR" sz="1600" dirty="0" smtClean="0"/>
              <a:t>Συνολικές ενδιάμεσες εισροές</a:t>
            </a:r>
          </a:p>
          <a:p>
            <a:pPr lvl="1">
              <a:lnSpc>
                <a:spcPct val="80000"/>
              </a:lnSpc>
            </a:pPr>
            <a:r>
              <a:rPr lang="el-GR" sz="1600" dirty="0" smtClean="0"/>
              <a:t>Ακαθάριστη προστιθέμενη αξία</a:t>
            </a:r>
          </a:p>
          <a:p>
            <a:pPr lvl="1">
              <a:lnSpc>
                <a:spcPct val="80000"/>
              </a:lnSpc>
            </a:pPr>
            <a:r>
              <a:rPr lang="el-GR" sz="1600" dirty="0" smtClean="0"/>
              <a:t>Ανάλωση παγίου κεφαλαίου</a:t>
            </a:r>
          </a:p>
          <a:p>
            <a:pPr lvl="1">
              <a:lnSpc>
                <a:spcPct val="80000"/>
              </a:lnSpc>
            </a:pPr>
            <a:r>
              <a:rPr lang="el-GR" sz="1600" dirty="0" smtClean="0"/>
              <a:t>Λοιποί καθαροί φόροι επί της παραγωγής</a:t>
            </a:r>
          </a:p>
          <a:p>
            <a:pPr lvl="1">
              <a:lnSpc>
                <a:spcPct val="80000"/>
              </a:lnSpc>
            </a:pPr>
            <a:r>
              <a:rPr lang="el-GR" sz="1600" dirty="0" smtClean="0"/>
              <a:t>Αμοιβές απασχολουμένων µε διάκριση σε:</a:t>
            </a:r>
          </a:p>
          <a:p>
            <a:pPr lvl="1">
              <a:lnSpc>
                <a:spcPct val="80000"/>
              </a:lnSpc>
            </a:pPr>
            <a:r>
              <a:rPr lang="el-GR" sz="1600" dirty="0" smtClean="0"/>
              <a:t>μισθούς και ημερομίσθια πραγματικές εργοδοτικές εισφορές τεκμαρτές εισφορές</a:t>
            </a:r>
          </a:p>
          <a:p>
            <a:pPr lvl="1">
              <a:lnSpc>
                <a:spcPct val="80000"/>
              </a:lnSpc>
            </a:pPr>
            <a:r>
              <a:rPr lang="el-GR" sz="1600" dirty="0" smtClean="0"/>
              <a:t>Καθαρό λειτουργικό πλεόνασμα</a:t>
            </a:r>
          </a:p>
          <a:p>
            <a:pPr lvl="1">
              <a:lnSpc>
                <a:spcPct val="80000"/>
              </a:lnSpc>
            </a:pPr>
            <a:r>
              <a:rPr lang="el-GR" sz="1600" dirty="0" smtClean="0"/>
              <a:t>Ακαθάριστο λειτουργικό πλεόνασμα</a:t>
            </a:r>
          </a:p>
          <a:p>
            <a:pPr>
              <a:lnSpc>
                <a:spcPct val="70000"/>
              </a:lnSpc>
              <a:buNone/>
            </a:pPr>
            <a:endParaRPr lang="el-GR" sz="20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2800" b="1" dirty="0" smtClean="0"/>
              <a:t>Λογιστική Εθνικών Λογαριασμών</a:t>
            </a:r>
            <a:endParaRPr lang="el-GR" sz="3000" b="1" dirty="0" smtClean="0"/>
          </a:p>
          <a:p>
            <a:pPr algn="l"/>
            <a:r>
              <a:rPr lang="el-GR" sz="2800" b="1" dirty="0" smtClean="0"/>
              <a:t>Ενότητα</a:t>
            </a:r>
            <a:r>
              <a:rPr lang="en-US" sz="2800" b="1" dirty="0" smtClean="0"/>
              <a:t> </a:t>
            </a:r>
            <a:r>
              <a:rPr lang="el-GR" sz="2800" b="1" dirty="0" smtClean="0"/>
              <a:t>13:</a:t>
            </a:r>
            <a:r>
              <a:rPr lang="en-US" sz="2800" b="1" dirty="0" smtClean="0"/>
              <a:t> </a:t>
            </a:r>
            <a:r>
              <a:rPr lang="el-GR" sz="2800" b="1" dirty="0" smtClean="0"/>
              <a:t>Αποτίμηση </a:t>
            </a:r>
            <a:r>
              <a:rPr lang="el-GR" sz="2800" b="1" dirty="0" err="1" smtClean="0"/>
              <a:t>ΑΕγΠ</a:t>
            </a:r>
            <a:endParaRPr lang="en-US" sz="2800" dirty="0" smtClean="0"/>
          </a:p>
          <a:p>
            <a:pPr algn="l"/>
            <a:r>
              <a:rPr lang="el-GR" sz="2800" dirty="0" smtClean="0"/>
              <a:t>Διακομιχάλης Μιχαήλ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</a:t>
            </a:r>
            <a:r>
              <a:rPr lang="el-GR" sz="2400" dirty="0" smtClean="0"/>
              <a:t>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93204"/>
            <a:ext cx="8229600" cy="95250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Αποτίμηση </a:t>
            </a:r>
            <a:r>
              <a:rPr lang="el-GR" sz="4000" dirty="0" err="1" smtClean="0"/>
              <a:t>ΑΕγΠ</a:t>
            </a:r>
            <a:endParaRPr lang="el-GR" sz="40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273324"/>
            <a:ext cx="8229600" cy="397227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sz="2800" b="1" dirty="0" smtClean="0"/>
              <a:t>Η Μετάβαση από το Ακαθάριστο Εγχώριο Προϊόν (</a:t>
            </a:r>
            <a:r>
              <a:rPr lang="el-GR" sz="2800" b="1" dirty="0" err="1" smtClean="0"/>
              <a:t>ΑΕγχΠ</a:t>
            </a:r>
            <a:r>
              <a:rPr lang="el-GR" sz="2800" b="1" dirty="0" smtClean="0"/>
              <a:t>) στο Ακαθάριστο Εθνικό Προϊόν (ΑΕΠ)</a:t>
            </a:r>
            <a:endParaRPr lang="en-US" sz="2800" b="1" dirty="0" smtClean="0"/>
          </a:p>
          <a:p>
            <a:pPr marL="0" indent="0" algn="just">
              <a:lnSpc>
                <a:spcPct val="80000"/>
              </a:lnSpc>
              <a:buNone/>
            </a:pPr>
            <a:r>
              <a:rPr lang="el-GR" sz="2000" dirty="0" smtClean="0"/>
              <a:t>Η µ</a:t>
            </a:r>
            <a:r>
              <a:rPr lang="el-GR" sz="2000" dirty="0" err="1" smtClean="0"/>
              <a:t>ετάβαση</a:t>
            </a:r>
            <a:r>
              <a:rPr lang="el-GR" sz="2000" dirty="0" smtClean="0"/>
              <a:t> από το ακαθάριστο εγχώριο προϊόν σε αγοραίες </a:t>
            </a:r>
            <a:r>
              <a:rPr lang="el-GR" sz="2000" dirty="0" err="1" smtClean="0"/>
              <a:t>τιµές</a:t>
            </a:r>
            <a:r>
              <a:rPr lang="el-GR" sz="2000" dirty="0" smtClean="0"/>
              <a:t>, στο ακαθάριστο εθνικό προϊόν σε αγοραίες </a:t>
            </a:r>
            <a:r>
              <a:rPr lang="el-GR" sz="2000" dirty="0" err="1" smtClean="0"/>
              <a:t>τιµές</a:t>
            </a:r>
            <a:r>
              <a:rPr lang="el-GR" sz="2000" dirty="0" smtClean="0"/>
              <a:t> γίνεται προσθέτοντας στο </a:t>
            </a:r>
            <a:r>
              <a:rPr lang="el-GR" sz="2000" dirty="0" err="1" smtClean="0"/>
              <a:t>ΑΕγχΠ</a:t>
            </a:r>
            <a:r>
              <a:rPr lang="el-GR" sz="2000" dirty="0" smtClean="0"/>
              <a:t> σε αγοραίες </a:t>
            </a:r>
            <a:r>
              <a:rPr lang="el-GR" sz="2000" dirty="0" err="1" smtClean="0"/>
              <a:t>τιµές</a:t>
            </a:r>
            <a:r>
              <a:rPr lang="el-GR" sz="2000" dirty="0" smtClean="0"/>
              <a:t>, το εισόδημα εξαρτημένης εργασίας (συμπεριλαμβανομένων και εισοδημάτων εργασίας ναυτικών), το </a:t>
            </a:r>
            <a:r>
              <a:rPr lang="el-GR" sz="2000" dirty="0" err="1" smtClean="0"/>
              <a:t>εισόδηµα</a:t>
            </a:r>
            <a:r>
              <a:rPr lang="el-GR" sz="2000" dirty="0" smtClean="0"/>
              <a:t> από περιουσία και επιχειρηματική δραστηριότητα και τις επιδοτήσεις που εισπράττονται από την αλλοδαπή και αφαιρώντας τις αντίστοιχες ροές που καταβάλλονται στην αλλοδαπή.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l-GR" sz="2000" dirty="0" smtClean="0"/>
              <a:t/>
            </a:r>
            <a:br>
              <a:rPr lang="el-GR" sz="2000" dirty="0" smtClean="0"/>
            </a:br>
            <a:endParaRPr lang="en-US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8056" indent="-448056">
              <a:lnSpc>
                <a:spcPts val="2000"/>
              </a:lnSpc>
              <a:buNone/>
              <a:defRPr/>
            </a:pPr>
            <a:r>
              <a:rPr lang="el-GR" sz="2400" dirty="0" smtClean="0"/>
              <a:t>Σκούντζος Θ., Διακομιχάλης Μ. (2012) </a:t>
            </a:r>
            <a:r>
              <a:rPr lang="el-GR" sz="2400" i="1" dirty="0" smtClean="0"/>
              <a:t>Σύστημα Εθνικής Λογιστικής</a:t>
            </a:r>
            <a:r>
              <a:rPr lang="en-US" sz="2400" i="1" dirty="0" smtClean="0"/>
              <a:t> </a:t>
            </a:r>
            <a:r>
              <a:rPr lang="el-GR" sz="2400" dirty="0" smtClean="0"/>
              <a:t>Εκδόσεις Σταμούλη, Αθήνα </a:t>
            </a:r>
          </a:p>
          <a:p>
            <a:pPr marL="182880" indent="274320">
              <a:lnSpc>
                <a:spcPct val="90000"/>
              </a:lnSpc>
              <a:buNone/>
              <a:defRPr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Διακομιχάλης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Μ. (2015). Λογιστική Εθνικών Λογαριασμών.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</a:p>
          <a:p>
            <a:pPr algn="r"/>
            <a:r>
              <a:rPr lang="el-GR" sz="2900" smtClean="0"/>
              <a:t>Πρέβεζα, 2015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r>
              <a:rPr lang="el-GR" dirty="0" smtClean="0"/>
              <a:t>Σε αυτήν την ενότητα είναι να κατανοήσουμε πως με την τεχνική των εισροών εκροών και με τους πίνακες προσφοράς και χρήσεως γίνεται η εκτίμηση του </a:t>
            </a:r>
            <a:r>
              <a:rPr lang="el-GR" dirty="0" err="1" smtClean="0"/>
              <a:t>ΑΕγΠ</a:t>
            </a:r>
            <a:r>
              <a:rPr lang="el-GR" dirty="0" smtClean="0"/>
              <a:t> αλλά και η μετάβαση από τις βασικές στις αγοραίες τιμές και μετάβαση από το </a:t>
            </a:r>
            <a:r>
              <a:rPr lang="el-GR" dirty="0" err="1" smtClean="0"/>
              <a:t>ΑΕγΠ</a:t>
            </a:r>
            <a:r>
              <a:rPr lang="el-GR" dirty="0" smtClean="0"/>
              <a:t> στο ΑΕΠ.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5212"/>
            <a:ext cx="455295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93204"/>
            <a:ext cx="8229600" cy="9525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Αποτίμηση </a:t>
            </a:r>
            <a:r>
              <a:rPr lang="el-GR" sz="3600" dirty="0" err="1" smtClean="0"/>
              <a:t>ΑΕγΠ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201316"/>
            <a:ext cx="8085584" cy="3771636"/>
          </a:xfrm>
        </p:spPr>
        <p:txBody>
          <a:bodyPr>
            <a:noAutofit/>
          </a:bodyPr>
          <a:lstStyle/>
          <a:p>
            <a:pPr algn="just">
              <a:lnSpc>
                <a:spcPct val="70000"/>
              </a:lnSpc>
              <a:buNone/>
            </a:pPr>
            <a:r>
              <a:rPr lang="el-GR" sz="2800" b="1" dirty="0" smtClean="0"/>
              <a:t>Αποτίμηση</a:t>
            </a:r>
            <a:endParaRPr lang="en-US" sz="2800" b="1" dirty="0" smtClean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200" dirty="0" smtClean="0"/>
              <a:t>Για την </a:t>
            </a:r>
            <a:r>
              <a:rPr lang="el-GR" sz="2200" dirty="0" err="1" smtClean="0"/>
              <a:t>αποτίµηση</a:t>
            </a:r>
            <a:r>
              <a:rPr lang="el-GR" sz="2200" dirty="0" smtClean="0"/>
              <a:t> των συναλλαγών ισχύουν τα ακόλουθα:</a:t>
            </a:r>
          </a:p>
          <a:p>
            <a:pPr algn="just">
              <a:lnSpc>
                <a:spcPct val="80000"/>
              </a:lnSpc>
            </a:pPr>
            <a:r>
              <a:rPr lang="el-GR" sz="2200" dirty="0" smtClean="0"/>
              <a:t>Οι δαπάνες αγοράς των νοικοκυριών </a:t>
            </a:r>
            <a:r>
              <a:rPr lang="el-GR" sz="2200" dirty="0" err="1" smtClean="0"/>
              <a:t>αποτιµώνται</a:t>
            </a:r>
            <a:r>
              <a:rPr lang="el-GR" sz="2200" dirty="0" smtClean="0"/>
              <a:t> σε </a:t>
            </a:r>
            <a:r>
              <a:rPr lang="el-GR" sz="2200" dirty="0" err="1" smtClean="0"/>
              <a:t>τιµές</a:t>
            </a:r>
            <a:r>
              <a:rPr lang="el-GR" sz="2200" dirty="0" smtClean="0"/>
              <a:t> αγοραστή.</a:t>
            </a:r>
          </a:p>
          <a:p>
            <a:pPr algn="just">
              <a:lnSpc>
                <a:spcPct val="80000"/>
              </a:lnSpc>
            </a:pPr>
            <a:r>
              <a:rPr lang="el-GR" sz="2200" dirty="0" smtClean="0"/>
              <a:t>Οι δαπάνες από </a:t>
            </a:r>
            <a:r>
              <a:rPr lang="el-GR" sz="2200" dirty="0" err="1" smtClean="0"/>
              <a:t>ιδιοπαραγωγή</a:t>
            </a:r>
            <a:r>
              <a:rPr lang="el-GR" sz="2200" dirty="0" smtClean="0"/>
              <a:t> ή ιδία επιχείρηση </a:t>
            </a:r>
            <a:r>
              <a:rPr lang="el-GR" sz="2200" dirty="0" err="1" smtClean="0"/>
              <a:t>αποτιµώνται</a:t>
            </a:r>
            <a:r>
              <a:rPr lang="el-GR" sz="2200" dirty="0" smtClean="0"/>
              <a:t> σε βασικές </a:t>
            </a:r>
            <a:r>
              <a:rPr lang="el-GR" sz="2200" dirty="0" err="1" smtClean="0"/>
              <a:t>τιµές</a:t>
            </a:r>
            <a:r>
              <a:rPr lang="el-GR" sz="2200" dirty="0" smtClean="0"/>
              <a:t>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200" dirty="0" smtClean="0"/>
              <a:t>Οι ακαθάριστες επενδύσεις παγίου κεφαλαίου </a:t>
            </a:r>
            <a:r>
              <a:rPr lang="el-GR" sz="2200" dirty="0" err="1" smtClean="0"/>
              <a:t>αποτιµώνται</a:t>
            </a:r>
            <a:r>
              <a:rPr lang="el-GR" sz="2200" dirty="0" smtClean="0"/>
              <a:t> σε </a:t>
            </a:r>
            <a:r>
              <a:rPr lang="el-GR" sz="2200" dirty="0" err="1" smtClean="0"/>
              <a:t>τιµές</a:t>
            </a:r>
            <a:r>
              <a:rPr lang="el-GR" sz="2200" dirty="0" smtClean="0"/>
              <a:t> αγοραστή, </a:t>
            </a:r>
            <a:r>
              <a:rPr lang="el-GR" sz="2200" dirty="0" err="1" smtClean="0"/>
              <a:t>συµπεριλαµβανοµένων</a:t>
            </a:r>
            <a:r>
              <a:rPr lang="el-GR" sz="2200" dirty="0" smtClean="0"/>
              <a:t> των εξόδων µ</a:t>
            </a:r>
            <a:r>
              <a:rPr lang="el-GR" sz="2200" dirty="0" err="1" smtClean="0"/>
              <a:t>εταφοράς</a:t>
            </a:r>
            <a:r>
              <a:rPr lang="el-GR" sz="2200" dirty="0" smtClean="0"/>
              <a:t>, εγκατάστασης και λοιπών εξόδων σχετικά µε τη µ</a:t>
            </a:r>
            <a:r>
              <a:rPr lang="el-GR" sz="2200" dirty="0" err="1" smtClean="0"/>
              <a:t>εταβίβαση</a:t>
            </a:r>
            <a:r>
              <a:rPr lang="el-GR" sz="2200" dirty="0" smtClean="0"/>
              <a:t> ιδιοκτησίας.</a:t>
            </a:r>
          </a:p>
          <a:p>
            <a:pPr algn="just">
              <a:lnSpc>
                <a:spcPct val="80000"/>
              </a:lnSpc>
            </a:pPr>
            <a:r>
              <a:rPr lang="el-GR" sz="2200" dirty="0" smtClean="0"/>
              <a:t>Εάν οι επενδύσεις παράγονται για ίδιον </a:t>
            </a:r>
            <a:r>
              <a:rPr lang="el-GR" sz="2200" dirty="0" err="1" smtClean="0"/>
              <a:t>λογαριασµό</a:t>
            </a:r>
            <a:r>
              <a:rPr lang="el-GR" sz="2200" dirty="0" smtClean="0"/>
              <a:t> </a:t>
            </a:r>
            <a:r>
              <a:rPr lang="el-GR" sz="2200" dirty="0" err="1" smtClean="0"/>
              <a:t>αποτιµώνται</a:t>
            </a:r>
            <a:r>
              <a:rPr lang="el-GR" sz="2200" dirty="0" smtClean="0"/>
              <a:t> σε βασικές </a:t>
            </a:r>
            <a:r>
              <a:rPr lang="el-GR" sz="2200" dirty="0" err="1" smtClean="0"/>
              <a:t>τιµές</a:t>
            </a:r>
            <a:r>
              <a:rPr lang="el-GR" sz="2200" dirty="0" smtClean="0"/>
              <a:t> </a:t>
            </a:r>
            <a:r>
              <a:rPr lang="el-GR" sz="2200" dirty="0" err="1" smtClean="0"/>
              <a:t>παρόµοιων</a:t>
            </a:r>
            <a:r>
              <a:rPr lang="el-GR" sz="2200" dirty="0" smtClean="0"/>
              <a:t> περιουσιακών στοιχείων και αν δεν είναι </a:t>
            </a:r>
            <a:r>
              <a:rPr lang="el-GR" sz="2200" dirty="0" err="1" smtClean="0"/>
              <a:t>διαθέσιµες</a:t>
            </a:r>
            <a:r>
              <a:rPr lang="el-GR" sz="2200" dirty="0" smtClean="0"/>
              <a:t> ούτε αυτές µε βάση το κόστος παραγωγής.</a:t>
            </a:r>
          </a:p>
          <a:p>
            <a:pPr algn="just">
              <a:lnSpc>
                <a:spcPct val="70000"/>
              </a:lnSpc>
              <a:buNone/>
            </a:pPr>
            <a:endParaRPr lang="el-GR" sz="20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65212"/>
            <a:ext cx="8229600" cy="9525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Αποτίμηση </a:t>
            </a:r>
            <a:r>
              <a:rPr lang="el-GR" sz="3600" dirty="0" err="1" smtClean="0"/>
              <a:t>ΑΕγΠ</a:t>
            </a:r>
            <a:endParaRPr lang="en-US" sz="3600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322512"/>
            <a:ext cx="8229600" cy="43924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sz="2800" b="1" dirty="0" smtClean="0"/>
              <a:t>Αποτίμηση</a:t>
            </a:r>
            <a:endParaRPr lang="en-US" sz="2800" b="1" dirty="0" smtClean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000" dirty="0" smtClean="0"/>
              <a:t>Οι δαπάνες για άυλα πάγια περιουσιακά στοιχεία </a:t>
            </a:r>
            <a:r>
              <a:rPr lang="el-GR" sz="2000" dirty="0" err="1" smtClean="0"/>
              <a:t>αποτιµώνται</a:t>
            </a:r>
            <a:r>
              <a:rPr lang="el-GR" sz="2000" dirty="0" smtClean="0"/>
              <a:t> ως εξής:</a:t>
            </a:r>
          </a:p>
          <a:p>
            <a:pPr algn="just">
              <a:lnSpc>
                <a:spcPct val="80000"/>
              </a:lnSpc>
            </a:pPr>
            <a:r>
              <a:rPr lang="el-GR" sz="2000" dirty="0" smtClean="0"/>
              <a:t>Οι δαπάνες για µ</a:t>
            </a:r>
            <a:r>
              <a:rPr lang="el-GR" sz="2000" dirty="0" err="1" smtClean="0"/>
              <a:t>εταλλευτικές</a:t>
            </a:r>
            <a:r>
              <a:rPr lang="el-GR" sz="2000" dirty="0" smtClean="0"/>
              <a:t> έρευνες </a:t>
            </a:r>
            <a:r>
              <a:rPr lang="el-GR" sz="2000" dirty="0" err="1" smtClean="0"/>
              <a:t>αποτιµώνται</a:t>
            </a:r>
            <a:r>
              <a:rPr lang="el-GR" sz="2000" dirty="0" smtClean="0"/>
              <a:t> µε βάση το συνολικό κόστος για την έρευνα, όπως είναι το κόστος για τις </a:t>
            </a:r>
            <a:r>
              <a:rPr lang="el-GR" sz="2000" dirty="0" err="1" smtClean="0"/>
              <a:t>δοκιµαστικές</a:t>
            </a:r>
            <a:r>
              <a:rPr lang="el-GR" sz="2000" dirty="0" smtClean="0"/>
              <a:t> γεωτρήσεις, αεροπορικές έρευνες, χαρτογραφήσεις κλπ.</a:t>
            </a:r>
          </a:p>
          <a:p>
            <a:pPr algn="just">
              <a:lnSpc>
                <a:spcPct val="80000"/>
              </a:lnSpc>
            </a:pPr>
            <a:r>
              <a:rPr lang="el-GR" sz="2000" dirty="0" smtClean="0"/>
              <a:t>Οι δαπάνες για </a:t>
            </a:r>
            <a:r>
              <a:rPr lang="el-GR" sz="2000" dirty="0" err="1" smtClean="0"/>
              <a:t>προγράµµατα</a:t>
            </a:r>
            <a:r>
              <a:rPr lang="el-GR" sz="2000" dirty="0" smtClean="0"/>
              <a:t> Η/Υ και για µ</a:t>
            </a:r>
            <a:r>
              <a:rPr lang="el-GR" sz="2000" dirty="0" err="1" smtClean="0"/>
              <a:t>εγάλες</a:t>
            </a:r>
            <a:r>
              <a:rPr lang="el-GR" sz="2000" dirty="0" smtClean="0"/>
              <a:t> βάσεις </a:t>
            </a:r>
            <a:r>
              <a:rPr lang="el-GR" sz="2000" dirty="0" err="1" smtClean="0"/>
              <a:t>δεδοµένων</a:t>
            </a:r>
            <a:r>
              <a:rPr lang="el-GR" sz="2000" dirty="0" smtClean="0"/>
              <a:t> </a:t>
            </a:r>
            <a:r>
              <a:rPr lang="el-GR" sz="2000" dirty="0" err="1" smtClean="0"/>
              <a:t>αποτιµώνται</a:t>
            </a:r>
            <a:r>
              <a:rPr lang="el-GR" sz="2000" dirty="0" smtClean="0"/>
              <a:t> µε βάση τις </a:t>
            </a:r>
            <a:r>
              <a:rPr lang="el-GR" sz="2000" dirty="0" err="1" smtClean="0"/>
              <a:t>τιµές</a:t>
            </a:r>
            <a:r>
              <a:rPr lang="el-GR" sz="2000" dirty="0" smtClean="0"/>
              <a:t> αγοραστή όταν αγοράζονται και σε βασικές </a:t>
            </a:r>
            <a:r>
              <a:rPr lang="el-GR" sz="2000" dirty="0" err="1" smtClean="0"/>
              <a:t>τιµές</a:t>
            </a:r>
            <a:r>
              <a:rPr lang="el-GR" sz="2000" dirty="0" smtClean="0"/>
              <a:t> όταν παράγονται στο εσωτερικό της επιχείρησης. Εάν δεν είναι </a:t>
            </a:r>
            <a:r>
              <a:rPr lang="el-GR" sz="2000" dirty="0" err="1" smtClean="0"/>
              <a:t>διαθέσιµες</a:t>
            </a:r>
            <a:r>
              <a:rPr lang="el-GR" sz="2000" dirty="0" smtClean="0"/>
              <a:t> οι βασικές </a:t>
            </a:r>
            <a:r>
              <a:rPr lang="el-GR" sz="2000" dirty="0" err="1" smtClean="0"/>
              <a:t>τιµές</a:t>
            </a:r>
            <a:r>
              <a:rPr lang="el-GR" sz="2000" dirty="0" smtClean="0"/>
              <a:t> </a:t>
            </a:r>
            <a:r>
              <a:rPr lang="el-GR" sz="2000" dirty="0" err="1" smtClean="0"/>
              <a:t>αποτιµώνται</a:t>
            </a:r>
            <a:r>
              <a:rPr lang="el-GR" sz="2000" dirty="0" smtClean="0"/>
              <a:t> µε βάση το κόστος παραγωγής.</a:t>
            </a:r>
          </a:p>
          <a:p>
            <a:pPr algn="just">
              <a:lnSpc>
                <a:spcPct val="80000"/>
              </a:lnSpc>
            </a:pPr>
            <a:r>
              <a:rPr lang="el-GR" sz="2000" dirty="0" smtClean="0"/>
              <a:t>Οι δαπάνες για ψυχαγωγικά πρωτότυπα (</a:t>
            </a:r>
            <a:r>
              <a:rPr lang="el-GR" sz="2000" dirty="0" err="1" smtClean="0"/>
              <a:t>κινηµατογραφικές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βιντεοσκοπικές</a:t>
            </a:r>
            <a:r>
              <a:rPr lang="el-GR" sz="2000" dirty="0" smtClean="0"/>
              <a:t> δραστηριότητες) </a:t>
            </a:r>
            <a:r>
              <a:rPr lang="el-GR" sz="2000" dirty="0" err="1" smtClean="0"/>
              <a:t>αποτιµώνται</a:t>
            </a:r>
            <a:r>
              <a:rPr lang="el-GR" sz="2000" dirty="0" smtClean="0"/>
              <a:t> µε βάση το κόστος παραγωγής.</a:t>
            </a:r>
          </a:p>
          <a:p>
            <a:pPr algn="just">
              <a:buNone/>
            </a:pPr>
            <a:endParaRPr lang="el-GR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Αποτίμηση </a:t>
            </a:r>
            <a:r>
              <a:rPr lang="el-GR" dirty="0" err="1" smtClean="0"/>
              <a:t>ΑΕγΠ</a:t>
            </a:r>
            <a:endParaRPr lang="en-US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467544" y="1201316"/>
            <a:ext cx="8208912" cy="40324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sz="2800" b="1" dirty="0" smtClean="0"/>
              <a:t>Αποτίμηση</a:t>
            </a:r>
            <a:endParaRPr lang="en-US" sz="3000" b="1" dirty="0" smtClean="0"/>
          </a:p>
          <a:p>
            <a:pPr marL="609600" indent="-609600" algn="just">
              <a:lnSpc>
                <a:spcPct val="80000"/>
              </a:lnSpc>
            </a:pPr>
            <a:r>
              <a:rPr lang="el-GR" sz="2400" dirty="0" smtClean="0"/>
              <a:t>Τα </a:t>
            </a:r>
            <a:r>
              <a:rPr lang="el-GR" sz="2400" dirty="0" err="1" smtClean="0"/>
              <a:t>αποθέµατα</a:t>
            </a:r>
            <a:r>
              <a:rPr lang="el-GR" sz="2400" dirty="0" smtClean="0"/>
              <a:t> σε χέρια παραγωγών </a:t>
            </a:r>
            <a:r>
              <a:rPr lang="el-GR" sz="2400" dirty="0" err="1" smtClean="0"/>
              <a:t>αποτιµώνται</a:t>
            </a:r>
            <a:r>
              <a:rPr lang="el-GR" sz="2400" dirty="0" smtClean="0"/>
              <a:t> σε βασικές </a:t>
            </a:r>
            <a:r>
              <a:rPr lang="el-GR" sz="2400" dirty="0" err="1" smtClean="0"/>
              <a:t>τιµές</a:t>
            </a:r>
            <a:r>
              <a:rPr lang="el-GR" sz="2400" dirty="0" smtClean="0"/>
              <a:t>. </a:t>
            </a:r>
          </a:p>
          <a:p>
            <a:pPr marL="609600" indent="-609600" algn="just">
              <a:lnSpc>
                <a:spcPct val="80000"/>
              </a:lnSpc>
            </a:pPr>
            <a:r>
              <a:rPr lang="el-GR" sz="2400" dirty="0" smtClean="0"/>
              <a:t>Τα </a:t>
            </a:r>
            <a:r>
              <a:rPr lang="el-GR" sz="2400" dirty="0" err="1" smtClean="0"/>
              <a:t>αποθέµατα</a:t>
            </a:r>
            <a:r>
              <a:rPr lang="el-GR" sz="2400" dirty="0" smtClean="0"/>
              <a:t> σε χέρια </a:t>
            </a:r>
            <a:r>
              <a:rPr lang="el-GR" sz="2400" dirty="0" err="1" smtClean="0"/>
              <a:t>εµπόρων</a:t>
            </a:r>
            <a:r>
              <a:rPr lang="el-GR" sz="2400" dirty="0" smtClean="0"/>
              <a:t> </a:t>
            </a:r>
            <a:r>
              <a:rPr lang="el-GR" sz="2400" dirty="0" err="1" smtClean="0"/>
              <a:t>αποτιµώνται</a:t>
            </a:r>
            <a:r>
              <a:rPr lang="el-GR" sz="2400" dirty="0" smtClean="0"/>
              <a:t> σε </a:t>
            </a:r>
            <a:r>
              <a:rPr lang="el-GR" sz="2400" dirty="0" err="1" smtClean="0"/>
              <a:t>τιµές</a:t>
            </a:r>
            <a:r>
              <a:rPr lang="el-GR" sz="2400" dirty="0" smtClean="0"/>
              <a:t> αγοραστή που καταβάλλει ο </a:t>
            </a:r>
            <a:r>
              <a:rPr lang="el-GR" sz="2400" dirty="0" err="1" smtClean="0"/>
              <a:t>έµπορος</a:t>
            </a:r>
            <a:r>
              <a:rPr lang="el-GR" sz="2400" dirty="0" smtClean="0"/>
              <a:t>.</a:t>
            </a:r>
          </a:p>
          <a:p>
            <a:pPr marL="609600" indent="-609600" algn="just">
              <a:lnSpc>
                <a:spcPct val="80000"/>
              </a:lnSpc>
            </a:pPr>
            <a:r>
              <a:rPr lang="el-GR" sz="2400" dirty="0" smtClean="0"/>
              <a:t>Τα </a:t>
            </a:r>
            <a:r>
              <a:rPr lang="el-GR" sz="2400" dirty="0" err="1" smtClean="0"/>
              <a:t>αποθέµατα</a:t>
            </a:r>
            <a:r>
              <a:rPr lang="el-GR" sz="2400" dirty="0" smtClean="0"/>
              <a:t> σε χέρια χρηστών </a:t>
            </a:r>
            <a:r>
              <a:rPr lang="el-GR" sz="2400" dirty="0" err="1" smtClean="0"/>
              <a:t>αποτιµώνται</a:t>
            </a:r>
            <a:r>
              <a:rPr lang="el-GR" sz="2400" dirty="0" smtClean="0"/>
              <a:t> σε </a:t>
            </a:r>
            <a:r>
              <a:rPr lang="el-GR" sz="2400" dirty="0" err="1" smtClean="0"/>
              <a:t>τιµές</a:t>
            </a:r>
            <a:r>
              <a:rPr lang="el-GR" sz="2400" dirty="0" smtClean="0"/>
              <a:t> αγοραστή που καταβάλλει ο χρήστης.</a:t>
            </a:r>
          </a:p>
          <a:p>
            <a:pPr marL="609600" indent="-609600" algn="just">
              <a:lnSpc>
                <a:spcPct val="80000"/>
              </a:lnSpc>
            </a:pPr>
            <a:r>
              <a:rPr lang="el-GR" sz="2400" dirty="0" smtClean="0"/>
              <a:t>Οι εξαγωγές αγαθών </a:t>
            </a:r>
            <a:r>
              <a:rPr lang="el-GR" sz="2400" dirty="0" err="1" smtClean="0"/>
              <a:t>αποτιµώνται</a:t>
            </a:r>
            <a:r>
              <a:rPr lang="el-GR" sz="2400" dirty="0" smtClean="0"/>
              <a:t> « ελεύθερα στο πλοίο» (</a:t>
            </a:r>
            <a:r>
              <a:rPr lang="en-US" sz="2400" dirty="0" smtClean="0"/>
              <a:t>fob</a:t>
            </a:r>
            <a:r>
              <a:rPr lang="el-GR" sz="2400" dirty="0" smtClean="0"/>
              <a:t>) στα σύνορα της χώρας εξαγωγής. </a:t>
            </a:r>
          </a:p>
          <a:p>
            <a:pPr algn="just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1663</TotalTime>
  <Words>1423</Words>
  <Application>Microsoft Office PowerPoint</Application>
  <PresentationFormat>Προβολή στην οθόνη (16:10)</PresentationFormat>
  <Paragraphs>171</Paragraphs>
  <Slides>27</Slides>
  <Notes>21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Θέμα του Office</vt:lpstr>
      <vt:lpstr>Λογιστική Εθνικών Λογαριασμών</vt:lpstr>
      <vt:lpstr>Διαφάνεια 2</vt:lpstr>
      <vt:lpstr>Άδειες Χρήσης</vt:lpstr>
      <vt:lpstr>Χρηματοδότηση</vt:lpstr>
      <vt:lpstr>Σκοποί  ενότητας</vt:lpstr>
      <vt:lpstr>Διαφάνεια 6</vt:lpstr>
      <vt:lpstr>Αποτίμηση ΑΕγΠ</vt:lpstr>
      <vt:lpstr>Αποτίμηση ΑΕγΠ</vt:lpstr>
      <vt:lpstr>Αποτίμηση ΑΕγΠ</vt:lpstr>
      <vt:lpstr>Αποτίμηση ΑΕγΠ</vt:lpstr>
      <vt:lpstr>Αποτίμηση ΑΕγΠ</vt:lpstr>
      <vt:lpstr>Αποτίμηση ΑΕγΠ</vt:lpstr>
      <vt:lpstr>Αποτίμηση ΑΕγΠ</vt:lpstr>
      <vt:lpstr>Αποτίμηση ΑΕγΠ</vt:lpstr>
      <vt:lpstr>Αποτίμηση ΑΕγΠ</vt:lpstr>
      <vt:lpstr>Αποτίμηση ΑΕγΠ</vt:lpstr>
      <vt:lpstr>Αποτίμηση ΑΕγΠ</vt:lpstr>
      <vt:lpstr>Αποτίμηση ΑΕγΠ</vt:lpstr>
      <vt:lpstr>Αποτίμηση ΑΕγΠ</vt:lpstr>
      <vt:lpstr>Αποτίμηση ΑΕγΠ</vt:lpstr>
      <vt:lpstr>Βιβλιογραφία</vt:lpstr>
      <vt:lpstr>Σημείωμα Αναφοράς</vt:lpstr>
      <vt:lpstr>Σημείωμα Αδειοδότησης</vt:lpstr>
      <vt:lpstr>Διαφάνεια 24</vt:lpstr>
      <vt:lpstr>Διαφάνεια 25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257</cp:revision>
  <dcterms:created xsi:type="dcterms:W3CDTF">2012-09-06T09:03:05Z</dcterms:created>
  <dcterms:modified xsi:type="dcterms:W3CDTF">2015-10-31T18:51:45Z</dcterms:modified>
</cp:coreProperties>
</file>