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E993E-09FB-4453-AC17-6E5695AD8D99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0F2A2-7BED-4B37-AD56-77E5745194F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0246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0F2A2-7BED-4B37-AD56-77E5745194FF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5581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0F2A2-7BED-4B37-AD56-77E5745194FF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599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04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518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017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0756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273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89868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3700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9210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4025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78358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444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608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6629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13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803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61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3551A-8018-46B0-9B86-E2F0701155D8}" type="datetimeFigureOut">
              <a:rPr lang="el-GR" smtClean="0"/>
              <a:t>25/9/2015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67E9E1B-50B3-4B01-B603-F11DA7DDBC0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950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dirty="0"/>
              <a:t>Κρανιοπροσωπικές διαταραχές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Γρίβα Ευαγγελία</a:t>
            </a:r>
          </a:p>
          <a:p>
            <a:r>
              <a:rPr lang="el-GR" altLang="el-GR" dirty="0"/>
              <a:t>Παιδίατρος – </a:t>
            </a:r>
            <a:r>
              <a:rPr lang="el-GR" altLang="el-GR" dirty="0" err="1"/>
              <a:t>Νεογνολόγος</a:t>
            </a:r>
            <a:endParaRPr lang="el-GR" altLang="el-GR" dirty="0"/>
          </a:p>
          <a:p>
            <a:r>
              <a:rPr lang="el-GR" altLang="el-GR" dirty="0"/>
              <a:t>Καθηγήτρια ΤΕΙ Ηπείρου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3293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dirty="0"/>
              <a:t>Μπορεί να υπάρχει δυσκολία σίτισης και </a:t>
            </a:r>
            <a:r>
              <a:rPr lang="el-GR" altLang="el-GR" dirty="0" smtClean="0"/>
              <a:t>καθώς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η γλώσσα πέφτει προς τα πίσω, προκαλείται απόφραξη των ανώτερων αεραγωγών η οποία μπορεί να οδηγήσει σε </a:t>
            </a:r>
            <a:r>
              <a:rPr lang="el-GR" altLang="el-GR" b="1" dirty="0" err="1"/>
              <a:t>κυανωτικά</a:t>
            </a:r>
            <a:r>
              <a:rPr lang="el-GR" altLang="el-GR" b="1" dirty="0"/>
              <a:t> </a:t>
            </a:r>
            <a:r>
              <a:rPr lang="el-GR" altLang="el-GR" dirty="0"/>
              <a:t>επεισόδια. </a:t>
            </a:r>
            <a:endParaRPr lang="el-GR" altLang="el-GR" dirty="0" smtClean="0"/>
          </a:p>
          <a:p>
            <a:pPr marL="0" indent="0">
              <a:lnSpc>
                <a:spcPct val="80000"/>
              </a:lnSpc>
              <a:buNone/>
            </a:pPr>
            <a:endParaRPr lang="el-GR" altLang="el-GR" dirty="0"/>
          </a:p>
          <a:p>
            <a:pPr>
              <a:lnSpc>
                <a:spcPct val="80000"/>
              </a:lnSpc>
            </a:pPr>
            <a:r>
              <a:rPr lang="el-GR" altLang="el-GR" dirty="0"/>
              <a:t>Το βρέφος διατρέχει κίνδυνο </a:t>
            </a:r>
            <a:r>
              <a:rPr lang="el-GR" altLang="el-GR" b="1" dirty="0"/>
              <a:t>ανεπαρκούς θρέψης</a:t>
            </a:r>
            <a:r>
              <a:rPr lang="el-GR" altLang="el-GR" dirty="0"/>
              <a:t> κατά τους πρώτους λίγους μήνες της ζωής.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80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altLang="el-GR" dirty="0"/>
              <a:t>Εάν υπάρχει απόφραξη των ανώτερων αεραγωγών, το βρέφος μπορεί να χρειαστεί να κείτεται </a:t>
            </a:r>
            <a:r>
              <a:rPr lang="el-GR" altLang="el-GR" dirty="0" smtClean="0"/>
              <a:t>σε </a:t>
            </a:r>
            <a:r>
              <a:rPr lang="el-GR" altLang="el-GR" dirty="0"/>
              <a:t>πρηνή θέση, επιτρέποντας στη γλώσσα και τη μικρή κάτω γνάθο να πέφτουν προς τα εμπρός. Η επιμένουσα απόφραξη μπορεί να αντιμετωπιστεί χρησιμοποιώντας ένα ρινοφαρυγγικό αεραγωγό. </a:t>
            </a:r>
            <a:endParaRPr lang="el-GR" altLang="el-GR" dirty="0" smtClean="0"/>
          </a:p>
          <a:p>
            <a:pPr>
              <a:lnSpc>
                <a:spcPct val="80000"/>
              </a:lnSpc>
            </a:pPr>
            <a:r>
              <a:rPr lang="el-GR" altLang="el-GR" dirty="0" smtClean="0"/>
              <a:t>Τελικά </a:t>
            </a:r>
            <a:r>
              <a:rPr lang="el-GR" altLang="el-GR" dirty="0"/>
              <a:t>η κάτω γνάθος αναπτύσσεται και αυτά τα </a:t>
            </a:r>
            <a:r>
              <a:rPr lang="el-GR" altLang="el-GR" dirty="0" smtClean="0"/>
              <a:t>προβλήματα</a:t>
            </a:r>
            <a:r>
              <a:rPr lang="en-US" altLang="el-GR" smtClean="0"/>
              <a:t> </a:t>
            </a:r>
            <a:r>
              <a:rPr lang="el-GR" altLang="el-GR" smtClean="0"/>
              <a:t>αποκαθίστανται</a:t>
            </a:r>
            <a:r>
              <a:rPr lang="el-GR" altLang="el-GR" dirty="0" smtClean="0"/>
              <a:t>.</a:t>
            </a:r>
          </a:p>
          <a:p>
            <a:pPr>
              <a:lnSpc>
                <a:spcPct val="8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Κατόπιν μπορεί να διορθωθεί το λυκόστομα.</a:t>
            </a:r>
          </a:p>
          <a:p>
            <a:pPr>
              <a:lnSpc>
                <a:spcPct val="80000"/>
              </a:lnSpc>
            </a:pP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915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Χ</a:t>
            </a:r>
            <a:r>
              <a:rPr lang="el-GR" altLang="el-GR" sz="2800" dirty="0" smtClean="0"/>
              <a:t>ειλεοσχιστία </a:t>
            </a:r>
            <a:r>
              <a:rPr lang="el-GR" altLang="el-GR" sz="2800" dirty="0"/>
              <a:t>(</a:t>
            </a:r>
            <a:r>
              <a:rPr lang="el-GR" altLang="el-GR" sz="2800" dirty="0" err="1" smtClean="0"/>
              <a:t>λαγόχειλος</a:t>
            </a:r>
            <a:r>
              <a:rPr lang="el-GR" altLang="el-GR" sz="2800" dirty="0" smtClean="0"/>
              <a:t>)</a:t>
            </a:r>
            <a:endParaRPr lang="el-GR" sz="2800" dirty="0"/>
          </a:p>
        </p:txBody>
      </p:sp>
      <p:pic>
        <p:nvPicPr>
          <p:cNvPr id="4" name="Picture 4" descr="Untitled-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2" r="52243"/>
          <a:stretch/>
        </p:blipFill>
        <p:spPr>
          <a:xfrm>
            <a:off x="2133177" y="3140580"/>
            <a:ext cx="3725839" cy="31159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61874" y="1631914"/>
            <a:ext cx="47767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altLang="el-GR" dirty="0" smtClean="0"/>
              <a:t>Η χειλεοσχιστία (λαγώχειλος) μπορεί να είναι </a:t>
            </a:r>
            <a:r>
              <a:rPr lang="el-GR" altLang="el-GR" dirty="0" err="1" smtClean="0"/>
              <a:t>ετερόπλευρη</a:t>
            </a:r>
            <a:r>
              <a:rPr lang="el-GR" altLang="el-GR" dirty="0" smtClean="0"/>
              <a:t> ή </a:t>
            </a:r>
            <a:r>
              <a:rPr lang="el-GR" altLang="el-GR" dirty="0" err="1" smtClean="0"/>
              <a:t>αμφοτερόπλευρη</a:t>
            </a:r>
            <a:r>
              <a:rPr lang="el-GR" altLang="el-G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altLang="el-G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altLang="el-GR" dirty="0" smtClean="0"/>
              <a:t>Οφείλεται σε ατελή σύγκλειση των </a:t>
            </a:r>
            <a:r>
              <a:rPr lang="el-GR" altLang="el-GR" dirty="0" err="1" smtClean="0"/>
              <a:t>μετωποϊνιακών</a:t>
            </a:r>
            <a:r>
              <a:rPr lang="el-GR" altLang="el-GR" dirty="0" smtClean="0"/>
              <a:t> και άνω-γναθιαίων απολήξεων</a:t>
            </a:r>
            <a:endParaRPr lang="el-GR" dirty="0"/>
          </a:p>
        </p:txBody>
      </p:sp>
      <p:pic>
        <p:nvPicPr>
          <p:cNvPr id="6" name="Picture 2" descr="http://www.pediatric-plasticsurgery.gr/images/lagoxeilo-1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551" y="1631914"/>
            <a:ext cx="1133475" cy="1143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www.pediatric-plasticsurgery.gr/images/lagoxeilo-2.png"/>
          <p:cNvPicPr>
            <a:picLocks noChangeAspect="1" noChangeArrowheads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714" y="1631914"/>
            <a:ext cx="1143000" cy="11430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www.pediatric-plasticsurgery.gr/images/lagoxeilo-3.png"/>
          <p:cNvPicPr>
            <a:picLocks noChangeAspect="1" noChangeArrowheads="1"/>
          </p:cNvPicPr>
          <p:nvPr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126" y="1631914"/>
            <a:ext cx="1143000" cy="11430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975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Η </a:t>
            </a:r>
            <a:r>
              <a:rPr lang="el-GR" sz="2800" dirty="0" err="1" smtClean="0"/>
              <a:t>σχιστία</a:t>
            </a:r>
            <a:r>
              <a:rPr lang="el-GR" sz="2800" dirty="0" smtClean="0"/>
              <a:t> υπερώας ( λυκόστομα)</a:t>
            </a:r>
            <a:endParaRPr lang="el-GR" sz="2800" dirty="0"/>
          </a:p>
        </p:txBody>
      </p:sp>
      <p:pic>
        <p:nvPicPr>
          <p:cNvPr id="3074" name="Picture 2" descr="http://www.pediatric-plasticsurgery.gr/images/lykostoma-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2120760"/>
            <a:ext cx="952500" cy="952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pediatric-plasticsurgery.gr/images/lykostoma-2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3302906"/>
            <a:ext cx="952500" cy="952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www.pediatric-plasticsurgery.gr/images/lykostoma-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5" y="4485052"/>
            <a:ext cx="952500" cy="952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 3"/>
          <p:cNvSpPr/>
          <p:nvPr/>
        </p:nvSpPr>
        <p:spPr>
          <a:xfrm>
            <a:off x="5067869" y="2191990"/>
            <a:ext cx="6096000" cy="5909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l-GR" altLang="el-GR" dirty="0" smtClean="0"/>
              <a:t>Το λυκόστομα οφείλεται σε αποτυχία συνένωσης των υπερώιων απολήξεων ή του ρινικού διαφράγματος.</a:t>
            </a: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300290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Η χειλεοσχιστία (λαγώχειλος)</a:t>
            </a:r>
            <a:r>
              <a:rPr lang="el-GR" sz="2800" dirty="0"/>
              <a:t> και 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/>
              <a:t> </a:t>
            </a:r>
            <a:r>
              <a:rPr lang="el-GR" sz="2800" dirty="0" smtClean="0"/>
              <a:t>                        η </a:t>
            </a:r>
            <a:r>
              <a:rPr lang="el-GR" sz="2800" dirty="0" err="1"/>
              <a:t>σχιστία</a:t>
            </a:r>
            <a:r>
              <a:rPr lang="el-GR" sz="2800" dirty="0"/>
              <a:t> υπερώας ( λυκόστομα)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dirty="0" smtClean="0"/>
              <a:t>παρατηρούνται </a:t>
            </a:r>
            <a:r>
              <a:rPr lang="el-GR" altLang="el-GR" dirty="0"/>
              <a:t>περίπου σε 0.8 ανά 1000 νεογνά</a:t>
            </a:r>
            <a:r>
              <a:rPr lang="el-GR" altLang="el-GR" dirty="0" smtClean="0"/>
              <a:t>.</a:t>
            </a:r>
          </a:p>
          <a:p>
            <a:pPr marL="0" indent="0">
              <a:buNone/>
            </a:pPr>
            <a:endParaRPr lang="el-GR" altLang="el-GR" dirty="0" smtClean="0"/>
          </a:p>
          <a:p>
            <a:r>
              <a:rPr lang="el-GR" altLang="el-GR" dirty="0" smtClean="0"/>
              <a:t> </a:t>
            </a:r>
            <a:r>
              <a:rPr lang="el-GR" altLang="el-GR" dirty="0"/>
              <a:t>Στις περισσότερες περιπτώσεις αφορά σε </a:t>
            </a:r>
            <a:endParaRPr lang="el-GR" altLang="el-GR" dirty="0" smtClean="0"/>
          </a:p>
          <a:p>
            <a:pPr lvl="1"/>
            <a:r>
              <a:rPr lang="el-GR" altLang="el-GR" b="1" dirty="0" err="1" smtClean="0"/>
              <a:t>πολυγονιδιακή</a:t>
            </a:r>
            <a:r>
              <a:rPr lang="el-GR" altLang="el-GR" b="1" dirty="0" smtClean="0"/>
              <a:t> </a:t>
            </a:r>
            <a:r>
              <a:rPr lang="el-GR" altLang="el-GR" b="1" dirty="0"/>
              <a:t>κληρονομικότητα</a:t>
            </a:r>
            <a:r>
              <a:rPr lang="el-GR" altLang="el-GR" dirty="0"/>
              <a:t>, αλλά μπορεί να αποτελεί </a:t>
            </a:r>
            <a:r>
              <a:rPr lang="el-GR" altLang="el-GR" dirty="0" smtClean="0"/>
              <a:t> </a:t>
            </a:r>
          </a:p>
          <a:p>
            <a:pPr lvl="1"/>
            <a:r>
              <a:rPr lang="el-GR" altLang="el-GR" b="1" dirty="0" smtClean="0"/>
              <a:t>μέρος </a:t>
            </a:r>
            <a:r>
              <a:rPr lang="el-GR" altLang="el-GR" b="1" dirty="0"/>
              <a:t>ενός συνδρόμου</a:t>
            </a:r>
            <a:r>
              <a:rPr lang="el-GR" altLang="el-GR" dirty="0"/>
              <a:t> πολλαπλών ανωμαλιών, π.χ. </a:t>
            </a:r>
            <a:r>
              <a:rPr lang="el-GR" altLang="el-GR" dirty="0" err="1"/>
              <a:t>χρωμοσωμικές</a:t>
            </a:r>
            <a:r>
              <a:rPr lang="el-GR" altLang="el-GR" dirty="0"/>
              <a:t> ανωμαλίες. Ορισμένες από τις περιπτώσεις σχετίζονται με την </a:t>
            </a:r>
            <a:r>
              <a:rPr lang="el-GR" altLang="el-GR" dirty="0" smtClean="0"/>
              <a:t>χορήγηση</a:t>
            </a:r>
          </a:p>
          <a:p>
            <a:pPr lvl="1"/>
            <a:r>
              <a:rPr lang="el-GR" altLang="el-GR" dirty="0" smtClean="0"/>
              <a:t> </a:t>
            </a:r>
            <a:r>
              <a:rPr lang="el-GR" altLang="el-GR" b="1" dirty="0"/>
              <a:t>αντισπασμωδικών φαρμάκων</a:t>
            </a:r>
            <a:r>
              <a:rPr lang="el-GR" altLang="el-GR" dirty="0"/>
              <a:t> στη μητέρα</a:t>
            </a:r>
            <a:r>
              <a:rPr lang="el-GR" altLang="el-GR" dirty="0" smtClean="0"/>
              <a:t>.</a:t>
            </a:r>
          </a:p>
          <a:p>
            <a:pPr marL="457200" lvl="1" indent="0">
              <a:buNone/>
            </a:pPr>
            <a:endParaRPr lang="el-GR" altLang="el-GR" dirty="0"/>
          </a:p>
          <a:p>
            <a:pPr>
              <a:lnSpc>
                <a:spcPct val="90000"/>
              </a:lnSpc>
            </a:pPr>
            <a:r>
              <a:rPr lang="el-GR" altLang="el-GR" dirty="0"/>
              <a:t> Μπορεί να ανιχνευθεί κατά τον προγεννητικό </a:t>
            </a:r>
            <a:r>
              <a:rPr lang="el-GR" altLang="el-GR" dirty="0" err="1"/>
              <a:t>υπερηχογραφικό</a:t>
            </a:r>
            <a:r>
              <a:rPr lang="el-GR" altLang="el-GR" dirty="0"/>
              <a:t> έλεγχο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47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Χειλεοσχιστία (</a:t>
            </a:r>
            <a:r>
              <a:rPr lang="el-GR" altLang="el-GR" dirty="0" err="1"/>
              <a:t>λαγόχειλος</a:t>
            </a:r>
            <a:r>
              <a:rPr lang="el-GR" altLang="el-GR" dirty="0"/>
              <a:t>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88710" y="1485306"/>
            <a:ext cx="8915400" cy="1326133"/>
          </a:xfrm>
        </p:spPr>
        <p:txBody>
          <a:bodyPr/>
          <a:lstStyle/>
          <a:p>
            <a:r>
              <a:rPr lang="el-GR" altLang="el-GR" dirty="0"/>
              <a:t>Η χειρουργική αποκατάσταση του χείλους μπορεί να διεξαχθεί μέσα στην πρώτη εβδομάδα της ζωής για λόγους αισθητικής, αν και ορισμένοι χειρουργοί πιστεύουν ότι επιτυγχάνονται καλύτερα αποτελέσματα αν το χειρουργείο καθυστερήσει.</a:t>
            </a:r>
          </a:p>
          <a:p>
            <a:endParaRPr lang="el-GR" dirty="0"/>
          </a:p>
        </p:txBody>
      </p:sp>
      <p:pic>
        <p:nvPicPr>
          <p:cNvPr id="4" name="Picture 4" descr="Untitled-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552" r="12388"/>
          <a:stretch/>
        </p:blipFill>
        <p:spPr>
          <a:xfrm>
            <a:off x="8186766" y="2811439"/>
            <a:ext cx="2825087" cy="32424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4" descr="Untitled-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22" r="52243"/>
          <a:stretch/>
        </p:blipFill>
        <p:spPr>
          <a:xfrm>
            <a:off x="2521289" y="2766196"/>
            <a:ext cx="3725839" cy="31159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" name="Δεξιό βέλος 5"/>
          <p:cNvSpPr/>
          <p:nvPr/>
        </p:nvSpPr>
        <p:spPr>
          <a:xfrm>
            <a:off x="6643097" y="295573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/>
          <p:cNvSpPr txBox="1"/>
          <p:nvPr/>
        </p:nvSpPr>
        <p:spPr>
          <a:xfrm>
            <a:off x="6202638" y="3564242"/>
            <a:ext cx="207256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1400" dirty="0" smtClean="0"/>
              <a:t>τα εντυπωσιακά αποτελέσματα της χειρουργικής αποκατάστασης, βοηθούν αρκετούς γονείς να αντιμετωπίσουν την αρχική θλίψη απόκτησης ενός προσβεβλημένου παιδιού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228193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σχιστία</a:t>
            </a:r>
            <a:r>
              <a:rPr lang="el-GR" dirty="0"/>
              <a:t> υπερώας ( λυκόστομα)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altLang="el-GR" dirty="0"/>
              <a:t>Η υπερώα συνήθως αποκαθίσταται όταν το βρέφος έχει ηλικία αρκετών μηνών</a:t>
            </a:r>
            <a:r>
              <a:rPr lang="el-GR" altLang="el-GR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Το λυκόστομα μπορεί να καταστήσει τη σίτιση πιο δύσκολη, αλλά ορισμένα από τα βρέφη παρ' όλα αυτά μπορούν να θηλάσουν με επιτυχία</a:t>
            </a:r>
            <a:r>
              <a:rPr lang="el-GR" altLang="el-GR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 </a:t>
            </a:r>
            <a:r>
              <a:rPr lang="el-GR" altLang="el-GR" dirty="0"/>
              <a:t>Στα βρέφη που σιτίζονται με μπιμπερό, εάν το γάλα εισέρχεται στη μύτη και προκαλεί </a:t>
            </a:r>
            <a:r>
              <a:rPr lang="el-GR" altLang="el-GR" dirty="0" err="1"/>
              <a:t>ττνιγμονή</a:t>
            </a:r>
            <a:r>
              <a:rPr lang="el-GR" altLang="el-GR" dirty="0"/>
              <a:t>, μπορεί να βοηθήσει η χρήση ειδικής πιπίλας και συσκευών σίτισης.</a:t>
            </a:r>
          </a:p>
          <a:p>
            <a:pPr>
              <a:lnSpc>
                <a:spcPct val="90000"/>
              </a:lnSpc>
            </a:pPr>
            <a:r>
              <a:rPr lang="el-GR" altLang="el-GR" dirty="0"/>
              <a:t> Οι ορθοδοντικές συμβουλές και τα προσθετικά οδοντοστοιχίας μπορεί να βοηθήσουν στη σίτιση.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342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729132" y="2133600"/>
            <a:ext cx="7666893" cy="3777622"/>
          </a:xfrm>
        </p:spPr>
        <p:txBody>
          <a:bodyPr/>
          <a:lstStyle/>
          <a:p>
            <a:r>
              <a:rPr lang="el-GR" altLang="el-GR" dirty="0"/>
              <a:t>Η </a:t>
            </a:r>
            <a:r>
              <a:rPr lang="el-GR" altLang="el-GR" dirty="0" err="1"/>
              <a:t>αδενοειδεκτομή</a:t>
            </a:r>
            <a:r>
              <a:rPr lang="el-GR" altLang="el-GR" dirty="0"/>
              <a:t> </a:t>
            </a:r>
            <a:r>
              <a:rPr lang="el-GR" altLang="el-GR" dirty="0" smtClean="0"/>
              <a:t>είναι </a:t>
            </a:r>
            <a:r>
              <a:rPr lang="el-GR" altLang="el-GR" dirty="0"/>
              <a:t>προτιμότερο να αποφεύγεται, καθώς το </a:t>
            </a:r>
            <a:r>
              <a:rPr lang="el-GR" altLang="el-GR" dirty="0" err="1"/>
              <a:t>προκύπτον</a:t>
            </a:r>
            <a:r>
              <a:rPr lang="el-GR" altLang="el-GR" dirty="0"/>
              <a:t> χάσμα μεταξύ της ανώμαλης υπερώας και του ρινοφάρυγγα θα επιδεινώσει τα προβλήματα σίτισης και την ένρινη χροιά της ομιλίας.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380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altLang="el-GR" dirty="0"/>
              <a:t>Απαιτείται προσέγγιση από ομάδα πολλών ειδικών, που περιλαμβάνει </a:t>
            </a:r>
            <a:endParaRPr lang="el-GR" altLang="el-GR" dirty="0" smtClean="0"/>
          </a:p>
          <a:p>
            <a:r>
              <a:rPr lang="el-GR" altLang="el-GR" dirty="0" smtClean="0"/>
              <a:t>πλαστικούς </a:t>
            </a:r>
            <a:r>
              <a:rPr lang="el-GR" altLang="el-GR" dirty="0"/>
              <a:t>χειρουργούς </a:t>
            </a:r>
            <a:r>
              <a:rPr lang="el-GR" altLang="el-GR" dirty="0" smtClean="0"/>
              <a:t>και</a:t>
            </a:r>
          </a:p>
          <a:p>
            <a:r>
              <a:rPr lang="el-GR" altLang="el-GR" dirty="0" smtClean="0"/>
              <a:t> </a:t>
            </a:r>
            <a:r>
              <a:rPr lang="el-GR" altLang="el-GR" dirty="0"/>
              <a:t>ΩΡΛ, </a:t>
            </a:r>
            <a:endParaRPr lang="el-GR" altLang="el-GR" dirty="0" smtClean="0"/>
          </a:p>
          <a:p>
            <a:r>
              <a:rPr lang="el-GR" altLang="el-GR" dirty="0" smtClean="0"/>
              <a:t>παιδίατρο</a:t>
            </a:r>
            <a:r>
              <a:rPr lang="el-GR" altLang="el-GR" dirty="0"/>
              <a:t>, </a:t>
            </a:r>
            <a:endParaRPr lang="el-GR" altLang="el-GR" dirty="0" smtClean="0"/>
          </a:p>
          <a:p>
            <a:r>
              <a:rPr lang="el-GR" altLang="el-GR" dirty="0" smtClean="0"/>
              <a:t>ορθοδοντικό</a:t>
            </a:r>
            <a:r>
              <a:rPr lang="el-GR" altLang="el-GR" dirty="0"/>
              <a:t>, </a:t>
            </a:r>
            <a:endParaRPr lang="el-GR" altLang="el-GR" dirty="0" smtClean="0"/>
          </a:p>
          <a:p>
            <a:r>
              <a:rPr lang="el-GR" altLang="el-GR" dirty="0" err="1" smtClean="0"/>
              <a:t>ακοολόγο</a:t>
            </a:r>
            <a:r>
              <a:rPr lang="el-GR" altLang="el-GR" dirty="0" smtClean="0"/>
              <a:t> και</a:t>
            </a:r>
          </a:p>
          <a:p>
            <a:r>
              <a:rPr lang="el-GR" altLang="el-GR" dirty="0" smtClean="0"/>
              <a:t> λογοθεραπευτή</a:t>
            </a:r>
          </a:p>
          <a:p>
            <a:endParaRPr lang="el-GR" altLang="el-GR" dirty="0"/>
          </a:p>
          <a:p>
            <a:pPr marL="0" indent="0">
              <a:buNone/>
            </a:pPr>
            <a:r>
              <a:rPr lang="el-GR" altLang="el-GR" dirty="0" smtClean="0"/>
              <a:t>Οι </a:t>
            </a:r>
            <a:r>
              <a:rPr lang="el-GR" altLang="el-GR" dirty="0"/>
              <a:t>ομάδες υποστήριξης των γονέων μπορούν να παρέχουν πολύτιμη υποστήριξη και συμβουλές στις οικογένειες (Εταιρεία </a:t>
            </a:r>
            <a:r>
              <a:rPr lang="el-GR" altLang="el-GR" dirty="0" smtClean="0"/>
              <a:t>Λαγώχειλου </a:t>
            </a:r>
            <a:r>
              <a:rPr lang="el-GR" altLang="el-GR" dirty="0"/>
              <a:t>και Λυκοστόματος).</a:t>
            </a:r>
          </a:p>
          <a:p>
            <a:endParaRPr lang="el-GR" altLang="el-GR" dirty="0" smtClean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49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Συνδρομή </a:t>
            </a:r>
            <a:r>
              <a:rPr lang="en-US" altLang="el-GR" sz="2800" dirty="0"/>
              <a:t>Pierre-Robin</a:t>
            </a:r>
            <a:endParaRPr lang="el-GR" sz="2800" dirty="0"/>
          </a:p>
        </p:txBody>
      </p:sp>
      <p:pic>
        <p:nvPicPr>
          <p:cNvPr id="4" name="Picture 4" descr="Untitled-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23" t="25669" r="8425" b="5100"/>
          <a:stretch/>
        </p:blipFill>
        <p:spPr>
          <a:xfrm>
            <a:off x="2293033" y="2827607"/>
            <a:ext cx="1825673" cy="205388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11484" y="2138289"/>
            <a:ext cx="57931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l-GR" altLang="el-GR" sz="2000" dirty="0" smtClean="0"/>
              <a:t>Η συνδρομή </a:t>
            </a:r>
            <a:r>
              <a:rPr lang="en-US" altLang="el-GR" sz="2000" dirty="0" smtClean="0"/>
              <a:t>Pierre-Robin </a:t>
            </a:r>
            <a:r>
              <a:rPr lang="el-GR" altLang="el-GR" sz="2000" dirty="0" smtClean="0"/>
              <a:t>αφορά σε συνδυασμό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altLang="el-GR" sz="2000" dirty="0" err="1" smtClean="0"/>
              <a:t>μικρογναθίας</a:t>
            </a:r>
            <a:r>
              <a:rPr lang="el-GR" altLang="el-GR" sz="2000" dirty="0" smtClean="0"/>
              <a:t>, 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altLang="el-GR" sz="2000" dirty="0" smtClean="0"/>
              <a:t>οπίσθιας μετατόπισης της γλώσσας (</a:t>
            </a:r>
            <a:r>
              <a:rPr lang="el-GR" altLang="el-GR" sz="2000" dirty="0" err="1" smtClean="0"/>
              <a:t>γλωσσόπτωση</a:t>
            </a:r>
            <a:r>
              <a:rPr lang="el-GR" altLang="el-GR" sz="2000" dirty="0" smtClean="0"/>
              <a:t>) και</a:t>
            </a: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l-GR" altLang="el-GR" sz="2000" dirty="0" smtClean="0"/>
              <a:t>χάσμα μέσης γραμμής της μαλακής υπερώας.</a:t>
            </a:r>
            <a:endParaRPr lang="en-US" altLang="el-GR" sz="2000" dirty="0"/>
          </a:p>
        </p:txBody>
      </p:sp>
    </p:spTree>
    <p:extLst>
      <p:ext uri="{BB962C8B-B14F-4D97-AF65-F5344CB8AC3E}">
        <p14:creationId xmlns:p14="http://schemas.microsoft.com/office/powerpoint/2010/main" val="115888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171</TotalTime>
  <Words>479</Words>
  <Application>Microsoft Office PowerPoint</Application>
  <PresentationFormat>Ευρεία οθόνη</PresentationFormat>
  <Paragraphs>53</Paragraphs>
  <Slides>11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Wisp</vt:lpstr>
      <vt:lpstr>Κρανιοπροσωπικές διαταραχές</vt:lpstr>
      <vt:lpstr>Χειλεοσχιστία (λαγόχειλος)</vt:lpstr>
      <vt:lpstr>Η σχιστία υπερώας ( λυκόστομα)</vt:lpstr>
      <vt:lpstr>Η χειλεοσχιστία (λαγώχειλος) και                           η σχιστία υπερώας ( λυκόστομα) </vt:lpstr>
      <vt:lpstr>Χειλεοσχιστία (λαγόχειλος)</vt:lpstr>
      <vt:lpstr>Η σχιστία υπερώας ( λυκόστομα)</vt:lpstr>
      <vt:lpstr>Παρουσίαση του PowerPoint</vt:lpstr>
      <vt:lpstr>Παρουσίαση του PowerPoint</vt:lpstr>
      <vt:lpstr>Συνδρομή Pierre-Robin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Κρανιοπροσωπικές διαταραχές</dc:title>
  <dc:creator>Evangelia Griva</dc:creator>
  <cp:lastModifiedBy>Evangelia Griva</cp:lastModifiedBy>
  <cp:revision>17</cp:revision>
  <dcterms:created xsi:type="dcterms:W3CDTF">2015-04-19T18:47:45Z</dcterms:created>
  <dcterms:modified xsi:type="dcterms:W3CDTF">2015-09-25T07:15:07Z</dcterms:modified>
</cp:coreProperties>
</file>