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57" r:id="rId20"/>
    <p:sldId id="353" r:id="rId21"/>
    <p:sldId id="354" r:id="rId22"/>
    <p:sldId id="355" r:id="rId23"/>
    <p:sldId id="356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290" r:id="rId33"/>
    <p:sldId id="352" r:id="rId34"/>
    <p:sldId id="295" r:id="rId35"/>
    <p:sldId id="291" r:id="rId36"/>
    <p:sldId id="292" r:id="rId37"/>
    <p:sldId id="293" r:id="rId38"/>
    <p:sldId id="280" r:id="rId39"/>
  </p:sldIdLst>
  <p:sldSz cx="9144000" cy="5715000" type="screen16x10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13</a:t>
            </a:r>
            <a:r>
              <a:rPr lang="en-US" sz="2800" dirty="0" smtClean="0"/>
              <a:t> </a:t>
            </a:r>
            <a:r>
              <a:rPr lang="el-GR" sz="2800" dirty="0" smtClean="0"/>
              <a:t>: </a:t>
            </a:r>
            <a:r>
              <a:rPr lang="el-GR" sz="2800" b="1" dirty="0" smtClean="0"/>
              <a:t>ΙΟΓΕΝΗ ΝΟΣΗΜΑΤΑ ΤΩΝ ΜΗΡΥΚΑΣΤΙΚΩΝ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</a:t>
            </a:r>
          </a:p>
          <a:p>
            <a:r>
              <a:rPr lang="el-GR" sz="2800" b="1" dirty="0" smtClean="0"/>
              <a:t>ΝΟΣΗΜΑΤΑ ΠΟΥ ΟΦΕΙΛΟΝΤΑΙ ΣΕ </a:t>
            </a:r>
            <a:r>
              <a:rPr lang="en-US" sz="2800" b="1" dirty="0" smtClean="0"/>
              <a:t>PRIONS</a:t>
            </a:r>
            <a:endParaRPr lang="el-GR" sz="2800" b="1" dirty="0"/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ΑΦΘΩΔΗΣ ΠΥΡΕΤΟΣ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(FOOT AND MOUTH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Παθογένεια - Συμπτωματολογία</a:t>
            </a:r>
          </a:p>
          <a:p>
            <a:r>
              <a:rPr lang="el-GR" sz="2000" dirty="0">
                <a:solidFill>
                  <a:prstClr val="black"/>
                </a:solidFill>
              </a:rPr>
              <a:t>Ο ιός πολλαπλασιάζεται τοπικά και από εκεί διασπείρεται στους ευαίσθητους επιθηλιακούς ιστούς. Η νοσηρότητα αγγίζει το 100% ενώ η θνησιμότητα σπάνια ξεπερνά το 5%. Η περίοδος επώασης είναι συνήθως 2-5 </a:t>
            </a:r>
            <a:r>
              <a:rPr lang="el-GR" sz="2000" dirty="0" smtClean="0">
                <a:solidFill>
                  <a:prstClr val="black"/>
                </a:solidFill>
              </a:rPr>
              <a:t>ημέρες.</a:t>
            </a:r>
          </a:p>
          <a:p>
            <a:r>
              <a:rPr lang="el-GR" sz="2000" dirty="0">
                <a:solidFill>
                  <a:prstClr val="black"/>
                </a:solidFill>
              </a:rPr>
              <a:t>Η οξεία </a:t>
            </a:r>
            <a:r>
              <a:rPr lang="el-GR" sz="2000" dirty="0" smtClean="0">
                <a:solidFill>
                  <a:prstClr val="black"/>
                </a:solidFill>
              </a:rPr>
              <a:t>νόσος χαρακτηρίζεται </a:t>
            </a:r>
            <a:r>
              <a:rPr lang="el-GR" sz="2000" dirty="0">
                <a:solidFill>
                  <a:prstClr val="black"/>
                </a:solidFill>
              </a:rPr>
              <a:t>από υψηλό πυρετό (41-42°C), και η εμφάνιση πυρετού </a:t>
            </a:r>
            <a:r>
              <a:rPr lang="el-GR" sz="2000" dirty="0" smtClean="0">
                <a:solidFill>
                  <a:prstClr val="black"/>
                </a:solidFill>
              </a:rPr>
              <a:t>ακολουθείται από </a:t>
            </a:r>
            <a:r>
              <a:rPr lang="el-GR" sz="2000" dirty="0">
                <a:solidFill>
                  <a:prstClr val="black"/>
                </a:solidFill>
              </a:rPr>
              <a:t>την εμφάνιση φυσαλίδων στη στοματική κοιλότητα και στα άκρα. Η εξέλιξη είναι ταχύτατη και σε 24 ώρες από την </a:t>
            </a:r>
            <a:r>
              <a:rPr lang="el-GR" sz="2000" dirty="0" smtClean="0">
                <a:solidFill>
                  <a:prstClr val="black"/>
                </a:solidFill>
              </a:rPr>
              <a:t>εμφάνισή τους </a:t>
            </a:r>
            <a:r>
              <a:rPr lang="el-GR" sz="2000" dirty="0">
                <a:solidFill>
                  <a:prstClr val="black"/>
                </a:solidFill>
              </a:rPr>
              <a:t>οι φυσαλίδες </a:t>
            </a:r>
            <a:r>
              <a:rPr lang="el-GR" sz="2000" dirty="0" err="1">
                <a:solidFill>
                  <a:prstClr val="black"/>
                </a:solidFill>
              </a:rPr>
              <a:t>ρήγνυνται</a:t>
            </a:r>
            <a:r>
              <a:rPr lang="el-GR" sz="2000" dirty="0">
                <a:solidFill>
                  <a:prstClr val="black"/>
                </a:solidFill>
              </a:rPr>
              <a:t> αφήνοντας μια ερυθρή, διαβρωμένη, επώδυνη </a:t>
            </a:r>
            <a:r>
              <a:rPr lang="el-GR" sz="2000" dirty="0" smtClean="0">
                <a:solidFill>
                  <a:prstClr val="black"/>
                </a:solidFill>
              </a:rPr>
              <a:t>επιφάνεια. Οι </a:t>
            </a:r>
            <a:r>
              <a:rPr lang="el-GR" sz="2000" dirty="0">
                <a:solidFill>
                  <a:prstClr val="black"/>
                </a:solidFill>
              </a:rPr>
              <a:t>αλλοιώσεις αυτές προκαλούν σιαλόρροια, έντονη δυσφαγία με αποτέλεσμα </a:t>
            </a:r>
            <a:r>
              <a:rPr lang="el-GR" sz="2000" dirty="0" smtClean="0">
                <a:solidFill>
                  <a:prstClr val="black"/>
                </a:solidFill>
              </a:rPr>
              <a:t>την απώλεια </a:t>
            </a:r>
            <a:r>
              <a:rPr lang="el-GR" sz="2000" dirty="0">
                <a:solidFill>
                  <a:prstClr val="black"/>
                </a:solidFill>
              </a:rPr>
              <a:t>βάρους.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204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ΑΦΘΩΔΗΣ ΠΥΡΕΤΟΣ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(FOOT AND MOUTH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Autofit/>
          </a:bodyPr>
          <a:lstStyle/>
          <a:p>
            <a:r>
              <a:rPr lang="el-GR" sz="2000" dirty="0" smtClean="0"/>
              <a:t>Αλλοιώσεις παρατηρούνται </a:t>
            </a:r>
            <a:r>
              <a:rPr lang="el-GR" sz="2000" dirty="0"/>
              <a:t>στο δέρμα της θηλής των μαστών, ή σε άλλες περιοχές με λεπτό </a:t>
            </a:r>
            <a:r>
              <a:rPr lang="el-GR" sz="2000" dirty="0" smtClean="0"/>
              <a:t>δέρμα ή </a:t>
            </a:r>
            <a:r>
              <a:rPr lang="el-GR" sz="2000" dirty="0"/>
              <a:t>στο φάρυγγα και στους </a:t>
            </a:r>
            <a:r>
              <a:rPr lang="el-GR" sz="2000" dirty="0" smtClean="0"/>
              <a:t>πνεύμονες. Δευτερογενείς επιπλοκές </a:t>
            </a:r>
            <a:r>
              <a:rPr lang="el-GR" sz="2000" dirty="0" err="1" smtClean="0"/>
              <a:t>βακτηριακής</a:t>
            </a:r>
            <a:r>
              <a:rPr lang="el-GR" sz="2000" dirty="0" smtClean="0"/>
              <a:t> </a:t>
            </a:r>
            <a:r>
              <a:rPr lang="el-GR" sz="2000" dirty="0"/>
              <a:t>προέλευσης είναι συχνές κυρίως στα άκρα όπου παρατηρείται </a:t>
            </a:r>
            <a:r>
              <a:rPr lang="el-GR" sz="2000" dirty="0" smtClean="0"/>
              <a:t>διαπύηση, νέκρωση </a:t>
            </a:r>
            <a:r>
              <a:rPr lang="el-GR" sz="2000" dirty="0"/>
              <a:t>ή απόπτωση της χηλής. Άλλες επιπλοκές είναι η αποβολή, η μαστίτιδα, </a:t>
            </a:r>
            <a:r>
              <a:rPr lang="el-GR" sz="2000" dirty="0" smtClean="0"/>
              <a:t>η πνευμονία </a:t>
            </a:r>
            <a:r>
              <a:rPr lang="el-GR" sz="2000" dirty="0"/>
              <a:t>και η σηψαιμία. Η θνησιμότητα αγγίζει το 50% των </a:t>
            </a:r>
            <a:r>
              <a:rPr lang="el-GR" sz="2000" dirty="0" smtClean="0"/>
              <a:t>προσβεβλημένων ζώων.</a:t>
            </a:r>
          </a:p>
          <a:p>
            <a:r>
              <a:rPr lang="el-GR" sz="2000" dirty="0" smtClean="0"/>
              <a:t>Ο ιός </a:t>
            </a:r>
            <a:r>
              <a:rPr lang="el-GR" sz="2000" dirty="0"/>
              <a:t>διατηρείται στα μεγάλα μηρυκαστικά στα </a:t>
            </a:r>
            <a:r>
              <a:rPr lang="el-GR" sz="2000" dirty="0" smtClean="0"/>
              <a:t>κύτταρα του </a:t>
            </a:r>
            <a:r>
              <a:rPr lang="el-GR" sz="2000" dirty="0"/>
              <a:t>φάρυγγα της μαλακής υπερώας και των αμυγδαλών για διάστημα τουλάχιστον </a:t>
            </a:r>
            <a:r>
              <a:rPr lang="el-GR" sz="2000" dirty="0" smtClean="0"/>
              <a:t>24 μηνών </a:t>
            </a:r>
            <a:r>
              <a:rPr lang="el-GR" sz="2000" dirty="0"/>
              <a:t>(χρόνιοι φορείς).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70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ΝΟΣΟΣ </a:t>
            </a:r>
            <a:r>
              <a:rPr lang="el-GR" sz="2800" dirty="0"/>
              <a:t>BLUETONGUE</a:t>
            </a:r>
            <a:br>
              <a:rPr lang="el-GR" sz="2800" dirty="0"/>
            </a:br>
            <a:r>
              <a:rPr lang="el-GR" sz="2800" dirty="0"/>
              <a:t>(καταρροϊκός πυρετός του προβάτου)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Αιτιολογία</a:t>
            </a:r>
          </a:p>
          <a:p>
            <a:pPr marL="0" indent="0">
              <a:buNone/>
            </a:pPr>
            <a:r>
              <a:rPr lang="el-GR" sz="2000" dirty="0"/>
              <a:t>Είναι ιογενής λοιμώδης νόσος των μηρυκαστικών που μεταδίδεται με </a:t>
            </a:r>
            <a:r>
              <a:rPr lang="el-GR" sz="2000" dirty="0" smtClean="0"/>
              <a:t>έντομα του </a:t>
            </a:r>
            <a:r>
              <a:rPr lang="el-GR" sz="2000" dirty="0"/>
              <a:t>γένους </a:t>
            </a:r>
            <a:r>
              <a:rPr lang="el-GR" sz="2000" dirty="0" err="1"/>
              <a:t>Culicoides</a:t>
            </a:r>
            <a:r>
              <a:rPr lang="el-GR" sz="2000" dirty="0"/>
              <a:t> (κουνούπια). Ο ιός ανήκει στο γένος </a:t>
            </a:r>
            <a:r>
              <a:rPr lang="el-GR" sz="2000" dirty="0" err="1"/>
              <a:t>Orbivirus</a:t>
            </a:r>
            <a:r>
              <a:rPr lang="el-GR" sz="2000" dirty="0"/>
              <a:t> της οικογένειας </a:t>
            </a:r>
            <a:r>
              <a:rPr lang="el-GR" sz="2000" dirty="0" err="1"/>
              <a:t>Reoviridae</a:t>
            </a:r>
            <a:r>
              <a:rPr lang="el-GR" sz="2000" dirty="0"/>
              <a:t>. Υπάρχουν </a:t>
            </a:r>
            <a:r>
              <a:rPr lang="el-GR" sz="2000" dirty="0" smtClean="0"/>
              <a:t>20 </a:t>
            </a:r>
            <a:r>
              <a:rPr lang="el-GR" sz="2000" dirty="0" err="1" smtClean="0"/>
              <a:t>ορότυποι</a:t>
            </a:r>
            <a:r>
              <a:rPr lang="el-GR" sz="2000" dirty="0" smtClean="0"/>
              <a:t> </a:t>
            </a:r>
            <a:r>
              <a:rPr lang="el-GR" sz="2000" dirty="0"/>
              <a:t>του ιού</a:t>
            </a:r>
            <a:r>
              <a:rPr lang="el-GR" sz="2000" dirty="0" smtClean="0"/>
              <a:t>. Προσβάλλονται </a:t>
            </a:r>
            <a:r>
              <a:rPr lang="el-GR" sz="2000" dirty="0"/>
              <a:t>πρόβατα κάθε ηλικίας, ενώ οι </a:t>
            </a:r>
            <a:r>
              <a:rPr lang="el-GR" sz="2000" dirty="0" smtClean="0"/>
              <a:t>αίγες προσβάλλονται </a:t>
            </a:r>
            <a:r>
              <a:rPr lang="el-GR" sz="2000" dirty="0"/>
              <a:t>ελαφρά και μπορεί να είναι συμπτωματικοί φορείς του ιού.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5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ΝΟΣΟΣ BLUETONGUE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(καταρροϊκός πυρετός του προβάτου)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340"/>
            <a:ext cx="8229600" cy="3687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prstClr val="black"/>
                </a:solidFill>
              </a:rPr>
              <a:t>Συμπτωματολογία</a:t>
            </a:r>
          </a:p>
          <a:p>
            <a:pPr mar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Η περίοδος επώασης είναι συνήθως 5–10 ημέρες. Η τυπική μορφή διαρκεί </a:t>
            </a:r>
            <a:r>
              <a:rPr lang="el-GR" sz="2000" dirty="0" smtClean="0">
                <a:solidFill>
                  <a:prstClr val="black"/>
                </a:solidFill>
              </a:rPr>
              <a:t>1-4 εβδομάδες </a:t>
            </a:r>
            <a:r>
              <a:rPr lang="el-GR" sz="2000" dirty="0">
                <a:solidFill>
                  <a:prstClr val="black"/>
                </a:solidFill>
              </a:rPr>
              <a:t>και παρουσιάζει:</a:t>
            </a:r>
          </a:p>
          <a:p>
            <a:r>
              <a:rPr lang="el-GR" sz="2000" dirty="0" smtClean="0">
                <a:solidFill>
                  <a:prstClr val="black"/>
                </a:solidFill>
              </a:rPr>
              <a:t>Πυρετό </a:t>
            </a:r>
            <a:r>
              <a:rPr lang="el-GR" sz="2000" dirty="0">
                <a:solidFill>
                  <a:prstClr val="black"/>
                </a:solidFill>
              </a:rPr>
              <a:t>υψηλό.</a:t>
            </a:r>
          </a:p>
          <a:p>
            <a:r>
              <a:rPr lang="el-GR" sz="2000" dirty="0" smtClean="0">
                <a:solidFill>
                  <a:prstClr val="black"/>
                </a:solidFill>
              </a:rPr>
              <a:t>Κατάπτωση</a:t>
            </a:r>
            <a:r>
              <a:rPr lang="el-GR" sz="2000" dirty="0">
                <a:solidFill>
                  <a:prstClr val="black"/>
                </a:solidFill>
              </a:rPr>
              <a:t>, ανορεξία.</a:t>
            </a:r>
          </a:p>
          <a:p>
            <a:r>
              <a:rPr lang="el-GR" sz="2000" dirty="0" smtClean="0">
                <a:solidFill>
                  <a:prstClr val="black"/>
                </a:solidFill>
              </a:rPr>
              <a:t>Σιαλόρροια </a:t>
            </a:r>
            <a:r>
              <a:rPr lang="el-GR" sz="2000" dirty="0">
                <a:solidFill>
                  <a:prstClr val="black"/>
                </a:solidFill>
              </a:rPr>
              <a:t>και ρινικό έκκριμα.</a:t>
            </a:r>
          </a:p>
          <a:p>
            <a:r>
              <a:rPr lang="el-GR" sz="2000" dirty="0" smtClean="0">
                <a:solidFill>
                  <a:prstClr val="black"/>
                </a:solidFill>
              </a:rPr>
              <a:t>Οίδημα </a:t>
            </a:r>
            <a:r>
              <a:rPr lang="el-GR" sz="2000" dirty="0">
                <a:solidFill>
                  <a:prstClr val="black"/>
                </a:solidFill>
              </a:rPr>
              <a:t>χειλιών, γλώσσας, προσώπου και υπογνάθιας χώρας.</a:t>
            </a:r>
          </a:p>
          <a:p>
            <a:r>
              <a:rPr lang="el-GR" sz="2000" dirty="0" smtClean="0">
                <a:solidFill>
                  <a:prstClr val="black"/>
                </a:solidFill>
              </a:rPr>
              <a:t>Στοματικό </a:t>
            </a:r>
            <a:r>
              <a:rPr lang="el-GR" sz="2000" dirty="0">
                <a:solidFill>
                  <a:prstClr val="black"/>
                </a:solidFill>
              </a:rPr>
              <a:t>βλεννογόνο υπεραιμικό ή σπανιότερα </a:t>
            </a:r>
            <a:r>
              <a:rPr lang="el-GR" sz="2000" dirty="0" err="1">
                <a:solidFill>
                  <a:prstClr val="black"/>
                </a:solidFill>
              </a:rPr>
              <a:t>κυανωτικό</a:t>
            </a:r>
            <a:r>
              <a:rPr lang="el-GR" sz="2000" dirty="0">
                <a:solidFill>
                  <a:prstClr val="black"/>
                </a:solidFill>
              </a:rPr>
              <a:t>.</a:t>
            </a:r>
          </a:p>
          <a:p>
            <a:r>
              <a:rPr lang="el-GR" sz="2000" dirty="0" smtClean="0">
                <a:solidFill>
                  <a:prstClr val="black"/>
                </a:solidFill>
              </a:rPr>
              <a:t>Διαβρώσεις </a:t>
            </a:r>
            <a:r>
              <a:rPr lang="el-GR" sz="2000" dirty="0">
                <a:solidFill>
                  <a:prstClr val="black"/>
                </a:solidFill>
              </a:rPr>
              <a:t>στα. ούλα, γλώσσα και χείλη που αιμορραγούν εύκολα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7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ΝΟΣΟΣ BLUETONGUE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(καταρροϊκός πυρετός του προβάτου)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>
                <a:solidFill>
                  <a:prstClr val="black"/>
                </a:solidFill>
              </a:rPr>
              <a:t>Παχύ αποξηραμένο ρινικό έκκριμα που αποφράζει τους μυκτήρες.</a:t>
            </a:r>
          </a:p>
          <a:p>
            <a:r>
              <a:rPr lang="el-GR" sz="2000" dirty="0">
                <a:solidFill>
                  <a:prstClr val="black"/>
                </a:solidFill>
              </a:rPr>
              <a:t>Μυϊκές βλάβες που προκαλούν δυσκαμψία και αδυναμία.</a:t>
            </a:r>
          </a:p>
          <a:p>
            <a:r>
              <a:rPr lang="el-GR" sz="2000" dirty="0" err="1">
                <a:solidFill>
                  <a:prstClr val="black"/>
                </a:solidFill>
              </a:rPr>
              <a:t>Ποδοδερματίτιδα</a:t>
            </a:r>
            <a:r>
              <a:rPr lang="el-GR" sz="2000" dirty="0">
                <a:solidFill>
                  <a:prstClr val="black"/>
                </a:solidFill>
              </a:rPr>
              <a:t> που προκαλεί έντονη χωλότητα.</a:t>
            </a:r>
          </a:p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Το ποσοστό θνητότητας ποικίλλει από 1-90</a:t>
            </a:r>
            <a:r>
              <a:rPr lang="el-GR" sz="2000" dirty="0" smtClean="0">
                <a:solidFill>
                  <a:prstClr val="black"/>
                </a:solidFill>
              </a:rPr>
              <a:t>%.</a:t>
            </a:r>
          </a:p>
          <a:p>
            <a:pPr marL="0" lvl="0" indent="0">
              <a:buNone/>
            </a:pPr>
            <a:r>
              <a:rPr lang="el-GR" sz="2000" b="1" dirty="0">
                <a:solidFill>
                  <a:prstClr val="black"/>
                </a:solidFill>
              </a:rPr>
              <a:t>'Ήπια μορφή:</a:t>
            </a:r>
            <a:r>
              <a:rPr lang="el-GR" sz="2000" dirty="0">
                <a:solidFill>
                  <a:prstClr val="black"/>
                </a:solidFill>
              </a:rPr>
              <a:t> Χαρακτηρίζεται από πυρετό, παροδική υπεραιμία του</a:t>
            </a:r>
          </a:p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στοματικού </a:t>
            </a:r>
            <a:r>
              <a:rPr lang="el-GR" sz="2000" dirty="0" smtClean="0">
                <a:solidFill>
                  <a:prstClr val="black"/>
                </a:solidFill>
              </a:rPr>
              <a:t>βλεννογόνου </a:t>
            </a:r>
            <a:r>
              <a:rPr lang="el-GR" sz="2000" dirty="0">
                <a:solidFill>
                  <a:prstClr val="black"/>
                </a:solidFill>
              </a:rPr>
              <a:t>και ελαφρό οίδημα του προσώπου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Και στις δύο περιπτώσεις παρατηρούνται αποβολές στα </a:t>
            </a:r>
            <a:r>
              <a:rPr lang="el-GR" sz="2000" dirty="0" err="1">
                <a:solidFill>
                  <a:prstClr val="black"/>
                </a:solidFill>
              </a:rPr>
              <a:t>έγκυα</a:t>
            </a:r>
            <a:r>
              <a:rPr lang="el-GR" sz="2000" dirty="0">
                <a:solidFill>
                  <a:prstClr val="black"/>
                </a:solidFill>
              </a:rPr>
              <a:t> ζώα </a:t>
            </a:r>
            <a:r>
              <a:rPr lang="el-GR" sz="2000" dirty="0" smtClean="0">
                <a:solidFill>
                  <a:prstClr val="black"/>
                </a:solidFill>
              </a:rPr>
              <a:t>και διαμαρτίες </a:t>
            </a:r>
            <a:r>
              <a:rPr lang="el-GR" sz="2000" dirty="0">
                <a:solidFill>
                  <a:prstClr val="black"/>
                </a:solidFill>
              </a:rPr>
              <a:t>διάπλασης με χαρακτηριστική την </a:t>
            </a:r>
            <a:r>
              <a:rPr lang="el-GR" sz="2000" dirty="0" err="1">
                <a:solidFill>
                  <a:prstClr val="black"/>
                </a:solidFill>
              </a:rPr>
              <a:t>υδρανεγκεφαλία</a:t>
            </a:r>
            <a:r>
              <a:rPr lang="el-GR" sz="2000" dirty="0">
                <a:solidFill>
                  <a:prstClr val="black"/>
                </a:solidFill>
              </a:rPr>
              <a:t> στα </a:t>
            </a:r>
            <a:r>
              <a:rPr lang="el-GR" sz="2000" dirty="0" smtClean="0">
                <a:solidFill>
                  <a:prstClr val="black"/>
                </a:solidFill>
              </a:rPr>
              <a:t>προσβεβλημένα έμβρυα.</a:t>
            </a:r>
          </a:p>
          <a:p>
            <a:pPr marL="0" lvl="0" indent="0">
              <a:buNone/>
            </a:pPr>
            <a:r>
              <a:rPr lang="el-GR" sz="2000" b="1" dirty="0">
                <a:solidFill>
                  <a:prstClr val="black"/>
                </a:solidFill>
              </a:rPr>
              <a:t>Θεραπεία δεν υπάρχει.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86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ΝΟΣΟΣ BLUETONGUE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(καταρροϊκός πυρετός του προβάτου)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Πρόληψη</a:t>
            </a:r>
          </a:p>
          <a:p>
            <a:r>
              <a:rPr lang="el-GR" sz="2000" dirty="0"/>
              <a:t>Όταν η νόσος εμφανισθεί σε μια νέα περιοχή κατά κανόνα εγκαθίσταται </a:t>
            </a:r>
            <a:r>
              <a:rPr lang="el-GR" sz="2000" dirty="0" smtClean="0"/>
              <a:t>μόνιμα και </a:t>
            </a:r>
            <a:r>
              <a:rPr lang="el-GR" sz="2000" dirty="0"/>
              <a:t>κατά τα επόμενα έτη εμφανίζεται με σποραδικά ή ομαδικά κρούσματα ανάλογα </a:t>
            </a:r>
            <a:r>
              <a:rPr lang="el-GR" sz="2000" dirty="0" smtClean="0"/>
              <a:t>με τις </a:t>
            </a:r>
            <a:r>
              <a:rPr lang="el-GR" sz="2000" dirty="0"/>
              <a:t>καιρικές συνθήκες. Τα μέτρα που λαμβάνονται αποβλέπουν στην μείωση </a:t>
            </a:r>
            <a:r>
              <a:rPr lang="el-GR" sz="2000" dirty="0" smtClean="0"/>
              <a:t>του ποσοστού </a:t>
            </a:r>
            <a:r>
              <a:rPr lang="el-GR" sz="2000" dirty="0"/>
              <a:t>νοσηρότητας.</a:t>
            </a:r>
          </a:p>
          <a:p>
            <a:r>
              <a:rPr lang="el-GR" sz="2000" dirty="0"/>
              <a:t>Η αποφυγή των εντόμων του γένους </a:t>
            </a:r>
            <a:r>
              <a:rPr lang="el-GR" sz="2000" dirty="0" err="1"/>
              <a:t>Culicoides</a:t>
            </a:r>
            <a:r>
              <a:rPr lang="el-GR" sz="2000" dirty="0"/>
              <a:t> είναι ευκολότερο να </a:t>
            </a:r>
            <a:r>
              <a:rPr lang="el-GR" sz="2000" dirty="0" smtClean="0"/>
              <a:t>εφαρμοστεί και </a:t>
            </a:r>
            <a:r>
              <a:rPr lang="el-GR" sz="2000" dirty="0"/>
              <a:t>επιτυγχάνεται με τη μετακίνηση των κοπαδιών σε περιοχές απαλλαγμένες.</a:t>
            </a:r>
          </a:p>
          <a:p>
            <a:r>
              <a:rPr lang="el-GR" sz="2000" dirty="0"/>
              <a:t>Μέτρα αποφυγής επέκτασης της νόσου, είναι η απαγόρευση εισαγωγής </a:t>
            </a:r>
            <a:r>
              <a:rPr lang="el-GR" sz="2000" dirty="0" smtClean="0"/>
              <a:t>ζωντανών μηρυκαστικών </a:t>
            </a:r>
            <a:r>
              <a:rPr lang="el-GR" sz="2000" dirty="0"/>
              <a:t>και σπέρματος από μολυσμένες περιοχές και η εισαγωγή </a:t>
            </a:r>
            <a:r>
              <a:rPr lang="el-GR" sz="2000" dirty="0" smtClean="0"/>
              <a:t>προβάτων από </a:t>
            </a:r>
            <a:r>
              <a:rPr lang="el-GR" sz="2000" dirty="0"/>
              <a:t>ποίμνια απαλλαγμένα από τη λοίμωξη.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70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</a:t>
            </a:r>
            <a:r>
              <a:rPr lang="en-US" sz="2800" dirty="0">
                <a:solidFill>
                  <a:prstClr val="black"/>
                </a:solidFill>
              </a:rPr>
              <a:t>Y</a:t>
            </a:r>
            <a:r>
              <a:rPr lang="el-GR" sz="2800" dirty="0">
                <a:solidFill>
                  <a:prstClr val="black"/>
                </a:solidFill>
              </a:rPr>
              <a:t>Λ</a:t>
            </a:r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el-GR" sz="2800" dirty="0">
                <a:solidFill>
                  <a:prstClr val="black"/>
                </a:solidFill>
              </a:rPr>
              <a:t>ΓΙΑ </a:t>
            </a:r>
            <a:r>
              <a:rPr lang="el-GR" sz="2800" dirty="0" smtClean="0">
                <a:solidFill>
                  <a:prstClr val="black"/>
                </a:solidFill>
              </a:rPr>
              <a:t/>
            </a:r>
            <a:br>
              <a:rPr lang="el-GR" sz="2800" dirty="0" smtClean="0">
                <a:solidFill>
                  <a:prstClr val="black"/>
                </a:solidFill>
              </a:rPr>
            </a:b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l-GR" sz="2800" dirty="0">
                <a:solidFill>
                  <a:prstClr val="black"/>
                </a:solidFill>
              </a:rPr>
              <a:t>Ρο</a:t>
            </a:r>
            <a:r>
              <a:rPr lang="en-US" sz="2800" dirty="0">
                <a:solidFill>
                  <a:prstClr val="black"/>
                </a:solidFill>
              </a:rPr>
              <a:t>x virus)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45332"/>
            <a:ext cx="8229600" cy="3483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Αιτιολογία</a:t>
            </a:r>
          </a:p>
          <a:p>
            <a:pPr marL="0" indent="0">
              <a:buNone/>
            </a:pPr>
            <a:r>
              <a:rPr lang="el-GR" sz="2000" dirty="0"/>
              <a:t>Η ευλογιά αποτελεί ομάδα οξέων λοιμωδών νοσημάτων του ανθρώπου </a:t>
            </a:r>
            <a:r>
              <a:rPr lang="el-GR" sz="2000" dirty="0" smtClean="0"/>
              <a:t>των ζώων </a:t>
            </a:r>
            <a:r>
              <a:rPr lang="el-GR" sz="2000" dirty="0"/>
              <a:t>και των πτηνών. Οφείλονται σε ιό και χαρακτηρίζονται από το </a:t>
            </a:r>
            <a:r>
              <a:rPr lang="el-GR" sz="2000" dirty="0" smtClean="0"/>
              <a:t>σχηματισμό βλατίδας</a:t>
            </a:r>
            <a:r>
              <a:rPr lang="el-GR" sz="2000" dirty="0"/>
              <a:t>, φυσαλίδας, φλύκταινας στο δέρμα που στη συνέχεια </a:t>
            </a:r>
            <a:r>
              <a:rPr lang="el-GR" sz="2000" dirty="0" err="1"/>
              <a:t>ρήγνυται</a:t>
            </a:r>
            <a:r>
              <a:rPr lang="el-GR" sz="2000" dirty="0"/>
              <a:t> </a:t>
            </a:r>
            <a:r>
              <a:rPr lang="el-GR" sz="2000" dirty="0" smtClean="0"/>
              <a:t>και σχηματίζεται </a:t>
            </a:r>
            <a:r>
              <a:rPr lang="el-GR" sz="2000" dirty="0"/>
              <a:t>εφελκίδα και ουλή.</a:t>
            </a:r>
          </a:p>
          <a:p>
            <a:pPr marL="0" indent="0">
              <a:buNone/>
            </a:pPr>
            <a:r>
              <a:rPr lang="el-GR" sz="2000" dirty="0"/>
              <a:t>Οφείλεται σε ιούς που κατατάσσονται στην οικογένεια </a:t>
            </a:r>
            <a:r>
              <a:rPr lang="el-GR" sz="2000" dirty="0" err="1"/>
              <a:t>Poxνiridae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5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</a:t>
            </a:r>
            <a:r>
              <a:rPr lang="en-US" sz="2800" dirty="0">
                <a:solidFill>
                  <a:prstClr val="black"/>
                </a:solidFill>
              </a:rPr>
              <a:t>Y</a:t>
            </a:r>
            <a:r>
              <a:rPr lang="el-GR" sz="2800" dirty="0">
                <a:solidFill>
                  <a:prstClr val="black"/>
                </a:solidFill>
              </a:rPr>
              <a:t>Λ</a:t>
            </a:r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el-GR" sz="2800" dirty="0">
                <a:solidFill>
                  <a:prstClr val="black"/>
                </a:solidFill>
              </a:rPr>
              <a:t>ΓΙΑ 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(Ρο</a:t>
            </a:r>
            <a:r>
              <a:rPr lang="en-US" sz="2800" dirty="0">
                <a:solidFill>
                  <a:prstClr val="black"/>
                </a:solidFill>
              </a:rPr>
              <a:t>x virus)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1"/>
            <a:ext cx="7859216" cy="3607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Παθογένεια</a:t>
            </a:r>
          </a:p>
          <a:p>
            <a:pPr marL="0" indent="0">
              <a:buNone/>
            </a:pPr>
            <a:r>
              <a:rPr lang="el-GR" sz="2000" dirty="0"/>
              <a:t>Η είσοδος του ιού γίνεται με εισπνοή, κατάποση ή από το δέρμα. Μερικές </a:t>
            </a:r>
            <a:r>
              <a:rPr lang="el-GR" sz="2000" dirty="0" smtClean="0"/>
              <a:t>φορές η </a:t>
            </a:r>
            <a:r>
              <a:rPr lang="el-GR" sz="2000" dirty="0"/>
              <a:t>μετάδοση επιτυγχάνεται και μηχανικά (νύγματα </a:t>
            </a:r>
            <a:r>
              <a:rPr lang="el-GR" sz="2000" dirty="0" err="1"/>
              <a:t>αρθρόποδων</a:t>
            </a:r>
            <a:r>
              <a:rPr lang="el-GR" sz="2000" dirty="0"/>
              <a:t>).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λοίμωξη μπορεί </a:t>
            </a:r>
            <a:r>
              <a:rPr lang="el-GR" sz="2000" dirty="0" smtClean="0"/>
              <a:t>να γενικευθεί </a:t>
            </a:r>
            <a:r>
              <a:rPr lang="el-GR" sz="2000" dirty="0"/>
              <a:t>ή να παραμείνει εντοπισμένη. Η περίοδος επώασης είναι 4 - 8 ημέρες</a:t>
            </a:r>
            <a:r>
              <a:rPr lang="el-GR" sz="2000" dirty="0" smtClean="0"/>
              <a:t>. </a:t>
            </a:r>
            <a:r>
              <a:rPr lang="el-GR" sz="2000" dirty="0">
                <a:solidFill>
                  <a:prstClr val="black"/>
                </a:solidFill>
              </a:rPr>
              <a:t>Η ευλογιά του προβάτου και της αίγας είναι μεταδοτική ιογενής νόσος που χαρακτηρίζεται από πυρετό και </a:t>
            </a:r>
            <a:r>
              <a:rPr lang="el-GR" sz="2000" dirty="0" err="1">
                <a:solidFill>
                  <a:prstClr val="black"/>
                </a:solidFill>
              </a:rPr>
              <a:t>ευλογιακό</a:t>
            </a:r>
            <a:r>
              <a:rPr lang="el-GR" sz="2000" dirty="0">
                <a:solidFill>
                  <a:prstClr val="black"/>
                </a:solidFill>
              </a:rPr>
              <a:t> εξάνθημα στο δέρμα</a:t>
            </a:r>
            <a:r>
              <a:rPr lang="el-GR" sz="2000" dirty="0" smtClean="0">
                <a:solidFill>
                  <a:prstClr val="black"/>
                </a:solidFill>
              </a:rPr>
              <a:t>. </a:t>
            </a:r>
            <a:r>
              <a:rPr lang="el-GR" sz="2000" dirty="0"/>
              <a:t>Η νόσος είναι ηπιότερη στις αίγες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Μετά την ίαση από τη νόσο παρατηρείται ισόβια ανοσία.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7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00443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Ε</a:t>
            </a:r>
            <a:r>
              <a:rPr lang="en-US" sz="2800" dirty="0">
                <a:solidFill>
                  <a:prstClr val="black"/>
                </a:solidFill>
              </a:rPr>
              <a:t>Y</a:t>
            </a:r>
            <a:r>
              <a:rPr lang="el-GR" sz="2800" dirty="0">
                <a:solidFill>
                  <a:prstClr val="black"/>
                </a:solidFill>
              </a:rPr>
              <a:t>Λ</a:t>
            </a:r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el-GR" sz="2800" dirty="0">
                <a:solidFill>
                  <a:prstClr val="black"/>
                </a:solidFill>
              </a:rPr>
              <a:t>ΓΙΑ 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(Ρο</a:t>
            </a:r>
            <a:r>
              <a:rPr lang="en-US" sz="2800" dirty="0">
                <a:solidFill>
                  <a:prstClr val="black"/>
                </a:solidFill>
              </a:rPr>
              <a:t>x virus)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Συμπτωματολογία</a:t>
            </a:r>
          </a:p>
          <a:p>
            <a:pPr marL="0" indent="0">
              <a:buNone/>
            </a:pPr>
            <a:r>
              <a:rPr lang="el-GR" sz="2000" dirty="0"/>
              <a:t>H περίοδος επώασης στο πρόβατο είναι 4 - 8 ημέρες ενώ στην αίγα 5 </a:t>
            </a:r>
            <a:r>
              <a:rPr lang="el-GR" sz="2000" dirty="0" smtClean="0"/>
              <a:t>– 14 ημέρες</a:t>
            </a:r>
            <a:r>
              <a:rPr lang="el-GR" sz="2000" dirty="0"/>
              <a:t>. Η τυπική πορεία της νόσου είναι παρόμοια στα δύο είδη.</a:t>
            </a:r>
          </a:p>
          <a:p>
            <a:pPr marL="0" indent="0">
              <a:buNone/>
            </a:pPr>
            <a:r>
              <a:rPr lang="el-GR" sz="2000" b="1" dirty="0"/>
              <a:t>α) αρχική φάση </a:t>
            </a:r>
            <a:r>
              <a:rPr lang="el-GR" sz="2000" b="1" dirty="0" smtClean="0"/>
              <a:t>εισβολής: </a:t>
            </a:r>
            <a:r>
              <a:rPr lang="el-GR" sz="2000" dirty="0"/>
              <a:t>Υψηλός πυρετός με γενική κατάπτωση.</a:t>
            </a:r>
          </a:p>
          <a:p>
            <a:pPr marL="0" indent="0">
              <a:buNone/>
            </a:pPr>
            <a:r>
              <a:rPr lang="el-GR" sz="2000" b="1" dirty="0"/>
              <a:t>β) φάση </a:t>
            </a:r>
            <a:r>
              <a:rPr lang="el-GR" sz="2000" b="1" dirty="0" err="1"/>
              <a:t>εξάνθησης</a:t>
            </a:r>
            <a:r>
              <a:rPr lang="el-GR" sz="2000" b="1" dirty="0"/>
              <a:t>: </a:t>
            </a:r>
            <a:r>
              <a:rPr lang="el-GR" sz="2000" dirty="0"/>
              <a:t>Οι δερματικές αλλοιώσεις εντοπίζονται στις παρειές, </a:t>
            </a:r>
            <a:r>
              <a:rPr lang="el-GR" sz="2000" dirty="0" smtClean="0"/>
              <a:t>στους μυκτήρες</a:t>
            </a:r>
            <a:r>
              <a:rPr lang="el-GR" sz="2000" dirty="0"/>
              <a:t>, τα αυτιά, και στις άτριχες </a:t>
            </a:r>
            <a:r>
              <a:rPr lang="el-GR" sz="2000" dirty="0" smtClean="0"/>
              <a:t>περιοχές. Κατά </a:t>
            </a:r>
            <a:r>
              <a:rPr lang="el-GR" sz="2000" dirty="0"/>
              <a:t>την ψηλάφηση οι δερματικές </a:t>
            </a:r>
            <a:r>
              <a:rPr lang="el-GR" sz="2000" dirty="0" smtClean="0"/>
              <a:t>αλλοιώσεις γίνονται </a:t>
            </a:r>
            <a:r>
              <a:rPr lang="el-GR" sz="2000" dirty="0"/>
              <a:t>αντιληπτές ως οζίδια ή αθροίσματα οζιδίων βαθιά στο δέρμα. Ακολουθούν </a:t>
            </a:r>
            <a:r>
              <a:rPr lang="el-GR" sz="2000" dirty="0" smtClean="0"/>
              <a:t>τα παρακάτω </a:t>
            </a:r>
            <a:r>
              <a:rPr lang="el-GR" sz="2000" dirty="0"/>
              <a:t>στάδια: Κηλίδα, οζίδιο, πλάκα, βλατίδα, φλύκταινα.</a:t>
            </a:r>
          </a:p>
          <a:p>
            <a:pPr marL="0" indent="0">
              <a:buNone/>
            </a:pPr>
            <a:r>
              <a:rPr lang="el-GR" sz="2000" b="1" dirty="0"/>
              <a:t>γ) φάση αποξήρανσης: </a:t>
            </a:r>
            <a:r>
              <a:rPr lang="el-GR" sz="2000" dirty="0"/>
              <a:t>Σχηματίζονται εφελκίδες που στη </a:t>
            </a:r>
            <a:r>
              <a:rPr lang="el-GR" sz="2000" dirty="0" smtClean="0"/>
              <a:t>συνέχεια αποπίπτουν</a:t>
            </a:r>
            <a:r>
              <a:rPr lang="el-GR" sz="2000" dirty="0"/>
              <a:t>, εγκαταλείποντας ουλή.</a:t>
            </a:r>
          </a:p>
          <a:p>
            <a:pPr marL="0" indent="0">
              <a:buNone/>
            </a:pPr>
            <a:r>
              <a:rPr lang="el-GR" sz="2000" b="1" dirty="0"/>
              <a:t>Υπάρχουν και άτυπες μορφές της νόσου.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99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</a:t>
            </a:r>
            <a:r>
              <a:rPr lang="en-US" sz="2800" dirty="0">
                <a:solidFill>
                  <a:prstClr val="black"/>
                </a:solidFill>
              </a:rPr>
              <a:t>Y</a:t>
            </a:r>
            <a:r>
              <a:rPr lang="el-GR" sz="2800" dirty="0">
                <a:solidFill>
                  <a:prstClr val="black"/>
                </a:solidFill>
              </a:rPr>
              <a:t>Λ</a:t>
            </a:r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el-GR" sz="2800" dirty="0">
                <a:solidFill>
                  <a:prstClr val="black"/>
                </a:solidFill>
              </a:rPr>
              <a:t>ΓΙΑ 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(Ρο</a:t>
            </a:r>
            <a:r>
              <a:rPr lang="en-US" sz="2800" dirty="0">
                <a:solidFill>
                  <a:prstClr val="black"/>
                </a:solidFill>
              </a:rPr>
              <a:t>x virus)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89348"/>
            <a:ext cx="7920880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Μετάδοση</a:t>
            </a:r>
          </a:p>
          <a:p>
            <a:pPr marL="0" indent="0">
              <a:buNone/>
            </a:pPr>
            <a:r>
              <a:rPr lang="el-GR" sz="2000" dirty="0" smtClean="0"/>
              <a:t>Η μετάδοση </a:t>
            </a:r>
            <a:r>
              <a:rPr lang="el-GR" sz="2000" dirty="0"/>
              <a:t>επιτυγχάνεται κυρίως </a:t>
            </a:r>
            <a:r>
              <a:rPr lang="el-GR" sz="2000" dirty="0" err="1"/>
              <a:t>αερογενώς</a:t>
            </a:r>
            <a:r>
              <a:rPr lang="el-GR" sz="2000" dirty="0"/>
              <a:t>, αλλά και με άμεση ή έμμεση επαφή </a:t>
            </a:r>
            <a:r>
              <a:rPr lang="el-GR" sz="2000" dirty="0" smtClean="0"/>
              <a:t>με αντικείμενα </a:t>
            </a:r>
            <a:r>
              <a:rPr lang="el-GR" sz="2000" dirty="0"/>
              <a:t>ακόμη και με έντομα. Ο ιός κατά την οξεία φάση μολύνει το περιβάλλον με τις </a:t>
            </a:r>
            <a:r>
              <a:rPr lang="el-GR" sz="2000" dirty="0" smtClean="0"/>
              <a:t>αναπνευστικές εκκρίσεις </a:t>
            </a:r>
            <a:r>
              <a:rPr lang="el-GR" sz="2000" dirty="0"/>
              <a:t>και αργότερα με τις εφελκίδες κατά την πτώση τους από το </a:t>
            </a:r>
            <a:r>
              <a:rPr lang="el-GR" sz="2000" dirty="0" smtClean="0"/>
              <a:t>δέρμα. Στα </a:t>
            </a:r>
            <a:r>
              <a:rPr lang="el-GR" sz="2000" dirty="0"/>
              <a:t>προσβεβλημένα ποίμνια η νόσος </a:t>
            </a:r>
            <a:r>
              <a:rPr lang="el-GR" sz="2000" dirty="0" smtClean="0"/>
              <a:t>εξαπλώνεται σε </a:t>
            </a:r>
            <a:r>
              <a:rPr lang="el-GR" sz="2000" dirty="0"/>
              <a:t>όλα τα ζώα, όμως τα δύο είδη </a:t>
            </a:r>
            <a:r>
              <a:rPr lang="el-GR" sz="2000" dirty="0" err="1"/>
              <a:t>πρoσβάλλoνται</a:t>
            </a:r>
            <a:r>
              <a:rPr lang="el-GR" sz="2000" dirty="0"/>
              <a:t> </a:t>
            </a:r>
            <a:r>
              <a:rPr lang="el-GR" sz="2000" dirty="0" smtClean="0"/>
              <a:t>από διαφορετικούς </a:t>
            </a:r>
            <a:r>
              <a:rPr lang="el-GR" sz="2000" dirty="0"/>
              <a:t>ιούς.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80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3144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</a:t>
            </a:r>
            <a:r>
              <a:rPr lang="el-GR" sz="2800" b="1" dirty="0"/>
              <a:t>13 : </a:t>
            </a:r>
            <a:r>
              <a:rPr lang="el-GR" sz="2800" dirty="0"/>
              <a:t>ΙΟΓΕΝΗ ΝΟΣΗΜΑΤΑ ΤΩΝ ΜΗΡΥΚΑΣΤΙΚΩΝ </a:t>
            </a:r>
            <a:r>
              <a:rPr lang="el-GR" sz="2800" dirty="0" smtClean="0"/>
              <a:t>ΚΑΙ</a:t>
            </a:r>
            <a:r>
              <a:rPr lang="en-US" sz="2800" dirty="0" smtClean="0"/>
              <a:t> </a:t>
            </a:r>
            <a:r>
              <a:rPr lang="el-GR" sz="2800" dirty="0" smtClean="0"/>
              <a:t>ΝΟΣΗΜΑΤΑ </a:t>
            </a:r>
            <a:r>
              <a:rPr lang="el-GR" sz="2800" dirty="0"/>
              <a:t>ΠΟΥ ΟΦΕΙΛΟΝΤΑΙ ΣΕ </a:t>
            </a:r>
            <a:r>
              <a:rPr lang="el-GR" sz="2800" dirty="0" smtClean="0"/>
              <a:t>PRIONS</a:t>
            </a:r>
            <a:endParaRPr lang="en-US" sz="2800" dirty="0" smtClean="0"/>
          </a:p>
          <a:p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ΛΟΙΜΩΔΕΣ ΕΚΘΥΜΑ ΤΩΝ ΑΙΓΩΝ ΚΑΙ ΤΩΝ ΠΡΟΒΑΤΩΝ</a:t>
            </a:r>
            <a:br>
              <a:rPr lang="el-GR" sz="2800" dirty="0"/>
            </a:br>
            <a:r>
              <a:rPr lang="el-GR" sz="2800" dirty="0"/>
              <a:t>(</a:t>
            </a:r>
            <a:r>
              <a:rPr lang="el-GR" sz="2800" dirty="0" err="1"/>
              <a:t>orf</a:t>
            </a:r>
            <a:r>
              <a:rPr lang="el-GR" sz="2800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Αιτιολογία</a:t>
            </a:r>
          </a:p>
          <a:p>
            <a:pPr marL="0" indent="0">
              <a:buNone/>
            </a:pPr>
            <a:r>
              <a:rPr lang="el-GR" sz="2000" dirty="0"/>
              <a:t>Είναι λοιμώδες νόσημα των προβάτων και των αιγών που οφείλεται σε ιό </a:t>
            </a:r>
            <a:r>
              <a:rPr lang="el-GR" sz="2000" dirty="0" smtClean="0"/>
              <a:t>και χαρακτηρίζεται </a:t>
            </a:r>
            <a:r>
              <a:rPr lang="el-GR" sz="2000" dirty="0"/>
              <a:t>από σχηματισμό φυσαλίδων και εφελκίδων στο δέρμα των χειλιών </a:t>
            </a:r>
            <a:r>
              <a:rPr lang="el-GR" sz="2000" dirty="0" smtClean="0"/>
              <a:t>του </a:t>
            </a:r>
            <a:r>
              <a:rPr lang="el-GR" sz="2000" dirty="0" err="1" smtClean="0"/>
              <a:t>ακρορρινίου</a:t>
            </a:r>
            <a:r>
              <a:rPr lang="el-GR" sz="2000" dirty="0" smtClean="0"/>
              <a:t> </a:t>
            </a:r>
            <a:r>
              <a:rPr lang="el-GR" sz="2000" dirty="0"/>
              <a:t>και του μαστού.</a:t>
            </a:r>
          </a:p>
          <a:p>
            <a:pPr marL="0" indent="0">
              <a:buNone/>
            </a:pPr>
            <a:r>
              <a:rPr lang="el-GR" sz="2000" dirty="0"/>
              <a:t>Μεταδίδεται σε άλλα ζώα και στον άνθρωπο.</a:t>
            </a:r>
          </a:p>
          <a:p>
            <a:pPr marL="0" indent="0">
              <a:buNone/>
            </a:pPr>
            <a:r>
              <a:rPr lang="el-GR" sz="2000" dirty="0"/>
              <a:t>Η μόλυνση επιτυγχάνεται από λύσεις συνεχείας του δέρματος και η </a:t>
            </a:r>
            <a:r>
              <a:rPr lang="el-GR" sz="2000" dirty="0" smtClean="0"/>
              <a:t>λοίμωξη περιορίζεται </a:t>
            </a:r>
            <a:r>
              <a:rPr lang="el-GR" sz="2000" dirty="0"/>
              <a:t>στο σημείο εισόδου. Η αλλοίωση είναι τύπου ευλογιάς.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98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ΛΟΙΜΩΔΕΣ ΕΚΘΥΜΑ ΤΩΝ ΑΙΓΩΝ ΚΑΙ ΤΩΝ ΠΡΟΒΑΤΩΝ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l-GR" sz="2800" dirty="0" err="1">
                <a:solidFill>
                  <a:prstClr val="black"/>
                </a:solidFill>
              </a:rPr>
              <a:t>orf</a:t>
            </a:r>
            <a:r>
              <a:rPr lang="el-GR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7931224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Συμπτωματολογία</a:t>
            </a:r>
          </a:p>
          <a:p>
            <a:pPr marL="0" indent="0">
              <a:buNone/>
            </a:pPr>
            <a:r>
              <a:rPr lang="el-GR" sz="2000" dirty="0"/>
              <a:t>Οι αλλοιώσεις σχηματίζονται στο δέρμα των χειλιών και γύρω από </a:t>
            </a:r>
            <a:r>
              <a:rPr lang="el-GR" sz="2000" dirty="0" smtClean="0"/>
              <a:t>τους μυκτήρες</a:t>
            </a:r>
            <a:r>
              <a:rPr lang="el-GR" sz="2000" dirty="0"/>
              <a:t>. Στα ζώα που θηλάζουν παρουσιάζεται και στο μαστό. Η </a:t>
            </a:r>
            <a:r>
              <a:rPr lang="el-GR" sz="2000" dirty="0" smtClean="0"/>
              <a:t>νόσος παρατηρείται </a:t>
            </a:r>
            <a:r>
              <a:rPr lang="el-GR" sz="2000" dirty="0"/>
              <a:t>κυρίως σε αμνούς και ερίφια και η περίοδος επώασης είναι 3 - 4 ημέρες. Το κυριότερο σύμπτωμα είναι η αδυναμία θηλασμού και η </a:t>
            </a:r>
            <a:r>
              <a:rPr lang="el-GR" sz="2000" dirty="0" smtClean="0"/>
              <a:t>δυσκολία λήψης </a:t>
            </a:r>
            <a:r>
              <a:rPr lang="el-GR" sz="2000" dirty="0"/>
              <a:t>τροφής με αποτέλεσμα την απώλεια βάρους και καθυστέρηση στην ανάπτυξη.</a:t>
            </a:r>
          </a:p>
          <a:p>
            <a:pPr marL="0" indent="0">
              <a:buNone/>
            </a:pPr>
            <a:r>
              <a:rPr lang="el-GR" sz="2000" dirty="0"/>
              <a:t>Η θνητότητα είναι ελάχιστη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118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ΛΟΙΜΩΔΕΣ ΕΚΘΥΜΑ ΤΩΝ ΑΙΓΩΝ ΚΑΙ ΤΩΝ ΠΡΟΒΑΤΩΝ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l-GR" sz="2800" dirty="0" err="1">
                <a:solidFill>
                  <a:prstClr val="black"/>
                </a:solidFill>
              </a:rPr>
              <a:t>orf</a:t>
            </a:r>
            <a:r>
              <a:rPr lang="el-GR" sz="28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Σχέση με την δημόσια υγεία</a:t>
            </a:r>
          </a:p>
          <a:p>
            <a:pPr marL="0" indent="0">
              <a:buNone/>
            </a:pPr>
            <a:r>
              <a:rPr lang="el-GR" sz="2000" dirty="0"/>
              <a:t>O ιός μεταδίδεται στον άνθρωπο που έρχεται σε επαφή με άρρωστες </a:t>
            </a:r>
            <a:r>
              <a:rPr lang="el-GR" sz="2000" dirty="0" smtClean="0"/>
              <a:t>αίγες, πρόβατα </a:t>
            </a:r>
            <a:r>
              <a:rPr lang="el-GR" sz="2000" dirty="0"/>
              <a:t>ή αμνούς και οι αλλοιώσεις (τύπου ευλογιάς) εντοπίζονται συνήθως </a:t>
            </a:r>
            <a:r>
              <a:rPr lang="el-GR" sz="2000" dirty="0" smtClean="0"/>
              <a:t>στα δάκτυλα </a:t>
            </a:r>
            <a:r>
              <a:rPr lang="el-GR" sz="2000" dirty="0"/>
              <a:t>των χεριών.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821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ΜΑEDI-VISNA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(Προϊούσα πνευμονία του προβάτου)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06283"/>
            <a:ext cx="8892480" cy="3771636"/>
          </a:xfrm>
        </p:spPr>
        <p:txBody>
          <a:bodyPr>
            <a:noAutofit/>
          </a:bodyPr>
          <a:lstStyle/>
          <a:p>
            <a:r>
              <a:rPr lang="el-GR" sz="2000" b="1" dirty="0" err="1" smtClean="0"/>
              <a:t>Maedi</a:t>
            </a:r>
            <a:r>
              <a:rPr lang="el-GR" sz="2000" dirty="0" smtClean="0"/>
              <a:t> και </a:t>
            </a:r>
            <a:r>
              <a:rPr lang="el-GR" sz="2000" b="1" dirty="0" err="1" smtClean="0"/>
              <a:t>Visna</a:t>
            </a:r>
            <a:r>
              <a:rPr lang="el-GR" sz="2000" dirty="0" smtClean="0"/>
              <a:t> είναι αντίστοιχα η </a:t>
            </a:r>
            <a:r>
              <a:rPr lang="el-GR" sz="2000" b="1" dirty="0" smtClean="0"/>
              <a:t>αναπνευστική</a:t>
            </a:r>
            <a:r>
              <a:rPr lang="el-GR" sz="2000" dirty="0" smtClean="0"/>
              <a:t> και </a:t>
            </a:r>
            <a:r>
              <a:rPr lang="el-GR" sz="2000" b="1" dirty="0" smtClean="0"/>
              <a:t>η νευρική</a:t>
            </a:r>
            <a:r>
              <a:rPr lang="el-GR" sz="2000" dirty="0" smtClean="0"/>
              <a:t> εκδήλωση της ίδιας ιογενούς λοίμωξης που συμπεριλαμβάνεται στην ομάδα των «αργών λοιμώξεων» γιατί έχει μακρόχρονη περίοδο επώασης και εξέλιξης. Ο ιός είναι μέλος της υποοικογένειας </a:t>
            </a:r>
            <a:r>
              <a:rPr lang="el-GR" sz="2000" dirty="0" err="1" smtClean="0"/>
              <a:t>Lentiviridae</a:t>
            </a:r>
            <a:r>
              <a:rPr lang="el-GR" sz="2000" dirty="0" smtClean="0"/>
              <a:t> της οικογένειας </a:t>
            </a:r>
            <a:r>
              <a:rPr lang="el-GR" sz="2000" dirty="0" err="1" smtClean="0"/>
              <a:t>Retroviridae</a:t>
            </a:r>
            <a:r>
              <a:rPr lang="el-GR" sz="2000" dirty="0" smtClean="0"/>
              <a:t>. </a:t>
            </a:r>
          </a:p>
          <a:p>
            <a:r>
              <a:rPr lang="el-GR" sz="2000" dirty="0" smtClean="0"/>
              <a:t>Η </a:t>
            </a:r>
            <a:r>
              <a:rPr lang="el-GR" sz="2000" b="1" dirty="0" err="1" smtClean="0"/>
              <a:t>Maedi</a:t>
            </a:r>
            <a:r>
              <a:rPr lang="el-GR" sz="2000" dirty="0" smtClean="0"/>
              <a:t> (δύσπνοια) είναι θανατηφόρος απύρετη χρόνια προϊούσα πνευμονία των προβάτων και των αιγών που χαρακτηρίζεται από δύσπνοια και προοδευτική καταβολή δυνάμεων. </a:t>
            </a:r>
          </a:p>
          <a:p>
            <a:r>
              <a:rPr lang="el-GR" sz="2000" dirty="0" smtClean="0"/>
              <a:t>Η </a:t>
            </a:r>
            <a:r>
              <a:rPr lang="el-GR" sz="2000" b="1" dirty="0" err="1" smtClean="0"/>
              <a:t>Visna</a:t>
            </a:r>
            <a:r>
              <a:rPr lang="el-GR" sz="2000" dirty="0" smtClean="0"/>
              <a:t> (</a:t>
            </a:r>
            <a:r>
              <a:rPr lang="el-GR" sz="2000" dirty="0" err="1" smtClean="0"/>
              <a:t>απίσχνανση</a:t>
            </a:r>
            <a:r>
              <a:rPr lang="el-GR" sz="2000" dirty="0" smtClean="0"/>
              <a:t>) είναι χρόνια </a:t>
            </a:r>
            <a:r>
              <a:rPr lang="el-GR" sz="2000" dirty="0" err="1" smtClean="0"/>
              <a:t>απομυελινωτική</a:t>
            </a:r>
            <a:r>
              <a:rPr lang="el-GR" sz="2000" dirty="0" smtClean="0"/>
              <a:t> νόσος του Κ. Ν. Σ. που χαρακτηρίζεται από ασαφή νευρικά συμπτώματα και ασταθές βάδισμα, το οποίο εξελίσσεται σε παραπληγία, παράλυση και θάνατο.</a:t>
            </a:r>
          </a:p>
          <a:p>
            <a:r>
              <a:rPr lang="el-GR" sz="2000" dirty="0"/>
              <a:t>Η περίοδος επώασης στη φυσική νόσο είναι 2 - 3 χρόνια. Η νόσος έχει </a:t>
            </a:r>
            <a:r>
              <a:rPr lang="el-GR" sz="2000" dirty="0" smtClean="0"/>
              <a:t>χρόνια εξέλιξη</a:t>
            </a:r>
            <a:r>
              <a:rPr lang="el-GR" sz="2000" dirty="0"/>
              <a:t>, διαρκεί μήνες, επιδεινώνεται προοδευτικά και απολήγει στο θάνατο. Ο </a:t>
            </a:r>
            <a:r>
              <a:rPr lang="el-GR" sz="2000" dirty="0" smtClean="0"/>
              <a:t>ιός υπάρχει </a:t>
            </a:r>
            <a:r>
              <a:rPr lang="el-GR" sz="2000" dirty="0"/>
              <a:t>στους ιστούς, ταυτόχρονα με την παρουσία αντισωμάτων.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032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MAEDI (αναπνευστική μορφή</a:t>
            </a:r>
            <a:r>
              <a:rPr lang="el-GR" sz="2800" dirty="0" smtClean="0"/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Συμπτωματολογία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Περίοδος επώασης στη φυσική νόσο. 2-3 χρόνια (οι αλλοιώσεις </a:t>
            </a:r>
            <a:r>
              <a:rPr lang="el-GR" sz="2000" dirty="0" smtClean="0"/>
              <a:t>εμφανίζονται νωρίτερα</a:t>
            </a:r>
            <a:r>
              <a:rPr lang="el-GR" sz="2000" dirty="0"/>
              <a:t>).</a:t>
            </a:r>
          </a:p>
          <a:p>
            <a:pPr marL="0" indent="0">
              <a:buNone/>
            </a:pPr>
            <a:r>
              <a:rPr lang="el-GR" sz="2000" dirty="0"/>
              <a:t>• Προσβάλλονται ζώα μεγάλης ηλικίας&gt; 2ετών.</a:t>
            </a:r>
          </a:p>
          <a:p>
            <a:pPr marL="0" indent="0">
              <a:buNone/>
            </a:pPr>
            <a:r>
              <a:rPr lang="el-GR" sz="2000" dirty="0"/>
              <a:t>• Η εξέλιξη της νόσου διαρκεί 2-18 μήνες.</a:t>
            </a:r>
          </a:p>
          <a:p>
            <a:pPr marL="0" indent="0">
              <a:buNone/>
            </a:pPr>
            <a:r>
              <a:rPr lang="el-GR" sz="2000" dirty="0"/>
              <a:t>• Προοδευτικά αυξανόμενη δύσπνοια, προοδευτική αδυναμία.</a:t>
            </a:r>
          </a:p>
          <a:p>
            <a:pPr marL="0" indent="0">
              <a:buNone/>
            </a:pPr>
            <a:r>
              <a:rPr lang="el-GR" sz="2000" dirty="0"/>
              <a:t>• Απουσία σχεδόν βρογχικού εκκρίματος και βήχα.</a:t>
            </a:r>
          </a:p>
          <a:p>
            <a:pPr marL="0" indent="0">
              <a:buNone/>
            </a:pPr>
            <a:r>
              <a:rPr lang="el-GR" sz="2000" dirty="0"/>
              <a:t>• Απόληξη θάνατος.</a:t>
            </a:r>
          </a:p>
          <a:p>
            <a:pPr marL="0" indent="0">
              <a:buNone/>
            </a:pPr>
            <a:r>
              <a:rPr lang="el-GR" sz="2000" dirty="0"/>
              <a:t>• Οι πνεύμονες 2-4 φορές μεγαλύτεροι και βαρύτεροι του φυσιολογικού.</a:t>
            </a:r>
          </a:p>
          <a:p>
            <a:pPr marL="0" indent="0">
              <a:buNone/>
            </a:pPr>
            <a:r>
              <a:rPr lang="el-GR" sz="2000" dirty="0"/>
              <a:t>• Οι πνεύμονες έχουν χρώμα </a:t>
            </a:r>
            <a:r>
              <a:rPr lang="el-GR" sz="2000" dirty="0" err="1"/>
              <a:t>κιτρινόφαιο</a:t>
            </a:r>
            <a:r>
              <a:rPr lang="el-GR" sz="2000" dirty="0"/>
              <a:t> και σπογγώδη σύσταση.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29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VISNA (</a:t>
            </a:r>
            <a:r>
              <a:rPr lang="el-GR" sz="2800" dirty="0"/>
              <a:t>νευρική μορφή)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Συμπτωματολογία</a:t>
            </a:r>
          </a:p>
          <a:p>
            <a:pPr marL="0" indent="0">
              <a:buNone/>
            </a:pPr>
            <a:r>
              <a:rPr lang="el-GR" sz="2000" dirty="0"/>
              <a:t>• Τρομώδεις κινήσεις των χειλιών, ανώμαλες στάσεις της κεφαλής.</a:t>
            </a:r>
          </a:p>
          <a:p>
            <a:pPr marL="0" indent="0">
              <a:buNone/>
            </a:pPr>
            <a:r>
              <a:rPr lang="el-GR" sz="2000" dirty="0"/>
              <a:t>• Παράλυση των </a:t>
            </a:r>
            <a:r>
              <a:rPr lang="el-GR" sz="2000" dirty="0" err="1"/>
              <a:t>οπισθίων</a:t>
            </a:r>
            <a:r>
              <a:rPr lang="el-GR" sz="2000" dirty="0"/>
              <a:t> άκρων.</a:t>
            </a:r>
          </a:p>
          <a:p>
            <a:pPr marL="0" indent="0">
              <a:buNone/>
            </a:pPr>
            <a:r>
              <a:rPr lang="el-GR" sz="2000" dirty="0"/>
              <a:t>• Προοδευτική παραπληγία και θάνατος, ύστερα από μήνες.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3978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ΠΝΕΥΜΟΝΙΚΗ ΑΔΕΝΩΜΑΤΩΣΗ ΤΟΥ ΠΡΟΒΑΤΟΥ</a:t>
            </a:r>
            <a:br>
              <a:rPr lang="el-GR" sz="2800" dirty="0"/>
            </a:br>
            <a:r>
              <a:rPr lang="en-US" sz="2800" dirty="0"/>
              <a:t>(Pulmonary </a:t>
            </a:r>
            <a:r>
              <a:rPr lang="en-US" sz="2800" dirty="0" err="1"/>
              <a:t>adenomatosis</a:t>
            </a:r>
            <a:r>
              <a:rPr lang="en-US" sz="2800" i="1" dirty="0"/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Αιτιολογία - Παθογένεια</a:t>
            </a:r>
          </a:p>
          <a:p>
            <a:pPr marL="0" indent="0">
              <a:buNone/>
            </a:pPr>
            <a:r>
              <a:rPr lang="el-GR" sz="2000" dirty="0"/>
              <a:t>Χρόνια πνευμονική ιογενής λοίμωξη των προβάτων που χαρακτηρίζεται </a:t>
            </a:r>
            <a:r>
              <a:rPr lang="el-GR" sz="2000" dirty="0" smtClean="0"/>
              <a:t>από </a:t>
            </a:r>
            <a:r>
              <a:rPr lang="el-GR" sz="2000" dirty="0" err="1" smtClean="0"/>
              <a:t>αδενωματώδη</a:t>
            </a:r>
            <a:r>
              <a:rPr lang="el-GR" sz="2000" dirty="0" smtClean="0"/>
              <a:t> </a:t>
            </a:r>
            <a:r>
              <a:rPr lang="el-GR" sz="2000" dirty="0"/>
              <a:t>υπερπλασία του επιθηλίου των κυψελίδων. Οφείλεται σε ιό της οικογένειας </a:t>
            </a:r>
            <a:r>
              <a:rPr lang="el-GR" sz="2000" dirty="0" err="1" smtClean="0"/>
              <a:t>Retroviridae</a:t>
            </a:r>
            <a:r>
              <a:rPr lang="el-GR" sz="2000" dirty="0" smtClean="0"/>
              <a:t>. Η </a:t>
            </a:r>
            <a:r>
              <a:rPr lang="el-GR" sz="2000" dirty="0"/>
              <a:t>λοίμωξη εντοπίζεται στους πνεύμονες και έχει χρόνια εξέλιξη. Η νόσος </a:t>
            </a:r>
            <a:r>
              <a:rPr lang="el-GR" sz="2000" dirty="0" smtClean="0"/>
              <a:t>έχει τα </a:t>
            </a:r>
            <a:r>
              <a:rPr lang="el-GR" sz="2000" dirty="0"/>
              <a:t>χαρακτηριστικά γνωρίσματα μίας μεταδοτικής πρωτογενούς </a:t>
            </a:r>
            <a:r>
              <a:rPr lang="el-GR" sz="2000" dirty="0" smtClean="0"/>
              <a:t>πνευμονικής νεοπλασίας</a:t>
            </a:r>
            <a:r>
              <a:rPr lang="el-GR" sz="2000" dirty="0"/>
              <a:t>.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437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ΠΝΕΥΜΟΝΙΚΗ ΑΔΕΝΩΜΑΤΩΣΗ ΤΟΥ ΠΡΟΒΑΤΟΥ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(Pulmonary </a:t>
            </a:r>
            <a:r>
              <a:rPr lang="en-US" sz="2800" dirty="0" err="1">
                <a:solidFill>
                  <a:prstClr val="black"/>
                </a:solidFill>
              </a:rPr>
              <a:t>adenomatosis</a:t>
            </a:r>
            <a:r>
              <a:rPr lang="en-US" sz="2800" i="1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50324"/>
            <a:ext cx="85689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Συμπτωματολογία</a:t>
            </a:r>
          </a:p>
          <a:p>
            <a:r>
              <a:rPr lang="el-GR" sz="2000" dirty="0" smtClean="0"/>
              <a:t>Τα συμπτώματα εμφανίζονται </a:t>
            </a:r>
            <a:r>
              <a:rPr lang="el-GR" sz="2000" dirty="0"/>
              <a:t>σε ενήλικα άτομα, </a:t>
            </a:r>
            <a:r>
              <a:rPr lang="el-GR" sz="2000" dirty="0" smtClean="0"/>
              <a:t>συνήθως των τεσσάρων </a:t>
            </a:r>
            <a:r>
              <a:rPr lang="el-GR" sz="2000" dirty="0"/>
              <a:t>ετών. Διαρκεί αρκετούς μήνες και καταλήγει στο θάνατο.</a:t>
            </a:r>
          </a:p>
          <a:p>
            <a:r>
              <a:rPr lang="el-GR" sz="2000" dirty="0"/>
              <a:t>Στα αρχικά στάδια παρουσιάζεται δύσπνοια και βήχας μετά από </a:t>
            </a:r>
            <a:r>
              <a:rPr lang="el-GR" sz="2000" dirty="0" smtClean="0"/>
              <a:t>κόπωση. Ακολουθεί </a:t>
            </a:r>
            <a:r>
              <a:rPr lang="el-GR" sz="2000" dirty="0"/>
              <a:t>πιο έντονη δύσπνοια, ρινικό έκκριμα και </a:t>
            </a:r>
            <a:r>
              <a:rPr lang="el-GR" sz="2000" dirty="0" err="1"/>
              <a:t>απίσχνανση</a:t>
            </a:r>
            <a:r>
              <a:rPr lang="el-GR" sz="2000" dirty="0"/>
              <a:t>.  </a:t>
            </a:r>
            <a:r>
              <a:rPr lang="el-GR" sz="2000" dirty="0" smtClean="0"/>
              <a:t>Σε προχωρημένα περιστατικά </a:t>
            </a:r>
            <a:r>
              <a:rPr lang="el-GR" sz="2000" dirty="0"/>
              <a:t>ακούγονται ρόγχοι και από τους μυκτήρες εξέρχεται άφθονη </a:t>
            </a:r>
            <a:r>
              <a:rPr lang="el-GR" sz="2000" dirty="0" smtClean="0"/>
              <a:t>υδαρής βλέννα.</a:t>
            </a:r>
          </a:p>
          <a:p>
            <a:r>
              <a:rPr lang="el-GR" sz="2000" dirty="0" err="1"/>
              <a:t>Νεκροτομικά</a:t>
            </a:r>
            <a:r>
              <a:rPr lang="el-GR" sz="2000" dirty="0"/>
              <a:t> οι αλλοιώσεις περιορίζονται στη θωρακική κοιλότητα και οι </a:t>
            </a:r>
            <a:r>
              <a:rPr lang="el-GR" sz="2000" dirty="0" smtClean="0"/>
              <a:t>πνεύμονες εμφανίζονται </a:t>
            </a:r>
            <a:r>
              <a:rPr lang="el-GR" sz="2000" dirty="0"/>
              <a:t>2-4 φορές βαρύτεροι από το κανονικό. Στην επιφάνειά τους </a:t>
            </a:r>
            <a:r>
              <a:rPr lang="el-GR" sz="2000" dirty="0" smtClean="0"/>
              <a:t>διακρίνονται επίπεδοι </a:t>
            </a:r>
            <a:r>
              <a:rPr lang="el-GR" sz="2000" dirty="0"/>
              <a:t>όγκοι.</a:t>
            </a:r>
          </a:p>
          <a:p>
            <a:r>
              <a:rPr lang="el-GR" sz="2000" dirty="0"/>
              <a:t>Η νόσος δεν θεραπεύεται, εκριζώνεται με τη μέθοδο της σφαγής των </a:t>
            </a:r>
            <a:r>
              <a:rPr lang="el-GR" sz="2000" dirty="0" smtClean="0"/>
              <a:t>μολυσμένων κοπαδιών </a:t>
            </a:r>
            <a:r>
              <a:rPr lang="el-GR" sz="2000" dirty="0"/>
              <a:t>ή ατόμων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59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l-GR" b="1" dirty="0" smtClean="0"/>
              <a:t>ΝΟΣΗΜΑΤΑ ΠΟΥ ΟΦΕΙΛΟΝΤΑΙ ΣΕ </a:t>
            </a:r>
            <a:r>
              <a:rPr lang="en-US" b="1" dirty="0" smtClean="0"/>
              <a:t>PRIONS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765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SCRAPIE</a:t>
            </a:r>
            <a:br>
              <a:rPr lang="el-GR" sz="2800" dirty="0"/>
            </a:br>
            <a:r>
              <a:rPr lang="el-GR" sz="2800" dirty="0"/>
              <a:t>(Τρομώδης νόσος του προβάτου)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Είναι λοιμώδης εκφυλιστική εγκεφαλοπάθεια των προβάτων και σπάνια </a:t>
            </a:r>
            <a:r>
              <a:rPr lang="el-GR" sz="2000" dirty="0" smtClean="0"/>
              <a:t>των</a:t>
            </a:r>
            <a:r>
              <a:rPr lang="en-US" sz="2000" dirty="0" smtClean="0"/>
              <a:t> </a:t>
            </a:r>
            <a:r>
              <a:rPr lang="el-GR" sz="2000" dirty="0" smtClean="0"/>
              <a:t>αιγών </a:t>
            </a:r>
            <a:r>
              <a:rPr lang="el-GR" sz="2000" dirty="0"/>
              <a:t>που χαρακτηρίζεται από μακρύ χρόνο επώασης και αργή εξέλιξη. Από </a:t>
            </a: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 smtClean="0"/>
              <a:t>φυσική </a:t>
            </a:r>
            <a:r>
              <a:rPr lang="el-GR" sz="2000" dirty="0"/>
              <a:t>νόσο προσβάλλονται' τα πρόβατα και σπάνια οι αίγες ηλικίας 1 - 4 ετών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/>
              <a:t>Ο λοιμογόνος παράγονται ανήκει σε μια νέα ομάδα διαφορετική από τις ήδη </a:t>
            </a:r>
            <a:r>
              <a:rPr lang="el-GR" sz="2000" dirty="0" smtClean="0"/>
              <a:t>γνωστές</a:t>
            </a:r>
            <a:r>
              <a:rPr lang="en-US" sz="2000" dirty="0" smtClean="0"/>
              <a:t>. </a:t>
            </a:r>
            <a:r>
              <a:rPr lang="el-GR" sz="2000" dirty="0"/>
              <a:t>Ο αιτιολογικός παράγοντας της </a:t>
            </a:r>
            <a:r>
              <a:rPr lang="el-GR" sz="2000" dirty="0" err="1"/>
              <a:t>Scrapie</a:t>
            </a:r>
            <a:r>
              <a:rPr lang="el-GR" sz="2000" dirty="0"/>
              <a:t> δεν είναι κλασσικός ιός,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r>
              <a:rPr lang="el-GR" sz="2000" dirty="0" err="1" smtClean="0"/>
              <a:t>λιποπρωτείνη</a:t>
            </a:r>
            <a:r>
              <a:rPr lang="el-GR" sz="2000" dirty="0" smtClean="0"/>
              <a:t> </a:t>
            </a:r>
            <a:r>
              <a:rPr lang="el-GR" sz="2000" dirty="0"/>
              <a:t>που έχει την ιδιότητα της αυτό-αναπαραγωγής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r>
              <a:rPr lang="el-GR" sz="2000" dirty="0"/>
              <a:t>Περιέχεται στους ιστούς (κυρίως εγκέφαλος) των </a:t>
            </a:r>
            <a:r>
              <a:rPr lang="el-GR" sz="2000" dirty="0" smtClean="0"/>
              <a:t>ασθενών</a:t>
            </a:r>
            <a:r>
              <a:rPr lang="en-US" sz="2000" dirty="0" smtClean="0"/>
              <a:t> </a:t>
            </a:r>
            <a:r>
              <a:rPr lang="el-GR" sz="2000" dirty="0" smtClean="0"/>
              <a:t>ζώων</a:t>
            </a:r>
            <a:r>
              <a:rPr lang="el-GR" sz="2000" dirty="0"/>
              <a:t>. Τα στελέχη διακρίνονται σε δύο ομάδες, </a:t>
            </a:r>
            <a:r>
              <a:rPr lang="el-GR" sz="2000" b="1" dirty="0" smtClean="0"/>
              <a:t>α) </a:t>
            </a:r>
            <a:r>
              <a:rPr lang="el-GR" sz="2000" dirty="0" smtClean="0"/>
              <a:t>αυτά </a:t>
            </a:r>
            <a:r>
              <a:rPr lang="el-GR" sz="2000" dirty="0"/>
              <a:t>που προκαλούν κνησμό και </a:t>
            </a:r>
            <a:r>
              <a:rPr lang="el-GR" sz="2000" b="1" dirty="0" smtClean="0"/>
              <a:t>β) </a:t>
            </a:r>
            <a:r>
              <a:rPr lang="el-GR" sz="2000" dirty="0" smtClean="0"/>
              <a:t>αυτά</a:t>
            </a:r>
            <a:r>
              <a:rPr lang="en-US" sz="2000" dirty="0" smtClean="0"/>
              <a:t> </a:t>
            </a:r>
            <a:r>
              <a:rPr lang="el-GR" sz="2000" dirty="0" smtClean="0"/>
              <a:t>που </a:t>
            </a:r>
            <a:r>
              <a:rPr lang="el-GR" sz="2000" dirty="0"/>
              <a:t>προκαλούν λήθαργο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Η διάρκεια επώασης επηρεάζεται </a:t>
            </a:r>
            <a:r>
              <a:rPr lang="el-GR" sz="2000" dirty="0" smtClean="0"/>
              <a:t>από γενετικούς </a:t>
            </a:r>
            <a:r>
              <a:rPr lang="el-GR" sz="2000" dirty="0"/>
              <a:t>παράγοντες. Η </a:t>
            </a:r>
            <a:r>
              <a:rPr lang="el-GR" sz="2000" dirty="0" err="1"/>
              <a:t>scrapie</a:t>
            </a:r>
            <a:r>
              <a:rPr lang="el-GR" sz="2000" dirty="0"/>
              <a:t> είναι εκφυλιστική νόσος του Κ. Ν. Σ και </a:t>
            </a:r>
            <a:r>
              <a:rPr lang="el-GR" sz="2000" dirty="0" smtClean="0"/>
              <a:t>μεγάλος αριθμός </a:t>
            </a:r>
            <a:r>
              <a:rPr lang="el-GR" sz="2000" dirty="0"/>
              <a:t>νευρώνων παρουσιάζει εκφύλιση και </a:t>
            </a:r>
            <a:r>
              <a:rPr lang="el-GR" sz="2000" dirty="0" err="1"/>
              <a:t>κενοτοπίωση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654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SCRAPIE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(Τρομώδης νόσος του προβάτου)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365"/>
            <a:ext cx="850728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Συμπτωματολογία</a:t>
            </a:r>
          </a:p>
          <a:p>
            <a:pPr marL="0" indent="0">
              <a:buNone/>
            </a:pPr>
            <a:r>
              <a:rPr lang="el-GR" sz="2000" dirty="0"/>
              <a:t>Η περίοδος επώασης είναι 1 - 5 χρόνια και η εξέλιξη διαρκεί εβδομάδες, μήνες </a:t>
            </a:r>
            <a:r>
              <a:rPr lang="el-GR" sz="2000" dirty="0" smtClean="0"/>
              <a:t>ή χρόνια</a:t>
            </a:r>
            <a:r>
              <a:rPr lang="el-GR" sz="2000" dirty="0"/>
              <a:t>. Τα συμπτώματα εμφανίζονται αργά και επιδεινώνονται προοδευτικά.</a:t>
            </a:r>
          </a:p>
          <a:p>
            <a:pPr marL="0" indent="0">
              <a:buNone/>
            </a:pPr>
            <a:r>
              <a:rPr lang="el-GR" sz="2000" dirty="0"/>
              <a:t>• Απουσία πυρετού.</a:t>
            </a:r>
          </a:p>
          <a:p>
            <a:pPr marL="0" indent="0">
              <a:buNone/>
            </a:pPr>
            <a:r>
              <a:rPr lang="el-GR" sz="2000" dirty="0"/>
              <a:t>• Ελαφρές τρομώδεις κινήσεις στην κεφαλή, υπεραισθησία στο δέρμα.</a:t>
            </a:r>
          </a:p>
          <a:p>
            <a:pPr marL="0" indent="0">
              <a:buNone/>
            </a:pPr>
            <a:r>
              <a:rPr lang="el-GR" sz="2000" dirty="0"/>
              <a:t>• Ορισμένα ζώα επιδεικνύουν υπνηλία ή πέφτουν σε λήθαργο.</a:t>
            </a:r>
          </a:p>
          <a:p>
            <a:pPr marL="0" indent="0">
              <a:buNone/>
            </a:pPr>
            <a:r>
              <a:rPr lang="el-GR" sz="2000" dirty="0"/>
              <a:t>• Ορισμένα ζώα εμφανίζουν έντονο κνησμό που εκδηλώνεται με τριβή </a:t>
            </a:r>
            <a:r>
              <a:rPr lang="el-GR" sz="2000" dirty="0" smtClean="0"/>
              <a:t>σε αντικείμενα </a:t>
            </a:r>
            <a:r>
              <a:rPr lang="el-GR" sz="2000" dirty="0"/>
              <a:t>ή με δαγκώματα.</a:t>
            </a:r>
          </a:p>
          <a:p>
            <a:pPr marL="0" indent="0">
              <a:buNone/>
            </a:pPr>
            <a:r>
              <a:rPr lang="el-GR" sz="2000" dirty="0"/>
              <a:t>• Απουσία συντονισμού κινήσεων, αταξικό βάδισμα, παράλυση, θάνατος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Η οριζόντια </a:t>
            </a:r>
            <a:r>
              <a:rPr lang="el-GR" sz="2000" dirty="0"/>
              <a:t>μετάδοση έχει αποδειχθεί ότι είναι δυνατή. O αιτιολογικός </a:t>
            </a:r>
            <a:r>
              <a:rPr lang="el-GR" sz="2000" dirty="0" smtClean="0"/>
              <a:t>παράγοντας υπάρχει </a:t>
            </a:r>
            <a:r>
              <a:rPr lang="el-GR" sz="2000" dirty="0"/>
              <a:t>στον πλακούντα.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1095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SCRAPIE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(Τρομώδης νόσος του προβάτου)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Σχέση με την δημόσια υγεία</a:t>
            </a:r>
          </a:p>
          <a:p>
            <a:pPr marL="0" indent="0">
              <a:buNone/>
            </a:pPr>
            <a:r>
              <a:rPr lang="el-GR" sz="2000" dirty="0"/>
              <a:t>Ο λοιμογόνος παράγοντας της </a:t>
            </a:r>
            <a:r>
              <a:rPr lang="el-GR" sz="2000" dirty="0" err="1"/>
              <a:t>Scrapie</a:t>
            </a:r>
            <a:r>
              <a:rPr lang="el-GR" sz="2000" dirty="0"/>
              <a:t> δεν μπορεί να μεταδοθεί στον </a:t>
            </a:r>
            <a:r>
              <a:rPr lang="el-GR" sz="2000" dirty="0" smtClean="0"/>
              <a:t>άνθρωπο. Για προληπτικούς </a:t>
            </a:r>
            <a:r>
              <a:rPr lang="el-GR" sz="2000" dirty="0"/>
              <a:t>ελέγχους στις Η.Π.Α. και την Ε.Ε. προτάθηκε </a:t>
            </a:r>
            <a:r>
              <a:rPr lang="el-GR" sz="2000" dirty="0" smtClean="0"/>
              <a:t>η κατάσχεση </a:t>
            </a:r>
            <a:r>
              <a:rPr lang="el-GR" sz="2000" dirty="0"/>
              <a:t>των </a:t>
            </a:r>
            <a:r>
              <a:rPr lang="el-GR" sz="2000" dirty="0" err="1"/>
              <a:t>σφάγιων</a:t>
            </a:r>
            <a:r>
              <a:rPr lang="el-GR" sz="2000" dirty="0"/>
              <a:t> των προσβεβλημένων προβάτων. </a:t>
            </a:r>
            <a:r>
              <a:rPr lang="el-GR" sz="2000" dirty="0" smtClean="0"/>
              <a:t>Ανάλογες εκφυλιστικές εγκεφαλοπάθειες </a:t>
            </a:r>
            <a:r>
              <a:rPr lang="el-GR" sz="2000" dirty="0"/>
              <a:t>στον άνθρωπο είναι:</a:t>
            </a:r>
          </a:p>
          <a:p>
            <a:pPr marL="0" indent="0">
              <a:buNone/>
            </a:pPr>
            <a:r>
              <a:rPr lang="el-GR" sz="2000" dirty="0"/>
              <a:t>α) Η νόσος </a:t>
            </a:r>
            <a:r>
              <a:rPr lang="el-GR" sz="2000" dirty="0" err="1" smtClean="0"/>
              <a:t>Kuru</a:t>
            </a:r>
            <a:r>
              <a:rPr lang="el-GR" sz="2000" dirty="0" smtClean="0"/>
              <a:t> όπου προσβάλλει </a:t>
            </a:r>
            <a:r>
              <a:rPr lang="el-GR" sz="2000" dirty="0"/>
              <a:t>άτομα ορισμένων οικογενειών σε ποσοστό έως 50%. Η νόσος </a:t>
            </a:r>
            <a:r>
              <a:rPr lang="el-GR" sz="2000" dirty="0" err="1" smtClean="0"/>
              <a:t>Kuru</a:t>
            </a:r>
            <a:r>
              <a:rPr lang="el-GR" sz="2000" dirty="0" smtClean="0"/>
              <a:t> εμφανίζει </a:t>
            </a:r>
            <a:r>
              <a:rPr lang="el-GR" sz="2000" dirty="0"/>
              <a:t>παρόμοιες </a:t>
            </a:r>
            <a:r>
              <a:rPr lang="el-GR" sz="2000" dirty="0" err="1"/>
              <a:t>ιστοπαθολογικές</a:t>
            </a:r>
            <a:r>
              <a:rPr lang="el-GR" sz="2000" dirty="0"/>
              <a:t> αλλοιώσεις με τη </a:t>
            </a:r>
            <a:r>
              <a:rPr lang="el-GR" sz="2000" dirty="0" err="1" smtClean="0"/>
              <a:t>scrapie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β) η νόσος </a:t>
            </a:r>
            <a:r>
              <a:rPr lang="el-GR" sz="2000" dirty="0" err="1" smtClean="0"/>
              <a:t>Creutzfeldt-Jakob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Στην Ε.Ε </a:t>
            </a:r>
            <a:r>
              <a:rPr lang="el-GR" sz="2000" dirty="0"/>
              <a:t>υπάρχει ειδικό πρόγραμμα ελέγχου και εκρίζωσης με ανίχνευση του </a:t>
            </a:r>
            <a:r>
              <a:rPr lang="el-GR" sz="2000" dirty="0" smtClean="0"/>
              <a:t>μολυσματικού παράγοντα </a:t>
            </a:r>
            <a:r>
              <a:rPr lang="el-GR" sz="2000" dirty="0"/>
              <a:t>στα σφάγια των μικρών μηρυκαστικών άνω του ενός έτους.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3913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784976" cy="3420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1. </a:t>
            </a:r>
            <a:r>
              <a:rPr lang="en-US" sz="1400" dirty="0"/>
              <a:t>J. C. </a:t>
            </a:r>
            <a:r>
              <a:rPr lang="en-US" sz="1400" dirty="0" err="1"/>
              <a:t>Hindson</a:t>
            </a:r>
            <a:r>
              <a:rPr lang="en-US" sz="1400" dirty="0"/>
              <a:t> and Agnes C. Winter (1996). Outline of clinical diagnosis </a:t>
            </a:r>
            <a:r>
              <a:rPr lang="en-US" sz="1400" dirty="0" smtClean="0"/>
              <a:t>in</a:t>
            </a:r>
            <a:r>
              <a:rPr lang="el-GR" sz="1400" dirty="0" smtClean="0"/>
              <a:t> </a:t>
            </a:r>
            <a:r>
              <a:rPr lang="en-US" sz="1400" dirty="0" smtClean="0"/>
              <a:t>sheep</a:t>
            </a:r>
            <a:r>
              <a:rPr lang="en-US" sz="1400" dirty="0"/>
              <a:t>. 2nd </a:t>
            </a:r>
            <a:r>
              <a:rPr lang="en-US" sz="1400" dirty="0" err="1"/>
              <a:t>ed.Blackwell</a:t>
            </a:r>
            <a:r>
              <a:rPr lang="en-US" sz="1400" dirty="0"/>
              <a:t> Science.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dirty="0"/>
              <a:t>James R. Gillespie (2000), Modern livestock and poultry production, 6th ed</a:t>
            </a:r>
            <a:r>
              <a:rPr lang="en-US" sz="1400" dirty="0" smtClean="0"/>
              <a:t>.,</a:t>
            </a:r>
            <a:r>
              <a:rPr lang="el-GR" sz="1400" dirty="0" smtClean="0"/>
              <a:t> </a:t>
            </a:r>
            <a:r>
              <a:rPr lang="en-US" sz="1400" dirty="0" smtClean="0"/>
              <a:t>ed</a:t>
            </a:r>
            <a:r>
              <a:rPr lang="en-US" sz="1400" dirty="0"/>
              <a:t>. Delmar and Thomson Learning.</a:t>
            </a:r>
          </a:p>
          <a:p>
            <a:pPr marL="0" indent="0">
              <a:buNone/>
            </a:pPr>
            <a:r>
              <a:rPr lang="el-GR" sz="1400" b="1" dirty="0"/>
              <a:t>3. </a:t>
            </a:r>
            <a:r>
              <a:rPr lang="el-GR" sz="1400" dirty="0"/>
              <a:t>Γ. Χ. </a:t>
            </a:r>
            <a:r>
              <a:rPr lang="el-GR" sz="1400" dirty="0" err="1"/>
              <a:t>Φθενάκης</a:t>
            </a:r>
            <a:r>
              <a:rPr lang="el-GR" sz="1400" dirty="0"/>
              <a:t>. (1993), Φυσιοπαθολογία του μαστικού αδένα </a:t>
            </a:r>
            <a:r>
              <a:rPr lang="el-GR" sz="1400" dirty="0" smtClean="0"/>
              <a:t>των προβατίνων</a:t>
            </a:r>
            <a:r>
              <a:rPr lang="el-GR" sz="1400" dirty="0"/>
              <a:t>. Αγροτικές εκδόσεις.</a:t>
            </a:r>
          </a:p>
          <a:p>
            <a:pPr marL="0" indent="0">
              <a:buNone/>
            </a:pPr>
            <a:r>
              <a:rPr lang="en-US" sz="1400" b="1" dirty="0"/>
              <a:t>4. </a:t>
            </a:r>
            <a:r>
              <a:rPr lang="en-US" sz="1400" dirty="0" err="1"/>
              <a:t>Acha</a:t>
            </a:r>
            <a:r>
              <a:rPr lang="en-US" sz="1400" dirty="0"/>
              <a:t>, PW and </a:t>
            </a:r>
            <a:r>
              <a:rPr lang="en-US" sz="1400" dirty="0" err="1"/>
              <a:t>Szyfres</a:t>
            </a:r>
            <a:r>
              <a:rPr lang="en-US" sz="1400" dirty="0"/>
              <a:t>, B (1997), </a:t>
            </a:r>
            <a:r>
              <a:rPr lang="en-US" sz="1400" dirty="0" err="1"/>
              <a:t>Zoonoses</a:t>
            </a:r>
            <a:r>
              <a:rPr lang="en-US" sz="1400" dirty="0"/>
              <a:t> and Communicable </a:t>
            </a:r>
            <a:r>
              <a:rPr lang="en-US" sz="1400" dirty="0" smtClean="0"/>
              <a:t>Diseases</a:t>
            </a:r>
            <a:r>
              <a:rPr lang="el-GR" sz="1400" dirty="0" smtClean="0"/>
              <a:t> </a:t>
            </a:r>
            <a:r>
              <a:rPr lang="en-US" sz="1400" dirty="0" smtClean="0"/>
              <a:t>Common </a:t>
            </a:r>
            <a:r>
              <a:rPr lang="en-US" sz="1400" dirty="0"/>
              <a:t>to Man and Animals, 3rd ed., </a:t>
            </a:r>
            <a:r>
              <a:rPr lang="en-US" sz="1400" dirty="0" err="1"/>
              <a:t>Panamerican</a:t>
            </a:r>
            <a:r>
              <a:rPr lang="en-US" sz="1400" dirty="0"/>
              <a:t> Heath Organization.</a:t>
            </a:r>
          </a:p>
          <a:p>
            <a:pPr marL="0" indent="0">
              <a:buNone/>
            </a:pPr>
            <a:r>
              <a:rPr lang="en-US" sz="1400" b="1" dirty="0"/>
              <a:t>5. </a:t>
            </a:r>
            <a:r>
              <a:rPr lang="en-US" sz="1400" dirty="0" err="1"/>
              <a:t>Kurstak</a:t>
            </a:r>
            <a:r>
              <a:rPr lang="en-US" sz="1400" dirty="0"/>
              <a:t>, E and </a:t>
            </a:r>
            <a:r>
              <a:rPr lang="en-US" sz="1400" dirty="0" err="1"/>
              <a:t>Kurstak</a:t>
            </a:r>
            <a:r>
              <a:rPr lang="en-US" sz="1400" dirty="0"/>
              <a:t> C (1991), Comparative Diagnosis of Viral </a:t>
            </a:r>
            <a:r>
              <a:rPr lang="en-US" sz="1400" dirty="0" smtClean="0"/>
              <a:t>Diseases.</a:t>
            </a:r>
            <a:r>
              <a:rPr lang="el-GR" sz="1400" dirty="0" smtClean="0"/>
              <a:t> </a:t>
            </a:r>
            <a:r>
              <a:rPr lang="en-US" sz="1400" dirty="0" smtClean="0"/>
              <a:t>ed</a:t>
            </a:r>
            <a:r>
              <a:rPr lang="en-US" sz="1400" dirty="0"/>
              <a:t>. Academic Press, New York, USA.</a:t>
            </a:r>
          </a:p>
          <a:p>
            <a:pPr marL="0" indent="0">
              <a:buNone/>
            </a:pPr>
            <a:r>
              <a:rPr lang="en-US" sz="1400" b="1" dirty="0"/>
              <a:t>6. </a:t>
            </a:r>
            <a:r>
              <a:rPr lang="en-US" sz="1400" dirty="0"/>
              <a:t>K. A. Linklater, M. C. Smith (1993), Color Atlas of diseases and disorders </a:t>
            </a:r>
            <a:r>
              <a:rPr lang="en-US" sz="1400" dirty="0" smtClean="0"/>
              <a:t>of</a:t>
            </a:r>
            <a:r>
              <a:rPr lang="el-GR" sz="1400" dirty="0" smtClean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sheep and goat. Wolfe Publishing.</a:t>
            </a:r>
          </a:p>
          <a:p>
            <a:pPr marL="0" indent="0">
              <a:buNone/>
            </a:pPr>
            <a:r>
              <a:rPr lang="en-US" sz="1400" b="1" dirty="0"/>
              <a:t>7. </a:t>
            </a:r>
            <a:r>
              <a:rPr lang="en-US" sz="1400" dirty="0"/>
              <a:t>Eddie </a:t>
            </a:r>
            <a:r>
              <a:rPr lang="en-US" sz="1400" dirty="0" err="1"/>
              <a:t>Straiton</a:t>
            </a:r>
            <a:r>
              <a:rPr lang="en-US" sz="1400" dirty="0"/>
              <a:t> (1992). Sheep ailments, 6th ed., Farming Press.</a:t>
            </a:r>
          </a:p>
          <a:p>
            <a:pPr marL="0" indent="0">
              <a:buNone/>
            </a:pPr>
            <a:r>
              <a:rPr lang="en-US" sz="1400" b="1" dirty="0"/>
              <a:t>8. </a:t>
            </a:r>
            <a:r>
              <a:rPr lang="en-US" sz="1400" dirty="0"/>
              <a:t>Tony Hart and Paul shears (1996), Color Atlas of medical </a:t>
            </a:r>
            <a:r>
              <a:rPr lang="en-US" sz="1400" dirty="0" smtClean="0"/>
              <a:t>microbiology.</a:t>
            </a:r>
            <a:r>
              <a:rPr lang="el-GR" sz="1400" dirty="0" smtClean="0"/>
              <a:t> </a:t>
            </a:r>
            <a:r>
              <a:rPr lang="en-US" sz="1400" dirty="0" smtClean="0"/>
              <a:t>Mosby </a:t>
            </a:r>
            <a:r>
              <a:rPr lang="en-US" sz="1400" dirty="0"/>
              <a:t>Pub.</a:t>
            </a:r>
          </a:p>
          <a:p>
            <a:pPr marL="0" indent="0">
              <a:buNone/>
            </a:pPr>
            <a:r>
              <a:rPr lang="en-US" sz="1400" b="1" dirty="0"/>
              <a:t>9. </a:t>
            </a:r>
            <a:r>
              <a:rPr lang="en-US" sz="1400" dirty="0"/>
              <a:t>Meat International</a:t>
            </a:r>
          </a:p>
          <a:p>
            <a:pPr marL="0" indent="0"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10. </a:t>
            </a:r>
            <a:r>
              <a:rPr lang="en-US" dirty="0"/>
              <a:t>The Veterinary Record (Journal of the British Veterinary Association).</a:t>
            </a:r>
          </a:p>
          <a:p>
            <a:pPr marL="0" indent="0">
              <a:buNone/>
            </a:pPr>
            <a:r>
              <a:rPr lang="en-US" b="1" dirty="0"/>
              <a:t>11. </a:t>
            </a:r>
            <a:r>
              <a:rPr lang="en-US" dirty="0"/>
              <a:t>In practice (Journal of the British Veterinary Association).</a:t>
            </a:r>
          </a:p>
          <a:p>
            <a:pPr marL="0" indent="0">
              <a:buNone/>
            </a:pPr>
            <a:r>
              <a:rPr lang="en-US" b="1" dirty="0"/>
              <a:t>12. </a:t>
            </a:r>
            <a:r>
              <a:rPr lang="en-US" dirty="0"/>
              <a:t>C. D. </a:t>
            </a:r>
            <a:r>
              <a:rPr lang="en-US" dirty="0" err="1"/>
              <a:t>Buergelt</a:t>
            </a:r>
            <a:r>
              <a:rPr lang="en-US" dirty="0"/>
              <a:t> (1997).Reproductive pathology of Domestic animals. </a:t>
            </a:r>
            <a:r>
              <a:rPr lang="en-US" dirty="0" smtClean="0"/>
              <a:t>Mosby</a:t>
            </a:r>
            <a:r>
              <a:rPr lang="el-GR" dirty="0" smtClean="0"/>
              <a:t> </a:t>
            </a:r>
            <a:r>
              <a:rPr lang="en-US" dirty="0" smtClean="0"/>
              <a:t>Pub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13. </a:t>
            </a:r>
            <a:r>
              <a:rPr lang="en-US" dirty="0"/>
              <a:t>J. Matthews (1999). Diseases of the goat. 2nd edition. Blackwell Publishing.</a:t>
            </a:r>
          </a:p>
          <a:p>
            <a:pPr marL="0" indent="0">
              <a:buNone/>
            </a:pPr>
            <a:r>
              <a:rPr lang="en-US" b="1" dirty="0"/>
              <a:t>14. </a:t>
            </a:r>
            <a:r>
              <a:rPr lang="en-US" dirty="0"/>
              <a:t>W. B. Martin and I. D. Aitken. (2002). Diseases of the sheep. 3rd </a:t>
            </a:r>
            <a:r>
              <a:rPr lang="en-US" dirty="0" smtClean="0"/>
              <a:t>edition</a:t>
            </a:r>
            <a:r>
              <a:rPr lang="el-GR" dirty="0" smtClean="0"/>
              <a:t> </a:t>
            </a:r>
            <a:r>
              <a:rPr lang="en-US" dirty="0" err="1" smtClean="0"/>
              <a:t>Moredun</a:t>
            </a:r>
            <a:r>
              <a:rPr lang="en-US" dirty="0" smtClean="0"/>
              <a:t> </a:t>
            </a:r>
            <a:r>
              <a:rPr lang="en-US" dirty="0"/>
              <a:t>Institute, Blackwell Science.</a:t>
            </a:r>
          </a:p>
          <a:p>
            <a:pPr marL="0" indent="0">
              <a:buNone/>
            </a:pPr>
            <a:r>
              <a:rPr lang="el-GR" b="1" dirty="0"/>
              <a:t>15. </a:t>
            </a:r>
            <a:r>
              <a:rPr lang="el-GR" dirty="0"/>
              <a:t>A. </a:t>
            </a:r>
            <a:r>
              <a:rPr lang="el-GR" dirty="0" err="1"/>
              <a:t>Tζώρα</a:t>
            </a:r>
            <a:r>
              <a:rPr lang="el-GR" dirty="0"/>
              <a:t> (2002) Μικροβιολογία των ζώων, Έκδοση Τ.Ε.Ι. Ηπείρου.</a:t>
            </a:r>
          </a:p>
          <a:p>
            <a:pPr marL="0" indent="0">
              <a:buNone/>
            </a:pPr>
            <a:r>
              <a:rPr lang="el-GR" b="1" dirty="0"/>
              <a:t>16. </a:t>
            </a:r>
            <a:r>
              <a:rPr lang="el-GR" dirty="0"/>
              <a:t>Γ. Σκούφος (2002). Λοιμώδη νοσήματα και Υγιεινή των ζώων, Έκδοση Τ.Ε.Ι.</a:t>
            </a:r>
          </a:p>
          <a:p>
            <a:pPr marL="0" indent="0">
              <a:buNone/>
            </a:pPr>
            <a:r>
              <a:rPr lang="el-GR" dirty="0"/>
              <a:t>Ηπείρου.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634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/>
              <a:t>ΙΟΓΕΝΗ ΝΟΣΗΜΑΤΑ ΤΩΝ ΜΗΡΥΚΑΣΤΙΚΩΝ</a:t>
            </a:r>
            <a:r>
              <a:rPr lang="en-US" b="1" dirty="0"/>
              <a:t> </a:t>
            </a:r>
            <a:r>
              <a:rPr lang="el-GR" b="1" dirty="0"/>
              <a:t>ΚΑΙ</a:t>
            </a:r>
          </a:p>
          <a:p>
            <a:r>
              <a:rPr lang="el-GR" b="1" dirty="0"/>
              <a:t>ΝΟΣΗΜΑΤΑ ΠΟΥ ΟΦΕΙΛΟΝΤΑΙ ΣΕ </a:t>
            </a:r>
            <a:r>
              <a:rPr lang="en-US" b="1" dirty="0"/>
              <a:t>PRIONS</a:t>
            </a:r>
            <a:endParaRPr lang="el-GR" b="1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ΑΦΘΩΔΗΣ ΠΥΡΕΤΟΣ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FOOT AND MOUTH DISEASE)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003232" cy="354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Αιτιολογία</a:t>
            </a:r>
          </a:p>
          <a:p>
            <a:pPr marL="0" indent="0">
              <a:buNone/>
            </a:pPr>
            <a:r>
              <a:rPr lang="el-GR" sz="2000" dirty="0"/>
              <a:t>Είναι οξεία πολύ μεταδοτική νόσος των δίχηλων ζώων (μηρυκαστικών), </a:t>
            </a:r>
            <a:r>
              <a:rPr lang="el-GR" sz="2000" dirty="0" smtClean="0"/>
              <a:t>που οφείλεται </a:t>
            </a:r>
            <a:r>
              <a:rPr lang="el-GR" sz="2000" dirty="0"/>
              <a:t>σε ιό και χαρακτηρίζεται από πυρετό και φυσαλιδώδες εξάνθημα </a:t>
            </a:r>
            <a:r>
              <a:rPr lang="el-GR" sz="2000" dirty="0" smtClean="0"/>
              <a:t>στο βλεννογόνο </a:t>
            </a:r>
            <a:r>
              <a:rPr lang="el-GR" sz="2000" dirty="0"/>
              <a:t>του στόματος, στο δέρμα των κάτω άκρων και του μαστού. Τα </a:t>
            </a:r>
            <a:r>
              <a:rPr lang="el-GR" sz="2000" dirty="0" smtClean="0"/>
              <a:t>πρόβατα και </a:t>
            </a:r>
            <a:r>
              <a:rPr lang="el-GR" sz="2000" dirty="0"/>
              <a:t>οι αίγες είναι οι φυσικοί ξενιστές του ιού. Προσβάλλεται επίσης και ο άνθρωπος.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2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ΑΦΘΩΔΗΣ ΠΥΡΕΤΟΣ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(FOOT AND MOUTH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2"/>
            <a:ext cx="8229600" cy="3525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O ιός είναι ευαίσθητος </a:t>
            </a:r>
            <a:r>
              <a:rPr lang="el-GR" sz="2000" b="1" dirty="0" smtClean="0"/>
              <a:t>α)</a:t>
            </a:r>
            <a:r>
              <a:rPr lang="el-GR" sz="2000" dirty="0" smtClean="0"/>
              <a:t> στη θερμοκρασία, </a:t>
            </a:r>
            <a:r>
              <a:rPr lang="el-GR" sz="2000" b="1" dirty="0" smtClean="0"/>
              <a:t>β)</a:t>
            </a:r>
            <a:r>
              <a:rPr lang="el-GR" sz="2000" dirty="0" smtClean="0"/>
              <a:t> στην </a:t>
            </a:r>
            <a:r>
              <a:rPr lang="el-GR" sz="2000" dirty="0"/>
              <a:t>άμεση ηλιακή ακτινοβολία </a:t>
            </a:r>
            <a:r>
              <a:rPr lang="el-GR" sz="2000" dirty="0" smtClean="0"/>
              <a:t>και </a:t>
            </a:r>
            <a:r>
              <a:rPr lang="el-GR" sz="2000" b="1" dirty="0" smtClean="0"/>
              <a:t>γ)</a:t>
            </a:r>
            <a:r>
              <a:rPr lang="el-GR" sz="2000" dirty="0" smtClean="0"/>
              <a:t> </a:t>
            </a:r>
            <a:r>
              <a:rPr lang="el-GR" sz="2000" dirty="0"/>
              <a:t>σε </a:t>
            </a:r>
            <a:r>
              <a:rPr lang="el-GR" sz="2000" dirty="0" smtClean="0"/>
              <a:t> τιμές </a:t>
            </a:r>
            <a:r>
              <a:rPr lang="el-GR" sz="2000" dirty="0" err="1" smtClean="0"/>
              <a:t>pΗ</a:t>
            </a:r>
            <a:r>
              <a:rPr lang="el-GR" sz="2000" dirty="0" smtClean="0"/>
              <a:t> &lt;5</a:t>
            </a:r>
            <a:r>
              <a:rPr lang="el-GR" sz="2000" dirty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&gt;10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dirty="0" smtClean="0"/>
              <a:t>Ιός </a:t>
            </a:r>
            <a:r>
              <a:rPr lang="el-GR" sz="2000" dirty="0"/>
              <a:t>που </a:t>
            </a:r>
            <a:r>
              <a:rPr lang="el-GR" sz="2000" dirty="0" smtClean="0"/>
              <a:t>προήλθε από </a:t>
            </a:r>
            <a:r>
              <a:rPr lang="el-GR" sz="2000" dirty="0"/>
              <a:t>εκκρίματα ή απεκκρίματα ζώων μπορεί να διατηρήσει τη λοιμογόνο </a:t>
            </a:r>
            <a:r>
              <a:rPr lang="el-GR" sz="2000" dirty="0" smtClean="0"/>
              <a:t>ικανότητά του </a:t>
            </a:r>
            <a:r>
              <a:rPr lang="el-GR" sz="2000" dirty="0"/>
              <a:t>στις παρακάτω συνθήκες:</a:t>
            </a:r>
          </a:p>
          <a:p>
            <a:pPr marL="0" indent="0">
              <a:buNone/>
            </a:pPr>
            <a:r>
              <a:rPr lang="el-GR" sz="2000" dirty="0"/>
              <a:t>-Δάπεδα, τοίχοι, στρωμνή στάβλων μακριά από το άμεσο ηλιακό φως για </a:t>
            </a:r>
            <a:r>
              <a:rPr lang="el-GR" sz="2000" dirty="0" smtClean="0"/>
              <a:t>δύο μήνες </a:t>
            </a:r>
            <a:r>
              <a:rPr lang="el-GR" sz="2000" dirty="0"/>
              <a:t>το καλοκαίρι και τρεις το χειμώνα</a:t>
            </a:r>
            <a:r>
              <a:rPr lang="el-GR" sz="2000" dirty="0" smtClean="0"/>
              <a:t>. </a:t>
            </a:r>
          </a:p>
          <a:p>
            <a:pPr marL="0" indent="0">
              <a:buNone/>
            </a:pPr>
            <a:r>
              <a:rPr lang="el-GR" sz="2000" dirty="0" smtClean="0"/>
              <a:t>-</a:t>
            </a:r>
            <a:r>
              <a:rPr lang="el-GR" sz="2000" dirty="0"/>
              <a:t>Χόρτα, άχυρο, τρίχες, δέρματα, εργαλεία για 15 περίπου εβδομάδες. </a:t>
            </a:r>
            <a:r>
              <a:rPr lang="el-GR" sz="2000" dirty="0" smtClean="0"/>
              <a:t>Λύματα </a:t>
            </a:r>
            <a:r>
              <a:rPr lang="el-GR" sz="2000" dirty="0" err="1" smtClean="0"/>
              <a:t>ζωοστασίων</a:t>
            </a:r>
            <a:r>
              <a:rPr lang="el-GR" sz="2000" dirty="0" smtClean="0"/>
              <a:t> </a:t>
            </a:r>
            <a:r>
              <a:rPr lang="el-GR" sz="2000" dirty="0"/>
              <a:t>για μερικές εβδομάδες.</a:t>
            </a:r>
          </a:p>
          <a:p>
            <a:pPr marL="0" indent="0">
              <a:buNone/>
            </a:pPr>
            <a:r>
              <a:rPr lang="el-GR" sz="2000" dirty="0"/>
              <a:t>-Υγρά κόπρανα το χειμώνα για 4 μήνες.</a:t>
            </a:r>
          </a:p>
          <a:p>
            <a:pPr marL="0" indent="0">
              <a:buNone/>
            </a:pPr>
            <a:r>
              <a:rPr lang="el-GR" sz="2000" dirty="0"/>
              <a:t>-</a:t>
            </a:r>
            <a:r>
              <a:rPr lang="el-GR" sz="2000" dirty="0" err="1"/>
              <a:t>Κοπροσωρός</a:t>
            </a:r>
            <a:r>
              <a:rPr lang="el-GR" sz="2000" dirty="0"/>
              <a:t> στο βάθος (34°C) για λιγότερο από 2 ημέρες, ενώ στην </a:t>
            </a:r>
            <a:r>
              <a:rPr lang="el-GR" sz="2000" dirty="0" smtClean="0"/>
              <a:t>επιφάνεια (24°C</a:t>
            </a:r>
            <a:r>
              <a:rPr lang="el-GR" sz="2000" dirty="0"/>
              <a:t>) για τουλάχιστον 4 ημέρες.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7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ΑΦΘΩΔΗΣ ΠΥΡΕΤΟΣ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(FOOT AND MOUTH DISEASE)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8885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Πρόληψη</a:t>
            </a:r>
          </a:p>
          <a:p>
            <a:pPr marL="0" indent="0">
              <a:buNone/>
            </a:pPr>
            <a:r>
              <a:rPr lang="el-GR" sz="2000" dirty="0"/>
              <a:t>Προβλήματα δημιουργούνται όταν:</a:t>
            </a:r>
          </a:p>
          <a:p>
            <a:pPr marL="0" indent="0">
              <a:buNone/>
            </a:pPr>
            <a:r>
              <a:rPr lang="el-GR" sz="2000" b="1" dirty="0"/>
              <a:t>1.</a:t>
            </a:r>
            <a:r>
              <a:rPr lang="el-GR" sz="2000" dirty="0"/>
              <a:t> Εισάγονται ευπαθή ζώα σε ενζωοτική περιοχή.</a:t>
            </a:r>
          </a:p>
          <a:p>
            <a:pPr marL="0" indent="0">
              <a:buNone/>
            </a:pPr>
            <a:r>
              <a:rPr lang="el-GR" sz="2000" b="1" dirty="0"/>
              <a:t>2.</a:t>
            </a:r>
            <a:r>
              <a:rPr lang="el-GR" sz="2000" dirty="0"/>
              <a:t> Εισάγονται μολυσμένα ζώα σε υγιές περιβάλλον με κρότωνες.</a:t>
            </a:r>
          </a:p>
          <a:p>
            <a:pPr marL="0" indent="0">
              <a:buNone/>
            </a:pPr>
            <a:r>
              <a:rPr lang="el-GR" sz="2000" b="1" dirty="0"/>
              <a:t>3.</a:t>
            </a:r>
            <a:r>
              <a:rPr lang="el-GR" sz="2000" dirty="0"/>
              <a:t> Διαταραχθεί η ισορροπία της ενζωοτικής περιοχής.</a:t>
            </a:r>
          </a:p>
          <a:p>
            <a:pPr marL="0" indent="0">
              <a:buNone/>
            </a:pPr>
            <a:r>
              <a:rPr lang="el-GR" sz="2000" dirty="0"/>
              <a:t>Άμεση προστασία μπορεί να επιτευχθεί με την καταπολέμηση των κροτώνων ή </a:t>
            </a:r>
            <a:r>
              <a:rPr lang="el-GR" sz="2000" dirty="0" smtClean="0"/>
              <a:t>την αποφυγή </a:t>
            </a:r>
            <a:r>
              <a:rPr lang="el-GR" sz="2000" dirty="0"/>
              <a:t>λειμώνων, όπου υπάρχουν μολυσμένοι κρότωνες.</a:t>
            </a:r>
          </a:p>
          <a:p>
            <a:pPr marL="0" indent="0">
              <a:buNone/>
            </a:pPr>
            <a:r>
              <a:rPr lang="el-GR" sz="2000" dirty="0"/>
              <a:t>Στον άνθρωπο αναφέρονται κρούσματα </a:t>
            </a:r>
            <a:r>
              <a:rPr lang="el-GR" sz="2000" dirty="0" err="1"/>
              <a:t>πιροπλάσμωσης</a:t>
            </a:r>
            <a:r>
              <a:rPr lang="el-GR" sz="2000" dirty="0"/>
              <a:t> που παρατηρήθηκαν </a:t>
            </a:r>
            <a:r>
              <a:rPr lang="el-GR" sz="2000" dirty="0" smtClean="0"/>
              <a:t>ύστερα από </a:t>
            </a:r>
            <a:r>
              <a:rPr lang="el-GR" sz="2000" dirty="0" err="1"/>
              <a:t>νήγμα</a:t>
            </a:r>
            <a:r>
              <a:rPr lang="el-GR" sz="2000" dirty="0"/>
              <a:t> με κρότωνα και αποδόθηκαν σε διάφορα είδη </a:t>
            </a:r>
            <a:r>
              <a:rPr lang="el-GR" sz="2000" dirty="0" err="1"/>
              <a:t>Babesia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2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ΑΦΘΩΔΗΣ ΠΥΡΕΤΟΣ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(FOOT AND MOUTH DISEASE)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417340"/>
            <a:ext cx="7704856" cy="3687796"/>
          </a:xfrm>
        </p:spPr>
        <p:txBody>
          <a:bodyPr>
            <a:noAutofit/>
          </a:bodyPr>
          <a:lstStyle/>
          <a:p>
            <a:r>
              <a:rPr lang="el-GR" sz="2000" dirty="0"/>
              <a:t>Στο γάλα δεν καταστρέφεται όταν θερμανθεί στους 72°C για 15 λεπτά. </a:t>
            </a:r>
            <a:r>
              <a:rPr lang="en-US" sz="2000" dirty="0" smtClean="0"/>
              <a:t>M</a:t>
            </a:r>
            <a:r>
              <a:rPr lang="el-GR" sz="2000" dirty="0" err="1" smtClean="0"/>
              <a:t>ικρή</a:t>
            </a:r>
            <a:r>
              <a:rPr lang="el-GR" sz="2000" dirty="0" smtClean="0"/>
              <a:t> </a:t>
            </a:r>
            <a:r>
              <a:rPr lang="el-GR" sz="2000" dirty="0"/>
              <a:t>ποσότητα του ιού παραμένει δραστική στις ως </a:t>
            </a:r>
            <a:r>
              <a:rPr lang="el-GR" sz="2000" dirty="0" smtClean="0"/>
              <a:t>άνω</a:t>
            </a:r>
            <a:r>
              <a:rPr lang="en-US" sz="2000" dirty="0" smtClean="0"/>
              <a:t> </a:t>
            </a:r>
            <a:r>
              <a:rPr lang="el-GR" sz="2000" dirty="0" smtClean="0"/>
              <a:t>θερμοκρασίες </a:t>
            </a:r>
            <a:r>
              <a:rPr lang="el-GR" sz="2000" dirty="0"/>
              <a:t>παστερίωσης. Στα </a:t>
            </a:r>
            <a:r>
              <a:rPr lang="el-GR" sz="2000" dirty="0" err="1"/>
              <a:t>γαλακτομικά</a:t>
            </a:r>
            <a:r>
              <a:rPr lang="el-GR" sz="2000" dirty="0"/>
              <a:t> προϊόντα (τυροκομικά, </a:t>
            </a:r>
            <a:r>
              <a:rPr lang="el-GR" sz="2000" dirty="0" smtClean="0"/>
              <a:t>γιαούρτι)</a:t>
            </a:r>
            <a:r>
              <a:rPr lang="en-US" sz="2000" dirty="0" smtClean="0"/>
              <a:t> </a:t>
            </a:r>
            <a:r>
              <a:rPr lang="el-GR" sz="2000" dirty="0" smtClean="0"/>
              <a:t>καταστρέφεται </a:t>
            </a:r>
            <a:r>
              <a:rPr lang="el-GR" sz="2000" dirty="0"/>
              <a:t>λόγω επίδρασης του γαλακτικού οξέος που δημιουργείται από </a:t>
            </a:r>
            <a:r>
              <a:rPr lang="el-GR" sz="2000" dirty="0" smtClean="0"/>
              <a:t>τις</a:t>
            </a:r>
            <a:r>
              <a:rPr lang="en-US" sz="2000" dirty="0" smtClean="0"/>
              <a:t> </a:t>
            </a:r>
            <a:r>
              <a:rPr lang="el-GR" sz="2000" dirty="0" smtClean="0"/>
              <a:t>ζυμώσεις</a:t>
            </a:r>
            <a:r>
              <a:rPr lang="el-GR" sz="2000" dirty="0"/>
              <a:t>.</a:t>
            </a:r>
          </a:p>
          <a:p>
            <a:r>
              <a:rPr lang="el-GR" sz="2000" dirty="0"/>
              <a:t>Στα σφάγια ο ιός που περιέχεται στο μυϊκό ιστό καταστρέφεται από την </a:t>
            </a:r>
            <a:r>
              <a:rPr lang="el-GR" sz="2000" dirty="0" smtClean="0"/>
              <a:t>επίδραση</a:t>
            </a:r>
            <a:r>
              <a:rPr lang="en-US" sz="2000" dirty="0" smtClean="0"/>
              <a:t> </a:t>
            </a:r>
            <a:r>
              <a:rPr lang="el-GR" sz="2000" dirty="0" smtClean="0"/>
              <a:t>του </a:t>
            </a:r>
            <a:r>
              <a:rPr lang="el-GR" sz="2000" dirty="0"/>
              <a:t>γαλακτικού και του </a:t>
            </a:r>
            <a:r>
              <a:rPr lang="el-GR" sz="2000" dirty="0" err="1"/>
              <a:t>πυρουβικού</a:t>
            </a:r>
            <a:r>
              <a:rPr lang="el-GR" sz="2000" dirty="0"/>
              <a:t> οξέος λόγω πτώσης του </a:t>
            </a:r>
            <a:r>
              <a:rPr lang="el-GR" sz="2000" dirty="0" err="1"/>
              <a:t>pΗ</a:t>
            </a:r>
            <a:r>
              <a:rPr lang="el-GR" sz="2000" dirty="0"/>
              <a:t>. Ο ιός όμως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περιέχεται </a:t>
            </a:r>
            <a:r>
              <a:rPr lang="el-GR" sz="2000" dirty="0"/>
              <a:t>στο μυελό των μακρών οστών και στα </a:t>
            </a:r>
            <a:r>
              <a:rPr lang="el-GR" sz="2000" dirty="0" smtClean="0"/>
              <a:t>παρεγχυματικά</a:t>
            </a:r>
            <a:r>
              <a:rPr lang="en-US" sz="2000" dirty="0" smtClean="0"/>
              <a:t> </a:t>
            </a:r>
            <a:r>
              <a:rPr lang="el-GR" sz="2000" dirty="0" smtClean="0"/>
              <a:t>όργανα </a:t>
            </a:r>
            <a:r>
              <a:rPr lang="el-GR" sz="2000" dirty="0"/>
              <a:t>(</a:t>
            </a:r>
            <a:r>
              <a:rPr lang="el-GR" sz="2000" dirty="0" smtClean="0"/>
              <a:t>ήπαρ,</a:t>
            </a:r>
            <a:r>
              <a:rPr lang="en-US" sz="2000" dirty="0" smtClean="0"/>
              <a:t> </a:t>
            </a:r>
            <a:r>
              <a:rPr lang="el-GR" sz="2000" dirty="0" smtClean="0"/>
              <a:t>σπλήνα</a:t>
            </a:r>
            <a:r>
              <a:rPr lang="el-GR" sz="2000" dirty="0"/>
              <a:t>, </a:t>
            </a:r>
            <a:r>
              <a:rPr lang="el-GR" sz="2000" dirty="0" err="1"/>
              <a:t>νεφροί</a:t>
            </a:r>
            <a:r>
              <a:rPr lang="el-GR" sz="2000" dirty="0"/>
              <a:t>) διατηρείται για εβδομάδες (10-16) σε θερμοκρασία </a:t>
            </a:r>
            <a:r>
              <a:rPr lang="el-GR" sz="2000" dirty="0" smtClean="0"/>
              <a:t>4°C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για </a:t>
            </a:r>
            <a:r>
              <a:rPr lang="el-GR" sz="2000" dirty="0" smtClean="0"/>
              <a:t>6</a:t>
            </a:r>
            <a:r>
              <a:rPr lang="en-US" sz="2000" dirty="0" smtClean="0"/>
              <a:t> </a:t>
            </a:r>
            <a:r>
              <a:rPr lang="el-GR" sz="2000" dirty="0" smtClean="0"/>
              <a:t>μήνες </a:t>
            </a:r>
            <a:r>
              <a:rPr lang="el-GR" sz="2000" dirty="0"/>
              <a:t>σε θερμοκρασία κατάψυξης.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698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ΑΦΘΩΔΗΣ ΠΥΡΕΤΟΣ 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(FOOT AND MOUTH DISEASE)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2"/>
            <a:ext cx="8229600" cy="375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Μόλυνση 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μετάδοση γίνεται με επαφή από μολυσμένα </a:t>
            </a:r>
            <a:r>
              <a:rPr lang="el-GR" sz="2000" dirty="0" smtClean="0"/>
              <a:t>ζώα, αντικείμενα </a:t>
            </a:r>
            <a:r>
              <a:rPr lang="el-GR" sz="2000" dirty="0"/>
              <a:t>η οχήματα, με πτηνά, τρωκτικά ή αρθρόποδα. Μεταδίδεται και με </a:t>
            </a:r>
            <a:r>
              <a:rPr lang="el-GR" sz="2000" dirty="0" smtClean="0"/>
              <a:t>τον </a:t>
            </a:r>
            <a:r>
              <a:rPr lang="el-GR" sz="2000" dirty="0" err="1" smtClean="0"/>
              <a:t>ανθρωπο</a:t>
            </a:r>
            <a:r>
              <a:rPr lang="el-GR" sz="2000" dirty="0" smtClean="0"/>
              <a:t> </a:t>
            </a:r>
            <a:r>
              <a:rPr lang="el-GR" sz="2000" dirty="0"/>
              <a:t>(υποδήματα, ρούχα, φάρυγγας), ενώ υπήρξαν </a:t>
            </a:r>
            <a:r>
              <a:rPr lang="el-GR" sz="2000" dirty="0" err="1" smtClean="0"/>
              <a:t>επιζωοτίες</a:t>
            </a:r>
            <a:r>
              <a:rPr lang="el-GR" sz="2000" dirty="0" smtClean="0"/>
              <a:t> που αποδίδονται </a:t>
            </a:r>
            <a:r>
              <a:rPr lang="el-GR" sz="2000" dirty="0"/>
              <a:t>στον ισχυρό άνεμο (1976-2002</a:t>
            </a:r>
            <a:r>
              <a:rPr lang="el-GR" sz="2000" dirty="0" smtClean="0"/>
              <a:t>).Σε </a:t>
            </a:r>
            <a:r>
              <a:rPr lang="el-GR" sz="2000" dirty="0"/>
              <a:t>μακρινές περιοχές ή από χώρα σε χώρα η μετάδοση επιτυγχάνεται:</a:t>
            </a:r>
          </a:p>
          <a:p>
            <a:pPr marL="0" indent="0">
              <a:buNone/>
            </a:pPr>
            <a:r>
              <a:rPr lang="el-GR" sz="2000" dirty="0"/>
              <a:t>α) Από την μετακίνηση ζωντανών μολυσμένων ζώων, είτε φορέων στο στάδιο </a:t>
            </a:r>
            <a:r>
              <a:rPr lang="el-GR" sz="2000" dirty="0" smtClean="0"/>
              <a:t>της επώασης </a:t>
            </a:r>
            <a:r>
              <a:rPr lang="el-GR" sz="2000" dirty="0"/>
              <a:t>ή ανάρρωσης.</a:t>
            </a:r>
          </a:p>
          <a:p>
            <a:pPr marL="0" indent="0">
              <a:buNone/>
            </a:pPr>
            <a:r>
              <a:rPr lang="el-GR" sz="2000" dirty="0"/>
              <a:t>β) Από μολυσμένα </a:t>
            </a:r>
            <a:r>
              <a:rPr lang="el-GR" sz="2000" dirty="0" err="1"/>
              <a:t>ζωοκομικά</a:t>
            </a:r>
            <a:r>
              <a:rPr lang="el-GR" sz="2000" dirty="0"/>
              <a:t> προϊόντα (γάλα, κρέας, δέρματα).</a:t>
            </a:r>
          </a:p>
          <a:p>
            <a:pPr marL="0" indent="0">
              <a:buNone/>
            </a:pPr>
            <a:r>
              <a:rPr lang="el-GR" sz="2000" dirty="0"/>
              <a:t>γ) Από μολυσμένα αντικείμενα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Η εξάπλωση της νόσου στην εκτροφή είναι ταχύτατη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8703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4240</TotalTime>
  <Words>2920</Words>
  <Application>Microsoft Office PowerPoint</Application>
  <PresentationFormat>Προβολή στην οθόνη (16:10)</PresentationFormat>
  <Paragraphs>249</Paragraphs>
  <Slides>38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Arial</vt:lpstr>
      <vt:lpstr>Arial Unicode MS</vt:lpstr>
      <vt:lpstr>Calibri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ΑΦΘΩΔΗΣ ΠΥΡΕΤΟΣ  (FOOT AND MOUTH DISEASE)</vt:lpstr>
      <vt:lpstr>ΑΦΘΩΔΗΣ ΠΥΡΕΤΟΣ  (FOOT AND MOUTH DISEASE)</vt:lpstr>
      <vt:lpstr>ΑΦΘΩΔΗΣ ΠΥΡΕΤΟΣ  (FOOT AND MOUTH DISEASE)</vt:lpstr>
      <vt:lpstr>ΑΦΘΩΔΗΣ ΠΥΡΕΤΟΣ  (FOOT AND MOUTH DISEASE)</vt:lpstr>
      <vt:lpstr>ΑΦΘΩΔΗΣ ΠΥΡΕΤΟΣ  (FOOT AND MOUTH DISEASE)</vt:lpstr>
      <vt:lpstr>ΑΦΘΩΔΗΣ ΠΥΡΕΤΟΣ  (FOOT AND MOUTH DISEASE)</vt:lpstr>
      <vt:lpstr>ΑΦΘΩΔΗΣ ΠΥΡΕΤΟΣ  (FOOT AND MOUTH DISEASE)</vt:lpstr>
      <vt:lpstr>ΝΟΣΟΣ BLUETONGUE (καταρροϊκός πυρετός του προβάτου)</vt:lpstr>
      <vt:lpstr>ΝΟΣΟΣ BLUETONGUE (καταρροϊκός πυρετός του προβάτου)</vt:lpstr>
      <vt:lpstr>ΝΟΣΟΣ BLUETONGUE (καταρροϊκός πυρετός του προβάτου)</vt:lpstr>
      <vt:lpstr>ΝΟΣΟΣ BLUETONGUE (καταρροϊκός πυρετός του προβάτου)</vt:lpstr>
      <vt:lpstr>ΕYΛOΓΙΑ  (Ροx virus)</vt:lpstr>
      <vt:lpstr>ΕYΛOΓΙΑ  (Ροx virus)</vt:lpstr>
      <vt:lpstr>ΕYΛOΓΙΑ  (Ροx virus)</vt:lpstr>
      <vt:lpstr>ΕYΛOΓΙΑ  (Ροx virus)</vt:lpstr>
      <vt:lpstr>ΛΟΙΜΩΔΕΣ ΕΚΘΥΜΑ ΤΩΝ ΑΙΓΩΝ ΚΑΙ ΤΩΝ ΠΡΟΒΑΤΩΝ (orf)</vt:lpstr>
      <vt:lpstr>ΛΟΙΜΩΔΕΣ ΕΚΘΥΜΑ ΤΩΝ ΑΙΓΩΝ ΚΑΙ ΤΩΝ ΠΡΟΒΑΤΩΝ (orf)</vt:lpstr>
      <vt:lpstr>ΛΟΙΜΩΔΕΣ ΕΚΘΥΜΑ ΤΩΝ ΑΙΓΩΝ ΚΑΙ ΤΩΝ ΠΡΟΒΑΤΩΝ (orf)</vt:lpstr>
      <vt:lpstr>ΜΑEDI-VISNA (Προϊούσα πνευμονία του προβάτου)</vt:lpstr>
      <vt:lpstr>MAEDI (αναπνευστική μορφή)</vt:lpstr>
      <vt:lpstr>VISNA (νευρική μορφή)</vt:lpstr>
      <vt:lpstr>ΠΝΕΥΜΟΝΙΚΗ ΑΔΕΝΩΜΑΤΩΣΗ ΤΟΥ ΠΡΟΒΑΤΟΥ (Pulmonary adenomatosis)</vt:lpstr>
      <vt:lpstr>ΠΝΕΥΜΟΝΙΚΗ ΑΔΕΝΩΜΑΤΩΣΗ ΤΟΥ ΠΡΟΒΑΤΟΥ (Pulmonary adenomatosis)</vt:lpstr>
      <vt:lpstr>Παρουσίαση του PowerPoint</vt:lpstr>
      <vt:lpstr>SCRAPIE (Τρομώδης νόσος του προβάτου)</vt:lpstr>
      <vt:lpstr>SCRAPIE (Τρομώδης νόσος του προβάτου)</vt:lpstr>
      <vt:lpstr>SCRAPIE (Τρομώδης νόσος του προβάτου)</vt:lpstr>
      <vt:lpstr>Βιβλιογραφία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383</cp:revision>
  <dcterms:created xsi:type="dcterms:W3CDTF">2012-09-06T09:03:05Z</dcterms:created>
  <dcterms:modified xsi:type="dcterms:W3CDTF">2015-11-25T11:03:52Z</dcterms:modified>
</cp:coreProperties>
</file>