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89" r:id="rId3"/>
    <p:sldId id="257" r:id="rId4"/>
    <p:sldId id="259" r:id="rId5"/>
    <p:sldId id="435" r:id="rId6"/>
    <p:sldId id="436" r:id="rId7"/>
    <p:sldId id="437" r:id="rId8"/>
    <p:sldId id="438" r:id="rId9"/>
    <p:sldId id="439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52" r:id="rId23"/>
    <p:sldId id="453" r:id="rId24"/>
    <p:sldId id="454" r:id="rId25"/>
    <p:sldId id="455" r:id="rId26"/>
    <p:sldId id="456" r:id="rId27"/>
    <p:sldId id="457" r:id="rId28"/>
    <p:sldId id="458" r:id="rId29"/>
    <p:sldId id="459" r:id="rId30"/>
    <p:sldId id="460" r:id="rId31"/>
    <p:sldId id="461" r:id="rId32"/>
    <p:sldId id="462" r:id="rId33"/>
    <p:sldId id="463" r:id="rId34"/>
    <p:sldId id="391" r:id="rId35"/>
    <p:sldId id="291" r:id="rId36"/>
    <p:sldId id="292" r:id="rId37"/>
    <p:sldId id="293" r:id="rId38"/>
    <p:sldId id="280" r:id="rId39"/>
  </p:sldIdLst>
  <p:sldSz cx="9144000" cy="5715000" type="screen16x10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0897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9904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15584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3176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939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9519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9448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61974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23165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0453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74437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1562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96759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41976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34142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16816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3189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01511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37883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3116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1796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4370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67096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40864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9490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5912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3409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0990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2352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Αδιέξοδο (1/2)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6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Αδιέξοδο</a:t>
            </a:r>
            <a:r>
              <a:rPr lang="el-GR" sz="2800" b="1" baseline="-25000" dirty="0" smtClean="0"/>
              <a:t>1/2</a:t>
            </a:r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Πιθανό αδιέξοδο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740" y="1181365"/>
            <a:ext cx="4680520" cy="369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0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Κατάσταση αδιεξόδου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188221"/>
            <a:ext cx="4752528" cy="368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9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αδιεξόδου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057300"/>
            <a:ext cx="6553501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8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χωρίς αδιέξοδο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057300"/>
            <a:ext cx="6553501" cy="40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2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Επαναχρησιμοποιήσιμοι Πόροι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Χρησιμοποιούνται με ασφάλεια από μια </a:t>
            </a:r>
            <a:r>
              <a:rPr lang="el-GR" sz="2400" dirty="0" smtClean="0"/>
              <a:t>διεργασία σε </a:t>
            </a:r>
            <a:r>
              <a:rPr lang="el-GR" sz="2400" dirty="0"/>
              <a:t>κάθε χρονική στιγμή και δεν εξαντλούνται </a:t>
            </a:r>
            <a:r>
              <a:rPr lang="el-GR" sz="2400" dirty="0" smtClean="0"/>
              <a:t>από αυτή </a:t>
            </a:r>
            <a:r>
              <a:rPr lang="el-GR" sz="2400" dirty="0"/>
              <a:t>τη χρήση.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Οι </a:t>
            </a:r>
            <a:r>
              <a:rPr lang="el-GR" sz="2400" dirty="0"/>
              <a:t>διεργασίες αποκτούν πόρους που </a:t>
            </a:r>
            <a:r>
              <a:rPr lang="el-GR" sz="2400" dirty="0" smtClean="0"/>
              <a:t>θα απελευθερώσουν </a:t>
            </a:r>
            <a:r>
              <a:rPr lang="el-GR" sz="2400" dirty="0"/>
              <a:t>στη συνέχεια ώστε </a:t>
            </a:r>
            <a:r>
              <a:rPr lang="el-GR" sz="2400" dirty="0" smtClean="0"/>
              <a:t>να χρησιμοποιηθούν </a:t>
            </a:r>
            <a:r>
              <a:rPr lang="el-GR" sz="2400" dirty="0"/>
              <a:t>από άλλες διεργασίες.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Τέτοιοι </a:t>
            </a:r>
            <a:r>
              <a:rPr lang="el-GR" sz="2400" dirty="0"/>
              <a:t>πόροι είναι: επεξεργαστές, I/O κανάλια</a:t>
            </a:r>
            <a:r>
              <a:rPr lang="el-GR" sz="2400" dirty="0" smtClean="0"/>
              <a:t>, κύρια </a:t>
            </a:r>
            <a:r>
              <a:rPr lang="el-GR" sz="2400" dirty="0"/>
              <a:t>και δευτερεύουσα μνήμη, αρχεία, </a:t>
            </a:r>
            <a:r>
              <a:rPr lang="el-GR" sz="2400" dirty="0" smtClean="0"/>
              <a:t>βάσεις δεδομένων</a:t>
            </a:r>
            <a:r>
              <a:rPr lang="el-GR" sz="2400" dirty="0"/>
              <a:t>, και </a:t>
            </a:r>
            <a:r>
              <a:rPr lang="el-GR" sz="2400" dirty="0" err="1"/>
              <a:t>σημαφόροι</a:t>
            </a:r>
            <a:r>
              <a:rPr lang="el-GR" sz="24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αδιέξοδο προκύπτει όταν μια διεργασία </a:t>
            </a:r>
            <a:r>
              <a:rPr lang="el-GR" sz="2400" dirty="0" smtClean="0"/>
              <a:t>δεσμεύει ένα </a:t>
            </a:r>
            <a:r>
              <a:rPr lang="el-GR" sz="2400" dirty="0"/>
              <a:t>πόρο και απαιτεί έναν άλλο.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82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αδιεξόδου (1)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Θεωρείστε τη σειρά εκτέλεσης: p0 p1 q0 q1 p2 q2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αιτία αδιεξόδων αυτού του είδους είναι συχνά η </a:t>
            </a:r>
            <a:r>
              <a:rPr lang="el-GR" sz="2400" dirty="0" smtClean="0"/>
              <a:t>πολύπλοκη λογική </a:t>
            </a:r>
            <a:r>
              <a:rPr lang="el-GR" sz="2400" dirty="0"/>
              <a:t>των προγραμμάτων.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Μια </a:t>
            </a:r>
            <a:r>
              <a:rPr lang="el-GR" sz="2400" dirty="0"/>
              <a:t>στρατηγική αντιμετώπισης είναι η επιβολή </a:t>
            </a:r>
            <a:r>
              <a:rPr lang="el-GR" sz="2400" dirty="0" smtClean="0"/>
              <a:t>περιορισμών που </a:t>
            </a:r>
            <a:r>
              <a:rPr lang="el-GR" sz="2400" dirty="0"/>
              <a:t>να αφορούν τη σειρά με την οποία ζητούνται οι πόροι.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777380"/>
            <a:ext cx="5172213" cy="211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3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αδιεξόδου (2)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Ο διαθέσιμος χώρος για κατανομή στην κύρια </a:t>
            </a:r>
            <a:r>
              <a:rPr lang="el-GR" sz="2400" dirty="0" smtClean="0"/>
              <a:t>μνήμη είναι </a:t>
            </a:r>
            <a:r>
              <a:rPr lang="el-GR" sz="2400" dirty="0"/>
              <a:t>200Kbytes, και πραγματοποιείται η </a:t>
            </a:r>
            <a:r>
              <a:rPr lang="el-GR" sz="2400" dirty="0" smtClean="0"/>
              <a:t>παρακάτω σειρά αιτημάτων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αδιέξοδο προκύπτει αν και οι δύο </a:t>
            </a:r>
            <a:r>
              <a:rPr lang="el-GR" sz="2400" dirty="0" smtClean="0"/>
              <a:t>διεργασίες προχωρήσουν </a:t>
            </a:r>
            <a:r>
              <a:rPr lang="el-GR" sz="2400" dirty="0"/>
              <a:t>στο δεύτερο αίτημά τους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μνήμη είναι </a:t>
            </a:r>
            <a:r>
              <a:rPr lang="el-GR" sz="2400" dirty="0" err="1"/>
              <a:t>προεκχωρούμενος</a:t>
            </a:r>
            <a:r>
              <a:rPr lang="el-GR" sz="2400" dirty="0"/>
              <a:t> πόρος και </a:t>
            </a:r>
            <a:r>
              <a:rPr lang="el-GR" sz="2400" dirty="0" smtClean="0"/>
              <a:t>το αδιέξοδο </a:t>
            </a:r>
            <a:r>
              <a:rPr lang="el-GR" sz="2400" dirty="0"/>
              <a:t>επιλύεται εύκολα (Πώς?)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137420"/>
            <a:ext cx="5780420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0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Καταναλώσιμοι πόροι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Δημιουργούνται </a:t>
            </a:r>
            <a:r>
              <a:rPr lang="el-GR" sz="2200" dirty="0"/>
              <a:t>(παράγονται) και </a:t>
            </a:r>
            <a:r>
              <a:rPr lang="el-GR" sz="2200" dirty="0" smtClean="0"/>
              <a:t>καταστρέφονται (</a:t>
            </a:r>
            <a:r>
              <a:rPr lang="el-GR" sz="2200" dirty="0"/>
              <a:t>καταναλώνονται) από μια διεργασία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Όταν </a:t>
            </a:r>
            <a:r>
              <a:rPr lang="el-GR" sz="2200" dirty="0"/>
              <a:t>ένας πόρος δεσμεύεται από μια </a:t>
            </a:r>
            <a:r>
              <a:rPr lang="el-GR" sz="2200" dirty="0" smtClean="0"/>
              <a:t>διεργασία παύει </a:t>
            </a:r>
            <a:r>
              <a:rPr lang="el-GR" sz="2200" dirty="0"/>
              <a:t>να υπάρχει.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Τέτοιοι </a:t>
            </a:r>
            <a:r>
              <a:rPr lang="el-GR" sz="2200" dirty="0"/>
              <a:t>πόροι: </a:t>
            </a:r>
            <a:r>
              <a:rPr lang="el-GR" sz="2200" dirty="0" smtClean="0"/>
              <a:t>διακοπές </a:t>
            </a:r>
            <a:r>
              <a:rPr lang="el-GR" sz="2200" dirty="0"/>
              <a:t>(</a:t>
            </a:r>
            <a:r>
              <a:rPr lang="el-GR" sz="2200" dirty="0" err="1"/>
              <a:t>Interrupts</a:t>
            </a:r>
            <a:r>
              <a:rPr lang="el-GR" sz="2200" dirty="0"/>
              <a:t>), </a:t>
            </a:r>
            <a:r>
              <a:rPr lang="el-GR" sz="2200" dirty="0" smtClean="0"/>
              <a:t>σήματα (</a:t>
            </a:r>
            <a:r>
              <a:rPr lang="el-GR" sz="2200" dirty="0" err="1"/>
              <a:t>signals</a:t>
            </a:r>
            <a:r>
              <a:rPr lang="el-GR" sz="2200" dirty="0"/>
              <a:t>), μηνύματα και πληροφορίες σε </a:t>
            </a:r>
            <a:r>
              <a:rPr lang="el-GR" sz="2200" dirty="0" err="1" smtClean="0"/>
              <a:t>ενταμιευτές</a:t>
            </a:r>
            <a:r>
              <a:rPr lang="el-GR" sz="2200" dirty="0" smtClean="0"/>
              <a:t> (</a:t>
            </a:r>
            <a:r>
              <a:rPr lang="el-GR" sz="2200" dirty="0" err="1"/>
              <a:t>buffers</a:t>
            </a:r>
            <a:r>
              <a:rPr lang="el-GR" sz="2200" dirty="0"/>
              <a:t>) I/O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Το </a:t>
            </a:r>
            <a:r>
              <a:rPr lang="el-GR" sz="2200" dirty="0"/>
              <a:t>αδιέξοδο μπορεί να συμβεί αν ένα μήνυμα </a:t>
            </a:r>
            <a:r>
              <a:rPr lang="el-GR" sz="2200" dirty="0" smtClean="0"/>
              <a:t>που αποστέλλεται </a:t>
            </a:r>
            <a:r>
              <a:rPr lang="el-GR" sz="2200" dirty="0"/>
              <a:t>από μια διεργασία </a:t>
            </a:r>
            <a:r>
              <a:rPr lang="el-GR" sz="2200" dirty="0" smtClean="0"/>
              <a:t>δεν παραλαμβάνεται </a:t>
            </a:r>
            <a:r>
              <a:rPr lang="el-GR" sz="2200" dirty="0"/>
              <a:t>από την άλλη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Σπάνιος </a:t>
            </a:r>
            <a:r>
              <a:rPr lang="el-GR" sz="2200" dirty="0"/>
              <a:t>συνδυασμός γεγονότων μπορεί να </a:t>
            </a:r>
            <a:r>
              <a:rPr lang="el-GR" sz="2200" dirty="0" smtClean="0"/>
              <a:t>οδηγήσει σε </a:t>
            </a:r>
            <a:r>
              <a:rPr lang="el-GR" sz="2200" dirty="0"/>
              <a:t>αδιέξοδο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450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2. Γράφοι εκχώρησης πόρων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976" y="1057300"/>
            <a:ext cx="6624736" cy="410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3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Παράδειγμα γράφου εκχώρησης πόρων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Μπορεί να συμβεί αδιέξοδο;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015" y="1273324"/>
            <a:ext cx="2901697" cy="40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3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6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Αδιέξοδο</a:t>
            </a:r>
            <a:r>
              <a:rPr lang="el-GR" sz="2800" baseline="-25000" dirty="0"/>
              <a:t>1/2</a:t>
            </a:r>
            <a:endParaRPr lang="el-GR" sz="2800" dirty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γράφου με αδιέξοδο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Υπάρχουν δύο κύκλοι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352" y="1155057"/>
            <a:ext cx="3181048" cy="409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4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7628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Αν ο </a:t>
            </a:r>
            <a:r>
              <a:rPr lang="el-GR" sz="2400" dirty="0" err="1"/>
              <a:t>γράφος</a:t>
            </a:r>
            <a:r>
              <a:rPr lang="el-GR" sz="2400" dirty="0"/>
              <a:t> δεν </a:t>
            </a:r>
            <a:r>
              <a:rPr lang="el-GR" sz="2400" dirty="0" smtClean="0"/>
              <a:t>περιέχει κύκλους </a:t>
            </a:r>
            <a:r>
              <a:rPr lang="el-GR" sz="2800" b="1" dirty="0" smtClean="0"/>
              <a:t>*</a:t>
            </a:r>
            <a:r>
              <a:rPr lang="el-GR" sz="2400" dirty="0" smtClean="0"/>
              <a:t> </a:t>
            </a:r>
            <a:r>
              <a:rPr lang="el-GR" sz="2400" dirty="0"/>
              <a:t>δεν </a:t>
            </a:r>
            <a:r>
              <a:rPr lang="el-GR" sz="2400" dirty="0" smtClean="0"/>
              <a:t>υπάρχει αδιέξοδο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Αν </a:t>
            </a:r>
            <a:r>
              <a:rPr lang="el-GR" sz="2400" dirty="0"/>
              <a:t>ο </a:t>
            </a:r>
            <a:r>
              <a:rPr lang="el-GR" sz="2400" dirty="0" err="1"/>
              <a:t>γράφος</a:t>
            </a:r>
            <a:r>
              <a:rPr lang="el-GR" sz="2400" dirty="0"/>
              <a:t> περιέχει </a:t>
            </a:r>
            <a:r>
              <a:rPr lang="el-GR" sz="2400" dirty="0" smtClean="0"/>
              <a:t>ένα κύκλο </a:t>
            </a:r>
            <a:r>
              <a:rPr lang="el-GR" sz="2400" b="1" dirty="0"/>
              <a:t>*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Αν </a:t>
            </a:r>
            <a:r>
              <a:rPr lang="el-GR" sz="2000" dirty="0"/>
              <a:t>υπάρχει μόνον </a:t>
            </a:r>
            <a:r>
              <a:rPr lang="el-GR" sz="2000" dirty="0" smtClean="0"/>
              <a:t>ένα στιγμιότυπο </a:t>
            </a:r>
            <a:r>
              <a:rPr lang="el-GR" sz="2000" dirty="0"/>
              <a:t>ανά τύπο πόρου</a:t>
            </a:r>
            <a:r>
              <a:rPr lang="el-GR" sz="2000" dirty="0" smtClean="0"/>
              <a:t>, τότε </a:t>
            </a:r>
            <a:r>
              <a:rPr lang="el-GR" sz="2000" dirty="0"/>
              <a:t>υπάρχει αδιέξοδο.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Αν </a:t>
            </a:r>
            <a:r>
              <a:rPr lang="el-GR" sz="2000" dirty="0"/>
              <a:t>υπάρχουν </a:t>
            </a:r>
            <a:r>
              <a:rPr lang="el-GR" sz="2000" dirty="0" smtClean="0"/>
              <a:t>αρκετά στιγμιότυπα </a:t>
            </a:r>
            <a:r>
              <a:rPr lang="el-GR" sz="2000" dirty="0"/>
              <a:t>ανά τύπο πόρου</a:t>
            </a:r>
            <a:r>
              <a:rPr lang="el-GR" sz="2000" dirty="0" smtClean="0"/>
              <a:t>, τότε </a:t>
            </a:r>
            <a:r>
              <a:rPr lang="el-GR" sz="2000" dirty="0"/>
              <a:t>υπάρχει πιθανότητα </a:t>
            </a:r>
            <a:r>
              <a:rPr lang="el-GR" sz="2000" dirty="0" smtClean="0"/>
              <a:t>να συμβεί </a:t>
            </a:r>
            <a:r>
              <a:rPr lang="el-GR" sz="2000" dirty="0"/>
              <a:t>αδιέξοδο.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176808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/>
              <a:t>Παράδειγμα γράφου εκχώρησης πόρου με κύκλο αλλά </a:t>
            </a:r>
            <a:r>
              <a:rPr lang="el-GR" sz="3600" dirty="0" smtClean="0"/>
              <a:t>χωρίς αδιέξοδο</a:t>
            </a:r>
            <a:endParaRPr lang="el-GR" sz="36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1273324"/>
            <a:ext cx="3139520" cy="413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9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Γράφοι εκχώρησης και αδιέξοδο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Αν </a:t>
            </a:r>
            <a:r>
              <a:rPr lang="el-GR" sz="2800" dirty="0"/>
              <a:t>ο </a:t>
            </a:r>
            <a:r>
              <a:rPr lang="el-GR" sz="2800" dirty="0" err="1"/>
              <a:t>γράφος</a:t>
            </a:r>
            <a:r>
              <a:rPr lang="el-GR" sz="2800" dirty="0"/>
              <a:t> δεν περιέχει κύκλους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δεν </a:t>
            </a:r>
            <a:r>
              <a:rPr lang="el-GR" sz="2400" dirty="0"/>
              <a:t>υπάρχει αδιέξοδο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Αν </a:t>
            </a:r>
            <a:r>
              <a:rPr lang="el-GR" sz="2800" dirty="0"/>
              <a:t>ο </a:t>
            </a:r>
            <a:r>
              <a:rPr lang="el-GR" sz="2800" dirty="0" err="1"/>
              <a:t>γράφος</a:t>
            </a:r>
            <a:r>
              <a:rPr lang="el-GR" sz="2800" dirty="0"/>
              <a:t> περιέχει ένα κύκλο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Αν </a:t>
            </a:r>
            <a:r>
              <a:rPr lang="el-GR" sz="2400" dirty="0"/>
              <a:t>υπάρχει μόνον ένα στιγμιότυπο ανά τύπο πόρου, </a:t>
            </a:r>
            <a:r>
              <a:rPr lang="el-GR" sz="2400" dirty="0" smtClean="0"/>
              <a:t>τότε υπάρχει </a:t>
            </a:r>
            <a:r>
              <a:rPr lang="el-GR" sz="2400" dirty="0"/>
              <a:t>αδιέξοδο.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Αν </a:t>
            </a:r>
            <a:r>
              <a:rPr lang="el-GR" sz="2400" dirty="0"/>
              <a:t>υπάρχουν αρκετά στιγμιότυπα ανά τύπο πόρου, </a:t>
            </a:r>
            <a:r>
              <a:rPr lang="el-GR" sz="2400" dirty="0" smtClean="0"/>
              <a:t>τότε υπάρχει </a:t>
            </a:r>
            <a:r>
              <a:rPr lang="el-GR" sz="2400" dirty="0"/>
              <a:t>πιθανότητα να συμβεί αδιέξοδο.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674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Να σχεδιάσετε ένα </a:t>
            </a:r>
            <a:r>
              <a:rPr lang="el-GR" sz="2800" dirty="0" err="1"/>
              <a:t>γράφο</a:t>
            </a:r>
            <a:r>
              <a:rPr lang="el-GR" sz="2800" dirty="0"/>
              <a:t> εκχώρησης πόρων για </a:t>
            </a:r>
            <a:r>
              <a:rPr lang="el-GR" sz="2800" dirty="0" smtClean="0"/>
              <a:t>τα παρακάτω</a:t>
            </a:r>
            <a:r>
              <a:rPr lang="el-GR" sz="28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διεργασία P1 απαιτεί τον πόρο R1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διεργασία P2 απαιτεί τον πόρο R3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Ο </a:t>
            </a:r>
            <a:r>
              <a:rPr lang="el-GR" sz="2400" dirty="0"/>
              <a:t>πόρος R1 εκχωρείται στη διεργασία P2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Ο </a:t>
            </a:r>
            <a:r>
              <a:rPr lang="el-GR" sz="2400" dirty="0"/>
              <a:t>πόρος R2 εκχωρείται στη διεργασία P1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Ο </a:t>
            </a:r>
            <a:r>
              <a:rPr lang="el-GR" sz="2400" dirty="0"/>
              <a:t>πόρος R3 εκχωρείται στη διεργασία P1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Υπάρχει </a:t>
            </a:r>
            <a:r>
              <a:rPr lang="el-GR" sz="2800" dirty="0"/>
              <a:t>αδιέξοδο;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856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2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Ένα σύστημα διαθέτει 6 όμοια </a:t>
            </a:r>
            <a:r>
              <a:rPr lang="el-GR" sz="2800" dirty="0" err="1"/>
              <a:t>tape</a:t>
            </a:r>
            <a:r>
              <a:rPr lang="el-GR" sz="2800" dirty="0"/>
              <a:t> </a:t>
            </a:r>
            <a:r>
              <a:rPr lang="el-GR" sz="2800" dirty="0" err="1"/>
              <a:t>drives</a:t>
            </a:r>
            <a:r>
              <a:rPr lang="el-GR" sz="2800" dirty="0"/>
              <a:t> και n </a:t>
            </a:r>
            <a:r>
              <a:rPr lang="el-GR" sz="2800" dirty="0" smtClean="0"/>
              <a:t>σε πλήθος </a:t>
            </a:r>
            <a:r>
              <a:rPr lang="el-GR" sz="2800" dirty="0"/>
              <a:t>διεργασίες που ανταγωνίζονται για τη </a:t>
            </a:r>
            <a:r>
              <a:rPr lang="el-GR" sz="2800" dirty="0" smtClean="0"/>
              <a:t>χρήση τους</a:t>
            </a:r>
            <a:r>
              <a:rPr lang="el-GR" sz="2800" dirty="0"/>
              <a:t>. Κάθε διεργασία μπορεί να απαιτήσει 2 </a:t>
            </a:r>
            <a:r>
              <a:rPr lang="el-GR" sz="2800" dirty="0" err="1" smtClean="0"/>
              <a:t>tape</a:t>
            </a:r>
            <a:r>
              <a:rPr lang="el-GR" sz="2800" dirty="0" smtClean="0"/>
              <a:t> </a:t>
            </a:r>
            <a:r>
              <a:rPr lang="el-GR" sz="2800" dirty="0" err="1" smtClean="0"/>
              <a:t>drives</a:t>
            </a:r>
            <a:r>
              <a:rPr lang="el-GR" sz="28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Για </a:t>
            </a:r>
            <a:r>
              <a:rPr lang="el-GR" sz="2800" dirty="0"/>
              <a:t>ποια τιμή του n το σύστημα είναι απαλλαγμένο </a:t>
            </a:r>
            <a:r>
              <a:rPr lang="el-GR" sz="2800" dirty="0" smtClean="0"/>
              <a:t>από αδιέξοδα</a:t>
            </a:r>
            <a:r>
              <a:rPr lang="el-GR" sz="2800" dirty="0"/>
              <a:t>;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750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3. Συνθήκες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Το αδιέξοδο συμβαίνει όταν ισχύουν όλα τα </a:t>
            </a:r>
            <a:r>
              <a:rPr lang="el-GR" sz="2000" dirty="0" smtClean="0"/>
              <a:t>παρακάτω (</a:t>
            </a:r>
            <a:r>
              <a:rPr lang="el-GR" sz="2000" dirty="0"/>
              <a:t>συνθήκες αδιεξόδου):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Αμοιβαίος </a:t>
            </a:r>
            <a:r>
              <a:rPr lang="el-GR" sz="1800" dirty="0"/>
              <a:t>αποκλεισμός: οι εκχωρούμενοι πόροι είναι </a:t>
            </a:r>
            <a:r>
              <a:rPr lang="el-GR" sz="1800" dirty="0" smtClean="0"/>
              <a:t>στην αποκλειστική </a:t>
            </a:r>
            <a:r>
              <a:rPr lang="el-GR" sz="1800" dirty="0"/>
              <a:t>κυριότητα της διεργασίας. Κάθε πόρος εκχωρείται </a:t>
            </a:r>
            <a:r>
              <a:rPr lang="el-GR" sz="1800" dirty="0" smtClean="0"/>
              <a:t>σε μία </a:t>
            </a:r>
            <a:r>
              <a:rPr lang="el-GR" sz="1800" dirty="0"/>
              <a:t>διεργασία ή είναι διαθέσιμος.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Κατοχή </a:t>
            </a:r>
            <a:r>
              <a:rPr lang="el-GR" sz="1800" dirty="0"/>
              <a:t>και αναμονή: Η διεργασία μπορεί να δεσμεύει έναν πόρο </a:t>
            </a:r>
            <a:r>
              <a:rPr lang="el-GR" sz="1800" dirty="0" smtClean="0"/>
              <a:t>ενώ περιμένει </a:t>
            </a:r>
            <a:r>
              <a:rPr lang="el-GR" sz="1800" dirty="0"/>
              <a:t>έναν άλλο. Η διεργασία μπορεί να έχει δεσμεύσει </a:t>
            </a:r>
            <a:r>
              <a:rPr lang="el-GR" sz="1800" dirty="0" smtClean="0"/>
              <a:t>πόρους και </a:t>
            </a:r>
            <a:r>
              <a:rPr lang="el-GR" sz="1800" dirty="0"/>
              <a:t>στη συνέχεια να ζητήσει και άλλους.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Μη </a:t>
            </a:r>
            <a:r>
              <a:rPr lang="el-GR" sz="1800" dirty="0" err="1"/>
              <a:t>προεκχώρηση</a:t>
            </a:r>
            <a:r>
              <a:rPr lang="el-GR" sz="1800" dirty="0"/>
              <a:t>: Κανένας πόρος δεν μπορεί να </a:t>
            </a:r>
            <a:r>
              <a:rPr lang="el-GR" sz="1800" dirty="0" err="1"/>
              <a:t>αποσπασθεί</a:t>
            </a:r>
            <a:r>
              <a:rPr lang="el-GR" sz="1800" dirty="0"/>
              <a:t> δια </a:t>
            </a:r>
            <a:r>
              <a:rPr lang="el-GR" sz="1800" dirty="0" smtClean="0"/>
              <a:t>της βίας </a:t>
            </a:r>
            <a:r>
              <a:rPr lang="el-GR" sz="1800" dirty="0"/>
              <a:t>από τη διεργασία που την κατέχει.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Κυκλική </a:t>
            </a:r>
            <a:r>
              <a:rPr lang="el-GR" sz="1800" dirty="0"/>
              <a:t>αναμονή: Ύπαρξη μιας κλειστής αλυσίδας διεργασιών 2 </a:t>
            </a:r>
            <a:r>
              <a:rPr lang="el-GR" sz="1800" dirty="0" smtClean="0"/>
              <a:t>ή περισσοτέρων </a:t>
            </a:r>
            <a:r>
              <a:rPr lang="el-GR" sz="1800" dirty="0"/>
              <a:t>διεργασιών. Κάθε μία αναμένει ένα πόρο </a:t>
            </a:r>
            <a:r>
              <a:rPr lang="el-GR" sz="1800" dirty="0" smtClean="0"/>
              <a:t>που κατέχεται </a:t>
            </a:r>
            <a:r>
              <a:rPr lang="el-GR" sz="1800" dirty="0"/>
              <a:t>από το επόμενο μέλος της αλυσίδας.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799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κυκλικής αναμονής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057300"/>
            <a:ext cx="6480720" cy="415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χωρίς κυκλική αναμονή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057300"/>
            <a:ext cx="6670104" cy="437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5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4. Προσεγγίσεις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Το αδιέξοδο είναι μια γενική κατάσταση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Δεν </a:t>
            </a:r>
            <a:r>
              <a:rPr lang="el-GR" sz="2400" dirty="0"/>
              <a:t>υπάρχει μια ενιαία στρατηγική </a:t>
            </a:r>
            <a:r>
              <a:rPr lang="el-GR" sz="2400" dirty="0" smtClean="0"/>
              <a:t>αντιμετώπισης κάθε </a:t>
            </a:r>
            <a:r>
              <a:rPr lang="el-GR" sz="2400" dirty="0"/>
              <a:t>είδους αδιεξόδου.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Απαιτεί </a:t>
            </a:r>
            <a:r>
              <a:rPr lang="el-GR" sz="2400" dirty="0"/>
              <a:t>την ανάλυση όλων των διεργασιών </a:t>
            </a:r>
            <a:r>
              <a:rPr lang="el-GR" sz="2400" dirty="0" smtClean="0"/>
              <a:t>που χρειάζονται </a:t>
            </a:r>
            <a:r>
              <a:rPr lang="el-GR" sz="2400" dirty="0"/>
              <a:t>πόρους.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Δ</a:t>
            </a:r>
            <a:r>
              <a:rPr lang="el-GR" sz="2400" dirty="0" smtClean="0"/>
              <a:t>εν </a:t>
            </a:r>
            <a:r>
              <a:rPr lang="el-GR" sz="2400" dirty="0"/>
              <a:t>μπορεί να ληφθεί μια τοπική απόφαση που </a:t>
            </a:r>
            <a:r>
              <a:rPr lang="el-GR" sz="2400" dirty="0" smtClean="0"/>
              <a:t>θα στηρίζεται </a:t>
            </a:r>
            <a:r>
              <a:rPr lang="el-GR" sz="2400" dirty="0"/>
              <a:t>στις ανάγκες μιας διεργασίας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Υπάρχουν </a:t>
            </a:r>
            <a:r>
              <a:rPr lang="el-GR" sz="2400" dirty="0"/>
              <a:t>4 προσεγγίσεις αδιεξόδου: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815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Προσεγγίσεις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400" dirty="0"/>
              <a:t>Πρόληψη (</a:t>
            </a:r>
            <a:r>
              <a:rPr lang="el-GR" sz="2400" dirty="0" err="1"/>
              <a:t>Prevention</a:t>
            </a:r>
            <a:r>
              <a:rPr lang="el-GR" sz="2400" dirty="0"/>
              <a:t>): </a:t>
            </a:r>
            <a:r>
              <a:rPr lang="el-GR" sz="2400" dirty="0" smtClean="0"/>
              <a:t>Δεν </a:t>
            </a:r>
            <a:r>
              <a:rPr lang="el-GR" sz="2400" dirty="0"/>
              <a:t>επιτρέπεται ποτέ </a:t>
            </a:r>
            <a:r>
              <a:rPr lang="el-GR" sz="2400" dirty="0" smtClean="0"/>
              <a:t>να συμβεί </a:t>
            </a:r>
            <a:r>
              <a:rPr lang="el-GR" sz="2400" dirty="0"/>
              <a:t>αδιέξοδο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Αποφυγή </a:t>
            </a:r>
            <a:r>
              <a:rPr lang="el-GR" sz="2400" dirty="0"/>
              <a:t>(</a:t>
            </a:r>
            <a:r>
              <a:rPr lang="el-GR" sz="2400" dirty="0" err="1"/>
              <a:t>Avoidance</a:t>
            </a:r>
            <a:r>
              <a:rPr lang="el-GR" sz="2400" dirty="0"/>
              <a:t>): Το σύστημα </a:t>
            </a:r>
            <a:r>
              <a:rPr lang="el-GR" sz="2400" dirty="0" err="1" smtClean="0"/>
              <a:t>λαμβάνειαπόφαση</a:t>
            </a:r>
            <a:r>
              <a:rPr lang="el-GR" sz="2400" dirty="0" smtClean="0"/>
              <a:t> </a:t>
            </a:r>
            <a:r>
              <a:rPr lang="el-GR" sz="2400" dirty="0"/>
              <a:t>για να αποτρέψει μελλοντική </a:t>
            </a:r>
            <a:r>
              <a:rPr lang="el-GR" sz="2400" dirty="0" err="1" smtClean="0"/>
              <a:t>κατάστασηαδιεξόδου</a:t>
            </a: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Ανίχνευση </a:t>
            </a:r>
            <a:r>
              <a:rPr lang="el-GR" sz="2400" dirty="0"/>
              <a:t>(</a:t>
            </a:r>
            <a:r>
              <a:rPr lang="el-GR" sz="2400" dirty="0" err="1"/>
              <a:t>Detection</a:t>
            </a:r>
            <a:r>
              <a:rPr lang="el-GR" sz="2400" dirty="0"/>
              <a:t>) &amp; Επαναφορά (</a:t>
            </a:r>
            <a:r>
              <a:rPr lang="el-GR" sz="2400" dirty="0" err="1"/>
              <a:t>Recovery</a:t>
            </a:r>
            <a:r>
              <a:rPr lang="el-GR" sz="2400" dirty="0"/>
              <a:t>) </a:t>
            </a:r>
            <a:r>
              <a:rPr lang="el-GR" sz="2400" dirty="0" smtClean="0"/>
              <a:t>: έλεγχος </a:t>
            </a:r>
            <a:r>
              <a:rPr lang="el-GR" sz="2400" dirty="0"/>
              <a:t>για αδιέξοδο (περιοδικά ή σποραδικά), </a:t>
            </a:r>
            <a:r>
              <a:rPr lang="el-GR" sz="2400" dirty="0" smtClean="0"/>
              <a:t>στη συνέχεια </a:t>
            </a:r>
            <a:r>
              <a:rPr lang="el-GR" sz="2400" dirty="0"/>
              <a:t>επαναφορά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Χειροκίνητη </a:t>
            </a:r>
            <a:r>
              <a:rPr lang="el-GR" sz="2400" dirty="0"/>
              <a:t>μεσολάβηση: Ο χειριστής </a:t>
            </a:r>
            <a:r>
              <a:rPr lang="el-GR" sz="2400" dirty="0" smtClean="0"/>
              <a:t>κάνει επανεκκίνηση </a:t>
            </a:r>
            <a:r>
              <a:rPr lang="el-GR" sz="2400" dirty="0"/>
              <a:t>του συστήματος, αν </a:t>
            </a:r>
            <a:r>
              <a:rPr lang="el-GR" sz="2400" dirty="0" smtClean="0"/>
              <a:t>φαίνεται υπερβολικά </a:t>
            </a:r>
            <a:r>
              <a:rPr lang="el-GR" sz="2400" dirty="0"/>
              <a:t>αργό.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654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4.1. Πρόληψη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Σχεδιασμός του συστήματος έτσι ώστε </a:t>
            </a:r>
            <a:r>
              <a:rPr lang="el-GR" sz="2800" dirty="0" smtClean="0"/>
              <a:t>να παραβιάζει </a:t>
            </a:r>
            <a:r>
              <a:rPr lang="el-GR" sz="2800" dirty="0"/>
              <a:t>μία από τις 4 αναγκαίες συνθήκες για </a:t>
            </a:r>
            <a:r>
              <a:rPr lang="el-GR" sz="2800" dirty="0" smtClean="0"/>
              <a:t>την εμφάνιση </a:t>
            </a:r>
            <a:r>
              <a:rPr lang="el-GR" sz="2800" dirty="0"/>
              <a:t>αδιεξόδου.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Αμοιβαίος </a:t>
            </a:r>
            <a:r>
              <a:rPr lang="el-GR" dirty="0"/>
              <a:t>αποκλεισμός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Κατοχή </a:t>
            </a:r>
            <a:r>
              <a:rPr lang="el-GR" dirty="0"/>
              <a:t>και αναμονή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Μη </a:t>
            </a:r>
            <a:r>
              <a:rPr lang="el-GR" dirty="0" err="1"/>
              <a:t>προεκχώρηση</a:t>
            </a:r>
            <a:endParaRPr 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Κυκλική </a:t>
            </a:r>
            <a:r>
              <a:rPr lang="el-GR" dirty="0"/>
              <a:t>αναμονή</a:t>
            </a:r>
            <a:endParaRPr lang="el-GR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791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Αμοιβαίος αποκλεισμός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Μόνον μια διεργασία τη φορά μπορεί </a:t>
            </a:r>
            <a:r>
              <a:rPr lang="el-GR" sz="2400" dirty="0" smtClean="0"/>
              <a:t>να χρησιμοποιεί </a:t>
            </a:r>
            <a:r>
              <a:rPr lang="el-GR" sz="2400" dirty="0"/>
              <a:t>ένα </a:t>
            </a:r>
            <a:r>
              <a:rPr lang="el-GR" sz="2400" dirty="0" smtClean="0"/>
              <a:t>πόρο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Λύση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Εξασφάλισε </a:t>
            </a:r>
            <a:r>
              <a:rPr lang="el-GR" sz="2000" dirty="0"/>
              <a:t>ότι όσο το δυνατόν λιγότερες </a:t>
            </a:r>
            <a:r>
              <a:rPr lang="el-GR" sz="2000" dirty="0" smtClean="0"/>
              <a:t>διεργασίες πρόκειται </a:t>
            </a:r>
            <a:r>
              <a:rPr lang="el-GR" sz="2000" dirty="0"/>
              <a:t>να διεκδικήσουν τον πόρο στην πράξη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Παράδειγμα</a:t>
            </a:r>
            <a:r>
              <a:rPr lang="el-GR" sz="2000" dirty="0"/>
              <a:t>: εκτυπωτής – μόνον ο </a:t>
            </a:r>
            <a:r>
              <a:rPr lang="el-GR" sz="2000" dirty="0" err="1"/>
              <a:t>printer</a:t>
            </a:r>
            <a:r>
              <a:rPr lang="el-GR" sz="2000" dirty="0"/>
              <a:t> </a:t>
            </a:r>
            <a:r>
              <a:rPr lang="el-GR" sz="2000" dirty="0" err="1"/>
              <a:t>daemon</a:t>
            </a:r>
            <a:r>
              <a:rPr lang="el-GR" sz="2000" dirty="0"/>
              <a:t> </a:t>
            </a:r>
            <a:r>
              <a:rPr lang="el-GR" sz="2000" dirty="0" smtClean="0"/>
              <a:t>μπορεί να </a:t>
            </a:r>
            <a:r>
              <a:rPr lang="el-GR" sz="2000" dirty="0"/>
              <a:t>χρησιμοποιεί τον πόρο (χρήση παροχέτευσης, </a:t>
            </a:r>
            <a:r>
              <a:rPr lang="el-GR" sz="2000" dirty="0" smtClean="0"/>
              <a:t>κίνδυνος αδιεξόδου </a:t>
            </a:r>
            <a:r>
              <a:rPr lang="el-GR" sz="2000" dirty="0"/>
              <a:t>στην παροχέτευση)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Δεν </a:t>
            </a:r>
            <a:r>
              <a:rPr lang="el-GR" sz="2000" dirty="0"/>
              <a:t>μπορούν όλες οι συσκευές να </a:t>
            </a:r>
            <a:r>
              <a:rPr lang="el-GR" sz="2000" dirty="0" smtClean="0"/>
              <a:t>λειτουργήσουν παρόμοια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610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Κατοχή και αναμονή (</a:t>
            </a:r>
            <a:r>
              <a:rPr lang="en-US" dirty="0"/>
              <a:t>Hold-and-wait)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Μια διεργασία μπορεί να κατέχει πόρους καθώς αναμένει </a:t>
            </a:r>
            <a:r>
              <a:rPr lang="el-GR" sz="2000" dirty="0" smtClean="0"/>
              <a:t>την εκχώρηση </a:t>
            </a:r>
            <a:r>
              <a:rPr lang="el-GR" sz="2000" dirty="0"/>
              <a:t>κάποιων άλλων πόρων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Λύση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Μια </a:t>
            </a:r>
            <a:r>
              <a:rPr lang="el-GR" sz="1600" dirty="0"/>
              <a:t>διεργασία απαιτεί όλους τους πόρους πριν ξεκινήσει (άρα δεν </a:t>
            </a:r>
            <a:r>
              <a:rPr lang="el-GR" sz="1600" dirty="0" smtClean="0"/>
              <a:t>θα περιμένει </a:t>
            </a:r>
            <a:r>
              <a:rPr lang="el-GR" sz="1600" dirty="0"/>
              <a:t>ποτέ στη συνέχεια). Αν δεν είναι διαθέσιμοι αναμένει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Εναλλακτικά</a:t>
            </a:r>
            <a:r>
              <a:rPr lang="el-GR" sz="1600" dirty="0"/>
              <a:t>, αν ζητηθούν επιπλέον πόροι πρέπει πρώτα </a:t>
            </a:r>
            <a:r>
              <a:rPr lang="el-GR" sz="1600" dirty="0" smtClean="0"/>
              <a:t>να αποδεσμευθούν </a:t>
            </a:r>
            <a:r>
              <a:rPr lang="el-GR" sz="1600" dirty="0"/>
              <a:t>οι ήδη δεσμευμένοι και να γίνει </a:t>
            </a:r>
            <a:r>
              <a:rPr lang="el-GR" sz="1600" dirty="0" smtClean="0"/>
              <a:t>προσπάθεια δέσμευσης </a:t>
            </a:r>
            <a:r>
              <a:rPr lang="el-GR" sz="1600" dirty="0"/>
              <a:t>όλων των πόρων εξ αρχής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Προβλήματα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/>
              <a:t>Δ</a:t>
            </a:r>
            <a:r>
              <a:rPr lang="el-GR" sz="1600" dirty="0" smtClean="0"/>
              <a:t>εν </a:t>
            </a:r>
            <a:r>
              <a:rPr lang="el-GR" sz="1600" dirty="0"/>
              <a:t>είναι γνωστές οι απαιτήσεις πόρων κατά την έναρξη </a:t>
            </a:r>
            <a:r>
              <a:rPr lang="el-GR" sz="1600" dirty="0" smtClean="0"/>
              <a:t>της διεργασίας</a:t>
            </a:r>
            <a:endParaRPr lang="el-GR" sz="1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Παρατεταμένη </a:t>
            </a:r>
            <a:r>
              <a:rPr lang="el-GR" sz="1600" dirty="0"/>
              <a:t>στέρηση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/>
              <a:t>Δ</a:t>
            </a:r>
            <a:r>
              <a:rPr lang="el-GR" sz="1600" dirty="0" smtClean="0"/>
              <a:t>εσμεύονται </a:t>
            </a:r>
            <a:r>
              <a:rPr lang="el-GR" sz="1600" dirty="0"/>
              <a:t>πόροι που θα μπορούσαν να χρησιμοποιηθούν </a:t>
            </a:r>
            <a:r>
              <a:rPr lang="el-GR" sz="1600" dirty="0" smtClean="0"/>
              <a:t> από άλλες </a:t>
            </a:r>
            <a:r>
              <a:rPr lang="el-GR" sz="1600" dirty="0"/>
              <a:t>διεργασίες</a:t>
            </a:r>
            <a:endParaRPr lang="el-GR" sz="1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014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Μη </a:t>
            </a:r>
            <a:r>
              <a:rPr lang="el-GR" dirty="0" err="1"/>
              <a:t>προεκχώρηση</a:t>
            </a:r>
            <a:r>
              <a:rPr lang="el-GR" dirty="0"/>
              <a:t> (</a:t>
            </a:r>
            <a:r>
              <a:rPr lang="en-US" dirty="0"/>
              <a:t>No preemption)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Κανένας πόρος δεν μπορεί να </a:t>
            </a:r>
            <a:r>
              <a:rPr lang="el-GR" sz="2000" dirty="0" err="1"/>
              <a:t>αποσπασθεί</a:t>
            </a:r>
            <a:r>
              <a:rPr lang="el-GR" sz="2000" dirty="0"/>
              <a:t> δια της βίας </a:t>
            </a:r>
            <a:r>
              <a:rPr lang="el-GR" sz="2000" dirty="0" smtClean="0"/>
              <a:t>από τη </a:t>
            </a:r>
            <a:r>
              <a:rPr lang="el-GR" sz="2000" dirty="0"/>
              <a:t>διεργασία που τον κατέχει.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Λύση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Αφαιρούμε </a:t>
            </a:r>
            <a:r>
              <a:rPr lang="el-GR" sz="1600" dirty="0"/>
              <a:t>προσωρινά έναν πόρο από τη διεργασία που τον </a:t>
            </a:r>
            <a:r>
              <a:rPr lang="el-GR" sz="1600" dirty="0" smtClean="0"/>
              <a:t>κατέχει και </a:t>
            </a:r>
            <a:r>
              <a:rPr lang="el-GR" sz="1600" dirty="0"/>
              <a:t>τον παραχωρούμε σε κάποια άλλη διεργασία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Εφαρμόζεται </a:t>
            </a:r>
            <a:r>
              <a:rPr lang="el-GR" sz="1600" dirty="0"/>
              <a:t>σε πόρους η κατάσταση των οποίων μπορεί </a:t>
            </a:r>
            <a:r>
              <a:rPr lang="el-GR" sz="1600" dirty="0" smtClean="0"/>
              <a:t>να </a:t>
            </a:r>
            <a:r>
              <a:rPr lang="el-GR" sz="1600" dirty="0" err="1" smtClean="0"/>
              <a:t>αποθηκευθεί</a:t>
            </a:r>
            <a:r>
              <a:rPr lang="el-GR" sz="1600" dirty="0" smtClean="0"/>
              <a:t> </a:t>
            </a:r>
            <a:r>
              <a:rPr lang="el-GR" sz="1600" dirty="0"/>
              <a:t>και αργότερα να γίνει επαναφορά, όπως : </a:t>
            </a:r>
            <a:r>
              <a:rPr lang="el-GR" sz="1600" dirty="0" err="1" smtClean="0"/>
              <a:t>καταχωρητές</a:t>
            </a:r>
            <a:r>
              <a:rPr lang="el-GR" sz="1600" dirty="0" smtClean="0"/>
              <a:t> της </a:t>
            </a:r>
            <a:r>
              <a:rPr lang="el-GR" sz="1600" dirty="0"/>
              <a:t>CPU και χώρος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Δεν </a:t>
            </a:r>
            <a:r>
              <a:rPr lang="el-GR" sz="1600" dirty="0"/>
              <a:t>είναι μια βιώσιμη επιλογή για την πλειονότητα των πόρων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Παράδειγμα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διακοπή μιας εγγραφής CD δημιουργεί ένα σημαντικό κόστος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Ο </a:t>
            </a:r>
            <a:r>
              <a:rPr lang="el-GR" sz="1600" dirty="0"/>
              <a:t>οδηγός συσκευής του CD-R απαγορεύει μια </a:t>
            </a:r>
            <a:r>
              <a:rPr lang="el-GR" sz="1600" dirty="0" smtClean="0"/>
              <a:t>δεύτερη λειτουργία </a:t>
            </a:r>
            <a:r>
              <a:rPr lang="el-GR" sz="1600" dirty="0" err="1" smtClean="0"/>
              <a:t>open</a:t>
            </a:r>
            <a:r>
              <a:rPr lang="el-GR" sz="1600" dirty="0" smtClean="0"/>
              <a:t>()</a:t>
            </a:r>
            <a:endParaRPr lang="el-GR" sz="1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534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Αδιέξοδο</a:t>
            </a:r>
            <a:r>
              <a:rPr lang="el-GR" baseline="-25000" dirty="0"/>
              <a:t>1/2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Αδιέξοδο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Ορισμοί </a:t>
            </a:r>
            <a:r>
              <a:rPr lang="el-GR" sz="2400" dirty="0"/>
              <a:t>– είδη πόρων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Γράφοι </a:t>
            </a:r>
            <a:r>
              <a:rPr lang="el-GR" sz="2400" dirty="0"/>
              <a:t>εκχώρησης πόρων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Συνθήκες </a:t>
            </a:r>
            <a:r>
              <a:rPr lang="el-GR" sz="2400" dirty="0"/>
              <a:t>αδιεξόδου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Προσεγγίσεις </a:t>
            </a:r>
            <a:r>
              <a:rPr lang="el-GR" sz="2400" dirty="0"/>
              <a:t>αδιεξόδου</a:t>
            </a:r>
          </a:p>
          <a:p>
            <a:pPr marL="857250" lvl="1" indent="-457200">
              <a:buFont typeface="+mj-lt"/>
              <a:buAutoNum type="arabicPeriod"/>
            </a:pPr>
            <a:r>
              <a:rPr lang="el-GR" sz="2400" dirty="0" smtClean="0"/>
              <a:t>Πρόληψη</a:t>
            </a:r>
            <a:endParaRPr lang="el-GR" sz="2400" dirty="0"/>
          </a:p>
          <a:p>
            <a:pPr marL="857250" lvl="1" indent="-457200">
              <a:buFont typeface="+mj-lt"/>
              <a:buAutoNum type="arabicPeriod"/>
            </a:pPr>
            <a:r>
              <a:rPr lang="el-GR" sz="2400" dirty="0" smtClean="0"/>
              <a:t>Αποφυγή</a:t>
            </a:r>
            <a:endParaRPr lang="el-GR" sz="2400" dirty="0"/>
          </a:p>
          <a:p>
            <a:pPr marL="857250" lvl="1" indent="-457200">
              <a:buFont typeface="+mj-lt"/>
              <a:buAutoNum type="arabicPeriod"/>
            </a:pPr>
            <a:r>
              <a:rPr lang="el-GR" sz="2400" dirty="0" smtClean="0"/>
              <a:t>Ανίχνευση</a:t>
            </a: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Το </a:t>
            </a:r>
            <a:r>
              <a:rPr lang="el-GR" sz="2400" dirty="0"/>
              <a:t>πρόβλημα των συνδαιτημόνων φιλοσόφων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38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1. Εισαγωγή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Αδιέξοδο (</a:t>
            </a:r>
            <a:r>
              <a:rPr lang="el-GR" sz="2000" dirty="0" err="1"/>
              <a:t>deadlock</a:t>
            </a:r>
            <a:r>
              <a:rPr lang="el-GR" sz="2000" dirty="0"/>
              <a:t>) είναι η μόνιμη ή επ’ </a:t>
            </a:r>
            <a:r>
              <a:rPr lang="el-GR" sz="2000" dirty="0" err="1"/>
              <a:t>αόριστον</a:t>
            </a:r>
            <a:r>
              <a:rPr lang="el-GR" sz="2000" dirty="0"/>
              <a:t> </a:t>
            </a:r>
            <a:r>
              <a:rPr lang="el-GR" sz="2000" dirty="0" smtClean="0"/>
              <a:t>αναμονή ενός </a:t>
            </a:r>
            <a:r>
              <a:rPr lang="el-GR" sz="2000" dirty="0"/>
              <a:t>συνόλου διεργασιών που είτε συναγωνίζονται </a:t>
            </a:r>
            <a:r>
              <a:rPr lang="el-GR" sz="2000" dirty="0" smtClean="0"/>
              <a:t>για πόρους </a:t>
            </a:r>
            <a:r>
              <a:rPr lang="el-GR" sz="2000" dirty="0"/>
              <a:t>του συστήματος είτε επικοινωνούν μεταξύ τους.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Σε </a:t>
            </a:r>
            <a:r>
              <a:rPr lang="el-GR" sz="2000" dirty="0"/>
              <a:t>ένα σύστημα </a:t>
            </a:r>
            <a:r>
              <a:rPr lang="el-GR" sz="2000" dirty="0" err="1"/>
              <a:t>πολυπρογραμματισμού</a:t>
            </a:r>
            <a:r>
              <a:rPr lang="el-GR" sz="2000" dirty="0"/>
              <a:t> η συνολική </a:t>
            </a:r>
            <a:r>
              <a:rPr lang="el-GR" sz="2000" dirty="0" smtClean="0"/>
              <a:t>απαίτηση πόρων </a:t>
            </a:r>
            <a:r>
              <a:rPr lang="el-GR" sz="2000" dirty="0"/>
              <a:t>από όλες τις ενεργές διεργασίες υπερβαίνει κατά </a:t>
            </a:r>
            <a:r>
              <a:rPr lang="el-GR" sz="2000" dirty="0" smtClean="0"/>
              <a:t>πολύ το </a:t>
            </a:r>
            <a:r>
              <a:rPr lang="el-GR" sz="2000" dirty="0"/>
              <a:t>συνολικό ποσό των διαθέσιμων πόρων.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Όλα </a:t>
            </a:r>
            <a:r>
              <a:rPr lang="el-GR" sz="2000" dirty="0"/>
              <a:t>τα αδιέξοδα εμπεριέχουν τις συγκρουόμενες ανάγκες </a:t>
            </a:r>
            <a:r>
              <a:rPr lang="el-GR" sz="2000" dirty="0" smtClean="0"/>
              <a:t>για πόρους </a:t>
            </a:r>
            <a:r>
              <a:rPr lang="el-GR" sz="2000" dirty="0"/>
              <a:t>από δύο ή περισσότερες διεργασίες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Βασικός </a:t>
            </a:r>
            <a:r>
              <a:rPr lang="el-GR" sz="2000" dirty="0"/>
              <a:t>σκοπός είναι η σχεδίαση συστημάτων όπου </a:t>
            </a:r>
            <a:r>
              <a:rPr lang="el-GR" sz="2000" dirty="0" smtClean="0"/>
              <a:t>το αδιέξοδο </a:t>
            </a:r>
            <a:r>
              <a:rPr lang="el-GR" sz="2000" dirty="0"/>
              <a:t>δεν θα μπορεί να συμβεί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Γενικά </a:t>
            </a:r>
            <a:r>
              <a:rPr lang="el-GR" sz="2000" dirty="0"/>
              <a:t>δεν υπάρχει αποτελεσματική λύση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12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(1)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177173"/>
            <a:ext cx="6602328" cy="282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8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Πόροι (</a:t>
            </a:r>
            <a:r>
              <a:rPr lang="en-US" dirty="0"/>
              <a:t>Resources)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 err="1"/>
              <a:t>Προεκχωρούμενοι</a:t>
            </a:r>
            <a:r>
              <a:rPr lang="el-GR" sz="2400" dirty="0"/>
              <a:t> πόροι (</a:t>
            </a:r>
            <a:r>
              <a:rPr lang="el-GR" sz="2400" dirty="0" err="1"/>
              <a:t>preemptable</a:t>
            </a:r>
            <a:r>
              <a:rPr lang="el-GR" sz="2400" dirty="0"/>
              <a:t> </a:t>
            </a:r>
            <a:r>
              <a:rPr lang="el-GR" sz="2400" dirty="0" err="1"/>
              <a:t>resources</a:t>
            </a:r>
            <a:r>
              <a:rPr lang="el-GR" sz="24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Μπορούν </a:t>
            </a:r>
            <a:r>
              <a:rPr lang="el-GR" sz="2400" dirty="0"/>
              <a:t>να απομακρυνθούν από μια διεργασία </a:t>
            </a:r>
            <a:r>
              <a:rPr lang="el-GR" sz="2400" dirty="0" smtClean="0"/>
              <a:t>χωρίς παρενέργειες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• Μη </a:t>
            </a:r>
            <a:r>
              <a:rPr lang="el-GR" sz="2400" dirty="0" err="1"/>
              <a:t>προεκχωρούμενοι</a:t>
            </a:r>
            <a:r>
              <a:rPr lang="el-GR" sz="2400" dirty="0"/>
              <a:t> πόροι (</a:t>
            </a:r>
            <a:r>
              <a:rPr lang="el-GR" sz="2400" dirty="0" err="1" smtClean="0"/>
              <a:t>nonpreemptable</a:t>
            </a:r>
            <a:r>
              <a:rPr lang="el-GR" sz="2400" dirty="0" smtClean="0"/>
              <a:t> </a:t>
            </a:r>
            <a:r>
              <a:rPr lang="el-GR" sz="2400" dirty="0" err="1" smtClean="0"/>
              <a:t>resources</a:t>
            </a:r>
            <a:r>
              <a:rPr lang="el-GR" sz="24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Προξενούν </a:t>
            </a:r>
            <a:r>
              <a:rPr lang="el-GR" sz="2400" dirty="0"/>
              <a:t>αποτυχία στη διεργασία όταν απομακρυνθούν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Υπεύθυνοι </a:t>
            </a:r>
            <a:r>
              <a:rPr lang="el-GR" sz="2400" dirty="0"/>
              <a:t>για την εμφάνιση αδιεξόδων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• Παραδείγματα πόρων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εκτυπωτές</a:t>
            </a:r>
            <a:r>
              <a:rPr lang="el-GR" sz="2400" dirty="0"/>
              <a:t>, </a:t>
            </a:r>
            <a:r>
              <a:rPr lang="el-GR" sz="2400" dirty="0" err="1"/>
              <a:t>tape</a:t>
            </a:r>
            <a:r>
              <a:rPr lang="el-GR" sz="2400" dirty="0"/>
              <a:t> </a:t>
            </a:r>
            <a:r>
              <a:rPr lang="el-GR" sz="2400" dirty="0" err="1"/>
              <a:t>drives</a:t>
            </a:r>
            <a:r>
              <a:rPr lang="el-GR" sz="2400" dirty="0"/>
              <a:t>, μνήμη, CD - </a:t>
            </a:r>
            <a:r>
              <a:rPr lang="el-GR" sz="2400" dirty="0" err="1"/>
              <a:t>Recorders</a:t>
            </a:r>
            <a:r>
              <a:rPr lang="el-GR" sz="2400" dirty="0"/>
              <a:t> </a:t>
            </a:r>
            <a:r>
              <a:rPr lang="el-GR" sz="2400" dirty="0" err="1"/>
              <a:t>κλπ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102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Χρήση πόρων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Σειρά γεγονότων που απαιτούνται για τη χρήση </a:t>
            </a:r>
            <a:r>
              <a:rPr lang="el-GR" sz="2400" dirty="0" smtClean="0"/>
              <a:t>ενός πόρου</a:t>
            </a:r>
            <a:r>
              <a:rPr lang="el-GR" sz="24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Απαίτηση </a:t>
            </a:r>
            <a:r>
              <a:rPr lang="el-GR" sz="2400" dirty="0"/>
              <a:t>(</a:t>
            </a:r>
            <a:r>
              <a:rPr lang="el-GR" sz="2400" dirty="0" err="1"/>
              <a:t>request</a:t>
            </a:r>
            <a:r>
              <a:rPr lang="el-GR" sz="24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Χρήση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Απελευθέρωση </a:t>
            </a:r>
            <a:r>
              <a:rPr lang="el-GR" sz="2400" dirty="0"/>
              <a:t>του πόρου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Αναμονή </a:t>
            </a:r>
            <a:r>
              <a:rPr lang="el-GR" sz="2400" dirty="0"/>
              <a:t>αν η απαίτηση δεν ικανοποιηθεί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αιτούμενη διεργασία αναστέλλεται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αιτούμενη διεργασία αποτυγχάνει εμφανίζοντας </a:t>
            </a:r>
            <a:r>
              <a:rPr lang="el-GR" sz="2400" dirty="0" smtClean="0"/>
              <a:t>μήνυμα λάθους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5580112" y="4657700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227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6594</TotalTime>
  <Words>1573</Words>
  <Application>Microsoft Office PowerPoint</Application>
  <PresentationFormat>Προβολή στην οθόνη (16:10)</PresentationFormat>
  <Paragraphs>277</Paragraphs>
  <Slides>38</Slides>
  <Notes>38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4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Αδιέξοδο</vt:lpstr>
      <vt:lpstr>1. Εισαγωγή</vt:lpstr>
      <vt:lpstr>Παράδειγμα (1)</vt:lpstr>
      <vt:lpstr>Πόροι (Resources)</vt:lpstr>
      <vt:lpstr>Χρήση πόρων</vt:lpstr>
      <vt:lpstr>Πιθανό αδιέξοδο</vt:lpstr>
      <vt:lpstr>Κατάσταση αδιεξόδου</vt:lpstr>
      <vt:lpstr>Παράδειγμα αδιεξόδου</vt:lpstr>
      <vt:lpstr>Παράδειγμα χωρίς αδιέξοδο</vt:lpstr>
      <vt:lpstr>Επαναχρησιμοποιήσιμοι Πόροι</vt:lpstr>
      <vt:lpstr>Παράδειγμα αδιεξόδου (1)</vt:lpstr>
      <vt:lpstr>Παράδειγμα αδιεξόδου (2)</vt:lpstr>
      <vt:lpstr>Καταναλώσιμοι πόροι</vt:lpstr>
      <vt:lpstr>2. Γράφοι εκχώρησης πόρων</vt:lpstr>
      <vt:lpstr>Παράδειγμα γράφου εκχώρησης πόρων</vt:lpstr>
      <vt:lpstr>Παράδειγμα γράφου με αδιέξοδο</vt:lpstr>
      <vt:lpstr>Παράδειγμα γράφου εκχώρησης πόρου με κύκλο αλλά χωρίς αδιέξοδο</vt:lpstr>
      <vt:lpstr>Γράφοι εκχώρησης και αδιέξοδο</vt:lpstr>
      <vt:lpstr>Άσκηση 1</vt:lpstr>
      <vt:lpstr>Άσκηση 2</vt:lpstr>
      <vt:lpstr>3. Συνθήκες αδιεξόδου</vt:lpstr>
      <vt:lpstr>Παράδειγμα κυκλικής αναμονής</vt:lpstr>
      <vt:lpstr>Παράδειγμα χωρίς κυκλική αναμονή</vt:lpstr>
      <vt:lpstr>4. Προσεγγίσεις αδιεξόδου</vt:lpstr>
      <vt:lpstr>Προσεγγίσεις αδιεξόδου</vt:lpstr>
      <vt:lpstr>4.1. Πρόληψη αδιεξόδου</vt:lpstr>
      <vt:lpstr>Αμοιβαίος αποκλεισμός</vt:lpstr>
      <vt:lpstr>Κατοχή και αναμονή (Hold-and-wait)</vt:lpstr>
      <vt:lpstr>Μη προεκχώρηση (No preemption)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319</cp:revision>
  <dcterms:created xsi:type="dcterms:W3CDTF">2012-09-06T09:03:05Z</dcterms:created>
  <dcterms:modified xsi:type="dcterms:W3CDTF">2015-09-18T14:11:35Z</dcterms:modified>
</cp:coreProperties>
</file>