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56" r:id="rId2"/>
    <p:sldId id="289" r:id="rId3"/>
    <p:sldId id="257" r:id="rId4"/>
    <p:sldId id="259" r:id="rId5"/>
    <p:sldId id="435" r:id="rId6"/>
    <p:sldId id="436" r:id="rId7"/>
    <p:sldId id="437" r:id="rId8"/>
    <p:sldId id="438" r:id="rId9"/>
    <p:sldId id="439" r:id="rId10"/>
    <p:sldId id="440" r:id="rId11"/>
    <p:sldId id="441" r:id="rId12"/>
    <p:sldId id="442" r:id="rId13"/>
    <p:sldId id="443" r:id="rId14"/>
    <p:sldId id="444" r:id="rId15"/>
    <p:sldId id="445" r:id="rId16"/>
    <p:sldId id="446" r:id="rId17"/>
    <p:sldId id="447" r:id="rId18"/>
    <p:sldId id="448" r:id="rId19"/>
    <p:sldId id="449" r:id="rId20"/>
    <p:sldId id="450" r:id="rId21"/>
    <p:sldId id="451" r:id="rId22"/>
    <p:sldId id="452" r:id="rId23"/>
    <p:sldId id="453" r:id="rId24"/>
    <p:sldId id="454" r:id="rId25"/>
    <p:sldId id="455" r:id="rId26"/>
    <p:sldId id="456" r:id="rId27"/>
    <p:sldId id="457" r:id="rId28"/>
    <p:sldId id="458" r:id="rId29"/>
    <p:sldId id="459" r:id="rId30"/>
    <p:sldId id="460" r:id="rId31"/>
    <p:sldId id="461" r:id="rId32"/>
    <p:sldId id="462" r:id="rId33"/>
    <p:sldId id="463" r:id="rId34"/>
    <p:sldId id="391" r:id="rId35"/>
    <p:sldId id="291" r:id="rId36"/>
    <p:sldId id="292" r:id="rId37"/>
    <p:sldId id="293" r:id="rId38"/>
    <p:sldId id="280" r:id="rId39"/>
  </p:sldIdLst>
  <p:sldSz cx="9144000" cy="5715000" type="screen16x10"/>
  <p:notesSz cx="6858000" cy="9144000"/>
  <p:custDataLst>
    <p:tags r:id="rId42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66" autoAdjust="0"/>
    <p:restoredTop sz="99309" autoAdjust="0"/>
  </p:normalViewPr>
  <p:slideViewPr>
    <p:cSldViewPr>
      <p:cViewPr varScale="1">
        <p:scale>
          <a:sx n="102" d="100"/>
          <a:sy n="102" d="100"/>
        </p:scale>
        <p:origin x="936" y="58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gs" Target="tags/tag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t>18/09/2015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18/9/2015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208971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199049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515584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431764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459390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195190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894486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161974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723165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304530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274437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71562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696759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541976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934142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0168169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431894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6015112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1378837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731166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317968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143705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4670963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408642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2168655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37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994901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759123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434093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309906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42352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 dirty="0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51520" y="-57951"/>
            <a:ext cx="8496944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000" b="1" dirty="0" smtClean="0">
                <a:solidFill>
                  <a:schemeClr val="bg1"/>
                </a:solidFill>
              </a:rPr>
              <a:t>Λειτουργικά</a:t>
            </a:r>
            <a:r>
              <a:rPr lang="el-GR" sz="1000" b="1" baseline="0" dirty="0" smtClean="0">
                <a:solidFill>
                  <a:schemeClr val="bg1"/>
                </a:solidFill>
              </a:rPr>
              <a:t> Συστήματα </a:t>
            </a:r>
            <a:r>
              <a:rPr lang="el-GR" sz="1000" b="1" dirty="0" smtClean="0">
                <a:solidFill>
                  <a:schemeClr val="bg1"/>
                </a:solidFill>
              </a:rPr>
              <a:t>– Αδιέξοδο (1/2)</a:t>
            </a:r>
            <a:r>
              <a:rPr lang="el-GR" sz="1000" dirty="0" smtClean="0">
                <a:solidFill>
                  <a:schemeClr val="bg1"/>
                </a:solidFill>
              </a:rPr>
              <a:t>, Τμήμα Μηχανικών Πληροφορικής, ΤΕΙ ΗΠΕΙΡΟΥ </a:t>
            </a:r>
            <a:r>
              <a:rPr lang="el-GR" sz="1000" b="1" dirty="0" smtClean="0">
                <a:solidFill>
                  <a:schemeClr val="bg1"/>
                </a:solidFill>
              </a:rPr>
              <a:t>- Ανοιχτά Ακαδημαϊκά Μαθήματα στο ΤΕΙ Ηπείρου</a:t>
            </a:r>
            <a:endParaRPr lang="el-GR" sz="1000" b="1" dirty="0">
              <a:solidFill>
                <a:schemeClr val="bg1"/>
              </a:solidFill>
            </a:endParaRP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eclass.teiep.gr/courses/COMP116/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Λειτουργικά Συστήματα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467544" y="2897167"/>
            <a:ext cx="8280920" cy="1460500"/>
          </a:xfrm>
        </p:spPr>
        <p:txBody>
          <a:bodyPr>
            <a:noAutofit/>
          </a:bodyPr>
          <a:lstStyle/>
          <a:p>
            <a:r>
              <a:rPr lang="el-GR" sz="2800" dirty="0" smtClean="0"/>
              <a:t>Ενότητα 6</a:t>
            </a:r>
            <a:r>
              <a:rPr lang="en-US" sz="2800" dirty="0" smtClean="0"/>
              <a:t> 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b="1" dirty="0" smtClean="0"/>
              <a:t>Αδιέξοδο</a:t>
            </a:r>
            <a:r>
              <a:rPr lang="el-GR" sz="2800" b="1" baseline="-25000" dirty="0" smtClean="0"/>
              <a:t>1/2</a:t>
            </a:r>
          </a:p>
          <a:p>
            <a:endParaRPr lang="el-GR" sz="2800" b="1" dirty="0"/>
          </a:p>
          <a:p>
            <a:r>
              <a:rPr lang="el-GR" sz="2800" dirty="0" smtClean="0"/>
              <a:t>Δημήτριος Λιαροκάπης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grpSp>
        <p:nvGrpSpPr>
          <p:cNvPr id="10" name="Ομάδα 9"/>
          <p:cNvGrpSpPr/>
          <p:nvPr/>
        </p:nvGrpSpPr>
        <p:grpSpPr>
          <a:xfrm>
            <a:off x="642158" y="210000"/>
            <a:ext cx="4217874" cy="1147333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l-GR" dirty="0"/>
              <a:t>Πιθανό αδιέξοδο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5580112" y="4657700"/>
            <a:ext cx="2133600" cy="304271"/>
          </a:xfrm>
        </p:spPr>
        <p:txBody>
          <a:bodyPr/>
          <a:lstStyle/>
          <a:p>
            <a:fld id="{53C4726A-630D-4CB4-B088-BAB00F4188E9}" type="slidenum">
              <a:rPr lang="el-GR" smtClean="0"/>
              <a:t>10</a:t>
            </a:fld>
            <a:endParaRPr lang="el-GR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1740" y="1181365"/>
            <a:ext cx="4680520" cy="3696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60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l-GR" dirty="0"/>
              <a:t>Κατάσταση αδιεξόδου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5580112" y="4657700"/>
            <a:ext cx="2133600" cy="304271"/>
          </a:xfrm>
        </p:spPr>
        <p:txBody>
          <a:bodyPr/>
          <a:lstStyle/>
          <a:p>
            <a:fld id="{53C4726A-630D-4CB4-B088-BAB00F4188E9}" type="slidenum">
              <a:rPr lang="el-GR" smtClean="0"/>
              <a:t>11</a:t>
            </a:fld>
            <a:endParaRPr lang="el-GR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736" y="1188221"/>
            <a:ext cx="4752528" cy="3683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89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l-GR" dirty="0"/>
              <a:t>Παράδειγμα αδιεξόδου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5580112" y="4657700"/>
            <a:ext cx="2133600" cy="304271"/>
          </a:xfrm>
        </p:spPr>
        <p:txBody>
          <a:bodyPr/>
          <a:lstStyle/>
          <a:p>
            <a:fld id="{53C4726A-630D-4CB4-B088-BAB00F4188E9}" type="slidenum">
              <a:rPr lang="el-GR" smtClean="0"/>
              <a:t>12</a:t>
            </a:fld>
            <a:endParaRPr lang="el-GR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1057300"/>
            <a:ext cx="6553501" cy="41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68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l-GR" dirty="0"/>
              <a:t>Παράδειγμα χωρίς αδιέξοδο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5580112" y="4657700"/>
            <a:ext cx="2133600" cy="304271"/>
          </a:xfrm>
        </p:spPr>
        <p:txBody>
          <a:bodyPr/>
          <a:lstStyle/>
          <a:p>
            <a:fld id="{53C4726A-630D-4CB4-B088-BAB00F4188E9}" type="slidenum">
              <a:rPr lang="el-GR" smtClean="0"/>
              <a:t>13</a:t>
            </a:fld>
            <a:endParaRPr lang="el-GR" dirty="0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1057300"/>
            <a:ext cx="6553501" cy="408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62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l-GR" dirty="0"/>
              <a:t>Επαναχρησιμοποιήσιμοι Πόροι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363272" cy="377163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400" dirty="0"/>
              <a:t>Χρησιμοποιούνται με ασφάλεια από μια </a:t>
            </a:r>
            <a:r>
              <a:rPr lang="el-GR" sz="2400" dirty="0" smtClean="0"/>
              <a:t>διεργασία σε </a:t>
            </a:r>
            <a:r>
              <a:rPr lang="el-GR" sz="2400" dirty="0"/>
              <a:t>κάθε χρονική στιγμή και δεν εξαντλούνται </a:t>
            </a:r>
            <a:r>
              <a:rPr lang="el-GR" sz="2400" dirty="0" smtClean="0"/>
              <a:t>από αυτή </a:t>
            </a:r>
            <a:r>
              <a:rPr lang="el-GR" sz="2400" dirty="0"/>
              <a:t>τη χρήση.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400" dirty="0" smtClean="0"/>
              <a:t>Οι </a:t>
            </a:r>
            <a:r>
              <a:rPr lang="el-GR" sz="2400" dirty="0"/>
              <a:t>διεργασίες αποκτούν πόρους που </a:t>
            </a:r>
            <a:r>
              <a:rPr lang="el-GR" sz="2400" dirty="0" smtClean="0"/>
              <a:t>θα απελευθερώσουν </a:t>
            </a:r>
            <a:r>
              <a:rPr lang="el-GR" sz="2400" dirty="0"/>
              <a:t>στη συνέχεια ώστε </a:t>
            </a:r>
            <a:r>
              <a:rPr lang="el-GR" sz="2400" dirty="0" smtClean="0"/>
              <a:t>να χρησιμοποιηθούν </a:t>
            </a:r>
            <a:r>
              <a:rPr lang="el-GR" sz="2400" dirty="0"/>
              <a:t>από άλλες διεργασίες.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400" dirty="0" smtClean="0"/>
              <a:t>Τέτοιοι </a:t>
            </a:r>
            <a:r>
              <a:rPr lang="el-GR" sz="2400" dirty="0"/>
              <a:t>πόροι είναι: επεξεργαστές, I/O κανάλια</a:t>
            </a:r>
            <a:r>
              <a:rPr lang="el-GR" sz="2400" dirty="0" smtClean="0"/>
              <a:t>, κύρια </a:t>
            </a:r>
            <a:r>
              <a:rPr lang="el-GR" sz="2400" dirty="0"/>
              <a:t>και δευτερεύουσα μνήμη, αρχεία, </a:t>
            </a:r>
            <a:r>
              <a:rPr lang="el-GR" sz="2400" dirty="0" smtClean="0"/>
              <a:t>βάσεις δεδομένων</a:t>
            </a:r>
            <a:r>
              <a:rPr lang="el-GR" sz="2400" dirty="0"/>
              <a:t>, και </a:t>
            </a:r>
            <a:r>
              <a:rPr lang="el-GR" sz="2400" dirty="0" err="1"/>
              <a:t>σημαφόροι</a:t>
            </a:r>
            <a:r>
              <a:rPr lang="el-GR" sz="2400" dirty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400" dirty="0" smtClean="0"/>
              <a:t>Το </a:t>
            </a:r>
            <a:r>
              <a:rPr lang="el-GR" sz="2400" dirty="0"/>
              <a:t>αδιέξοδο προκύπτει όταν μια διεργασία </a:t>
            </a:r>
            <a:r>
              <a:rPr lang="el-GR" sz="2400" dirty="0" smtClean="0"/>
              <a:t>δεσμεύει ένα </a:t>
            </a:r>
            <a:r>
              <a:rPr lang="el-GR" sz="2400" dirty="0"/>
              <a:t>πόρο και απαιτεί έναν άλλο.</a:t>
            </a:r>
            <a:endParaRPr lang="el-GR" sz="2400" i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5580112" y="4657700"/>
            <a:ext cx="2133600" cy="304271"/>
          </a:xfrm>
        </p:spPr>
        <p:txBody>
          <a:bodyPr/>
          <a:lstStyle/>
          <a:p>
            <a:fld id="{53C4726A-630D-4CB4-B088-BAB00F4188E9}" type="slidenum">
              <a:rPr lang="el-GR" smtClean="0"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4821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l-GR" dirty="0"/>
              <a:t>Παράδειγμα αδιεξόδου (1)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363272" cy="377163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400" dirty="0"/>
              <a:t>Θεωρείστε τη σειρά εκτέλεσης: p0 p1 q0 q1 p2 q2</a:t>
            </a:r>
          </a:p>
          <a:p>
            <a:pPr>
              <a:buFont typeface="Wingdings" panose="05000000000000000000" pitchFamily="2" charset="2"/>
              <a:buChar char="§"/>
            </a:pPr>
            <a:endParaRPr lang="el-GR" sz="2400" dirty="0" smtClean="0"/>
          </a:p>
          <a:p>
            <a:pPr>
              <a:buFont typeface="Wingdings" panose="05000000000000000000" pitchFamily="2" charset="2"/>
              <a:buChar char="§"/>
            </a:pPr>
            <a:endParaRPr lang="el-GR" sz="2400" dirty="0"/>
          </a:p>
          <a:p>
            <a:pPr>
              <a:buFont typeface="Wingdings" panose="05000000000000000000" pitchFamily="2" charset="2"/>
              <a:buChar char="§"/>
            </a:pPr>
            <a:endParaRPr lang="el-GR" sz="2400" dirty="0" smtClean="0"/>
          </a:p>
          <a:p>
            <a:pPr>
              <a:buFont typeface="Wingdings" panose="05000000000000000000" pitchFamily="2" charset="2"/>
              <a:buChar char="§"/>
            </a:pPr>
            <a:endParaRPr lang="el-GR" sz="24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l-GR" sz="2400" dirty="0" smtClean="0"/>
              <a:t>Η </a:t>
            </a:r>
            <a:r>
              <a:rPr lang="el-GR" sz="2400" dirty="0"/>
              <a:t>αιτία αδιεξόδων αυτού του είδους είναι συχνά η </a:t>
            </a:r>
            <a:r>
              <a:rPr lang="el-GR" sz="2400" dirty="0" smtClean="0"/>
              <a:t>πολύπλοκη λογική </a:t>
            </a:r>
            <a:r>
              <a:rPr lang="el-GR" sz="2400" dirty="0"/>
              <a:t>των προγραμμάτων.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400" dirty="0" smtClean="0"/>
              <a:t>Μια </a:t>
            </a:r>
            <a:r>
              <a:rPr lang="el-GR" sz="2400" dirty="0"/>
              <a:t>στρατηγική αντιμετώπισης είναι η επιβολή </a:t>
            </a:r>
            <a:r>
              <a:rPr lang="el-GR" sz="2400" dirty="0" smtClean="0"/>
              <a:t>περιορισμών που </a:t>
            </a:r>
            <a:r>
              <a:rPr lang="el-GR" sz="2400" dirty="0"/>
              <a:t>να αφορούν τη σειρά με την οποία ζητούνται οι πόροι.</a:t>
            </a:r>
            <a:endParaRPr lang="el-GR" sz="2400" i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5580112" y="4657700"/>
            <a:ext cx="2133600" cy="304271"/>
          </a:xfrm>
        </p:spPr>
        <p:txBody>
          <a:bodyPr/>
          <a:lstStyle/>
          <a:p>
            <a:fld id="{53C4726A-630D-4CB4-B088-BAB00F4188E9}" type="slidenum">
              <a:rPr lang="el-GR" smtClean="0"/>
              <a:t>15</a:t>
            </a:fld>
            <a:endParaRPr lang="el-GR" dirty="0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1777380"/>
            <a:ext cx="5172213" cy="2114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63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l-GR" dirty="0"/>
              <a:t>Παράδειγμα αδιεξόδου (2)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507288" cy="377163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400" dirty="0"/>
              <a:t>Ο διαθέσιμος χώρος για κατανομή στην κύρια </a:t>
            </a:r>
            <a:r>
              <a:rPr lang="el-GR" sz="2400" dirty="0" smtClean="0"/>
              <a:t>μνήμη είναι </a:t>
            </a:r>
            <a:r>
              <a:rPr lang="el-GR" sz="2400" dirty="0"/>
              <a:t>200Kbytes, και πραγματοποιείται η </a:t>
            </a:r>
            <a:r>
              <a:rPr lang="el-GR" sz="2400" dirty="0" smtClean="0"/>
              <a:t>παρακάτω σειρά αιτημάτων</a:t>
            </a:r>
          </a:p>
          <a:p>
            <a:pPr>
              <a:buFont typeface="Wingdings" panose="05000000000000000000" pitchFamily="2" charset="2"/>
              <a:buChar char="§"/>
            </a:pPr>
            <a:endParaRPr lang="el-GR" sz="2400" dirty="0"/>
          </a:p>
          <a:p>
            <a:pPr>
              <a:buFont typeface="Wingdings" panose="05000000000000000000" pitchFamily="2" charset="2"/>
              <a:buChar char="§"/>
            </a:pPr>
            <a:endParaRPr lang="el-GR" sz="2400" dirty="0" smtClean="0"/>
          </a:p>
          <a:p>
            <a:pPr>
              <a:buFont typeface="Wingdings" panose="05000000000000000000" pitchFamily="2" charset="2"/>
              <a:buChar char="§"/>
            </a:pPr>
            <a:endParaRPr lang="el-GR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l-GR" sz="2400" dirty="0" smtClean="0"/>
              <a:t>Το </a:t>
            </a:r>
            <a:r>
              <a:rPr lang="el-GR" sz="2400" dirty="0"/>
              <a:t>αδιέξοδο προκύπτει αν και οι δύο </a:t>
            </a:r>
            <a:r>
              <a:rPr lang="el-GR" sz="2400" dirty="0" smtClean="0"/>
              <a:t>διεργασίες προχωρήσουν </a:t>
            </a:r>
            <a:r>
              <a:rPr lang="el-GR" sz="2400" dirty="0"/>
              <a:t>στο δεύτερο αίτημά τους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400" dirty="0" smtClean="0"/>
              <a:t>Η </a:t>
            </a:r>
            <a:r>
              <a:rPr lang="el-GR" sz="2400" dirty="0"/>
              <a:t>μνήμη είναι </a:t>
            </a:r>
            <a:r>
              <a:rPr lang="el-GR" sz="2400" dirty="0" err="1"/>
              <a:t>προεκχωρούμενος</a:t>
            </a:r>
            <a:r>
              <a:rPr lang="el-GR" sz="2400" dirty="0"/>
              <a:t> πόρος και </a:t>
            </a:r>
            <a:r>
              <a:rPr lang="el-GR" sz="2400" dirty="0" smtClean="0"/>
              <a:t>το αδιέξοδο </a:t>
            </a:r>
            <a:r>
              <a:rPr lang="el-GR" sz="2400" dirty="0"/>
              <a:t>επιλύεται εύκολα (Πώς?)</a:t>
            </a:r>
            <a:endParaRPr lang="el-GR" sz="2400" i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5580112" y="4657700"/>
            <a:ext cx="2133600" cy="304271"/>
          </a:xfrm>
        </p:spPr>
        <p:txBody>
          <a:bodyPr/>
          <a:lstStyle/>
          <a:p>
            <a:fld id="{53C4726A-630D-4CB4-B088-BAB00F4188E9}" type="slidenum">
              <a:rPr lang="el-GR" smtClean="0"/>
              <a:t>16</a:t>
            </a:fld>
            <a:endParaRPr lang="el-GR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2137420"/>
            <a:ext cx="5780420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90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l-GR" dirty="0"/>
              <a:t>Καταναλώσιμοι πόροι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363272" cy="377163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200" dirty="0" smtClean="0"/>
              <a:t>Δημιουργούνται </a:t>
            </a:r>
            <a:r>
              <a:rPr lang="el-GR" sz="2200" dirty="0"/>
              <a:t>(παράγονται) και </a:t>
            </a:r>
            <a:r>
              <a:rPr lang="el-GR" sz="2200" dirty="0" smtClean="0"/>
              <a:t>καταστρέφονται (</a:t>
            </a:r>
            <a:r>
              <a:rPr lang="el-GR" sz="2200" dirty="0"/>
              <a:t>καταναλώνονται) από μια διεργασία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200" dirty="0" smtClean="0"/>
              <a:t>Όταν </a:t>
            </a:r>
            <a:r>
              <a:rPr lang="el-GR" sz="2200" dirty="0"/>
              <a:t>ένας πόρος δεσμεύεται από μια </a:t>
            </a:r>
            <a:r>
              <a:rPr lang="el-GR" sz="2200" dirty="0" smtClean="0"/>
              <a:t>διεργασία παύει </a:t>
            </a:r>
            <a:r>
              <a:rPr lang="el-GR" sz="2200" dirty="0"/>
              <a:t>να υπάρχει.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200" dirty="0" smtClean="0"/>
              <a:t>Τέτοιοι </a:t>
            </a:r>
            <a:r>
              <a:rPr lang="el-GR" sz="2200" dirty="0"/>
              <a:t>πόροι: </a:t>
            </a:r>
            <a:r>
              <a:rPr lang="el-GR" sz="2200" dirty="0" smtClean="0"/>
              <a:t>διακοπές </a:t>
            </a:r>
            <a:r>
              <a:rPr lang="el-GR" sz="2200" dirty="0"/>
              <a:t>(</a:t>
            </a:r>
            <a:r>
              <a:rPr lang="el-GR" sz="2200" dirty="0" err="1"/>
              <a:t>Interrupts</a:t>
            </a:r>
            <a:r>
              <a:rPr lang="el-GR" sz="2200" dirty="0"/>
              <a:t>), </a:t>
            </a:r>
            <a:r>
              <a:rPr lang="el-GR" sz="2200" dirty="0" smtClean="0"/>
              <a:t>σήματα (</a:t>
            </a:r>
            <a:r>
              <a:rPr lang="el-GR" sz="2200" dirty="0" err="1"/>
              <a:t>signals</a:t>
            </a:r>
            <a:r>
              <a:rPr lang="el-GR" sz="2200" dirty="0"/>
              <a:t>), μηνύματα και πληροφορίες σε </a:t>
            </a:r>
            <a:r>
              <a:rPr lang="el-GR" sz="2200" dirty="0" err="1" smtClean="0"/>
              <a:t>ενταμιευτές</a:t>
            </a:r>
            <a:r>
              <a:rPr lang="el-GR" sz="2200" dirty="0" smtClean="0"/>
              <a:t> (</a:t>
            </a:r>
            <a:r>
              <a:rPr lang="el-GR" sz="2200" dirty="0" err="1"/>
              <a:t>buffers</a:t>
            </a:r>
            <a:r>
              <a:rPr lang="el-GR" sz="2200" dirty="0"/>
              <a:t>) I/O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200" dirty="0" smtClean="0"/>
              <a:t>Το </a:t>
            </a:r>
            <a:r>
              <a:rPr lang="el-GR" sz="2200" dirty="0"/>
              <a:t>αδιέξοδο μπορεί να συμβεί αν ένα μήνυμα </a:t>
            </a:r>
            <a:r>
              <a:rPr lang="el-GR" sz="2200" dirty="0" smtClean="0"/>
              <a:t>που αποστέλλεται </a:t>
            </a:r>
            <a:r>
              <a:rPr lang="el-GR" sz="2200" dirty="0"/>
              <a:t>από μια διεργασία </a:t>
            </a:r>
            <a:r>
              <a:rPr lang="el-GR" sz="2200" dirty="0" smtClean="0"/>
              <a:t>δεν παραλαμβάνεται </a:t>
            </a:r>
            <a:r>
              <a:rPr lang="el-GR" sz="2200" dirty="0"/>
              <a:t>από την άλλη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200" dirty="0" smtClean="0"/>
              <a:t>Σπάνιος </a:t>
            </a:r>
            <a:r>
              <a:rPr lang="el-GR" sz="2200" dirty="0"/>
              <a:t>συνδυασμός γεγονότων μπορεί να </a:t>
            </a:r>
            <a:r>
              <a:rPr lang="el-GR" sz="2200" dirty="0" smtClean="0"/>
              <a:t>οδηγήσει σε </a:t>
            </a:r>
            <a:r>
              <a:rPr lang="el-GR" sz="2200" dirty="0"/>
              <a:t>αδιέξοδο</a:t>
            </a:r>
            <a:endParaRPr lang="el-GR" sz="2200" i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5580112" y="4657700"/>
            <a:ext cx="2133600" cy="304271"/>
          </a:xfrm>
        </p:spPr>
        <p:txBody>
          <a:bodyPr/>
          <a:lstStyle/>
          <a:p>
            <a:fld id="{53C4726A-630D-4CB4-B088-BAB00F4188E9}" type="slidenum">
              <a:rPr lang="el-GR" smtClean="0"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1450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l-GR" dirty="0"/>
              <a:t>2. Γράφοι εκχώρησης πόρων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5580112" y="4657700"/>
            <a:ext cx="2133600" cy="304271"/>
          </a:xfrm>
        </p:spPr>
        <p:txBody>
          <a:bodyPr/>
          <a:lstStyle/>
          <a:p>
            <a:fld id="{53C4726A-630D-4CB4-B088-BAB00F4188E9}" type="slidenum">
              <a:rPr lang="el-GR" smtClean="0"/>
              <a:t>18</a:t>
            </a:fld>
            <a:endParaRPr lang="el-GR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976" y="1057300"/>
            <a:ext cx="6624736" cy="410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63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 fontScale="90000"/>
          </a:bodyPr>
          <a:lstStyle/>
          <a:p>
            <a:r>
              <a:rPr lang="el-GR" dirty="0"/>
              <a:t>Παράδειγμα γράφου εκχώρησης πόρων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363272" cy="377163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400" dirty="0"/>
              <a:t>Μπορεί να συμβεί αδιέξοδο;</a:t>
            </a:r>
            <a:endParaRPr lang="el-GR" sz="2400" i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5580112" y="4657700"/>
            <a:ext cx="2133600" cy="304271"/>
          </a:xfrm>
        </p:spPr>
        <p:txBody>
          <a:bodyPr/>
          <a:lstStyle/>
          <a:p>
            <a:fld id="{53C4726A-630D-4CB4-B088-BAB00F4188E9}" type="slidenum">
              <a:rPr lang="el-GR" smtClean="0"/>
              <a:t>19</a:t>
            </a:fld>
            <a:endParaRPr lang="el-GR" dirty="0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2015" y="1273324"/>
            <a:ext cx="2901697" cy="4010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53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345332"/>
            <a:ext cx="8136904" cy="2702345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/>
              <a:t>Τμήμα Μηχανικών Πληροφορικής Τ.Ε</a:t>
            </a:r>
          </a:p>
          <a:p>
            <a:pPr algn="l"/>
            <a:r>
              <a:rPr lang="el-GR" b="1" dirty="0"/>
              <a:t>Λειτουργικά Συστήματα </a:t>
            </a:r>
            <a:endParaRPr lang="el-GR" b="1" dirty="0" smtClean="0"/>
          </a:p>
          <a:p>
            <a:pPr algn="l"/>
            <a:r>
              <a:rPr lang="el-GR" sz="2800" b="1" dirty="0" smtClean="0"/>
              <a:t>Ενότητα 6</a:t>
            </a:r>
            <a:r>
              <a:rPr lang="en-US" sz="2800" b="1" dirty="0" smtClean="0"/>
              <a:t> </a:t>
            </a:r>
            <a:r>
              <a:rPr lang="el-GR" sz="2800" b="1" dirty="0" smtClean="0"/>
              <a:t>:</a:t>
            </a:r>
            <a:r>
              <a:rPr lang="en-US" sz="2800" b="1" dirty="0" smtClean="0"/>
              <a:t> </a:t>
            </a:r>
            <a:r>
              <a:rPr lang="el-GR" sz="2800" dirty="0" smtClean="0"/>
              <a:t>Αδιέξοδο</a:t>
            </a:r>
            <a:r>
              <a:rPr lang="el-GR" sz="2800" baseline="-25000" dirty="0"/>
              <a:t>1/2</a:t>
            </a:r>
            <a:endParaRPr lang="el-GR" sz="2800" dirty="0"/>
          </a:p>
          <a:p>
            <a:pPr algn="l"/>
            <a:endParaRPr lang="el-GR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Δημήτριος Λιαροκάπης</a:t>
            </a:r>
          </a:p>
          <a:p>
            <a:pPr algn="l">
              <a:lnSpc>
                <a:spcPts val="2600"/>
              </a:lnSpc>
            </a:pP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Καθηγητής </a:t>
            </a:r>
            <a:r>
              <a:rPr lang="el-GR" sz="2800" dirty="0">
                <a:solidFill>
                  <a:schemeClr val="tx2">
                    <a:lumMod val="50000"/>
                  </a:schemeClr>
                </a:solidFill>
              </a:rPr>
              <a:t>Εφαρμογών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Άρτα,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3547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8264" y="3547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l-GR" dirty="0"/>
              <a:t>Παράδειγμα γράφου με αδιέξοδο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363272" cy="377163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400" dirty="0"/>
              <a:t>Υπάρχουν δύο κύκλοι</a:t>
            </a:r>
            <a:endParaRPr lang="el-GR" sz="2400" i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5580112" y="4657700"/>
            <a:ext cx="2133600" cy="304271"/>
          </a:xfrm>
        </p:spPr>
        <p:txBody>
          <a:bodyPr/>
          <a:lstStyle/>
          <a:p>
            <a:fld id="{53C4726A-630D-4CB4-B088-BAB00F4188E9}" type="slidenum">
              <a:rPr lang="el-GR" smtClean="0"/>
              <a:t>20</a:t>
            </a:fld>
            <a:endParaRPr lang="el-GR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3352" y="1155057"/>
            <a:ext cx="3181048" cy="4095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54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4762872" cy="377163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400" dirty="0"/>
              <a:t>Αν ο </a:t>
            </a:r>
            <a:r>
              <a:rPr lang="el-GR" sz="2400" dirty="0" err="1"/>
              <a:t>γράφος</a:t>
            </a:r>
            <a:r>
              <a:rPr lang="el-GR" sz="2400" dirty="0"/>
              <a:t> δεν </a:t>
            </a:r>
            <a:r>
              <a:rPr lang="el-GR" sz="2400" dirty="0" smtClean="0"/>
              <a:t>περιέχει κύκλους </a:t>
            </a:r>
            <a:r>
              <a:rPr lang="el-GR" sz="2800" b="1" dirty="0" smtClean="0"/>
              <a:t>*</a:t>
            </a:r>
            <a:r>
              <a:rPr lang="el-GR" sz="2400" dirty="0" smtClean="0"/>
              <a:t> </a:t>
            </a:r>
            <a:r>
              <a:rPr lang="el-GR" sz="2400" dirty="0"/>
              <a:t>δεν </a:t>
            </a:r>
            <a:r>
              <a:rPr lang="el-GR" sz="2400" dirty="0" smtClean="0"/>
              <a:t>υπάρχει αδιέξοδο</a:t>
            </a:r>
            <a:endParaRPr lang="el-GR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l-GR" sz="2400" dirty="0" smtClean="0"/>
              <a:t>Αν </a:t>
            </a:r>
            <a:r>
              <a:rPr lang="el-GR" sz="2400" dirty="0"/>
              <a:t>ο </a:t>
            </a:r>
            <a:r>
              <a:rPr lang="el-GR" sz="2400" dirty="0" err="1"/>
              <a:t>γράφος</a:t>
            </a:r>
            <a:r>
              <a:rPr lang="el-GR" sz="2400" dirty="0"/>
              <a:t> περιέχει </a:t>
            </a:r>
            <a:r>
              <a:rPr lang="el-GR" sz="2400" dirty="0" smtClean="0"/>
              <a:t>ένα κύκλο </a:t>
            </a:r>
            <a:r>
              <a:rPr lang="el-GR" sz="2400" b="1" dirty="0"/>
              <a:t>*</a:t>
            </a:r>
            <a:endParaRPr lang="el-GR" sz="24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smtClean="0"/>
              <a:t>Αν </a:t>
            </a:r>
            <a:r>
              <a:rPr lang="el-GR" sz="2000" dirty="0"/>
              <a:t>υπάρχει μόνον </a:t>
            </a:r>
            <a:r>
              <a:rPr lang="el-GR" sz="2000" dirty="0" smtClean="0"/>
              <a:t>ένα στιγμιότυπο </a:t>
            </a:r>
            <a:r>
              <a:rPr lang="el-GR" sz="2000" dirty="0"/>
              <a:t>ανά τύπο πόρου</a:t>
            </a:r>
            <a:r>
              <a:rPr lang="el-GR" sz="2000" dirty="0" smtClean="0"/>
              <a:t>, τότε </a:t>
            </a:r>
            <a:r>
              <a:rPr lang="el-GR" sz="2000" dirty="0"/>
              <a:t>υπάρχει αδιέξοδο.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smtClean="0"/>
              <a:t>Αν </a:t>
            </a:r>
            <a:r>
              <a:rPr lang="el-GR" sz="2000" dirty="0"/>
              <a:t>υπάρχουν </a:t>
            </a:r>
            <a:r>
              <a:rPr lang="el-GR" sz="2000" dirty="0" smtClean="0"/>
              <a:t>αρκετά στιγμιότυπα </a:t>
            </a:r>
            <a:r>
              <a:rPr lang="el-GR" sz="2000" dirty="0"/>
              <a:t>ανά τύπο πόρου</a:t>
            </a:r>
            <a:r>
              <a:rPr lang="el-GR" sz="2000" dirty="0" smtClean="0"/>
              <a:t>, τότε </a:t>
            </a:r>
            <a:r>
              <a:rPr lang="el-GR" sz="2000" dirty="0"/>
              <a:t>υπάρχει πιθανότητα </a:t>
            </a:r>
            <a:r>
              <a:rPr lang="el-GR" sz="2000" dirty="0" smtClean="0"/>
              <a:t>να συμβεί </a:t>
            </a:r>
            <a:r>
              <a:rPr lang="el-GR" sz="2000" dirty="0"/>
              <a:t>αδιέξοδο.</a:t>
            </a:r>
            <a:endParaRPr lang="el-GR" sz="2000" i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5580112" y="4657700"/>
            <a:ext cx="2133600" cy="304271"/>
          </a:xfrm>
        </p:spPr>
        <p:txBody>
          <a:bodyPr/>
          <a:lstStyle/>
          <a:p>
            <a:fld id="{53C4726A-630D-4CB4-B088-BAB00F4188E9}" type="slidenum">
              <a:rPr lang="el-GR" smtClean="0"/>
              <a:t>21</a:t>
            </a:fld>
            <a:endParaRPr lang="el-GR" dirty="0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176808"/>
            <a:ext cx="8784976" cy="952500"/>
          </a:xfrm>
        </p:spPr>
        <p:txBody>
          <a:bodyPr>
            <a:noAutofit/>
          </a:bodyPr>
          <a:lstStyle/>
          <a:p>
            <a:r>
              <a:rPr lang="el-GR" sz="3600" dirty="0"/>
              <a:t>Παράδειγμα γράφου εκχώρησης πόρου με κύκλο αλλά </a:t>
            </a:r>
            <a:r>
              <a:rPr lang="el-GR" sz="3600" dirty="0" smtClean="0"/>
              <a:t>χωρίς αδιέξοδο</a:t>
            </a:r>
            <a:endParaRPr lang="el-GR" sz="3600" dirty="0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096" y="1273324"/>
            <a:ext cx="3139520" cy="4131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79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l-GR" dirty="0"/>
              <a:t>Γράφοι εκχώρησης και αδιέξοδο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363272" cy="377163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800" dirty="0" smtClean="0"/>
              <a:t>Αν </a:t>
            </a:r>
            <a:r>
              <a:rPr lang="el-GR" sz="2800" dirty="0"/>
              <a:t>ο </a:t>
            </a:r>
            <a:r>
              <a:rPr lang="el-GR" sz="2800" dirty="0" err="1"/>
              <a:t>γράφος</a:t>
            </a:r>
            <a:r>
              <a:rPr lang="el-GR" sz="2800" dirty="0"/>
              <a:t> δεν περιέχει κύκλους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400" dirty="0" smtClean="0"/>
              <a:t>δεν </a:t>
            </a:r>
            <a:r>
              <a:rPr lang="el-GR" sz="2400" dirty="0"/>
              <a:t>υπάρχει αδιέξοδο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800" dirty="0" smtClean="0"/>
              <a:t>Αν </a:t>
            </a:r>
            <a:r>
              <a:rPr lang="el-GR" sz="2800" dirty="0"/>
              <a:t>ο </a:t>
            </a:r>
            <a:r>
              <a:rPr lang="el-GR" sz="2800" dirty="0" err="1"/>
              <a:t>γράφος</a:t>
            </a:r>
            <a:r>
              <a:rPr lang="el-GR" sz="2800" dirty="0"/>
              <a:t> περιέχει ένα κύκλο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400" dirty="0" smtClean="0"/>
              <a:t>Αν </a:t>
            </a:r>
            <a:r>
              <a:rPr lang="el-GR" sz="2400" dirty="0"/>
              <a:t>υπάρχει μόνον ένα στιγμιότυπο ανά τύπο πόρου, </a:t>
            </a:r>
            <a:r>
              <a:rPr lang="el-GR" sz="2400" dirty="0" smtClean="0"/>
              <a:t>τότε υπάρχει </a:t>
            </a:r>
            <a:r>
              <a:rPr lang="el-GR" sz="2400" dirty="0"/>
              <a:t>αδιέξοδο.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400" dirty="0" smtClean="0"/>
              <a:t>Αν </a:t>
            </a:r>
            <a:r>
              <a:rPr lang="el-GR" sz="2400" dirty="0"/>
              <a:t>υπάρχουν αρκετά στιγμιότυπα ανά τύπο πόρου, </a:t>
            </a:r>
            <a:r>
              <a:rPr lang="el-GR" sz="2400" dirty="0" smtClean="0"/>
              <a:t>τότε υπάρχει </a:t>
            </a:r>
            <a:r>
              <a:rPr lang="el-GR" sz="2400" dirty="0"/>
              <a:t>πιθανότητα να συμβεί αδιέξοδο.</a:t>
            </a:r>
            <a:endParaRPr lang="el-GR" sz="2400" i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5580112" y="4657700"/>
            <a:ext cx="2133600" cy="304271"/>
          </a:xfrm>
        </p:spPr>
        <p:txBody>
          <a:bodyPr/>
          <a:lstStyle/>
          <a:p>
            <a:fld id="{53C4726A-630D-4CB4-B088-BAB00F4188E9}" type="slidenum">
              <a:rPr lang="el-GR" smtClean="0"/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6674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l-GR" dirty="0"/>
              <a:t>Άσκηση 1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363272" cy="377163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800" dirty="0"/>
              <a:t>Να σχεδιάσετε ένα </a:t>
            </a:r>
            <a:r>
              <a:rPr lang="el-GR" sz="2800" dirty="0" err="1"/>
              <a:t>γράφο</a:t>
            </a:r>
            <a:r>
              <a:rPr lang="el-GR" sz="2800" dirty="0"/>
              <a:t> εκχώρησης πόρων για </a:t>
            </a:r>
            <a:r>
              <a:rPr lang="el-GR" sz="2800" dirty="0" smtClean="0"/>
              <a:t>τα παρακάτω</a:t>
            </a:r>
            <a:r>
              <a:rPr lang="el-GR" sz="2800" dirty="0"/>
              <a:t>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400" dirty="0" smtClean="0"/>
              <a:t>Η </a:t>
            </a:r>
            <a:r>
              <a:rPr lang="el-GR" sz="2400" dirty="0"/>
              <a:t>διεργασία P1 απαιτεί τον πόρο R1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400" dirty="0" smtClean="0"/>
              <a:t>Η </a:t>
            </a:r>
            <a:r>
              <a:rPr lang="el-GR" sz="2400" dirty="0"/>
              <a:t>διεργασία P2 απαιτεί τον πόρο R3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400" dirty="0" smtClean="0"/>
              <a:t>Ο </a:t>
            </a:r>
            <a:r>
              <a:rPr lang="el-GR" sz="2400" dirty="0"/>
              <a:t>πόρος R1 εκχωρείται στη διεργασία P2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400" dirty="0" smtClean="0"/>
              <a:t>Ο </a:t>
            </a:r>
            <a:r>
              <a:rPr lang="el-GR" sz="2400" dirty="0"/>
              <a:t>πόρος R2 εκχωρείται στη διεργασία P1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400" dirty="0" smtClean="0"/>
              <a:t>Ο </a:t>
            </a:r>
            <a:r>
              <a:rPr lang="el-GR" sz="2400" dirty="0"/>
              <a:t>πόρος R3 εκχωρείται στη διεργασία P1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800" dirty="0" smtClean="0"/>
              <a:t>Υπάρχει </a:t>
            </a:r>
            <a:r>
              <a:rPr lang="el-GR" sz="2800" dirty="0"/>
              <a:t>αδιέξοδο;</a:t>
            </a:r>
            <a:endParaRPr lang="el-GR" sz="2400" i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5580112" y="4657700"/>
            <a:ext cx="2133600" cy="304271"/>
          </a:xfrm>
        </p:spPr>
        <p:txBody>
          <a:bodyPr/>
          <a:lstStyle/>
          <a:p>
            <a:fld id="{53C4726A-630D-4CB4-B088-BAB00F4188E9}" type="slidenum">
              <a:rPr lang="el-GR" smtClean="0"/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9856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l-GR" dirty="0"/>
              <a:t>Άσκηση 2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363272" cy="377163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800" dirty="0"/>
              <a:t>Ένα σύστημα διαθέτει 6 όμοια </a:t>
            </a:r>
            <a:r>
              <a:rPr lang="el-GR" sz="2800" dirty="0" err="1"/>
              <a:t>tape</a:t>
            </a:r>
            <a:r>
              <a:rPr lang="el-GR" sz="2800" dirty="0"/>
              <a:t> </a:t>
            </a:r>
            <a:r>
              <a:rPr lang="el-GR" sz="2800" dirty="0" err="1"/>
              <a:t>drives</a:t>
            </a:r>
            <a:r>
              <a:rPr lang="el-GR" sz="2800" dirty="0"/>
              <a:t> και n </a:t>
            </a:r>
            <a:r>
              <a:rPr lang="el-GR" sz="2800" dirty="0" smtClean="0"/>
              <a:t>σε πλήθος </a:t>
            </a:r>
            <a:r>
              <a:rPr lang="el-GR" sz="2800" dirty="0"/>
              <a:t>διεργασίες που ανταγωνίζονται για τη </a:t>
            </a:r>
            <a:r>
              <a:rPr lang="el-GR" sz="2800" dirty="0" smtClean="0"/>
              <a:t>χρήση τους</a:t>
            </a:r>
            <a:r>
              <a:rPr lang="el-GR" sz="2800" dirty="0"/>
              <a:t>. Κάθε διεργασία μπορεί να απαιτήσει 2 </a:t>
            </a:r>
            <a:r>
              <a:rPr lang="el-GR" sz="2800" dirty="0" err="1" smtClean="0"/>
              <a:t>tape</a:t>
            </a:r>
            <a:r>
              <a:rPr lang="el-GR" sz="2800" dirty="0" smtClean="0"/>
              <a:t> </a:t>
            </a:r>
            <a:r>
              <a:rPr lang="el-GR" sz="2800" dirty="0" err="1" smtClean="0"/>
              <a:t>drives</a:t>
            </a:r>
            <a:r>
              <a:rPr lang="el-GR" sz="2800" dirty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800" dirty="0" smtClean="0"/>
              <a:t>Για </a:t>
            </a:r>
            <a:r>
              <a:rPr lang="el-GR" sz="2800" dirty="0"/>
              <a:t>ποια τιμή του n το σύστημα είναι απαλλαγμένο </a:t>
            </a:r>
            <a:r>
              <a:rPr lang="el-GR" sz="2800" dirty="0" smtClean="0"/>
              <a:t>από αδιέξοδα</a:t>
            </a:r>
            <a:r>
              <a:rPr lang="el-GR" sz="2800" dirty="0"/>
              <a:t>;</a:t>
            </a:r>
            <a:endParaRPr lang="el-GR" sz="2400" i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5580112" y="4657700"/>
            <a:ext cx="2133600" cy="304271"/>
          </a:xfrm>
        </p:spPr>
        <p:txBody>
          <a:bodyPr/>
          <a:lstStyle/>
          <a:p>
            <a:fld id="{53C4726A-630D-4CB4-B088-BAB00F4188E9}" type="slidenum">
              <a:rPr lang="el-GR" smtClean="0"/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4750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l-GR" dirty="0"/>
              <a:t>3. Συνθήκες αδιεξόδου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363272" cy="377163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000" dirty="0"/>
              <a:t>Το αδιέξοδο συμβαίνει όταν ισχύουν όλα τα </a:t>
            </a:r>
            <a:r>
              <a:rPr lang="el-GR" sz="2000" dirty="0" smtClean="0"/>
              <a:t>παρακάτω (</a:t>
            </a:r>
            <a:r>
              <a:rPr lang="el-GR" sz="2000" dirty="0"/>
              <a:t>συνθήκες αδιεξόδου):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1800" dirty="0" smtClean="0"/>
              <a:t>Αμοιβαίος </a:t>
            </a:r>
            <a:r>
              <a:rPr lang="el-GR" sz="1800" dirty="0"/>
              <a:t>αποκλεισμός: οι εκχωρούμενοι πόροι είναι </a:t>
            </a:r>
            <a:r>
              <a:rPr lang="el-GR" sz="1800" dirty="0" smtClean="0"/>
              <a:t>στην αποκλειστική </a:t>
            </a:r>
            <a:r>
              <a:rPr lang="el-GR" sz="1800" dirty="0"/>
              <a:t>κυριότητα της διεργασίας. Κάθε πόρος εκχωρείται </a:t>
            </a:r>
            <a:r>
              <a:rPr lang="el-GR" sz="1800" dirty="0" smtClean="0"/>
              <a:t>σε μία </a:t>
            </a:r>
            <a:r>
              <a:rPr lang="el-GR" sz="1800" dirty="0"/>
              <a:t>διεργασία ή είναι διαθέσιμος.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1800" dirty="0" smtClean="0"/>
              <a:t>Κατοχή </a:t>
            </a:r>
            <a:r>
              <a:rPr lang="el-GR" sz="1800" dirty="0"/>
              <a:t>και αναμονή: Η διεργασία μπορεί να δεσμεύει έναν πόρο </a:t>
            </a:r>
            <a:r>
              <a:rPr lang="el-GR" sz="1800" dirty="0" smtClean="0"/>
              <a:t>ενώ περιμένει </a:t>
            </a:r>
            <a:r>
              <a:rPr lang="el-GR" sz="1800" dirty="0"/>
              <a:t>έναν άλλο. Η διεργασία μπορεί να έχει δεσμεύσει </a:t>
            </a:r>
            <a:r>
              <a:rPr lang="el-GR" sz="1800" dirty="0" smtClean="0"/>
              <a:t>πόρους και </a:t>
            </a:r>
            <a:r>
              <a:rPr lang="el-GR" sz="1800" dirty="0"/>
              <a:t>στη συνέχεια να ζητήσει και άλλους.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1800" dirty="0" smtClean="0"/>
              <a:t>Μη </a:t>
            </a:r>
            <a:r>
              <a:rPr lang="el-GR" sz="1800" dirty="0" err="1"/>
              <a:t>προεκχώρηση</a:t>
            </a:r>
            <a:r>
              <a:rPr lang="el-GR" sz="1800" dirty="0"/>
              <a:t>: Κανένας πόρος δεν μπορεί να </a:t>
            </a:r>
            <a:r>
              <a:rPr lang="el-GR" sz="1800" dirty="0" err="1"/>
              <a:t>αποσπασθεί</a:t>
            </a:r>
            <a:r>
              <a:rPr lang="el-GR" sz="1800" dirty="0"/>
              <a:t> δια </a:t>
            </a:r>
            <a:r>
              <a:rPr lang="el-GR" sz="1800" dirty="0" smtClean="0"/>
              <a:t>της βίας </a:t>
            </a:r>
            <a:r>
              <a:rPr lang="el-GR" sz="1800" dirty="0"/>
              <a:t>από τη διεργασία που την κατέχει.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1800" dirty="0" smtClean="0"/>
              <a:t>Κυκλική </a:t>
            </a:r>
            <a:r>
              <a:rPr lang="el-GR" sz="1800" dirty="0"/>
              <a:t>αναμονή: Ύπαρξη μιας κλειστής αλυσίδας διεργασιών 2 </a:t>
            </a:r>
            <a:r>
              <a:rPr lang="el-GR" sz="1800" dirty="0" smtClean="0"/>
              <a:t>ή περισσοτέρων </a:t>
            </a:r>
            <a:r>
              <a:rPr lang="el-GR" sz="1800" dirty="0"/>
              <a:t>διεργασιών. Κάθε μία αναμένει ένα πόρο </a:t>
            </a:r>
            <a:r>
              <a:rPr lang="el-GR" sz="1800" dirty="0" smtClean="0"/>
              <a:t>που κατέχεται </a:t>
            </a:r>
            <a:r>
              <a:rPr lang="el-GR" sz="1800" dirty="0"/>
              <a:t>από το επόμενο μέλος της αλυσίδας.</a:t>
            </a:r>
            <a:endParaRPr lang="el-GR" sz="1800" i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5580112" y="4657700"/>
            <a:ext cx="2133600" cy="304271"/>
          </a:xfrm>
        </p:spPr>
        <p:txBody>
          <a:bodyPr/>
          <a:lstStyle/>
          <a:p>
            <a:fld id="{53C4726A-630D-4CB4-B088-BAB00F4188E9}" type="slidenum">
              <a:rPr lang="el-GR" smtClean="0"/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3799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l-GR" dirty="0"/>
              <a:t>Παράδειγμα κυκλικής αναμονής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5580112" y="4657700"/>
            <a:ext cx="2133600" cy="304271"/>
          </a:xfrm>
        </p:spPr>
        <p:txBody>
          <a:bodyPr/>
          <a:lstStyle/>
          <a:p>
            <a:fld id="{53C4726A-630D-4CB4-B088-BAB00F4188E9}" type="slidenum">
              <a:rPr lang="el-GR" smtClean="0"/>
              <a:t>26</a:t>
            </a:fld>
            <a:endParaRPr lang="el-GR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1057300"/>
            <a:ext cx="6480720" cy="4154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4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l-GR" dirty="0"/>
              <a:t>Παράδειγμα χωρίς κυκλική αναμονή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5580112" y="4657700"/>
            <a:ext cx="2133600" cy="304271"/>
          </a:xfrm>
        </p:spPr>
        <p:txBody>
          <a:bodyPr/>
          <a:lstStyle/>
          <a:p>
            <a:fld id="{53C4726A-630D-4CB4-B088-BAB00F4188E9}" type="slidenum">
              <a:rPr lang="el-GR" smtClean="0"/>
              <a:t>27</a:t>
            </a:fld>
            <a:endParaRPr lang="el-GR" dirty="0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1057300"/>
            <a:ext cx="6670104" cy="4379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15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l-GR" dirty="0"/>
              <a:t>4. Προσεγγίσεις αδιεξόδου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363272" cy="377163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400" dirty="0"/>
              <a:t>Το αδιέξοδο είναι μια γενική κατάσταση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400" dirty="0" smtClean="0"/>
              <a:t>Δεν </a:t>
            </a:r>
            <a:r>
              <a:rPr lang="el-GR" sz="2400" dirty="0"/>
              <a:t>υπάρχει μια ενιαία στρατηγική </a:t>
            </a:r>
            <a:r>
              <a:rPr lang="el-GR" sz="2400" dirty="0" smtClean="0"/>
              <a:t>αντιμετώπισης κάθε </a:t>
            </a:r>
            <a:r>
              <a:rPr lang="el-GR" sz="2400" dirty="0"/>
              <a:t>είδους αδιεξόδου.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400" dirty="0" smtClean="0"/>
              <a:t>Απαιτεί </a:t>
            </a:r>
            <a:r>
              <a:rPr lang="el-GR" sz="2400" dirty="0"/>
              <a:t>την ανάλυση όλων των διεργασιών </a:t>
            </a:r>
            <a:r>
              <a:rPr lang="el-GR" sz="2400" dirty="0" smtClean="0"/>
              <a:t>που χρειάζονται </a:t>
            </a:r>
            <a:r>
              <a:rPr lang="el-GR" sz="2400" dirty="0"/>
              <a:t>πόρους.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400" dirty="0"/>
              <a:t>Δ</a:t>
            </a:r>
            <a:r>
              <a:rPr lang="el-GR" sz="2400" dirty="0" smtClean="0"/>
              <a:t>εν </a:t>
            </a:r>
            <a:r>
              <a:rPr lang="el-GR" sz="2400" dirty="0"/>
              <a:t>μπορεί να ληφθεί μια τοπική απόφαση που </a:t>
            </a:r>
            <a:r>
              <a:rPr lang="el-GR" sz="2400" dirty="0" smtClean="0"/>
              <a:t>θα στηρίζεται </a:t>
            </a:r>
            <a:r>
              <a:rPr lang="el-GR" sz="2400" dirty="0"/>
              <a:t>στις ανάγκες μιας διεργασίας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400" dirty="0" smtClean="0"/>
              <a:t>Υπάρχουν </a:t>
            </a:r>
            <a:r>
              <a:rPr lang="el-GR" sz="2400" dirty="0"/>
              <a:t>4 προσεγγίσεις αδιεξόδου:</a:t>
            </a:r>
            <a:endParaRPr lang="el-GR" sz="2000" i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5580112" y="4657700"/>
            <a:ext cx="2133600" cy="304271"/>
          </a:xfrm>
        </p:spPr>
        <p:txBody>
          <a:bodyPr/>
          <a:lstStyle/>
          <a:p>
            <a:fld id="{53C4726A-630D-4CB4-B088-BAB00F4188E9}" type="slidenum">
              <a:rPr lang="el-GR" smtClean="0"/>
              <a:t>28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7815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l-GR" dirty="0"/>
              <a:t>Προσεγγίσεις αδιεξόδου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363272" cy="3771636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l-GR" sz="2400" dirty="0"/>
              <a:t>Πρόληψη (</a:t>
            </a:r>
            <a:r>
              <a:rPr lang="el-GR" sz="2400" dirty="0" err="1"/>
              <a:t>Prevention</a:t>
            </a:r>
            <a:r>
              <a:rPr lang="el-GR" sz="2400" dirty="0"/>
              <a:t>): </a:t>
            </a:r>
            <a:r>
              <a:rPr lang="el-GR" sz="2400" dirty="0" smtClean="0"/>
              <a:t>Δεν </a:t>
            </a:r>
            <a:r>
              <a:rPr lang="el-GR" sz="2400" dirty="0"/>
              <a:t>επιτρέπεται ποτέ </a:t>
            </a:r>
            <a:r>
              <a:rPr lang="el-GR" sz="2400" dirty="0" smtClean="0"/>
              <a:t>να συμβεί </a:t>
            </a:r>
            <a:r>
              <a:rPr lang="el-GR" sz="2400" dirty="0"/>
              <a:t>αδιέξοδο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400" dirty="0" smtClean="0"/>
              <a:t>Αποφυγή </a:t>
            </a:r>
            <a:r>
              <a:rPr lang="el-GR" sz="2400" dirty="0"/>
              <a:t>(</a:t>
            </a:r>
            <a:r>
              <a:rPr lang="el-GR" sz="2400" dirty="0" err="1"/>
              <a:t>Avoidance</a:t>
            </a:r>
            <a:r>
              <a:rPr lang="el-GR" sz="2400" dirty="0"/>
              <a:t>): Το σύστημα </a:t>
            </a:r>
            <a:r>
              <a:rPr lang="el-GR" sz="2400" dirty="0" err="1" smtClean="0"/>
              <a:t>λαμβάνειαπόφαση</a:t>
            </a:r>
            <a:r>
              <a:rPr lang="el-GR" sz="2400" dirty="0" smtClean="0"/>
              <a:t> </a:t>
            </a:r>
            <a:r>
              <a:rPr lang="el-GR" sz="2400" dirty="0"/>
              <a:t>για να αποτρέψει μελλοντική </a:t>
            </a:r>
            <a:r>
              <a:rPr lang="el-GR" sz="2400" dirty="0" err="1" smtClean="0"/>
              <a:t>κατάστασηαδιεξόδου</a:t>
            </a:r>
            <a:endParaRPr lang="el-GR" sz="2400" dirty="0"/>
          </a:p>
          <a:p>
            <a:pPr marL="457200" indent="-457200">
              <a:buFont typeface="+mj-lt"/>
              <a:buAutoNum type="arabicPeriod"/>
            </a:pPr>
            <a:r>
              <a:rPr lang="el-GR" sz="2400" dirty="0" smtClean="0"/>
              <a:t>Ανίχνευση </a:t>
            </a:r>
            <a:r>
              <a:rPr lang="el-GR" sz="2400" dirty="0"/>
              <a:t>(</a:t>
            </a:r>
            <a:r>
              <a:rPr lang="el-GR" sz="2400" dirty="0" err="1"/>
              <a:t>Detection</a:t>
            </a:r>
            <a:r>
              <a:rPr lang="el-GR" sz="2400" dirty="0"/>
              <a:t>) &amp; Επαναφορά (</a:t>
            </a:r>
            <a:r>
              <a:rPr lang="el-GR" sz="2400" dirty="0" err="1"/>
              <a:t>Recovery</a:t>
            </a:r>
            <a:r>
              <a:rPr lang="el-GR" sz="2400" dirty="0"/>
              <a:t>) </a:t>
            </a:r>
            <a:r>
              <a:rPr lang="el-GR" sz="2400" dirty="0" smtClean="0"/>
              <a:t>: έλεγχος </a:t>
            </a:r>
            <a:r>
              <a:rPr lang="el-GR" sz="2400" dirty="0"/>
              <a:t>για αδιέξοδο (περιοδικά ή σποραδικά), </a:t>
            </a:r>
            <a:r>
              <a:rPr lang="el-GR" sz="2400" dirty="0" smtClean="0"/>
              <a:t>στη συνέχεια </a:t>
            </a:r>
            <a:r>
              <a:rPr lang="el-GR" sz="2400" dirty="0"/>
              <a:t>επαναφορά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400" dirty="0" smtClean="0"/>
              <a:t>Χειροκίνητη </a:t>
            </a:r>
            <a:r>
              <a:rPr lang="el-GR" sz="2400" dirty="0"/>
              <a:t>μεσολάβηση: Ο χειριστής </a:t>
            </a:r>
            <a:r>
              <a:rPr lang="el-GR" sz="2400" dirty="0" smtClean="0"/>
              <a:t>κάνει επανεκκίνηση </a:t>
            </a:r>
            <a:r>
              <a:rPr lang="el-GR" sz="2400" dirty="0"/>
              <a:t>του συστήματος, αν </a:t>
            </a:r>
            <a:r>
              <a:rPr lang="el-GR" sz="2400" dirty="0" smtClean="0"/>
              <a:t>φαίνεται υπερβολικά </a:t>
            </a:r>
            <a:r>
              <a:rPr lang="el-GR" sz="2400" dirty="0"/>
              <a:t>αργό.</a:t>
            </a:r>
            <a:endParaRPr lang="el-GR" sz="2000" i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5580112" y="4657700"/>
            <a:ext cx="2133600" cy="304271"/>
          </a:xfrm>
        </p:spPr>
        <p:txBody>
          <a:bodyPr/>
          <a:lstStyle/>
          <a:p>
            <a:fld id="{53C4726A-630D-4CB4-B088-BAB00F4188E9}" type="slidenum">
              <a:rPr lang="el-GR" smtClean="0"/>
              <a:t>29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6654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Το παρόν εκπαιδευτικό υλικό υπόκειται σε άδειες χρήσης Creative Commons.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l-GR" dirty="0"/>
              <a:t>4.1. Πρόληψη αδιεξόδου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363272" cy="377163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800" dirty="0"/>
              <a:t>Σχεδιασμός του συστήματος έτσι ώστε </a:t>
            </a:r>
            <a:r>
              <a:rPr lang="el-GR" sz="2800" dirty="0" smtClean="0"/>
              <a:t>να παραβιάζει </a:t>
            </a:r>
            <a:r>
              <a:rPr lang="el-GR" sz="2800" dirty="0"/>
              <a:t>μία από τις 4 αναγκαίες συνθήκες για </a:t>
            </a:r>
            <a:r>
              <a:rPr lang="el-GR" sz="2800" dirty="0" smtClean="0"/>
              <a:t>την εμφάνιση </a:t>
            </a:r>
            <a:r>
              <a:rPr lang="el-GR" sz="2800" dirty="0"/>
              <a:t>αδιεξόδου.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dirty="0" smtClean="0"/>
              <a:t>Αμοιβαίος </a:t>
            </a:r>
            <a:r>
              <a:rPr lang="el-GR" dirty="0"/>
              <a:t>αποκλεισμός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dirty="0" smtClean="0"/>
              <a:t>Κατοχή </a:t>
            </a:r>
            <a:r>
              <a:rPr lang="el-GR" dirty="0"/>
              <a:t>και αναμονή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dirty="0" smtClean="0"/>
              <a:t>Μη </a:t>
            </a:r>
            <a:r>
              <a:rPr lang="el-GR" dirty="0" err="1"/>
              <a:t>προεκχώρηση</a:t>
            </a:r>
            <a:endParaRPr lang="el-GR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dirty="0" smtClean="0"/>
              <a:t>Κυκλική </a:t>
            </a:r>
            <a:r>
              <a:rPr lang="el-GR" dirty="0"/>
              <a:t>αναμονή</a:t>
            </a:r>
            <a:endParaRPr lang="el-GR" i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5580112" y="4657700"/>
            <a:ext cx="2133600" cy="304271"/>
          </a:xfrm>
        </p:spPr>
        <p:txBody>
          <a:bodyPr/>
          <a:lstStyle/>
          <a:p>
            <a:fld id="{53C4726A-630D-4CB4-B088-BAB00F4188E9}" type="slidenum">
              <a:rPr lang="el-GR" smtClean="0"/>
              <a:t>30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6791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l-GR" dirty="0"/>
              <a:t>Αμοιβαίος αποκλεισμός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363272" cy="377163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400" dirty="0"/>
              <a:t>Μόνον μια διεργασία τη φορά μπορεί </a:t>
            </a:r>
            <a:r>
              <a:rPr lang="el-GR" sz="2400" dirty="0" smtClean="0"/>
              <a:t>να χρησιμοποιεί </a:t>
            </a:r>
            <a:r>
              <a:rPr lang="el-GR" sz="2400" dirty="0"/>
              <a:t>ένα </a:t>
            </a:r>
            <a:r>
              <a:rPr lang="el-GR" sz="2400" dirty="0" smtClean="0"/>
              <a:t>πόρο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400" dirty="0" smtClean="0"/>
              <a:t>Λύση</a:t>
            </a:r>
            <a:endParaRPr lang="el-GR" sz="24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smtClean="0"/>
              <a:t>Εξασφάλισε </a:t>
            </a:r>
            <a:r>
              <a:rPr lang="el-GR" sz="2000" dirty="0"/>
              <a:t>ότι όσο το δυνατόν λιγότερες </a:t>
            </a:r>
            <a:r>
              <a:rPr lang="el-GR" sz="2000" dirty="0" smtClean="0"/>
              <a:t>διεργασίες πρόκειται </a:t>
            </a:r>
            <a:r>
              <a:rPr lang="el-GR" sz="2000" dirty="0"/>
              <a:t>να διεκδικήσουν τον πόρο στην πράξη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smtClean="0"/>
              <a:t>Παράδειγμα</a:t>
            </a:r>
            <a:r>
              <a:rPr lang="el-GR" sz="2000" dirty="0"/>
              <a:t>: εκτυπωτής – μόνον ο </a:t>
            </a:r>
            <a:r>
              <a:rPr lang="el-GR" sz="2000" dirty="0" err="1"/>
              <a:t>printer</a:t>
            </a:r>
            <a:r>
              <a:rPr lang="el-GR" sz="2000" dirty="0"/>
              <a:t> </a:t>
            </a:r>
            <a:r>
              <a:rPr lang="el-GR" sz="2000" dirty="0" err="1"/>
              <a:t>daemon</a:t>
            </a:r>
            <a:r>
              <a:rPr lang="el-GR" sz="2000" dirty="0"/>
              <a:t> </a:t>
            </a:r>
            <a:r>
              <a:rPr lang="el-GR" sz="2000" dirty="0" smtClean="0"/>
              <a:t>μπορεί να </a:t>
            </a:r>
            <a:r>
              <a:rPr lang="el-GR" sz="2000" dirty="0"/>
              <a:t>χρησιμοποιεί τον πόρο (χρήση παροχέτευσης, </a:t>
            </a:r>
            <a:r>
              <a:rPr lang="el-GR" sz="2000" dirty="0" smtClean="0"/>
              <a:t>κίνδυνος αδιεξόδου </a:t>
            </a:r>
            <a:r>
              <a:rPr lang="el-GR" sz="2000" dirty="0"/>
              <a:t>στην παροχέτευση)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smtClean="0"/>
              <a:t>Δεν </a:t>
            </a:r>
            <a:r>
              <a:rPr lang="el-GR" sz="2000" dirty="0"/>
              <a:t>μπορούν όλες οι συσκευές να </a:t>
            </a:r>
            <a:r>
              <a:rPr lang="el-GR" sz="2000" dirty="0" smtClean="0"/>
              <a:t>λειτουργήσουν παρόμοια</a:t>
            </a:r>
            <a:endParaRPr lang="el-GR" sz="2400" i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5580112" y="4657700"/>
            <a:ext cx="2133600" cy="304271"/>
          </a:xfrm>
        </p:spPr>
        <p:txBody>
          <a:bodyPr/>
          <a:lstStyle/>
          <a:p>
            <a:fld id="{53C4726A-630D-4CB4-B088-BAB00F4188E9}" type="slidenum">
              <a:rPr lang="el-GR" smtClean="0"/>
              <a:t>31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2610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 fontScale="90000"/>
          </a:bodyPr>
          <a:lstStyle/>
          <a:p>
            <a:r>
              <a:rPr lang="el-GR" dirty="0"/>
              <a:t>Κατοχή και αναμονή (</a:t>
            </a:r>
            <a:r>
              <a:rPr lang="en-US" dirty="0"/>
              <a:t>Hold-and-wait)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363272" cy="377163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000" dirty="0"/>
              <a:t>Μια διεργασία μπορεί να κατέχει πόρους καθώς αναμένει </a:t>
            </a:r>
            <a:r>
              <a:rPr lang="el-GR" sz="2000" dirty="0" smtClean="0"/>
              <a:t>την εκχώρηση </a:t>
            </a:r>
            <a:r>
              <a:rPr lang="el-GR" sz="2000" dirty="0"/>
              <a:t>κάποιων άλλων πόρων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000" dirty="0" smtClean="0"/>
              <a:t>Λύση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1600" dirty="0" smtClean="0"/>
              <a:t>Μια </a:t>
            </a:r>
            <a:r>
              <a:rPr lang="el-GR" sz="1600" dirty="0"/>
              <a:t>διεργασία απαιτεί όλους τους πόρους πριν ξεκινήσει (άρα δεν </a:t>
            </a:r>
            <a:r>
              <a:rPr lang="el-GR" sz="1600" dirty="0" smtClean="0"/>
              <a:t>θα περιμένει </a:t>
            </a:r>
            <a:r>
              <a:rPr lang="el-GR" sz="1600" dirty="0"/>
              <a:t>ποτέ στη συνέχεια). Αν δεν είναι διαθέσιμοι αναμένει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1600" dirty="0" smtClean="0"/>
              <a:t>Εναλλακτικά</a:t>
            </a:r>
            <a:r>
              <a:rPr lang="el-GR" sz="1600" dirty="0"/>
              <a:t>, αν ζητηθούν επιπλέον πόροι πρέπει πρώτα </a:t>
            </a:r>
            <a:r>
              <a:rPr lang="el-GR" sz="1600" dirty="0" smtClean="0"/>
              <a:t>να αποδεσμευθούν </a:t>
            </a:r>
            <a:r>
              <a:rPr lang="el-GR" sz="1600" dirty="0"/>
              <a:t>οι ήδη δεσμευμένοι και να γίνει </a:t>
            </a:r>
            <a:r>
              <a:rPr lang="el-GR" sz="1600" dirty="0" smtClean="0"/>
              <a:t>προσπάθεια δέσμευσης </a:t>
            </a:r>
            <a:r>
              <a:rPr lang="el-GR" sz="1600" dirty="0"/>
              <a:t>όλων των πόρων εξ αρχής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000" dirty="0" smtClean="0"/>
              <a:t>Προβλήματα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1600" dirty="0"/>
              <a:t>Δ</a:t>
            </a:r>
            <a:r>
              <a:rPr lang="el-GR" sz="1600" dirty="0" smtClean="0"/>
              <a:t>εν </a:t>
            </a:r>
            <a:r>
              <a:rPr lang="el-GR" sz="1600" dirty="0"/>
              <a:t>είναι γνωστές οι απαιτήσεις πόρων κατά την έναρξη </a:t>
            </a:r>
            <a:r>
              <a:rPr lang="el-GR" sz="1600" dirty="0" smtClean="0"/>
              <a:t>της διεργασίας</a:t>
            </a:r>
            <a:endParaRPr lang="el-GR" sz="16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1600" dirty="0" smtClean="0"/>
              <a:t>Παρατεταμένη </a:t>
            </a:r>
            <a:r>
              <a:rPr lang="el-GR" sz="1600" dirty="0"/>
              <a:t>στέρηση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1600" dirty="0"/>
              <a:t>Δ</a:t>
            </a:r>
            <a:r>
              <a:rPr lang="el-GR" sz="1600" dirty="0" smtClean="0"/>
              <a:t>εσμεύονται </a:t>
            </a:r>
            <a:r>
              <a:rPr lang="el-GR" sz="1600" dirty="0"/>
              <a:t>πόροι που θα μπορούσαν να χρησιμοποιηθούν </a:t>
            </a:r>
            <a:r>
              <a:rPr lang="el-GR" sz="1600" dirty="0" smtClean="0"/>
              <a:t> από άλλες </a:t>
            </a:r>
            <a:r>
              <a:rPr lang="el-GR" sz="1600" dirty="0"/>
              <a:t>διεργασίες</a:t>
            </a:r>
            <a:endParaRPr lang="el-GR" sz="1600" i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5580112" y="4657700"/>
            <a:ext cx="2133600" cy="304271"/>
          </a:xfrm>
        </p:spPr>
        <p:txBody>
          <a:bodyPr/>
          <a:lstStyle/>
          <a:p>
            <a:fld id="{53C4726A-630D-4CB4-B088-BAB00F4188E9}" type="slidenum">
              <a:rPr lang="el-GR" smtClean="0"/>
              <a:t>32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9014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l-GR" dirty="0"/>
              <a:t>Μη </a:t>
            </a:r>
            <a:r>
              <a:rPr lang="el-GR" dirty="0" err="1"/>
              <a:t>προεκχώρηση</a:t>
            </a:r>
            <a:r>
              <a:rPr lang="el-GR" dirty="0"/>
              <a:t> (</a:t>
            </a:r>
            <a:r>
              <a:rPr lang="en-US" dirty="0"/>
              <a:t>No preemption)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363272" cy="377163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000" dirty="0"/>
              <a:t>Κανένας πόρος δεν μπορεί να </a:t>
            </a:r>
            <a:r>
              <a:rPr lang="el-GR" sz="2000" dirty="0" err="1"/>
              <a:t>αποσπασθεί</a:t>
            </a:r>
            <a:r>
              <a:rPr lang="el-GR" sz="2000" dirty="0"/>
              <a:t> δια της βίας </a:t>
            </a:r>
            <a:r>
              <a:rPr lang="el-GR" sz="2000" dirty="0" smtClean="0"/>
              <a:t>από τη </a:t>
            </a:r>
            <a:r>
              <a:rPr lang="el-GR" sz="2000" dirty="0"/>
              <a:t>διεργασία που τον κατέχει.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000" dirty="0" smtClean="0"/>
              <a:t>Λύση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1600" dirty="0" smtClean="0"/>
              <a:t>Αφαιρούμε </a:t>
            </a:r>
            <a:r>
              <a:rPr lang="el-GR" sz="1600" dirty="0"/>
              <a:t>προσωρινά έναν πόρο από τη διεργασία που τον </a:t>
            </a:r>
            <a:r>
              <a:rPr lang="el-GR" sz="1600" dirty="0" smtClean="0"/>
              <a:t>κατέχει και </a:t>
            </a:r>
            <a:r>
              <a:rPr lang="el-GR" sz="1600" dirty="0"/>
              <a:t>τον παραχωρούμε σε κάποια άλλη διεργασία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1600" dirty="0" smtClean="0"/>
              <a:t>Εφαρμόζεται </a:t>
            </a:r>
            <a:r>
              <a:rPr lang="el-GR" sz="1600" dirty="0"/>
              <a:t>σε πόρους η κατάσταση των οποίων μπορεί </a:t>
            </a:r>
            <a:r>
              <a:rPr lang="el-GR" sz="1600" dirty="0" smtClean="0"/>
              <a:t>να </a:t>
            </a:r>
            <a:r>
              <a:rPr lang="el-GR" sz="1600" dirty="0" err="1" smtClean="0"/>
              <a:t>αποθηκευθεί</a:t>
            </a:r>
            <a:r>
              <a:rPr lang="el-GR" sz="1600" dirty="0" smtClean="0"/>
              <a:t> </a:t>
            </a:r>
            <a:r>
              <a:rPr lang="el-GR" sz="1600" dirty="0"/>
              <a:t>και αργότερα να γίνει επαναφορά, όπως : </a:t>
            </a:r>
            <a:r>
              <a:rPr lang="el-GR" sz="1600" dirty="0" err="1" smtClean="0"/>
              <a:t>καταχωρητές</a:t>
            </a:r>
            <a:r>
              <a:rPr lang="el-GR" sz="1600" dirty="0" smtClean="0"/>
              <a:t> της </a:t>
            </a:r>
            <a:r>
              <a:rPr lang="el-GR" sz="1600" dirty="0"/>
              <a:t>CPU και χώρος μνήμης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1600" dirty="0" smtClean="0"/>
              <a:t>Δεν </a:t>
            </a:r>
            <a:r>
              <a:rPr lang="el-GR" sz="1600" dirty="0"/>
              <a:t>είναι μια βιώσιμη επιλογή για την πλειονότητα των πόρων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000" dirty="0" smtClean="0"/>
              <a:t>Παράδειγμα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1600" dirty="0" smtClean="0"/>
              <a:t>Η </a:t>
            </a:r>
            <a:r>
              <a:rPr lang="el-GR" sz="1600" dirty="0"/>
              <a:t>διακοπή μιας εγγραφής CD δημιουργεί ένα σημαντικό κόστος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1600" dirty="0" smtClean="0"/>
              <a:t>Ο </a:t>
            </a:r>
            <a:r>
              <a:rPr lang="el-GR" sz="1600" dirty="0"/>
              <a:t>οδηγός συσκευής του CD-R απαγορεύει μια </a:t>
            </a:r>
            <a:r>
              <a:rPr lang="el-GR" sz="1600" dirty="0" smtClean="0"/>
              <a:t>δεύτερη λειτουργία </a:t>
            </a:r>
            <a:r>
              <a:rPr lang="el-GR" sz="1600" dirty="0" err="1" smtClean="0"/>
              <a:t>open</a:t>
            </a:r>
            <a:r>
              <a:rPr lang="el-GR" sz="1600" dirty="0" smtClean="0"/>
              <a:t>()</a:t>
            </a:r>
            <a:endParaRPr lang="el-GR" sz="1200" i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5580112" y="4657700"/>
            <a:ext cx="2133600" cy="304271"/>
          </a:xfrm>
        </p:spPr>
        <p:txBody>
          <a:bodyPr/>
          <a:lstStyle/>
          <a:p>
            <a:fld id="{53C4726A-630D-4CB4-B088-BAB00F4188E9}" type="slidenum">
              <a:rPr lang="el-GR" smtClean="0"/>
              <a:t>33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4534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Λειτουργικά 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Συστήματα, 8η Έκδοση, </a:t>
            </a:r>
            <a:r>
              <a:rPr lang="el-GR" sz="14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Stallings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4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William</a:t>
            </a:r>
            <a:endParaRPr lang="el-GR" sz="1400" dirty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marL="0" indent="0">
              <a:buNone/>
            </a:pP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Λειτουργικά Συστήματα 9η </a:t>
            </a:r>
            <a:r>
              <a:rPr lang="el-GR" sz="14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Εκδ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., </a:t>
            </a:r>
            <a:r>
              <a:rPr lang="el-GR" sz="14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Abraham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4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Silberschatz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, </a:t>
            </a:r>
            <a:r>
              <a:rPr lang="el-GR" sz="14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Peter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4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Baer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4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Galvin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, </a:t>
            </a:r>
            <a:r>
              <a:rPr lang="el-GR" sz="14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Greg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Gagne</a:t>
            </a:r>
            <a:endParaRPr lang="el-GR" sz="1400" dirty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51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ΦΩΝΗΣ</a:t>
            </a:r>
            <a:r>
              <a:rPr lang="el-GR" sz="1200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35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/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348176" y="2259034"/>
            <a:ext cx="8240151" cy="2308322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Copyright Τεχνολογικό Ίδρυμα Ηπείρου.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Δημήτριος Λιαροκάπης.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>
                <a:solidFill>
                  <a:schemeClr val="bg1">
                    <a:lumMod val="50000"/>
                  </a:schemeClr>
                </a:solidFill>
              </a:rPr>
              <a:t>Λειτουργικά Συστήματα. 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Έκδοση: 1.0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Άρτα, 2015. 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Διαθέσιμο από τη δικτυακή διεύθυνση:</a:t>
            </a:r>
          </a:p>
          <a:p>
            <a:pPr algn="just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http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hlinkClick r:id="rId3"/>
              </a:rPr>
              <a:t>://eclass.teiep.gr/courses/COMP116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/</a:t>
            </a:r>
            <a:endParaRPr lang="el-GR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l-GR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22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err="1"/>
              <a:t>Αδειοδότησης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5010467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smtClean="0"/>
              <a:t>Ευάγγελος Καρβούνης</a:t>
            </a:r>
            <a:endParaRPr lang="el-GR" sz="2900" b="1" dirty="0"/>
          </a:p>
          <a:p>
            <a:pPr algn="r"/>
            <a:r>
              <a:rPr lang="el-GR" sz="2900" dirty="0" smtClean="0"/>
              <a:t>Άρτα, 2015</a:t>
            </a:r>
            <a:endParaRPr lang="el-GR" sz="29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Αδιέξοδο</a:t>
            </a:r>
            <a:r>
              <a:rPr lang="el-GR" baseline="-25000" dirty="0"/>
              <a:t>1/2</a:t>
            </a:r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4777713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 dirty="0"/>
              <a:t>Το έργο υλοποιείται στο πλαίσιο του Επιχειρησιακού Προγράμματος «</a:t>
            </a:r>
            <a:r>
              <a:rPr lang="el-GR" altLang="el-GR" sz="2000" b="1" dirty="0"/>
              <a:t>Εκπαίδευση και Δια Βίου Μάθηση</a:t>
            </a:r>
            <a:r>
              <a:rPr lang="el-GR" altLang="el-GR" sz="2000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 dirty="0"/>
              <a:t>Το έργο «</a:t>
            </a:r>
            <a:r>
              <a:rPr lang="el-GR" altLang="el-GR" sz="2000" b="1" dirty="0"/>
              <a:t>Ανοικτά Ακαδημαϊκά Μαθήματα στο TEI Ηπείρου</a:t>
            </a:r>
            <a:r>
              <a:rPr lang="el-GR" altLang="el-GR" sz="2000" dirty="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212553"/>
            <a:ext cx="6480048" cy="1285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l-GR" dirty="0"/>
              <a:t>Αδιέξοδο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363272" cy="3771636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l-GR" sz="2400" dirty="0" smtClean="0"/>
              <a:t>Ορισμοί </a:t>
            </a:r>
            <a:r>
              <a:rPr lang="el-GR" sz="2400" dirty="0"/>
              <a:t>– είδη πόρων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400" dirty="0" smtClean="0"/>
              <a:t>Γράφοι </a:t>
            </a:r>
            <a:r>
              <a:rPr lang="el-GR" sz="2400" dirty="0"/>
              <a:t>εκχώρησης πόρων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400" dirty="0" smtClean="0"/>
              <a:t>Συνθήκες </a:t>
            </a:r>
            <a:r>
              <a:rPr lang="el-GR" sz="2400" dirty="0"/>
              <a:t>αδιεξόδου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400" dirty="0" smtClean="0"/>
              <a:t>Προσεγγίσεις </a:t>
            </a:r>
            <a:r>
              <a:rPr lang="el-GR" sz="2400" dirty="0"/>
              <a:t>αδιεξόδου</a:t>
            </a:r>
          </a:p>
          <a:p>
            <a:pPr marL="857250" lvl="1" indent="-457200">
              <a:buFont typeface="+mj-lt"/>
              <a:buAutoNum type="arabicPeriod"/>
            </a:pPr>
            <a:r>
              <a:rPr lang="el-GR" sz="2400" dirty="0" smtClean="0"/>
              <a:t>Πρόληψη</a:t>
            </a:r>
            <a:endParaRPr lang="el-GR" sz="2400" dirty="0"/>
          </a:p>
          <a:p>
            <a:pPr marL="857250" lvl="1" indent="-457200">
              <a:buFont typeface="+mj-lt"/>
              <a:buAutoNum type="arabicPeriod"/>
            </a:pPr>
            <a:r>
              <a:rPr lang="el-GR" sz="2400" dirty="0" smtClean="0"/>
              <a:t>Αποφυγή</a:t>
            </a:r>
            <a:endParaRPr lang="el-GR" sz="2400" dirty="0"/>
          </a:p>
          <a:p>
            <a:pPr marL="857250" lvl="1" indent="-457200">
              <a:buFont typeface="+mj-lt"/>
              <a:buAutoNum type="arabicPeriod"/>
            </a:pPr>
            <a:r>
              <a:rPr lang="el-GR" sz="2400" dirty="0" smtClean="0"/>
              <a:t>Ανίχνευση</a:t>
            </a:r>
            <a:endParaRPr lang="el-GR" sz="2400" dirty="0"/>
          </a:p>
          <a:p>
            <a:pPr marL="457200" indent="-457200">
              <a:buFont typeface="+mj-lt"/>
              <a:buAutoNum type="arabicPeriod"/>
            </a:pPr>
            <a:r>
              <a:rPr lang="el-GR" sz="2400" dirty="0" smtClean="0"/>
              <a:t>Το </a:t>
            </a:r>
            <a:r>
              <a:rPr lang="el-GR" sz="2400" dirty="0"/>
              <a:t>πρόβλημα των συνδαιτημόνων φιλοσόφων</a:t>
            </a:r>
            <a:endParaRPr lang="el-GR" sz="2400" i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4380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l-GR" dirty="0"/>
              <a:t>1. Εισαγωγή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363272" cy="377163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000" dirty="0"/>
              <a:t>Αδιέξοδο (</a:t>
            </a:r>
            <a:r>
              <a:rPr lang="el-GR" sz="2000" dirty="0" err="1"/>
              <a:t>deadlock</a:t>
            </a:r>
            <a:r>
              <a:rPr lang="el-GR" sz="2000" dirty="0"/>
              <a:t>) είναι η μόνιμη ή επ’ </a:t>
            </a:r>
            <a:r>
              <a:rPr lang="el-GR" sz="2000" dirty="0" err="1"/>
              <a:t>αόριστον</a:t>
            </a:r>
            <a:r>
              <a:rPr lang="el-GR" sz="2000" dirty="0"/>
              <a:t> </a:t>
            </a:r>
            <a:r>
              <a:rPr lang="el-GR" sz="2000" dirty="0" smtClean="0"/>
              <a:t>αναμονή ενός </a:t>
            </a:r>
            <a:r>
              <a:rPr lang="el-GR" sz="2000" dirty="0"/>
              <a:t>συνόλου διεργασιών που είτε συναγωνίζονται </a:t>
            </a:r>
            <a:r>
              <a:rPr lang="el-GR" sz="2000" dirty="0" smtClean="0"/>
              <a:t>για πόρους </a:t>
            </a:r>
            <a:r>
              <a:rPr lang="el-GR" sz="2000" dirty="0"/>
              <a:t>του συστήματος είτε επικοινωνούν μεταξύ τους.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000" dirty="0" smtClean="0"/>
              <a:t>Σε </a:t>
            </a:r>
            <a:r>
              <a:rPr lang="el-GR" sz="2000" dirty="0"/>
              <a:t>ένα σύστημα </a:t>
            </a:r>
            <a:r>
              <a:rPr lang="el-GR" sz="2000" dirty="0" err="1"/>
              <a:t>πολυπρογραμματισμού</a:t>
            </a:r>
            <a:r>
              <a:rPr lang="el-GR" sz="2000" dirty="0"/>
              <a:t> η συνολική </a:t>
            </a:r>
            <a:r>
              <a:rPr lang="el-GR" sz="2000" dirty="0" smtClean="0"/>
              <a:t>απαίτηση πόρων </a:t>
            </a:r>
            <a:r>
              <a:rPr lang="el-GR" sz="2000" dirty="0"/>
              <a:t>από όλες τις ενεργές διεργασίες υπερβαίνει κατά </a:t>
            </a:r>
            <a:r>
              <a:rPr lang="el-GR" sz="2000" dirty="0" smtClean="0"/>
              <a:t>πολύ το </a:t>
            </a:r>
            <a:r>
              <a:rPr lang="el-GR" sz="2000" dirty="0"/>
              <a:t>συνολικό ποσό των διαθέσιμων πόρων.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000" dirty="0" smtClean="0"/>
              <a:t>Όλα </a:t>
            </a:r>
            <a:r>
              <a:rPr lang="el-GR" sz="2000" dirty="0"/>
              <a:t>τα αδιέξοδα εμπεριέχουν τις συγκρουόμενες ανάγκες </a:t>
            </a:r>
            <a:r>
              <a:rPr lang="el-GR" sz="2000" dirty="0" smtClean="0"/>
              <a:t>για πόρους </a:t>
            </a:r>
            <a:r>
              <a:rPr lang="el-GR" sz="2000" dirty="0"/>
              <a:t>από δύο ή περισσότερες διεργασίες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000" dirty="0" smtClean="0"/>
              <a:t>Βασικός </a:t>
            </a:r>
            <a:r>
              <a:rPr lang="el-GR" sz="2000" dirty="0"/>
              <a:t>σκοπός είναι η σχεδίαση συστημάτων όπου </a:t>
            </a:r>
            <a:r>
              <a:rPr lang="el-GR" sz="2000" dirty="0" smtClean="0"/>
              <a:t>το αδιέξοδο </a:t>
            </a:r>
            <a:r>
              <a:rPr lang="el-GR" sz="2000" dirty="0"/>
              <a:t>δεν θα μπορεί να συμβεί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000" dirty="0" smtClean="0"/>
              <a:t>Γενικά </a:t>
            </a:r>
            <a:r>
              <a:rPr lang="el-GR" sz="2000" dirty="0"/>
              <a:t>δεν υπάρχει αποτελεσματική λύση</a:t>
            </a:r>
            <a:endParaRPr lang="el-GR" sz="2000" i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5580112" y="4657700"/>
            <a:ext cx="2133600" cy="304271"/>
          </a:xfrm>
        </p:spPr>
        <p:txBody>
          <a:bodyPr/>
          <a:lstStyle/>
          <a:p>
            <a:fld id="{53C4726A-630D-4CB4-B088-BAB00F4188E9}" type="slidenum">
              <a:rPr lang="el-GR" smtClean="0"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512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l-GR" dirty="0"/>
              <a:t>Παράδειγμα (1)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5580112" y="4657700"/>
            <a:ext cx="2133600" cy="304271"/>
          </a:xfrm>
        </p:spPr>
        <p:txBody>
          <a:bodyPr/>
          <a:lstStyle/>
          <a:p>
            <a:fld id="{53C4726A-630D-4CB4-B088-BAB00F4188E9}" type="slidenum">
              <a:rPr lang="el-GR" smtClean="0"/>
              <a:t>7</a:t>
            </a:fld>
            <a:endParaRPr lang="el-GR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1177173"/>
            <a:ext cx="6602328" cy="2822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38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l-GR" dirty="0"/>
              <a:t>Πόροι (</a:t>
            </a:r>
            <a:r>
              <a:rPr lang="en-US" dirty="0"/>
              <a:t>Resources)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363272" cy="377163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400" dirty="0" err="1"/>
              <a:t>Προεκχωρούμενοι</a:t>
            </a:r>
            <a:r>
              <a:rPr lang="el-GR" sz="2400" dirty="0"/>
              <a:t> πόροι (</a:t>
            </a:r>
            <a:r>
              <a:rPr lang="el-GR" sz="2400" dirty="0" err="1"/>
              <a:t>preemptable</a:t>
            </a:r>
            <a:r>
              <a:rPr lang="el-GR" sz="2400" dirty="0"/>
              <a:t> </a:t>
            </a:r>
            <a:r>
              <a:rPr lang="el-GR" sz="2400" dirty="0" err="1"/>
              <a:t>resources</a:t>
            </a:r>
            <a:r>
              <a:rPr lang="el-GR" sz="2400" dirty="0"/>
              <a:t>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400" dirty="0" smtClean="0"/>
              <a:t>Μπορούν </a:t>
            </a:r>
            <a:r>
              <a:rPr lang="el-GR" sz="2400" dirty="0"/>
              <a:t>να απομακρυνθούν από μια διεργασία </a:t>
            </a:r>
            <a:r>
              <a:rPr lang="el-GR" sz="2400" dirty="0" smtClean="0"/>
              <a:t>χωρίς παρενέργειες</a:t>
            </a:r>
            <a:endParaRPr lang="el-GR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l-GR" sz="2400" dirty="0"/>
              <a:t>• Μη </a:t>
            </a:r>
            <a:r>
              <a:rPr lang="el-GR" sz="2400" dirty="0" err="1"/>
              <a:t>προεκχωρούμενοι</a:t>
            </a:r>
            <a:r>
              <a:rPr lang="el-GR" sz="2400" dirty="0"/>
              <a:t> πόροι (</a:t>
            </a:r>
            <a:r>
              <a:rPr lang="el-GR" sz="2400" dirty="0" err="1" smtClean="0"/>
              <a:t>nonpreemptable</a:t>
            </a:r>
            <a:r>
              <a:rPr lang="el-GR" sz="2400" dirty="0" smtClean="0"/>
              <a:t> </a:t>
            </a:r>
            <a:r>
              <a:rPr lang="el-GR" sz="2400" dirty="0" err="1" smtClean="0"/>
              <a:t>resources</a:t>
            </a:r>
            <a:r>
              <a:rPr lang="el-GR" sz="2400" dirty="0"/>
              <a:t>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400" dirty="0" smtClean="0"/>
              <a:t>Προξενούν </a:t>
            </a:r>
            <a:r>
              <a:rPr lang="el-GR" sz="2400" dirty="0"/>
              <a:t>αποτυχία στη διεργασία όταν απομακρυνθούν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400" dirty="0" smtClean="0"/>
              <a:t>Υπεύθυνοι </a:t>
            </a:r>
            <a:r>
              <a:rPr lang="el-GR" sz="2400" dirty="0"/>
              <a:t>για την εμφάνιση αδιεξόδων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400" dirty="0"/>
              <a:t>• Παραδείγματα πόρων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400" dirty="0" smtClean="0"/>
              <a:t>εκτυπωτές</a:t>
            </a:r>
            <a:r>
              <a:rPr lang="el-GR" sz="2400" dirty="0"/>
              <a:t>, </a:t>
            </a:r>
            <a:r>
              <a:rPr lang="el-GR" sz="2400" dirty="0" err="1"/>
              <a:t>tape</a:t>
            </a:r>
            <a:r>
              <a:rPr lang="el-GR" sz="2400" dirty="0"/>
              <a:t> </a:t>
            </a:r>
            <a:r>
              <a:rPr lang="el-GR" sz="2400" dirty="0" err="1"/>
              <a:t>drives</a:t>
            </a:r>
            <a:r>
              <a:rPr lang="el-GR" sz="2400" dirty="0"/>
              <a:t>, μνήμη, CD - </a:t>
            </a:r>
            <a:r>
              <a:rPr lang="el-GR" sz="2400" dirty="0" err="1"/>
              <a:t>Recorders</a:t>
            </a:r>
            <a:r>
              <a:rPr lang="el-GR" sz="2400" dirty="0"/>
              <a:t> </a:t>
            </a:r>
            <a:r>
              <a:rPr lang="el-GR" sz="2400" dirty="0" err="1"/>
              <a:t>κλπ</a:t>
            </a:r>
            <a:endParaRPr lang="el-GR" sz="2400" i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5580112" y="4657700"/>
            <a:ext cx="2133600" cy="304271"/>
          </a:xfrm>
        </p:spPr>
        <p:txBody>
          <a:bodyPr/>
          <a:lstStyle/>
          <a:p>
            <a:fld id="{53C4726A-630D-4CB4-B088-BAB00F4188E9}" type="slidenum">
              <a:rPr lang="el-GR" smtClean="0"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5102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l-GR" dirty="0"/>
              <a:t>Χρήση πόρων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363272" cy="377163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400" dirty="0"/>
              <a:t>Σειρά γεγονότων που απαιτούνται για τη χρήση </a:t>
            </a:r>
            <a:r>
              <a:rPr lang="el-GR" sz="2400" dirty="0" smtClean="0"/>
              <a:t>ενός πόρου</a:t>
            </a:r>
            <a:r>
              <a:rPr lang="el-GR" sz="2400" dirty="0"/>
              <a:t>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400" dirty="0" smtClean="0"/>
              <a:t>Απαίτηση </a:t>
            </a:r>
            <a:r>
              <a:rPr lang="el-GR" sz="2400" dirty="0"/>
              <a:t>(</a:t>
            </a:r>
            <a:r>
              <a:rPr lang="el-GR" sz="2400" dirty="0" err="1"/>
              <a:t>request</a:t>
            </a:r>
            <a:r>
              <a:rPr lang="el-GR" sz="2400" dirty="0"/>
              <a:t>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400" dirty="0" smtClean="0"/>
              <a:t>Χρήση</a:t>
            </a:r>
            <a:endParaRPr lang="el-GR" sz="24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400" dirty="0" smtClean="0"/>
              <a:t>Απελευθέρωση </a:t>
            </a:r>
            <a:r>
              <a:rPr lang="el-GR" sz="2400" dirty="0"/>
              <a:t>του πόρου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400" dirty="0" smtClean="0"/>
              <a:t>Αναμονή </a:t>
            </a:r>
            <a:r>
              <a:rPr lang="el-GR" sz="2400" dirty="0"/>
              <a:t>αν η απαίτηση δεν ικανοποιηθεί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400" dirty="0" smtClean="0"/>
              <a:t>Η </a:t>
            </a:r>
            <a:r>
              <a:rPr lang="el-GR" sz="2400" dirty="0"/>
              <a:t>αιτούμενη διεργασία αναστέλλεται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400" dirty="0" smtClean="0"/>
              <a:t>Η </a:t>
            </a:r>
            <a:r>
              <a:rPr lang="el-GR" sz="2400" dirty="0"/>
              <a:t>αιτούμενη διεργασία αποτυγχάνει εμφανίζοντας </a:t>
            </a:r>
            <a:r>
              <a:rPr lang="el-GR" sz="2400" dirty="0" smtClean="0"/>
              <a:t>μήνυμα λάθους</a:t>
            </a:r>
            <a:endParaRPr lang="el-GR" sz="2400" i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5580112" y="4657700"/>
            <a:ext cx="2133600" cy="304271"/>
          </a:xfrm>
        </p:spPr>
        <p:txBody>
          <a:bodyPr/>
          <a:lstStyle/>
          <a:p>
            <a:fld id="{53C4726A-630D-4CB4-B088-BAB00F4188E9}" type="slidenum">
              <a:rPr lang="el-GR" smtClean="0"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6227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6594</TotalTime>
  <Words>1573</Words>
  <Application>Microsoft Office PowerPoint</Application>
  <PresentationFormat>Προβολή στην οθόνη (16:10)</PresentationFormat>
  <Paragraphs>277</Paragraphs>
  <Slides>38</Slides>
  <Notes>38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38</vt:i4>
      </vt:variant>
    </vt:vector>
  </HeadingPairs>
  <TitlesOfParts>
    <vt:vector size="44" baseType="lpstr">
      <vt:lpstr>Arial Unicode MS</vt:lpstr>
      <vt:lpstr>Arial</vt:lpstr>
      <vt:lpstr>Calibri</vt:lpstr>
      <vt:lpstr>Times New Roman</vt:lpstr>
      <vt:lpstr>Wingdings</vt:lpstr>
      <vt:lpstr>Θέμα του Office</vt:lpstr>
      <vt:lpstr>Λειτουργικά Συστήματα</vt:lpstr>
      <vt:lpstr>Παρουσίαση του PowerPoint</vt:lpstr>
      <vt:lpstr>Άδειες Χρήσης</vt:lpstr>
      <vt:lpstr>Χρηματοδότηση</vt:lpstr>
      <vt:lpstr>Αδιέξοδο</vt:lpstr>
      <vt:lpstr>1. Εισαγωγή</vt:lpstr>
      <vt:lpstr>Παράδειγμα (1)</vt:lpstr>
      <vt:lpstr>Πόροι (Resources)</vt:lpstr>
      <vt:lpstr>Χρήση πόρων</vt:lpstr>
      <vt:lpstr>Πιθανό αδιέξοδο</vt:lpstr>
      <vt:lpstr>Κατάσταση αδιεξόδου</vt:lpstr>
      <vt:lpstr>Παράδειγμα αδιεξόδου</vt:lpstr>
      <vt:lpstr>Παράδειγμα χωρίς αδιέξοδο</vt:lpstr>
      <vt:lpstr>Επαναχρησιμοποιήσιμοι Πόροι</vt:lpstr>
      <vt:lpstr>Παράδειγμα αδιεξόδου (1)</vt:lpstr>
      <vt:lpstr>Παράδειγμα αδιεξόδου (2)</vt:lpstr>
      <vt:lpstr>Καταναλώσιμοι πόροι</vt:lpstr>
      <vt:lpstr>2. Γράφοι εκχώρησης πόρων</vt:lpstr>
      <vt:lpstr>Παράδειγμα γράφου εκχώρησης πόρων</vt:lpstr>
      <vt:lpstr>Παράδειγμα γράφου με αδιέξοδο</vt:lpstr>
      <vt:lpstr>Παράδειγμα γράφου εκχώρησης πόρου με κύκλο αλλά χωρίς αδιέξοδο</vt:lpstr>
      <vt:lpstr>Γράφοι εκχώρησης και αδιέξοδο</vt:lpstr>
      <vt:lpstr>Άσκηση 1</vt:lpstr>
      <vt:lpstr>Άσκηση 2</vt:lpstr>
      <vt:lpstr>3. Συνθήκες αδιεξόδου</vt:lpstr>
      <vt:lpstr>Παράδειγμα κυκλικής αναμονής</vt:lpstr>
      <vt:lpstr>Παράδειγμα χωρίς κυκλική αναμονή</vt:lpstr>
      <vt:lpstr>4. Προσεγγίσεις αδιεξόδου</vt:lpstr>
      <vt:lpstr>Προσεγγίσεις αδιεξόδου</vt:lpstr>
      <vt:lpstr>4.1. Πρόληψη αδιεξόδου</vt:lpstr>
      <vt:lpstr>Αμοιβαίος αποκλεισμός</vt:lpstr>
      <vt:lpstr>Κατοχή και αναμονή (Hold-and-wait)</vt:lpstr>
      <vt:lpstr>Μη προεκχώρηση (No preemption)</vt:lpstr>
      <vt:lpstr>Βιβλιογραφία</vt:lpstr>
      <vt:lpstr>Σημείωμα Αναφοράς</vt:lpstr>
      <vt:lpstr>Σημείωμα Αδειοδότησης</vt:lpstr>
      <vt:lpstr>Παρουσίαση του PowerPoint</vt:lpstr>
      <vt:lpstr>Τέλος Ενότητας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Evaggelos Karvounis</cp:lastModifiedBy>
  <cp:revision>319</cp:revision>
  <dcterms:created xsi:type="dcterms:W3CDTF">2012-09-06T09:03:05Z</dcterms:created>
  <dcterms:modified xsi:type="dcterms:W3CDTF">2015-09-18T14:11:35Z</dcterms:modified>
</cp:coreProperties>
</file>