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89" r:id="rId3"/>
    <p:sldId id="257" r:id="rId4"/>
    <p:sldId id="259" r:id="rId5"/>
    <p:sldId id="261" r:id="rId6"/>
    <p:sldId id="303" r:id="rId7"/>
    <p:sldId id="302" r:id="rId8"/>
    <p:sldId id="301" r:id="rId9"/>
    <p:sldId id="300" r:id="rId10"/>
    <p:sldId id="309" r:id="rId11"/>
    <p:sldId id="308" r:id="rId12"/>
    <p:sldId id="307" r:id="rId13"/>
    <p:sldId id="290" r:id="rId14"/>
    <p:sldId id="291" r:id="rId15"/>
    <p:sldId id="292" r:id="rId16"/>
    <p:sldId id="293" r:id="rId17"/>
    <p:sldId id="294" r:id="rId18"/>
    <p:sldId id="295" r:id="rId19"/>
    <p:sldId id="280" r:id="rId20"/>
  </p:sldIdLst>
  <p:sldSz cx="9144000" cy="5715000" type="screen16x10"/>
  <p:notesSz cx="6858000" cy="9144000"/>
  <p:custDataLst>
    <p:tags r:id="rId2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11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24/11/2015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24/11/2015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Μηχανογραφημένη Λογιστική Ι</a:t>
            </a:r>
            <a:r>
              <a:rPr lang="en-US" sz="4000" dirty="0" smtClean="0"/>
              <a:t>I</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400" b="1" dirty="0" smtClean="0"/>
              <a:t>Αυθεντικότητα Παραστατικού ( Άρθρο 5 )</a:t>
            </a:r>
            <a:endParaRPr lang="el-GR" sz="3400" dirty="0" smtClean="0"/>
          </a:p>
          <a:p>
            <a:r>
              <a:rPr lang="el-GR" sz="2800"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Αυθεντικότητα Παραστατικού ( Άρθρο 5 )</a:t>
            </a:r>
            <a:endParaRPr lang="en-US" sz="3400" dirty="0"/>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dirty="0" smtClean="0"/>
              <a:t>5.7.2 Με τον όρο «ακεραιότητα του περιεχομένου» νοείται ότι το περιεχόμενο ενός παραστατικού (λογιστικού στοιχείου, π.χ. τιμολογίου) δεν έχει αλλοιωθεί, σε σχέση με ότι προδιαγράφει ο παρών νόμος ή με ότι καθορίσθηκε από τον εκδότη του εν λόγω παραστατικού. Η προέλευση του παραστατικού αναφέρεται στη διασφάλιση της ταυτότητας του εκδότη του παραστατικού ή του προμηθευτή αναλόγως. Πλήρεις ορισμοί αυτών των εννοιών παρατίθενται στο Παράρτημα Α (Γλωσσάριο όρων).</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Αυθεντικότητα Παραστατικού ( Άρθρο 5 )</a:t>
            </a:r>
            <a:endParaRPr lang="en-US" sz="3400" dirty="0"/>
          </a:p>
        </p:txBody>
      </p:sp>
      <p:sp>
        <p:nvSpPr>
          <p:cNvPr id="3" name="2 - Θέση περιεχομένου"/>
          <p:cNvSpPr>
            <a:spLocks noGrp="1"/>
          </p:cNvSpPr>
          <p:nvPr>
            <p:ph idx="1"/>
          </p:nvPr>
        </p:nvSpPr>
        <p:spPr/>
        <p:txBody>
          <a:bodyPr>
            <a:normAutofit fontScale="77500" lnSpcReduction="20000"/>
          </a:bodyPr>
          <a:lstStyle/>
          <a:p>
            <a:pPr marL="0" algn="just">
              <a:buNone/>
            </a:pPr>
            <a:r>
              <a:rPr lang="el-GR" dirty="0" smtClean="0"/>
              <a:t>5.7.3 Από τη διάταξη της περίπτωσης (β) της παραγράφου 7 προκύπτει ότι τα διάφορα έσοδα και έξοδα της οντότητας δύνανται να καταχωρούνται στα λογιστικά βιβλία του απλογραφικού λογιστικού συστήματος ή του διπλογραφικού λογιστικού συστήματος (ημερολόγιο, καθολικό) με συγκεντρωτική εγγραφή, εφόσον ανάλυση (απαιτούμενες αναλυτικές πληροφορίες) προκύπτει από άλλα τηρούμενα βοηθητικά αρχεία, καταστάσεις, κλπ. της οντότητας, και με την προϋπόθεση ότι διασφαλίζεται η δυνατότητα διενέργειας οποιουδήποτε ελέγχου με αποτελεσματικό τρόπο.</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Αυθεντικότητα Παραστατικού ( Άρθρο 5 )</a:t>
            </a:r>
            <a:endParaRPr lang="en-US" sz="3400" dirty="0"/>
          </a:p>
        </p:txBody>
      </p:sp>
      <p:sp>
        <p:nvSpPr>
          <p:cNvPr id="3" name="2 - Θέση περιεχομένου"/>
          <p:cNvSpPr>
            <a:spLocks noGrp="1"/>
          </p:cNvSpPr>
          <p:nvPr>
            <p:ph idx="1"/>
          </p:nvPr>
        </p:nvSpPr>
        <p:spPr/>
        <p:txBody>
          <a:bodyPr>
            <a:normAutofit fontScale="77500" lnSpcReduction="20000"/>
          </a:bodyPr>
          <a:lstStyle/>
          <a:p>
            <a:pPr marL="0" algn="just">
              <a:buNone/>
            </a:pPr>
            <a:r>
              <a:rPr lang="el-GR" dirty="0" smtClean="0"/>
              <a:t>5.7.4 Ιδιαίτερα, για τις πολύ μικρές οντότητες της παραγράφου 2(γ) του άρθρου 1 που χρησιμοποιούν απλογραφικό σύστημα, από το συνδυασμό των διατάξεων του άρθρου αυτού και των διατάξεων του άρθρου 12 προκύπτει ότι για τις λιανικές πωλήσεις με τη χρήση φορολογικών μηχανισμών (παράγραφοι 8 και 9 του άρθρου 12) η σχετική καταχώρηση στα λογιστικά βιβλία δύναται να διενεργείται με μία εγγραφή κατά περίοδο (τρίμηνο) και το σχετικό ποσό θα προκύπτει ως η διαφορά του σωρευτικού αθροίσματος πωλήσεων του μηχανισμού κατά την έναρξη και τη λήξη της περιόδου (μήνας ή τρίμηνο, κατά περίπτωση).</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Καραγιώργος</a:t>
            </a:r>
            <a:r>
              <a:rPr lang="el-GR" sz="1400" dirty="0" smtClean="0">
                <a:ea typeface="Arial Unicode MS"/>
                <a:cs typeface="Times New Roman" pitchFamily="18" charset="0"/>
              </a:rPr>
              <a:t> Π. – Πετρίδης Α. (2010), Μηχανογραφημένη Λογιστική, εκδότης: Αφοί </a:t>
            </a:r>
            <a:r>
              <a:rPr lang="el-GR" sz="1400" dirty="0" err="1" smtClean="0">
                <a:ea typeface="Arial Unicode MS"/>
                <a:cs typeface="Times New Roman" pitchFamily="18" charset="0"/>
              </a:rPr>
              <a:t>Θ.Καραγιώργου</a:t>
            </a:r>
            <a:r>
              <a:rPr lang="el-GR" sz="1400" dirty="0" smtClean="0">
                <a:ea typeface="Arial Unicode MS"/>
                <a:cs typeface="Times New Roman" pitchFamily="18" charset="0"/>
              </a:rPr>
              <a:t> Ο.Ε.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Πολλάλης</a:t>
            </a:r>
            <a:r>
              <a:rPr lang="el-GR" sz="1400" dirty="0" smtClean="0">
                <a:ea typeface="Arial Unicode MS"/>
                <a:cs typeface="Times New Roman" pitchFamily="18" charset="0"/>
              </a:rPr>
              <a:t> Ι., </a:t>
            </a:r>
            <a:r>
              <a:rPr lang="el-GR" sz="1400" dirty="0" err="1" smtClean="0">
                <a:ea typeface="Arial Unicode MS"/>
                <a:cs typeface="Times New Roman" pitchFamily="18" charset="0"/>
              </a:rPr>
              <a:t>Βοζίκης</a:t>
            </a:r>
            <a:r>
              <a:rPr lang="el-GR" sz="1400" dirty="0" smtClean="0">
                <a:ea typeface="Arial Unicode MS"/>
                <a:cs typeface="Times New Roman" pitchFamily="18" charset="0"/>
              </a:rPr>
              <a:t> Α. (2009), Πληροφορικά Συστήματα Διαχείρισης Επιχειρησιακών Πόρων: Στρατηγικές και Εφαρμογές, εκδότης: </a:t>
            </a:r>
            <a:r>
              <a:rPr lang="en-US" sz="1400" dirty="0" smtClean="0">
                <a:ea typeface="Arial Unicode MS"/>
                <a:cs typeface="Times New Roman" pitchFamily="18" charset="0"/>
              </a:rPr>
              <a:t>UTOPIA </a:t>
            </a:r>
            <a:r>
              <a:rPr lang="el-GR" sz="1400" dirty="0" smtClean="0">
                <a:ea typeface="Arial Unicode MS"/>
                <a:cs typeface="Times New Roman" pitchFamily="18" charset="0"/>
              </a:rPr>
              <a:t>Εκδόσεις ΕΠΕ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Βενιέρης</a:t>
            </a:r>
            <a:r>
              <a:rPr lang="el-GR" sz="1400" dirty="0" smtClean="0">
                <a:ea typeface="Arial Unicode MS"/>
                <a:cs typeface="Times New Roman" pitchFamily="18" charset="0"/>
              </a:rPr>
              <a:t> Γ., </a:t>
            </a:r>
            <a:r>
              <a:rPr lang="el-GR" sz="1400" dirty="0" err="1" smtClean="0">
                <a:ea typeface="Arial Unicode MS"/>
                <a:cs typeface="Times New Roman" pitchFamily="18" charset="0"/>
              </a:rPr>
              <a:t>Κοέν</a:t>
            </a:r>
            <a:r>
              <a:rPr lang="el-GR" sz="1400" dirty="0" smtClean="0">
                <a:ea typeface="Arial Unicode MS"/>
                <a:cs typeface="Times New Roman" pitchFamily="18" charset="0"/>
              </a:rPr>
              <a:t> Σ., </a:t>
            </a:r>
            <a:r>
              <a:rPr lang="el-GR" sz="1400" dirty="0" err="1" smtClean="0">
                <a:ea typeface="Arial Unicode MS"/>
                <a:cs typeface="Times New Roman" pitchFamily="18" charset="0"/>
              </a:rPr>
              <a:t>Βλήσμος</a:t>
            </a:r>
            <a:r>
              <a:rPr lang="el-GR" sz="1400" dirty="0" smtClean="0">
                <a:ea typeface="Arial Unicode MS"/>
                <a:cs typeface="Times New Roman" pitchFamily="18" charset="0"/>
              </a:rPr>
              <a:t> Ο. (2015), Λογιστικά Πληροφοριακά Συστήματα, εκδότης: Εταιρεία Αξιοποίησης και Διαχείρισης της περιουσίας του Οικονομικού Πανεπιστημίου Αθηνών Α.Ε.</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Μηχανογραφημένη Λογιστική </a:t>
            </a:r>
            <a:r>
              <a:rPr lang="en-US" sz="2400" dirty="0" smtClean="0">
                <a:solidFill>
                  <a:schemeClr val="bg1">
                    <a:lumMod val="50000"/>
                  </a:schemeClr>
                </a:solidFill>
              </a:rPr>
              <a:t>I</a:t>
            </a:r>
            <a:r>
              <a:rPr lang="el-GR" sz="2400" dirty="0" smtClean="0">
                <a:solidFill>
                  <a:schemeClr val="bg1">
                    <a:lumMod val="50000"/>
                  </a:schemeClr>
                </a:solidFill>
              </a:rPr>
              <a:t>Ι.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467544" y="1345332"/>
            <a:ext cx="7992888" cy="2702345"/>
          </a:xfrm>
        </p:spPr>
        <p:txBody>
          <a:bodyPr>
            <a:noAutofit/>
          </a:bodyPr>
          <a:lstStyle/>
          <a:p>
            <a:pPr algn="l"/>
            <a:r>
              <a:rPr lang="el-GR" sz="2800" dirty="0" smtClean="0"/>
              <a:t>Λογιστικής και Χρηματοοικονομικής</a:t>
            </a:r>
          </a:p>
          <a:p>
            <a:pPr algn="l"/>
            <a:r>
              <a:rPr lang="el-GR" sz="2800" b="1" dirty="0" smtClean="0"/>
              <a:t>Μηχανογραφημένη Λογιστική </a:t>
            </a:r>
            <a:r>
              <a:rPr lang="en-US" sz="2800" b="1" dirty="0" smtClean="0"/>
              <a:t>I</a:t>
            </a:r>
            <a:r>
              <a:rPr lang="el-GR" sz="2800" b="1" dirty="0" smtClean="0"/>
              <a:t>Ι</a:t>
            </a:r>
          </a:p>
          <a:p>
            <a:pPr algn="l"/>
            <a:r>
              <a:rPr lang="el-GR" sz="2800" b="1" dirty="0" smtClean="0"/>
              <a:t>Ενότητα </a:t>
            </a:r>
            <a:r>
              <a:rPr lang="el-GR" sz="2800" b="1" dirty="0" smtClean="0"/>
              <a:t>8: Αυθεντικότητα Παραστατικού ( Άρθρο 5 )</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Στην ενότητα αυτήν θα αναλύσουμε τον τρόπο με τον οποίο η οντότητα είναι σε θέση να τεκμηριώσει τις συναλλαγές και την συσχέτισή τους με τα λογιστικά αρχεία και τις χρηματοοικονομικές καταστάσεις της. </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Αυθεντικότητα Παραστατικού ( Άρθρο 5 )</a:t>
            </a:r>
            <a:endParaRPr lang="en-US" sz="3400" dirty="0"/>
          </a:p>
        </p:txBody>
      </p:sp>
      <p:sp>
        <p:nvSpPr>
          <p:cNvPr id="3" name="2 - Θέση περιεχομένου"/>
          <p:cNvSpPr>
            <a:spLocks noGrp="1"/>
          </p:cNvSpPr>
          <p:nvPr>
            <p:ph idx="1"/>
          </p:nvPr>
        </p:nvSpPr>
        <p:spPr/>
        <p:txBody>
          <a:bodyPr>
            <a:normAutofit fontScale="92500" lnSpcReduction="20000"/>
          </a:bodyPr>
          <a:lstStyle/>
          <a:p>
            <a:pPr marL="0" algn="just">
              <a:buNone/>
            </a:pPr>
            <a:r>
              <a:rPr lang="el-GR" b="1" dirty="0" smtClean="0"/>
              <a:t>6.</a:t>
            </a:r>
            <a:r>
              <a:rPr lang="el-GR" dirty="0" smtClean="0"/>
              <a:t> Ο συναλλασσόμενος με την οντότητα ή το τρίτο μέρος που εκδίδει παραστατικά της παραγράφου 5 του παρόντος άρθρου για λογαριασμό της οντότητας οφείλει να αποστέλλει στην οντότητα τα εκδιδόμενα παραστατικά ή κατ’ ελάχιστον όλες τις απαιτούμενες πληροφορίες, σε επαρκή χρόνο για την εκπλήρωση κάθε νόμιμης υποχρέωσης και από τα δύο μέρη. </a:t>
            </a:r>
            <a:endParaRPr lang="en-US" dirty="0" smtClean="0"/>
          </a:p>
          <a:p>
            <a:pPr marL="0" algn="just">
              <a:buNone/>
            </a:pPr>
            <a:r>
              <a:rPr lang="el-GR" dirty="0" smtClean="0"/>
              <a:t>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Αυθεντικότητα Παραστατικού ( Άρθρο 5 )</a:t>
            </a:r>
            <a:endParaRPr lang="en-US" sz="3400" dirty="0"/>
          </a:p>
        </p:txBody>
      </p:sp>
      <p:sp>
        <p:nvSpPr>
          <p:cNvPr id="3" name="2 - Θέση περιεχομένου"/>
          <p:cNvSpPr>
            <a:spLocks noGrp="1"/>
          </p:cNvSpPr>
          <p:nvPr>
            <p:ph idx="1"/>
          </p:nvPr>
        </p:nvSpPr>
        <p:spPr/>
        <p:txBody>
          <a:bodyPr>
            <a:normAutofit/>
          </a:bodyPr>
          <a:lstStyle/>
          <a:p>
            <a:pPr>
              <a:buNone/>
            </a:pPr>
            <a:r>
              <a:rPr lang="el-GR" sz="2700" b="1" dirty="0" smtClean="0"/>
              <a:t>7.</a:t>
            </a:r>
            <a:r>
              <a:rPr lang="el-GR" sz="2700" dirty="0" smtClean="0"/>
              <a:t> Η οντότητα εφαρμόζει κατάλληλες κατά την κρίση της δικλίδες για: </a:t>
            </a:r>
            <a:endParaRPr lang="en-US" sz="2700" dirty="0" smtClean="0"/>
          </a:p>
          <a:p>
            <a:pPr algn="just">
              <a:buNone/>
            </a:pPr>
            <a:r>
              <a:rPr lang="el-GR" sz="2700" dirty="0" smtClean="0"/>
              <a:t>α) Τη διασφάλιση ότι υπάρχει αξιόπιστη και ελέγξιμη αλληλουχία τεκμηρίων (ελεγκτική αλυσίδα) για κάθε συναλλαγή ή γεγονός, από το χρόνο που προέκυψαν μέχρι το διακανονισμό τους. </a:t>
            </a:r>
            <a:endParaRPr lang="en-US" sz="2700" dirty="0" smtClean="0"/>
          </a:p>
          <a:p>
            <a:pPr>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Αυθεντικότητα Παραστατικού ( Άρθρο 5 )</a:t>
            </a:r>
            <a:endParaRPr lang="en-US" sz="3400" dirty="0"/>
          </a:p>
        </p:txBody>
      </p:sp>
      <p:sp>
        <p:nvSpPr>
          <p:cNvPr id="3" name="2 - Θέση περιεχομένου"/>
          <p:cNvSpPr>
            <a:spLocks noGrp="1"/>
          </p:cNvSpPr>
          <p:nvPr>
            <p:ph idx="1"/>
          </p:nvPr>
        </p:nvSpPr>
        <p:spPr/>
        <p:txBody>
          <a:bodyPr>
            <a:normAutofit fontScale="85000" lnSpcReduction="20000"/>
          </a:bodyPr>
          <a:lstStyle/>
          <a:p>
            <a:pPr algn="just">
              <a:buNone/>
            </a:pPr>
            <a:r>
              <a:rPr lang="el-GR" dirty="0" smtClean="0"/>
              <a:t>β) Την δημιουργία αξιόπιστης και ελέγξιμης αλληλουχίας τεκμηρίων , που διασφαλίζει την ευχερή συσχέτιση των συναλλαγών και άλλων γεγονότων με τα λογιστικά αρχεία και τις χρηματοοικονομικές καταστάσεις. </a:t>
            </a:r>
            <a:endParaRPr lang="en-US" dirty="0" smtClean="0"/>
          </a:p>
          <a:p>
            <a:pPr algn="just">
              <a:buNone/>
            </a:pPr>
            <a:r>
              <a:rPr lang="el-GR" dirty="0" smtClean="0"/>
              <a:t>γ) Την επίτευξη εύλογης διασφάλισης ως προς την αυθεντικότητα των παραστατικών (τεκμηρίων) της προηγούμενης παραγράφου και την ακεραιότητα του περιεχομένου τους, με σκοπό την επιβεβαίωση της προέλευσης αυτών και την τεκμηρίωση της συναλλαγής. </a:t>
            </a:r>
            <a:endParaRPr lang="en-US"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Αυθεντικότητα Παραστατικού ( Άρθρο 5 )</a:t>
            </a:r>
            <a:endParaRPr lang="en-US" sz="3400" dirty="0"/>
          </a:p>
        </p:txBody>
      </p:sp>
      <p:sp>
        <p:nvSpPr>
          <p:cNvPr id="3" name="2 - Θέση περιεχομένου"/>
          <p:cNvSpPr>
            <a:spLocks noGrp="1"/>
          </p:cNvSpPr>
          <p:nvPr>
            <p:ph idx="1"/>
          </p:nvPr>
        </p:nvSpPr>
        <p:spPr/>
        <p:txBody>
          <a:bodyPr>
            <a:normAutofit fontScale="77500" lnSpcReduction="20000"/>
          </a:bodyPr>
          <a:lstStyle/>
          <a:p>
            <a:pPr>
              <a:buNone/>
            </a:pPr>
            <a:r>
              <a:rPr lang="el-GR" b="1" dirty="0" smtClean="0"/>
              <a:t>ΕΡΜΗΝΕΙΑ ΠΟΛ 1003</a:t>
            </a:r>
            <a:endParaRPr lang="en-US" dirty="0" smtClean="0"/>
          </a:p>
          <a:p>
            <a:pPr marL="0" algn="just">
              <a:buNone/>
            </a:pPr>
            <a:r>
              <a:rPr lang="el-GR" dirty="0" smtClean="0"/>
              <a:t>5.7.1 Η παράγραφος αυτή αναθέτει στην διοίκηση της οντότητας τη θέση σε λειτουργία κατάλληλων δικλίδων αναφορικά με την τεκμηρίωση των συναλλαγών και τη δυνατότητα συσχέτισης των συναλλαγών με τα λογιστικά αρχεία και τις χρηματοοικονομικές καταστάσεις. Περαιτέρω, η ίδια παράγραφος απαιτεί τη θέση σε λειτουργία δικλίδων με στόχο την εύλογη διασφάλιση της αυθεντικότητας των παραστατικών των συναλλαγών και την ακεραιότητα του περιεχομένου τους, με σκοπό την επιβεβαίωση της προέλευσής τους και την τεκμηρίωση της συναλλαγής.</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1344</TotalTime>
  <Words>1047</Words>
  <Application>Microsoft Office PowerPoint</Application>
  <PresentationFormat>Προβολή στην οθόνη (16:10)</PresentationFormat>
  <Paragraphs>93</Paragraphs>
  <Slides>19</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Μηχανογραφημένη Λογιστική ΙI</vt:lpstr>
      <vt:lpstr>Διαφάνεια 2</vt:lpstr>
      <vt:lpstr>Άδειες Χρήσης</vt:lpstr>
      <vt:lpstr>Χρηματοδότηση</vt:lpstr>
      <vt:lpstr>Σκοποί  ενότητας</vt:lpstr>
      <vt:lpstr>Αυθεντικότητα Παραστατικού ( Άρθρο 5 )</vt:lpstr>
      <vt:lpstr>Αυθεντικότητα Παραστατικού ( Άρθρο 5 )</vt:lpstr>
      <vt:lpstr>Αυθεντικότητα Παραστατικού ( Άρθρο 5 )</vt:lpstr>
      <vt:lpstr>Αυθεντικότητα Παραστατικού ( Άρθρο 5 )</vt:lpstr>
      <vt:lpstr>Αυθεντικότητα Παραστατικού ( Άρθρο 5 )</vt:lpstr>
      <vt:lpstr>Αυθεντικότητα Παραστατικού ( Άρθρο 5 )</vt:lpstr>
      <vt:lpstr>Αυθεντικότητα Παραστατικού ( Άρθρο 5 )</vt:lpstr>
      <vt:lpstr>Βιβλιογραφία</vt:lpstr>
      <vt:lpstr>Σημείωμα Αναφοράς</vt:lpstr>
      <vt:lpstr>Σημείωμα Αδειοδότησης</vt:lpstr>
      <vt:lpstr>Διαφάνεια 16</vt:lpstr>
      <vt:lpstr>Διαφάνεια 17</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199</cp:revision>
  <dcterms:created xsi:type="dcterms:W3CDTF">2012-09-06T09:03:05Z</dcterms:created>
  <dcterms:modified xsi:type="dcterms:W3CDTF">2015-11-24T15:54:37Z</dcterms:modified>
</cp:coreProperties>
</file>