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89" r:id="rId3"/>
    <p:sldId id="257" r:id="rId4"/>
    <p:sldId id="259" r:id="rId5"/>
    <p:sldId id="517" r:id="rId6"/>
    <p:sldId id="378" r:id="rId7"/>
    <p:sldId id="518" r:id="rId8"/>
    <p:sldId id="370" r:id="rId9"/>
    <p:sldId id="446" r:id="rId10"/>
    <p:sldId id="448" r:id="rId11"/>
    <p:sldId id="453" r:id="rId12"/>
    <p:sldId id="451" r:id="rId13"/>
    <p:sldId id="452" r:id="rId14"/>
    <p:sldId id="450" r:id="rId15"/>
    <p:sldId id="454" r:id="rId16"/>
    <p:sldId id="455" r:id="rId17"/>
    <p:sldId id="457" r:id="rId18"/>
    <p:sldId id="303" r:id="rId19"/>
    <p:sldId id="291" r:id="rId20"/>
    <p:sldId id="292" r:id="rId21"/>
    <p:sldId id="293" r:id="rId22"/>
    <p:sldId id="294" r:id="rId23"/>
    <p:sldId id="295" r:id="rId24"/>
    <p:sldId id="280" r:id="rId25"/>
  </p:sldIdLst>
  <p:sldSz cx="9144000" cy="5715000" type="screen16x10"/>
  <p:notesSz cx="6858000" cy="9144000"/>
  <p:custDataLst>
    <p:tags r:id="rId28"/>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80" autoAdjust="0"/>
    <p:restoredTop sz="99309" autoAdjust="0"/>
  </p:normalViewPr>
  <p:slideViewPr>
    <p:cSldViewPr>
      <p:cViewPr>
        <p:scale>
          <a:sx n="75" d="100"/>
          <a:sy n="75" d="100"/>
        </p:scale>
        <p:origin x="-1080" y="-408"/>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pPr/>
              <a:t>01/02/2016</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pPr/>
              <a:t>‹#›</a:t>
            </a:fld>
            <a:endParaRPr lang="en-GB"/>
          </a:p>
        </p:txBody>
      </p:sp>
    </p:spTree>
    <p:extLst>
      <p:ext uri="{BB962C8B-B14F-4D97-AF65-F5344CB8AC3E}">
        <p14:creationId xmlns:p14="http://schemas.microsoft.com/office/powerpoint/2010/main" xmlns=""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1/2/2016</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xmlns=""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23</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24</a:t>
            </a:fld>
            <a:endParaRPr lang="el-GR"/>
          </a:p>
        </p:txBody>
      </p:sp>
    </p:spTree>
    <p:extLst>
      <p:ext uri="{BB962C8B-B14F-4D97-AF65-F5344CB8AC3E}">
        <p14:creationId xmlns:p14="http://schemas.microsoft.com/office/powerpoint/2010/main" xmlns=""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dirty="0"/>
          </a:p>
        </p:txBody>
      </p:sp>
    </p:spTree>
    <p:extLst>
      <p:ext uri="{BB962C8B-B14F-4D97-AF65-F5344CB8AC3E}">
        <p14:creationId xmlns:p14="http://schemas.microsoft.com/office/powerpoint/2010/main" xmlns=""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dirty="0"/>
          </a:p>
        </p:txBody>
      </p:sp>
    </p:spTree>
    <p:extLst>
      <p:ext uri="{BB962C8B-B14F-4D97-AF65-F5344CB8AC3E}">
        <p14:creationId xmlns:p14="http://schemas.microsoft.com/office/powerpoint/2010/main" xmlns=""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18</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19</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20</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21</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22</a:t>
            </a:fld>
            <a:endParaRPr lang="el-GR"/>
          </a:p>
        </p:txBody>
      </p:sp>
    </p:spTree>
    <p:extLst>
      <p:ext uri="{BB962C8B-B14F-4D97-AF65-F5344CB8AC3E}">
        <p14:creationId xmlns:p14="http://schemas.microsoft.com/office/powerpoint/2010/main" xmlns="" val="3649980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xmlns=""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913284"/>
            <a:ext cx="2214640" cy="1031492"/>
          </a:xfrm>
          <a:prstGeom prst="rect">
            <a:avLst/>
          </a:prstGeom>
        </p:spPr>
      </p:pic>
    </p:spTree>
    <p:extLst>
      <p:ext uri="{BB962C8B-B14F-4D97-AF65-F5344CB8AC3E}">
        <p14:creationId xmlns:p14="http://schemas.microsoft.com/office/powerpoint/2010/main" xmlns=""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p14="http://schemas.microsoft.com/office/powerpoint/2010/main" xmlns=""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oc-web.ioa.teiep.gr/OpenClass/courses/LOGO125/" TargetMode="Externa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Autofit/>
          </a:bodyPr>
          <a:lstStyle/>
          <a:p>
            <a:r>
              <a:rPr lang="en-US" sz="4000" smtClean="0"/>
              <a:t/>
            </a:r>
            <a:br>
              <a:rPr lang="en-US" sz="4000" smtClean="0"/>
            </a:br>
            <a:r>
              <a:rPr lang="el-GR" sz="4000" smtClean="0"/>
              <a:t>Ενοποιημένες </a:t>
            </a:r>
            <a:r>
              <a:rPr lang="el-GR" sz="4000" dirty="0" smtClean="0"/>
              <a:t>Χρηματοοικονομικές Καταστάσεις</a:t>
            </a:r>
            <a:br>
              <a:rPr lang="el-GR" sz="4000" dirty="0" smtClean="0"/>
            </a:br>
            <a:endParaRPr lang="el-GR" sz="4000" dirty="0"/>
          </a:p>
        </p:txBody>
      </p:sp>
      <p:sp>
        <p:nvSpPr>
          <p:cNvPr id="3" name="Υπότιτλος 2"/>
          <p:cNvSpPr>
            <a:spLocks noGrp="1"/>
          </p:cNvSpPr>
          <p:nvPr>
            <p:ph type="subTitle" idx="1"/>
          </p:nvPr>
        </p:nvSpPr>
        <p:spPr>
          <a:xfrm>
            <a:off x="683568" y="3073525"/>
            <a:ext cx="7488832" cy="720080"/>
          </a:xfrm>
        </p:spPr>
        <p:txBody>
          <a:bodyPr>
            <a:noAutofit/>
          </a:bodyPr>
          <a:lstStyle/>
          <a:p>
            <a:r>
              <a:rPr lang="el-GR" sz="2800" b="1" dirty="0" smtClean="0"/>
              <a:t>Όμιλος  &amp;  Έννοια του ελέγχου σύμφωνα με τα ΕΛΠ (Άρθρο 32)</a:t>
            </a:r>
          </a:p>
          <a:p>
            <a:r>
              <a:rPr lang="el-GR" sz="2600" dirty="0" smtClean="0"/>
              <a:t>Δρ. Χύτης Ευάγγελος</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xmlns=""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200" dirty="0" smtClean="0"/>
              <a:t/>
            </a:r>
            <a:br>
              <a:rPr lang="el-GR" sz="3200" dirty="0" smtClean="0"/>
            </a:br>
            <a:r>
              <a:rPr lang="el-GR" sz="3200" dirty="0" smtClean="0"/>
              <a:t>Προϋποθέσεις </a:t>
            </a:r>
            <a:r>
              <a:rPr lang="el-GR" sz="3200" dirty="0"/>
              <a:t>υποχρεωτικής </a:t>
            </a:r>
            <a:r>
              <a:rPr lang="el-GR" sz="3200" dirty="0" smtClean="0"/>
              <a:t>ενοποίησης</a:t>
            </a:r>
            <a:r>
              <a:rPr lang="el-GR" sz="3200" dirty="0"/>
              <a:t> </a:t>
            </a:r>
            <a:r>
              <a:rPr lang="el-GR" sz="3200" dirty="0" smtClean="0"/>
              <a:t/>
            </a:r>
            <a:br>
              <a:rPr lang="el-GR" sz="3200" dirty="0" smtClean="0"/>
            </a:br>
            <a:r>
              <a:rPr lang="el-GR" sz="1800" dirty="0" smtClean="0"/>
              <a:t>(άρθρα </a:t>
            </a:r>
            <a:r>
              <a:rPr lang="el-GR" sz="1800" dirty="0"/>
              <a:t>32 έως 36) </a:t>
            </a:r>
            <a:r>
              <a:rPr lang="el-GR" sz="1800" dirty="0" smtClean="0"/>
              <a:t>4/11</a:t>
            </a:r>
            <a:r>
              <a:rPr lang="el-GR" sz="3600" dirty="0"/>
              <a:t/>
            </a:r>
            <a:br>
              <a:rPr lang="el-GR" sz="3600" dirty="0"/>
            </a:br>
            <a:endParaRPr lang="el-GR" dirty="0"/>
          </a:p>
        </p:txBody>
      </p:sp>
      <p:sp>
        <p:nvSpPr>
          <p:cNvPr id="3" name="Content Placeholder 2"/>
          <p:cNvSpPr>
            <a:spLocks noGrp="1"/>
          </p:cNvSpPr>
          <p:nvPr>
            <p:ph idx="1"/>
          </p:nvPr>
        </p:nvSpPr>
        <p:spPr/>
        <p:txBody>
          <a:bodyPr>
            <a:noAutofit/>
          </a:bodyPr>
          <a:lstStyle/>
          <a:p>
            <a:pPr marL="0" indent="0">
              <a:buNone/>
            </a:pPr>
            <a:r>
              <a:rPr lang="el-GR" sz="2600" dirty="0"/>
              <a:t>δ) </a:t>
            </a:r>
            <a:r>
              <a:rPr lang="el-GR" sz="2600" b="1" dirty="0"/>
              <a:t>Είναι μέτοχος, εταίρος ή μέλος της άλλης οντότητας και είτε: </a:t>
            </a:r>
            <a:r>
              <a:rPr lang="el-GR" sz="2600" dirty="0"/>
              <a:t/>
            </a:r>
            <a:br>
              <a:rPr lang="el-GR" sz="2600" dirty="0"/>
            </a:br>
            <a:endParaRPr lang="el-GR" sz="2600" dirty="0" smtClean="0"/>
          </a:p>
          <a:p>
            <a:pPr marL="0" indent="0">
              <a:buNone/>
            </a:pPr>
            <a:r>
              <a:rPr lang="el-GR" sz="2600" dirty="0" smtClean="0"/>
              <a:t>δ1</a:t>
            </a:r>
            <a:r>
              <a:rPr lang="el-GR" sz="2600" dirty="0"/>
              <a:t>) </a:t>
            </a:r>
            <a:r>
              <a:rPr lang="el-GR" sz="2600" b="1" dirty="0"/>
              <a:t>ελέγχει από μόνη</a:t>
            </a:r>
            <a:r>
              <a:rPr lang="el-GR" sz="2600" dirty="0"/>
              <a:t> της, δυνάμει συμφωνίας που έχει συνάψει με άλλους μετόχους, εταίρους ή μέλη της οντότητας αυτής (θυγατρική οντότητα), την πλειοψηφία των δικαιωμάτων ψήφου των μετόχων, εταίρων ή μελών της είτε  </a:t>
            </a:r>
            <a:br>
              <a:rPr lang="el-GR" sz="2600" dirty="0"/>
            </a:br>
            <a:endParaRPr lang="el-GR" sz="2600" dirty="0" smtClean="0"/>
          </a:p>
        </p:txBody>
      </p:sp>
      <p:sp>
        <p:nvSpPr>
          <p:cNvPr id="4" name="Slide Number Placeholder 3"/>
          <p:cNvSpPr>
            <a:spLocks noGrp="1"/>
          </p:cNvSpPr>
          <p:nvPr>
            <p:ph type="sldNum" sz="quarter" idx="12"/>
          </p:nvPr>
        </p:nvSpPr>
        <p:spPr/>
        <p:txBody>
          <a:bodyPr/>
          <a:lstStyle/>
          <a:p>
            <a:fld id="{53C4726A-630D-4CB4-B088-BAB00F4188E9}" type="slidenum">
              <a:rPr lang="el-GR" smtClean="0"/>
              <a:pPr/>
              <a:t>10</a:t>
            </a:fld>
            <a:endParaRPr lang="el-GR" dirty="0"/>
          </a:p>
        </p:txBody>
      </p:sp>
    </p:spTree>
    <p:extLst>
      <p:ext uri="{BB962C8B-B14F-4D97-AF65-F5344CB8AC3E}">
        <p14:creationId xmlns:p14="http://schemas.microsoft.com/office/powerpoint/2010/main" xmlns="" val="23174226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200" dirty="0"/>
              <a:t>Προϋποθέσεις υποχρεωτικής ενοποίησης....</a:t>
            </a:r>
            <a:r>
              <a:rPr lang="el-GR" sz="2900" dirty="0"/>
              <a:t> </a:t>
            </a:r>
            <a:r>
              <a:rPr lang="el-GR" sz="1800" dirty="0"/>
              <a:t>(άρθρα 32 έως 36) </a:t>
            </a:r>
            <a:r>
              <a:rPr lang="el-GR" sz="1800" dirty="0" smtClean="0"/>
              <a:t>5/11</a:t>
            </a:r>
            <a:endParaRPr lang="el-GR" dirty="0"/>
          </a:p>
        </p:txBody>
      </p:sp>
      <p:sp>
        <p:nvSpPr>
          <p:cNvPr id="3" name="Content Placeholder 2"/>
          <p:cNvSpPr>
            <a:spLocks noGrp="1"/>
          </p:cNvSpPr>
          <p:nvPr>
            <p:ph idx="1"/>
          </p:nvPr>
        </p:nvSpPr>
        <p:spPr>
          <a:xfrm>
            <a:off x="457200" y="1129308"/>
            <a:ext cx="8229600" cy="4392488"/>
          </a:xfrm>
        </p:spPr>
        <p:txBody>
          <a:bodyPr>
            <a:normAutofit fontScale="70000" lnSpcReduction="20000"/>
          </a:bodyPr>
          <a:lstStyle/>
          <a:p>
            <a:pPr marL="0" indent="0" algn="just">
              <a:buNone/>
            </a:pPr>
            <a:r>
              <a:rPr lang="el-GR" dirty="0"/>
              <a:t>δ2) </a:t>
            </a:r>
            <a:r>
              <a:rPr lang="el-GR" b="1" dirty="0"/>
              <a:t>ισχύουν αθροιστικά </a:t>
            </a:r>
            <a:r>
              <a:rPr lang="el-GR" dirty="0"/>
              <a:t>οι κατωτέρω προυποθέσεις:  </a:t>
            </a:r>
          </a:p>
          <a:p>
            <a:pPr marL="0" indent="0" algn="just">
              <a:buNone/>
            </a:pPr>
            <a:r>
              <a:rPr lang="el-GR" dirty="0" smtClean="0"/>
              <a:t>δ2.1</a:t>
            </a:r>
            <a:r>
              <a:rPr lang="el-GR" dirty="0"/>
              <a:t>) </a:t>
            </a:r>
            <a:r>
              <a:rPr lang="el-GR" b="1" dirty="0"/>
              <a:t>Η πλειοψηφία των μελών των διοικητικών, διαχειριστικών ή εποπτικών οργάνων </a:t>
            </a:r>
            <a:r>
              <a:rPr lang="el-GR" dirty="0"/>
              <a:t>της οντότητας αυτής (θυγατρικής οντότητας) που είχαν τη διοίκηση κατά τη διάρκεια της τρέχουσας περιόδου, καθώς και κατά την προηγούμενη περίοδο και μέχρι την κατάρτιση των ενοποιημένων χρηματοοικονομικών καταστάσεων, </a:t>
            </a:r>
            <a:r>
              <a:rPr lang="el-GR" b="1" dirty="0"/>
              <a:t>έχει διοριστεί </a:t>
            </a:r>
            <a:r>
              <a:rPr lang="el-GR" dirty="0"/>
              <a:t>μόνο ως αποτέλεσμα της άσκησης των δικαιωμάτων ψήφου αυτής.  </a:t>
            </a:r>
            <a:br>
              <a:rPr lang="el-GR" dirty="0"/>
            </a:br>
            <a:r>
              <a:rPr lang="el-GR" dirty="0"/>
              <a:t>δ2.2) </a:t>
            </a:r>
            <a:r>
              <a:rPr lang="el-GR" b="1" dirty="0"/>
              <a:t>Τα δικαιώματα ψήφου </a:t>
            </a:r>
            <a:r>
              <a:rPr lang="el-GR" dirty="0"/>
              <a:t>που κατέχονται από τη μητρική οντότητα </a:t>
            </a:r>
            <a:r>
              <a:rPr lang="el-GR" b="1" dirty="0"/>
              <a:t>αντιπροσωπεύουν τουλάχιστον το 20% </a:t>
            </a:r>
            <a:r>
              <a:rPr lang="el-GR" dirty="0"/>
              <a:t>των συνολικών δικαιωμάτων ψήφου στη θυγατρική οντότητα.  </a:t>
            </a:r>
            <a:br>
              <a:rPr lang="el-GR" dirty="0"/>
            </a:br>
            <a:r>
              <a:rPr lang="el-GR" dirty="0"/>
              <a:t>δ2.3) </a:t>
            </a:r>
            <a:r>
              <a:rPr lang="el-GR" b="1" dirty="0"/>
              <a:t>Κανένα τρίτο μέρος δεν έχει τα δικαιώματα </a:t>
            </a:r>
            <a:r>
              <a:rPr lang="el-GR" dirty="0"/>
              <a:t>που αναφέρονται στα σημεία α΄, β΄ ή γ΄ της παρούσας παραγράφου, αναφορικά με αυτή την οντότητα (θυγατρική οντότητα).  </a:t>
            </a:r>
            <a:br>
              <a:rPr lang="el-GR" dirty="0"/>
            </a:br>
            <a:endParaRPr lang="el-GR" dirty="0"/>
          </a:p>
          <a:p>
            <a:pPr algn="just"/>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11</a:t>
            </a:fld>
            <a:endParaRPr lang="el-GR" dirty="0"/>
          </a:p>
        </p:txBody>
      </p:sp>
    </p:spTree>
    <p:extLst>
      <p:ext uri="{BB962C8B-B14F-4D97-AF65-F5344CB8AC3E}">
        <p14:creationId xmlns:p14="http://schemas.microsoft.com/office/powerpoint/2010/main" xmlns="" val="28971107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200" dirty="0" smtClean="0"/>
              <a:t/>
            </a:r>
            <a:br>
              <a:rPr lang="el-GR" sz="3200" dirty="0" smtClean="0"/>
            </a:br>
            <a:r>
              <a:rPr lang="el-GR" sz="3200" dirty="0" smtClean="0"/>
              <a:t>Προϋποθέσεις </a:t>
            </a:r>
            <a:r>
              <a:rPr lang="el-GR" sz="3200" dirty="0"/>
              <a:t>υποχρεωτικής </a:t>
            </a:r>
            <a:r>
              <a:rPr lang="el-GR" sz="3200" dirty="0" smtClean="0"/>
              <a:t>ενοποίησης</a:t>
            </a:r>
            <a:r>
              <a:rPr lang="el-GR" sz="3200" dirty="0"/>
              <a:t> </a:t>
            </a:r>
            <a:r>
              <a:rPr lang="el-GR" sz="3200" dirty="0" smtClean="0"/>
              <a:t/>
            </a:r>
            <a:br>
              <a:rPr lang="el-GR" sz="3200" dirty="0" smtClean="0"/>
            </a:br>
            <a:r>
              <a:rPr lang="el-GR" sz="1800" dirty="0" smtClean="0"/>
              <a:t>(άρθρα </a:t>
            </a:r>
            <a:r>
              <a:rPr lang="el-GR" sz="1800" dirty="0"/>
              <a:t>32 έως 36) </a:t>
            </a:r>
            <a:r>
              <a:rPr lang="el-GR" sz="1800" dirty="0" smtClean="0"/>
              <a:t>6/11</a:t>
            </a:r>
            <a:r>
              <a:rPr lang="el-GR" sz="3600" dirty="0"/>
              <a:t/>
            </a:r>
            <a:br>
              <a:rPr lang="el-GR" sz="3600" dirty="0"/>
            </a:br>
            <a:endParaRPr lang="el-GR" dirty="0"/>
          </a:p>
        </p:txBody>
      </p:sp>
      <p:sp>
        <p:nvSpPr>
          <p:cNvPr id="3" name="Content Placeholder 2"/>
          <p:cNvSpPr>
            <a:spLocks noGrp="1"/>
          </p:cNvSpPr>
          <p:nvPr>
            <p:ph idx="1"/>
          </p:nvPr>
        </p:nvSpPr>
        <p:spPr/>
        <p:txBody>
          <a:bodyPr/>
          <a:lstStyle/>
          <a:p>
            <a:pPr>
              <a:buNone/>
            </a:pPr>
            <a:r>
              <a:rPr lang="el-GR" b="1" dirty="0">
                <a:ea typeface="Calibri"/>
                <a:cs typeface="Times New Roman"/>
              </a:rPr>
              <a:t>ε) Έχει την εξουσία να ασκεί ή πράγματι ασκεί κυριαρχική επιρροή</a:t>
            </a:r>
            <a:r>
              <a:rPr lang="el-GR" dirty="0">
                <a:ea typeface="Calibri"/>
                <a:cs typeface="Times New Roman"/>
              </a:rPr>
              <a:t> ή έλεγχο στην άλλη οντότητα (θυγατρική οντότητα).  </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12</a:t>
            </a:fld>
            <a:endParaRPr lang="el-GR" dirty="0"/>
          </a:p>
        </p:txBody>
      </p:sp>
    </p:spTree>
    <p:extLst>
      <p:ext uri="{BB962C8B-B14F-4D97-AF65-F5344CB8AC3E}">
        <p14:creationId xmlns:p14="http://schemas.microsoft.com/office/powerpoint/2010/main" xmlns="" val="37939444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200" dirty="0" smtClean="0"/>
              <a:t/>
            </a:r>
            <a:br>
              <a:rPr lang="el-GR" sz="3200" dirty="0" smtClean="0"/>
            </a:br>
            <a:r>
              <a:rPr lang="el-GR" sz="3200" dirty="0" smtClean="0"/>
              <a:t>Προϋποθέσεις </a:t>
            </a:r>
            <a:r>
              <a:rPr lang="el-GR" sz="3200" dirty="0"/>
              <a:t>υποχρεωτικής </a:t>
            </a:r>
            <a:r>
              <a:rPr lang="el-GR" sz="3200" dirty="0" smtClean="0"/>
              <a:t>ενοποίησης</a:t>
            </a:r>
            <a:r>
              <a:rPr lang="el-GR" sz="3200" dirty="0"/>
              <a:t> </a:t>
            </a:r>
            <a:r>
              <a:rPr lang="el-GR" sz="3200" dirty="0" smtClean="0"/>
              <a:t/>
            </a:r>
            <a:br>
              <a:rPr lang="el-GR" sz="3200" dirty="0" smtClean="0"/>
            </a:br>
            <a:r>
              <a:rPr lang="el-GR" sz="1800" dirty="0" smtClean="0"/>
              <a:t>(άρθρα </a:t>
            </a:r>
            <a:r>
              <a:rPr lang="el-GR" sz="1800" dirty="0"/>
              <a:t>32 έως 36) </a:t>
            </a:r>
            <a:r>
              <a:rPr lang="el-GR" sz="1800" dirty="0" smtClean="0"/>
              <a:t>7/11</a:t>
            </a:r>
            <a:r>
              <a:rPr lang="el-GR" sz="3600" dirty="0"/>
              <a:t/>
            </a:r>
            <a:br>
              <a:rPr lang="el-GR" sz="3600" dirty="0"/>
            </a:br>
            <a:endParaRPr lang="el-GR" dirty="0"/>
          </a:p>
        </p:txBody>
      </p:sp>
      <p:sp>
        <p:nvSpPr>
          <p:cNvPr id="3" name="Content Placeholder 2"/>
          <p:cNvSpPr>
            <a:spLocks noGrp="1"/>
          </p:cNvSpPr>
          <p:nvPr>
            <p:ph idx="1"/>
          </p:nvPr>
        </p:nvSpPr>
        <p:spPr/>
        <p:txBody>
          <a:bodyPr>
            <a:normAutofit fontScale="62500" lnSpcReduction="20000"/>
          </a:bodyPr>
          <a:lstStyle/>
          <a:p>
            <a:pPr marL="514350" indent="-514350">
              <a:buAutoNum type="arabicPeriod" startAt="4"/>
            </a:pPr>
            <a:r>
              <a:rPr lang="el-GR" b="1" dirty="0" smtClean="0">
                <a:ea typeface="Calibri"/>
                <a:cs typeface="Times New Roman"/>
              </a:rPr>
              <a:t>Για </a:t>
            </a:r>
            <a:r>
              <a:rPr lang="el-GR" b="1" dirty="0">
                <a:ea typeface="Calibri"/>
                <a:cs typeface="Times New Roman"/>
              </a:rPr>
              <a:t>την εφαρμογή των στοιχείων α΄, β΄ και </a:t>
            </a:r>
            <a:r>
              <a:rPr lang="el-GR" b="1" dirty="0" smtClean="0">
                <a:ea typeface="Calibri"/>
                <a:cs typeface="Times New Roman"/>
              </a:rPr>
              <a:t>δ</a:t>
            </a:r>
            <a:r>
              <a:rPr lang="el-GR" dirty="0" smtClean="0">
                <a:ea typeface="Calibri"/>
                <a:cs typeface="Times New Roman"/>
              </a:rPr>
              <a:t>΄</a:t>
            </a:r>
            <a:r>
              <a:rPr lang="el-GR" dirty="0" smtClean="0"/>
              <a:t> </a:t>
            </a:r>
            <a:r>
              <a:rPr lang="el-GR" dirty="0"/>
              <a:t>της παραγράφου 2 αυτού του άρθρου, από τα δικαιώματα της παραγράφου 3 του παρόντος άρθρου, </a:t>
            </a:r>
            <a:r>
              <a:rPr lang="el-GR" b="1" dirty="0"/>
              <a:t>αφαιρούνται </a:t>
            </a:r>
            <a:r>
              <a:rPr lang="el-GR" dirty="0"/>
              <a:t>τα δικαιώματα τα οποία:  </a:t>
            </a:r>
            <a:endParaRPr lang="el-GR" dirty="0" smtClean="0"/>
          </a:p>
          <a:p>
            <a:pPr marL="0" indent="0">
              <a:buNone/>
            </a:pPr>
            <a:r>
              <a:rPr lang="el-GR" dirty="0"/>
              <a:t/>
            </a:r>
            <a:br>
              <a:rPr lang="el-GR" dirty="0"/>
            </a:br>
            <a:r>
              <a:rPr lang="el-GR" dirty="0"/>
              <a:t>α) ενσωματώνονται σε μετοχές που κατέχονται για λογαριασμό ενός προσώπου που δεν είναι ούτε η μητρική οντότητα ούτε μια θυγατρική οντότητα αυτής της μητρικής, ή  </a:t>
            </a:r>
            <a:br>
              <a:rPr lang="el-GR" dirty="0"/>
            </a:br>
            <a:r>
              <a:rPr lang="el-GR" dirty="0"/>
              <a:t>β) ενσωματώνονται σε μετοχές οι οποίες:  </a:t>
            </a:r>
            <a:br>
              <a:rPr lang="el-GR" dirty="0"/>
            </a:br>
            <a:r>
              <a:rPr lang="el-GR" dirty="0"/>
              <a:t>β1) κατέχονται για εγγύηση, εφόσον τα δικαιώματα αυτά ασκούνται, σύμφωνα με τις οδηγίες που έχουν ληφθεί, ή  </a:t>
            </a:r>
            <a:br>
              <a:rPr lang="el-GR" dirty="0"/>
            </a:br>
            <a:r>
              <a:rPr lang="el-GR" dirty="0"/>
              <a:t>β2) κατέχονται σε σχέση με δάνεια που χορηγήθηκαν στα πλαίσια της συνήθους επιχειρηματικής δραστηριότητας, εφόσον τα δικαιώματα ψήφου ασκούνται προς όφελος του προσώπου που παρέχει την εγγύηση.  </a:t>
            </a:r>
            <a:br>
              <a:rPr lang="el-GR" dirty="0"/>
            </a:b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13</a:t>
            </a:fld>
            <a:endParaRPr lang="el-GR" dirty="0"/>
          </a:p>
        </p:txBody>
      </p:sp>
    </p:spTree>
    <p:extLst>
      <p:ext uri="{BB962C8B-B14F-4D97-AF65-F5344CB8AC3E}">
        <p14:creationId xmlns:p14="http://schemas.microsoft.com/office/powerpoint/2010/main" xmlns="" val="10280079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200" dirty="0" smtClean="0"/>
              <a:t/>
            </a:r>
            <a:br>
              <a:rPr lang="el-GR" sz="3200" dirty="0" smtClean="0"/>
            </a:br>
            <a:r>
              <a:rPr lang="el-GR" sz="3200" dirty="0" smtClean="0"/>
              <a:t>Προϋποθέσεις ενοποίησης –Υπολογισμός Δικαιωμάτων </a:t>
            </a:r>
            <a:r>
              <a:rPr lang="el-GR" sz="1800" dirty="0" smtClean="0"/>
              <a:t>(</a:t>
            </a:r>
            <a:r>
              <a:rPr lang="el-GR" sz="1800" dirty="0"/>
              <a:t>άρθρα 32 έως 36) </a:t>
            </a:r>
            <a:r>
              <a:rPr lang="el-GR" sz="1800" dirty="0" smtClean="0"/>
              <a:t>8/11</a:t>
            </a:r>
            <a:r>
              <a:rPr lang="el-GR" sz="3600" dirty="0"/>
              <a:t/>
            </a:r>
            <a:br>
              <a:rPr lang="el-GR" sz="3600" dirty="0"/>
            </a:br>
            <a:endParaRPr lang="el-GR" dirty="0"/>
          </a:p>
        </p:txBody>
      </p:sp>
      <p:sp>
        <p:nvSpPr>
          <p:cNvPr id="3" name="Content Placeholder 2"/>
          <p:cNvSpPr>
            <a:spLocks noGrp="1"/>
          </p:cNvSpPr>
          <p:nvPr>
            <p:ph idx="1"/>
          </p:nvPr>
        </p:nvSpPr>
        <p:spPr>
          <a:xfrm>
            <a:off x="251520" y="1333500"/>
            <a:ext cx="8435280" cy="3771636"/>
          </a:xfrm>
        </p:spPr>
        <p:txBody>
          <a:bodyPr>
            <a:normAutofit fontScale="92500" lnSpcReduction="20000"/>
          </a:bodyPr>
          <a:lstStyle/>
          <a:p>
            <a:pPr algn="just">
              <a:buNone/>
            </a:pPr>
            <a:r>
              <a:rPr lang="el-GR" b="1" dirty="0" smtClean="0"/>
              <a:t>5. </a:t>
            </a:r>
            <a:r>
              <a:rPr lang="el-GR" b="1" dirty="0"/>
              <a:t>Για τους σκοπούς των σημείων α΄ και δ΄ </a:t>
            </a:r>
            <a:r>
              <a:rPr lang="el-GR" dirty="0"/>
              <a:t>της παραγράφου 2, το σύνολο των δικαιωμάτων ψήφου των μετόχων, εταίρων ή μελών στην θυγατρική οντότητα, </a:t>
            </a:r>
            <a:r>
              <a:rPr lang="el-GR" b="1" dirty="0"/>
              <a:t>μειώνεται με τα δικαιώματα ψήφου</a:t>
            </a:r>
            <a:r>
              <a:rPr lang="el-GR" dirty="0"/>
              <a:t> που ενσωματώνονται στις μετοχές που κατέχονται από αυτή την ίδια την οντότητα, από μια θυγατρική αυτής της οντότητας ή από ένα πρόσωπο που ενεργεί στο όνομά του αλλά για λογαριασμό αυτών </a:t>
            </a:r>
            <a:r>
              <a:rPr lang="el-GR" dirty="0" smtClean="0"/>
              <a:t>των</a:t>
            </a:r>
            <a:r>
              <a:rPr lang="en-US" dirty="0" smtClean="0"/>
              <a:t> </a:t>
            </a:r>
            <a:r>
              <a:rPr lang="el-GR" dirty="0" smtClean="0"/>
              <a:t>οντοτήτων</a:t>
            </a:r>
            <a:r>
              <a:rPr lang="el-GR" dirty="0"/>
              <a:t>.  </a:t>
            </a:r>
            <a:br>
              <a:rPr lang="el-GR" dirty="0"/>
            </a:b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14</a:t>
            </a:fld>
            <a:endParaRPr lang="el-GR" dirty="0"/>
          </a:p>
        </p:txBody>
      </p:sp>
    </p:spTree>
    <p:extLst>
      <p:ext uri="{BB962C8B-B14F-4D97-AF65-F5344CB8AC3E}">
        <p14:creationId xmlns:p14="http://schemas.microsoft.com/office/powerpoint/2010/main" xmlns="" val="265269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2900" dirty="0" smtClean="0"/>
              <a:t/>
            </a:r>
            <a:br>
              <a:rPr lang="el-GR" sz="2900" dirty="0" smtClean="0"/>
            </a:br>
            <a:r>
              <a:rPr lang="el-GR" sz="2900" dirty="0" smtClean="0"/>
              <a:t>Προϋποθέσεις </a:t>
            </a:r>
            <a:r>
              <a:rPr lang="el-GR" sz="2900" dirty="0"/>
              <a:t>ενοποίησης –Υπολογισμός Δικαιωμάτων </a:t>
            </a:r>
            <a:r>
              <a:rPr lang="el-GR" sz="1600" dirty="0"/>
              <a:t>(άρθρα 32 έως 36) </a:t>
            </a:r>
            <a:r>
              <a:rPr lang="el-GR" sz="1600" dirty="0" smtClean="0"/>
              <a:t>9/11</a:t>
            </a:r>
            <a:r>
              <a:rPr lang="el-GR" sz="3200" dirty="0"/>
              <a:t/>
            </a:r>
            <a:br>
              <a:rPr lang="el-GR" sz="3200" dirty="0"/>
            </a:br>
            <a:endParaRPr lang="el-GR" dirty="0"/>
          </a:p>
        </p:txBody>
      </p:sp>
      <p:sp>
        <p:nvSpPr>
          <p:cNvPr id="3" name="Content Placeholder 2"/>
          <p:cNvSpPr>
            <a:spLocks noGrp="1"/>
          </p:cNvSpPr>
          <p:nvPr>
            <p:ph idx="1"/>
          </p:nvPr>
        </p:nvSpPr>
        <p:spPr/>
        <p:txBody>
          <a:bodyPr>
            <a:normAutofit fontScale="70000" lnSpcReduction="20000"/>
          </a:bodyPr>
          <a:lstStyle/>
          <a:p>
            <a:pPr algn="just">
              <a:buNone/>
            </a:pPr>
            <a:r>
              <a:rPr lang="el-GR" b="1" dirty="0" smtClean="0"/>
              <a:t>6. </a:t>
            </a:r>
            <a:r>
              <a:rPr lang="el-GR" b="1" dirty="0"/>
              <a:t>Μια μητρική οντότητα</a:t>
            </a:r>
            <a:r>
              <a:rPr lang="el-GR" dirty="0"/>
              <a:t> και όλες οι θυγατρικές της οντότητες ενοποιούνται </a:t>
            </a:r>
            <a:r>
              <a:rPr lang="el-GR" b="1" dirty="0"/>
              <a:t>ανεξαρτήτως της έδρας</a:t>
            </a:r>
            <a:r>
              <a:rPr lang="el-GR" dirty="0"/>
              <a:t> των θυγατρικών </a:t>
            </a:r>
            <a:r>
              <a:rPr lang="el-GR" dirty="0" smtClean="0"/>
              <a:t>οντοτήτων.</a:t>
            </a:r>
            <a:endParaRPr lang="el-GR" dirty="0"/>
          </a:p>
          <a:p>
            <a:pPr algn="just">
              <a:buNone/>
            </a:pPr>
            <a:r>
              <a:rPr lang="el-GR" b="1" dirty="0" smtClean="0"/>
              <a:t>7. </a:t>
            </a:r>
            <a:r>
              <a:rPr lang="el-GR" b="1" dirty="0"/>
              <a:t>Κάθε οντότητα που υπάγεται στην ελληνική νομοθεσία</a:t>
            </a:r>
            <a:r>
              <a:rPr lang="el-GR" dirty="0"/>
              <a:t> συντάσσει ενοποιημένες χρηματοοικονομικές καταστάσεις, εάν αυτή η οντότητα και μία άλλη(ες) οντότητα(ες) με την(τις) οποία(ες) δεν συνδέεται με τις σχέσεις που ορίζονται στις παραγράφους 2 έως 5 του παρόντος άρθρου, διοικούνται σε ενιαία βάση, σύμφωνα με:  </a:t>
            </a:r>
            <a:br>
              <a:rPr lang="el-GR" dirty="0"/>
            </a:br>
            <a:r>
              <a:rPr lang="el-GR" dirty="0"/>
              <a:t>α) σύμβαση που έχει υπογραφεί με την άλλη οντότητα, ή  </a:t>
            </a:r>
            <a:br>
              <a:rPr lang="el-GR" dirty="0"/>
            </a:br>
            <a:r>
              <a:rPr lang="el-GR" dirty="0"/>
              <a:t>β) προβλέψεις στο ιδρυτικό έγγραφο ή το καταστατικό της άλλης οντότητας.  </a:t>
            </a:r>
            <a:br>
              <a:rPr lang="el-GR" dirty="0"/>
            </a:b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15</a:t>
            </a:fld>
            <a:endParaRPr lang="el-GR" dirty="0"/>
          </a:p>
        </p:txBody>
      </p:sp>
    </p:spTree>
    <p:extLst>
      <p:ext uri="{BB962C8B-B14F-4D97-AF65-F5344CB8AC3E}">
        <p14:creationId xmlns:p14="http://schemas.microsoft.com/office/powerpoint/2010/main" xmlns="" val="1021379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2900" dirty="0" smtClean="0"/>
              <a:t/>
            </a:r>
            <a:br>
              <a:rPr lang="el-GR" sz="2900" dirty="0" smtClean="0"/>
            </a:br>
            <a:r>
              <a:rPr lang="el-GR" sz="2900" dirty="0" smtClean="0"/>
              <a:t>Προϋποθέσεις </a:t>
            </a:r>
            <a:r>
              <a:rPr lang="el-GR" sz="2900" dirty="0"/>
              <a:t>ενοποίησης –Υπολογισμός Δικαιωμάτων </a:t>
            </a:r>
            <a:r>
              <a:rPr lang="el-GR" sz="1600" dirty="0"/>
              <a:t>(άρθρα 32 έως 36) </a:t>
            </a:r>
            <a:r>
              <a:rPr lang="el-GR" sz="1600" dirty="0" smtClean="0"/>
              <a:t>10/11</a:t>
            </a:r>
            <a:r>
              <a:rPr lang="el-GR" sz="3200" dirty="0"/>
              <a:t/>
            </a:r>
            <a:br>
              <a:rPr lang="el-GR" sz="3200" dirty="0"/>
            </a:br>
            <a:endParaRPr lang="el-GR" dirty="0"/>
          </a:p>
        </p:txBody>
      </p:sp>
      <p:sp>
        <p:nvSpPr>
          <p:cNvPr id="3" name="Content Placeholder 2"/>
          <p:cNvSpPr>
            <a:spLocks noGrp="1"/>
          </p:cNvSpPr>
          <p:nvPr>
            <p:ph idx="1"/>
          </p:nvPr>
        </p:nvSpPr>
        <p:spPr/>
        <p:txBody>
          <a:bodyPr>
            <a:normAutofit/>
          </a:bodyPr>
          <a:lstStyle/>
          <a:p>
            <a:pPr>
              <a:buNone/>
            </a:pPr>
            <a:r>
              <a:rPr lang="el-GR" sz="2600" b="1" dirty="0" smtClean="0"/>
              <a:t>8. </a:t>
            </a:r>
            <a:r>
              <a:rPr lang="el-GR" sz="2600" b="1" dirty="0"/>
              <a:t>Οι οντότητες που αναφέρονται</a:t>
            </a:r>
            <a:r>
              <a:rPr lang="el-GR" sz="2600" dirty="0"/>
              <a:t> στις παραγράφους 6 και 7 και όλες οι θυγατρικές τους οντότητες </a:t>
            </a:r>
            <a:r>
              <a:rPr lang="el-GR" sz="2600" b="1" dirty="0"/>
              <a:t>ενοποιούνται, όταν μία ή περισσότερες από αυτές τις οντότητες εμπίπτουν στις κατηγορίες </a:t>
            </a:r>
            <a:r>
              <a:rPr lang="el-GR" sz="2600" dirty="0"/>
              <a:t>των οντοτήτων που αναφέρονται στις περιπτώσεις α΄ ή β΄ της παραγράφου 2 του άρθρου 1 του παρόντος νόμου.  </a:t>
            </a:r>
            <a:br>
              <a:rPr lang="el-GR" sz="2600" dirty="0"/>
            </a:br>
            <a:endParaRPr lang="el-GR" sz="2600"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16</a:t>
            </a:fld>
            <a:endParaRPr lang="el-GR" dirty="0"/>
          </a:p>
        </p:txBody>
      </p:sp>
    </p:spTree>
    <p:extLst>
      <p:ext uri="{BB962C8B-B14F-4D97-AF65-F5344CB8AC3E}">
        <p14:creationId xmlns:p14="http://schemas.microsoft.com/office/powerpoint/2010/main" xmlns="" val="30238013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2900" dirty="0" smtClean="0">
                <a:solidFill>
                  <a:prstClr val="black"/>
                </a:solidFill>
              </a:rPr>
              <a:t/>
            </a:r>
            <a:br>
              <a:rPr lang="el-GR" sz="2900" dirty="0" smtClean="0">
                <a:solidFill>
                  <a:prstClr val="black"/>
                </a:solidFill>
              </a:rPr>
            </a:br>
            <a:r>
              <a:rPr lang="el-GR" sz="2900" dirty="0" smtClean="0">
                <a:solidFill>
                  <a:prstClr val="black"/>
                </a:solidFill>
              </a:rPr>
              <a:t>Προϋποθέσεις </a:t>
            </a:r>
            <a:r>
              <a:rPr lang="el-GR" sz="2900" dirty="0">
                <a:solidFill>
                  <a:prstClr val="black"/>
                </a:solidFill>
              </a:rPr>
              <a:t>ενοποίησης –</a:t>
            </a:r>
            <a:r>
              <a:rPr lang="el-GR" sz="2900" dirty="0">
                <a:solidFill>
                  <a:srgbClr val="0070C0"/>
                </a:solidFill>
              </a:rPr>
              <a:t>Υπολογισμός Δικαιωμάτων</a:t>
            </a:r>
            <a:r>
              <a:rPr lang="el-GR" sz="2900" dirty="0">
                <a:solidFill>
                  <a:prstClr val="black"/>
                </a:solidFill>
              </a:rPr>
              <a:t> </a:t>
            </a:r>
            <a:r>
              <a:rPr lang="el-GR" sz="1600" dirty="0">
                <a:solidFill>
                  <a:prstClr val="black"/>
                </a:solidFill>
              </a:rPr>
              <a:t>(άρθρα 32 έως 36) </a:t>
            </a:r>
            <a:r>
              <a:rPr lang="el-GR" sz="1600" dirty="0" smtClean="0">
                <a:solidFill>
                  <a:prstClr val="black"/>
                </a:solidFill>
              </a:rPr>
              <a:t>11/11</a:t>
            </a:r>
            <a:r>
              <a:rPr lang="el-GR" sz="3200" dirty="0">
                <a:solidFill>
                  <a:prstClr val="black"/>
                </a:solidFill>
              </a:rPr>
              <a:t/>
            </a:r>
            <a:br>
              <a:rPr lang="el-GR" sz="3200" dirty="0">
                <a:solidFill>
                  <a:prstClr val="black"/>
                </a:solidFill>
              </a:rPr>
            </a:br>
            <a:endParaRPr lang="el-GR" dirty="0"/>
          </a:p>
        </p:txBody>
      </p:sp>
      <p:sp>
        <p:nvSpPr>
          <p:cNvPr id="3" name="Content Placeholder 2"/>
          <p:cNvSpPr>
            <a:spLocks noGrp="1"/>
          </p:cNvSpPr>
          <p:nvPr>
            <p:ph idx="1"/>
          </p:nvPr>
        </p:nvSpPr>
        <p:spPr/>
        <p:txBody>
          <a:bodyPr>
            <a:noAutofit/>
          </a:bodyPr>
          <a:lstStyle/>
          <a:p>
            <a:pPr algn="just">
              <a:lnSpc>
                <a:spcPct val="80000"/>
              </a:lnSpc>
              <a:buNone/>
            </a:pPr>
            <a:r>
              <a:rPr lang="el-GR" sz="2200" b="1" dirty="0" smtClean="0"/>
              <a:t>9. </a:t>
            </a:r>
            <a:r>
              <a:rPr lang="el-GR" sz="2200" b="1" dirty="0"/>
              <a:t>Η παράγραφος 6 του παρόντος άρθρου και οι παράγραφοι 1, 6 και 7 του άρθρου 33 και τα άρθρα 34 έως 36 </a:t>
            </a:r>
            <a:r>
              <a:rPr lang="el-GR" sz="2200" dirty="0"/>
              <a:t>εφαρμόζονται στις ενοποιημένες χρηματοοικονομικές καταστάσεις που αναφέρονται στην παράγραφο 7 του παρόντος άρθρου, </a:t>
            </a:r>
            <a:r>
              <a:rPr lang="el-GR" sz="2200" b="1" dirty="0"/>
              <a:t>με την επιφύλαξη</a:t>
            </a:r>
            <a:r>
              <a:rPr lang="el-GR" sz="2200" dirty="0"/>
              <a:t> των κατωτέρω αναφερομένων:  </a:t>
            </a:r>
            <a:br>
              <a:rPr lang="el-GR" sz="2200" dirty="0"/>
            </a:br>
            <a:r>
              <a:rPr lang="el-GR" sz="2200" b="1" dirty="0"/>
              <a:t>α) αναφορές σε μητρικές οντότητες</a:t>
            </a:r>
            <a:r>
              <a:rPr lang="el-GR" sz="2200" dirty="0"/>
              <a:t> εκλαμβάνονται ως αναφερόμενες σε όλες τις οντότητες που αναφέρονται στην παράγραφο 7 του παρόντος άρθρου, και  </a:t>
            </a:r>
            <a:br>
              <a:rPr lang="el-GR" sz="2200" dirty="0"/>
            </a:br>
            <a:r>
              <a:rPr lang="el-GR" sz="2200" dirty="0"/>
              <a:t>β) με την επιφύλαξη της παραγράφου 4 του άρθρου 34, τα διάφορα κονδύλια καθαρής θέσης που περιλαμβάνονται στις ενοποιημένες χρηματοοικονομικές καταστάσεις είναι τα συνολικά ποσά των αντίστοιχων κονδυλίων που αναλογούν σε καθεμία οντότητα που αναφέρεται στην παράγραφο 7 του παρόντος άρθρου.</a:t>
            </a:r>
            <a:br>
              <a:rPr lang="el-GR" sz="2200" dirty="0"/>
            </a:br>
            <a:endParaRPr lang="el-GR" sz="2200"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17</a:t>
            </a:fld>
            <a:endParaRPr lang="el-GR" dirty="0"/>
          </a:p>
        </p:txBody>
      </p:sp>
    </p:spTree>
    <p:extLst>
      <p:ext uri="{BB962C8B-B14F-4D97-AF65-F5344CB8AC3E}">
        <p14:creationId xmlns:p14="http://schemas.microsoft.com/office/powerpoint/2010/main" xmlns="" val="7959555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a:buNone/>
            </a:pPr>
            <a:r>
              <a:rPr lang="el-GR" sz="1400" dirty="0" smtClean="0"/>
              <a:t>Γεωργίου Στ. </a:t>
            </a:r>
            <a:r>
              <a:rPr lang="el-GR" sz="1400" dirty="0" err="1" smtClean="0"/>
              <a:t>Αληφαντή</a:t>
            </a:r>
            <a:r>
              <a:rPr lang="el-GR" sz="1400" dirty="0" smtClean="0"/>
              <a:t> (2015): Ενοποιημένες Οικονομικές Καταστάσεις Έκδοση 6η </a:t>
            </a:r>
          </a:p>
          <a:p>
            <a:pPr>
              <a:buNone/>
            </a:pPr>
            <a:r>
              <a:rPr lang="el-GR" sz="1400" dirty="0" err="1" smtClean="0"/>
              <a:t>Γκίνογλου</a:t>
            </a:r>
            <a:r>
              <a:rPr lang="el-GR" sz="1400" dirty="0" smtClean="0"/>
              <a:t> Δ, Π. </a:t>
            </a:r>
            <a:r>
              <a:rPr lang="el-GR" sz="1400" dirty="0" err="1" smtClean="0"/>
              <a:t>Ταχυνάκης</a:t>
            </a:r>
            <a:r>
              <a:rPr lang="el-GR" sz="1400" dirty="0" smtClean="0"/>
              <a:t> (2004): Λογιστική Ενοποιημένων Οικονομικών Καταστάσεων, Διαθέτης (Εκδότης): Μ.ΤΖΩΡΤΖΑΚΗΣ ΚΑΙ ΣΙΑ Ε.Ε. </a:t>
            </a:r>
          </a:p>
          <a:p>
            <a:pPr>
              <a:buNone/>
            </a:pPr>
            <a:r>
              <a:rPr lang="el-GR" sz="1400" dirty="0" err="1" smtClean="0"/>
              <a:t>Κάντζος</a:t>
            </a:r>
            <a:r>
              <a:rPr lang="el-GR" sz="1400" dirty="0" smtClean="0"/>
              <a:t> Κωνσταντίνος (1995): Ενοποιημένες Χρηματοοικονομικές Καταστάσεις, Διαθέτης (Εκδότης): ΝΙΚΗΤΟΠΟΥΛΟΣ Ε ΚΑΙ ΣΙΑ ΟΕ </a:t>
            </a:r>
          </a:p>
          <a:p>
            <a:pPr>
              <a:buNone/>
            </a:pPr>
            <a:r>
              <a:rPr lang="el-GR" sz="1400" dirty="0" err="1" smtClean="0"/>
              <a:t>Σακέλλης</a:t>
            </a:r>
            <a:r>
              <a:rPr lang="el-GR" sz="1400" dirty="0" smtClean="0"/>
              <a:t>, Ε., Πρωτοψάλτης Ν. (1991), Ενοποιημένες Οικονομικές Καταστάσεις, Εκδόσεις Μερακλή. </a:t>
            </a:r>
          </a:p>
          <a:p>
            <a:pPr>
              <a:buNone/>
            </a:pPr>
            <a:r>
              <a:rPr lang="el-GR" sz="1400" smtClean="0"/>
              <a:t>Χύτης </a:t>
            </a:r>
            <a:r>
              <a:rPr lang="el-GR" sz="1400" dirty="0" smtClean="0"/>
              <a:t>Ε.(2013) «Οι Ενοποιημένες  Καταστάσεις σύμφωνα με τον Ν. 2190/1920 το Ε.Γ.Λ.Σ. και τα Διεθνή Λογιστικά Πρότυπα» διδακτικές σημειώσεις για το μάθημα“ Ενοποιημένες Χρηματοοικονομικές Καταστάσεις¨</a:t>
            </a:r>
            <a:endParaRPr lang="el-GR" sz="1400" dirty="0">
              <a:ea typeface="Arial Unicode MS"/>
              <a:cs typeface="Times New Roman" pitchFamily="18" charset="0"/>
            </a:endParaRPr>
          </a:p>
        </p:txBody>
      </p:sp>
    </p:spTree>
    <p:extLst>
      <p:ext uri="{BB962C8B-B14F-4D97-AF65-F5344CB8AC3E}">
        <p14:creationId xmlns:p14="http://schemas.microsoft.com/office/powerpoint/2010/main" xmlns="" val="41913882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19</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1200327"/>
          </a:xfrm>
          <a:prstGeom prst="rect">
            <a:avLst/>
          </a:prstGeom>
        </p:spPr>
        <p:txBody>
          <a:bodyPr wrap="square" lIns="91436" tIns="45719" rIns="91436" bIns="45719">
            <a:spAutoFit/>
          </a:bodyPr>
          <a:lstStyle/>
          <a:p>
            <a:pPr algn="just"/>
            <a:r>
              <a:rPr lang="el-GR" sz="2400" dirty="0" smtClean="0">
                <a:solidFill>
                  <a:schemeClr val="bg1">
                    <a:lumMod val="50000"/>
                  </a:schemeClr>
                </a:solidFill>
              </a:rPr>
              <a:t>Χύτης Ευ. (2015) Ενοποιημένες Χρηματοοικονομικές Καταστάσεις. ΤΕΙ Ηπείρου. Διαθέσιμο από:</a:t>
            </a:r>
            <a:endParaRPr lang="el-GR" sz="2400" dirty="0">
              <a:solidFill>
                <a:schemeClr val="bg1">
                  <a:lumMod val="50000"/>
                </a:schemeClr>
              </a:solidFill>
            </a:endParaRPr>
          </a:p>
          <a:p>
            <a:pPr algn="just"/>
            <a:r>
              <a:rPr lang="en-US" sz="2400" dirty="0" smtClean="0">
                <a:solidFill>
                  <a:schemeClr val="bg1">
                    <a:lumMod val="50000"/>
                  </a:schemeClr>
                </a:solidFill>
                <a:hlinkClick r:id="rId5"/>
              </a:rPr>
              <a:t>http://oc-web.ioa.teiep.gr/OpenClass/courses/LOGO125/</a:t>
            </a:r>
            <a:endParaRPr lang="el-GR" sz="2400" dirty="0">
              <a:solidFill>
                <a:schemeClr val="bg1">
                  <a:lumMod val="50000"/>
                </a:schemeClr>
              </a:solidFill>
            </a:endParaRPr>
          </a:p>
        </p:txBody>
      </p:sp>
    </p:spTree>
    <p:extLst>
      <p:ext uri="{BB962C8B-B14F-4D97-AF65-F5344CB8AC3E}">
        <p14:creationId xmlns:p14="http://schemas.microsoft.com/office/powerpoint/2010/main" xmlns="" val="24442207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7776864" cy="2702345"/>
          </a:xfrm>
        </p:spPr>
        <p:txBody>
          <a:bodyPr>
            <a:noAutofit/>
          </a:bodyPr>
          <a:lstStyle/>
          <a:p>
            <a:pPr algn="l"/>
            <a:r>
              <a:rPr lang="el-GR" sz="2800" dirty="0" smtClean="0"/>
              <a:t>Τμήμα Λογιστικής και Χρηματοοικονομικής</a:t>
            </a:r>
          </a:p>
          <a:p>
            <a:pPr algn="l"/>
            <a:r>
              <a:rPr lang="el-GR" sz="2800" dirty="0" smtClean="0"/>
              <a:t>Ενοποιημένες Χρηματοοικονομικές Καταστάσεις </a:t>
            </a:r>
            <a:r>
              <a:rPr lang="el-GR" sz="2800" b="1" dirty="0" smtClean="0"/>
              <a:t>Ενότητα 3: Όμιλος  &amp;  Έννοια του ελέγχου σύμφωνα με τα ΕΛΠ </a:t>
            </a:r>
            <a:r>
              <a:rPr lang="el-GR" sz="1800" b="1" dirty="0" smtClean="0"/>
              <a:t>(Άρθρο 32)</a:t>
            </a:r>
            <a:r>
              <a:rPr lang="el-GR" sz="2800" b="1" dirty="0" smtClean="0"/>
              <a:t> </a:t>
            </a:r>
            <a:endParaRPr lang="en-US" sz="2800" dirty="0" smtClean="0"/>
          </a:p>
          <a:p>
            <a:pPr algn="l"/>
            <a:r>
              <a:rPr lang="el-GR" sz="2800" dirty="0" smtClean="0"/>
              <a:t>Χύτης Ευάγγελος</a:t>
            </a:r>
          </a:p>
          <a:p>
            <a:pPr algn="l">
              <a:lnSpc>
                <a:spcPts val="2600"/>
              </a:lnSpc>
            </a:pPr>
            <a:r>
              <a:rPr lang="el-GR" sz="2400" dirty="0" smtClean="0"/>
              <a:t>Πρέβεζα,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6948264" y="3547"/>
            <a:ext cx="2214640" cy="1031492"/>
          </a:xfrm>
          <a:prstGeom prst="rect">
            <a:avLst/>
          </a:prstGeom>
        </p:spPr>
      </p:pic>
    </p:spTree>
    <p:extLst>
      <p:ext uri="{BB962C8B-B14F-4D97-AF65-F5344CB8AC3E}">
        <p14:creationId xmlns:p14="http://schemas.microsoft.com/office/powerpoint/2010/main" xmlns=""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a:t>
            </a:r>
            <a:r>
              <a:rPr lang="el-GR" sz="2000" dirty="0" smtClean="0">
                <a:solidFill>
                  <a:schemeClr val="bg1">
                    <a:lumMod val="50000"/>
                  </a:schemeClr>
                </a:solidFill>
              </a:rPr>
              <a:t>παρέχει </a:t>
            </a:r>
            <a:r>
              <a:rPr lang="el-GR" sz="2000" dirty="0">
                <a:solidFill>
                  <a:schemeClr val="bg1">
                    <a:lumMod val="50000"/>
                  </a:schemeClr>
                </a:solidFill>
              </a:rPr>
              <a:t>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p14="http://schemas.microsoft.com/office/powerpoint/2010/main" xmlns="" val="10977143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smtClean="0"/>
              <a:t>Επεξεργασία: Βαφειάδης </a:t>
            </a:r>
            <a:r>
              <a:rPr lang="el-GR" sz="2900" b="1" dirty="0" smtClean="0"/>
              <a:t>Νικόλαος</a:t>
            </a:r>
            <a:endParaRPr lang="el-GR" sz="2900" b="1" dirty="0"/>
          </a:p>
          <a:p>
            <a:pPr algn="r"/>
            <a:r>
              <a:rPr lang="el-GR" sz="2900" dirty="0" smtClean="0"/>
              <a:t>Πρέβεζα, 2015</a:t>
            </a:r>
            <a:endParaRPr lang="el-GR" sz="2900"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p14="http://schemas.microsoft.com/office/powerpoint/2010/main" xmlns="" val="28179209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22</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xmlns="" val="41097392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23</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p14="http://schemas.microsoft.com/office/powerpoint/2010/main" xmlns="" val="5769979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xmlns=""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p14="http://schemas.microsoft.com/office/powerpoint/2010/main" xmlns="" val="67298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p14="http://schemas.microsoft.com/office/powerpoint/2010/main" xmlns=""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Σκοποί </a:t>
            </a:r>
            <a:endParaRPr lang="en-US" dirty="0"/>
          </a:p>
        </p:txBody>
      </p:sp>
      <p:sp>
        <p:nvSpPr>
          <p:cNvPr id="3" name="2 - Θέση περιεχομένου"/>
          <p:cNvSpPr>
            <a:spLocks noGrp="1"/>
          </p:cNvSpPr>
          <p:nvPr>
            <p:ph idx="1"/>
          </p:nvPr>
        </p:nvSpPr>
        <p:spPr/>
        <p:txBody>
          <a:bodyPr>
            <a:normAutofit/>
          </a:bodyPr>
          <a:lstStyle/>
          <a:p>
            <a:pPr marL="0">
              <a:buNone/>
            </a:pPr>
            <a:r>
              <a:rPr lang="el-GR" sz="2800" dirty="0" smtClean="0"/>
              <a:t>Στην ενότητα αυτήν θα εξετάσουμε τις προϋποθέσεις της υποχρεωτικής ενοποίησης μια μητρικής εταιρείας, όπως μέσω της πλειοψηφίας των δικαιωμάτων ψήφου, μέτοχος στην άλλη εταιρεία, έχει κυριαρχική επιρροή στην άλλη εταιρεία βάση καταστατικού.</a:t>
            </a:r>
            <a:endParaRPr lang="en-US" sz="28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5</a:t>
            </a:fld>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lvl="0"/>
            <a:r>
              <a:rPr lang="el-GR" u="sng" dirty="0" smtClean="0"/>
              <a:t/>
            </a:r>
            <a:br>
              <a:rPr lang="el-GR" u="sng" dirty="0" smtClean="0"/>
            </a:br>
            <a:r>
              <a:rPr lang="el-GR" sz="3600" dirty="0" smtClean="0"/>
              <a:t>Όμιλος </a:t>
            </a:r>
            <a:r>
              <a:rPr lang="el-GR" sz="3600" dirty="0"/>
              <a:t>και έννοια του ελέγχου στα ΕΛΠ </a:t>
            </a:r>
            <a:r>
              <a:rPr lang="el-GR" sz="3600" dirty="0" smtClean="0"/>
              <a:t/>
            </a:r>
            <a:br>
              <a:rPr lang="el-GR" sz="3600" dirty="0" smtClean="0"/>
            </a:br>
            <a:r>
              <a:rPr lang="el-GR" sz="2000" dirty="0" smtClean="0"/>
              <a:t>(</a:t>
            </a:r>
            <a:r>
              <a:rPr lang="el-GR" sz="2000" dirty="0"/>
              <a:t>Άρθρο 32</a:t>
            </a:r>
            <a:r>
              <a:rPr lang="el-GR" sz="2000" dirty="0" smtClean="0"/>
              <a:t>) 1/11</a:t>
            </a:r>
            <a:r>
              <a:rPr lang="en-US" sz="2000" dirty="0"/>
              <a:t/>
            </a:r>
            <a:br>
              <a:rPr lang="en-US" sz="2000" dirty="0"/>
            </a:br>
            <a:endParaRPr lang="en-US" sz="2000" dirty="0"/>
          </a:p>
        </p:txBody>
      </p:sp>
      <p:sp>
        <p:nvSpPr>
          <p:cNvPr id="3" name="2 - Θέση περιεχομένου"/>
          <p:cNvSpPr>
            <a:spLocks noGrp="1"/>
          </p:cNvSpPr>
          <p:nvPr>
            <p:ph idx="1"/>
          </p:nvPr>
        </p:nvSpPr>
        <p:spPr/>
        <p:txBody>
          <a:bodyPr>
            <a:normAutofit/>
          </a:bodyPr>
          <a:lstStyle/>
          <a:p>
            <a:pPr>
              <a:buNone/>
            </a:pPr>
            <a:r>
              <a:rPr lang="el-GR" sz="2400" b="1" dirty="0" smtClean="0"/>
              <a:t>Προϋποθέσεις υποχρεωτικής ενοποίησης</a:t>
            </a:r>
            <a:endParaRPr lang="el-GR" sz="2400" dirty="0"/>
          </a:p>
          <a:p>
            <a:pPr>
              <a:buNone/>
            </a:pPr>
            <a:r>
              <a:rPr lang="el-GR" sz="2400" dirty="0" smtClean="0"/>
              <a:t>1. </a:t>
            </a:r>
            <a:r>
              <a:rPr lang="el-GR" sz="2400" b="1" dirty="0" smtClean="0"/>
              <a:t>Τις ρυθμίσεις για υποχρεωτική ενοποίηση </a:t>
            </a:r>
            <a:r>
              <a:rPr lang="el-GR" sz="2400" dirty="0" smtClean="0"/>
              <a:t>(άρθρα 32 έως 36)  εφαρμόζουν: </a:t>
            </a:r>
            <a:endParaRPr lang="en-US" sz="2400" dirty="0" smtClean="0"/>
          </a:p>
          <a:p>
            <a:pPr>
              <a:buNone/>
            </a:pPr>
            <a:r>
              <a:rPr lang="el-GR" sz="2400" dirty="0" smtClean="0"/>
              <a:t>α) </a:t>
            </a:r>
            <a:r>
              <a:rPr lang="el-GR" sz="2400" b="1" dirty="0" smtClean="0"/>
              <a:t>Οι μητρικές οντότητες </a:t>
            </a:r>
            <a:r>
              <a:rPr lang="el-GR" sz="2400" dirty="0" smtClean="0"/>
              <a:t>-  περιπτώσεις (α) και (β) της παραγράφου </a:t>
            </a:r>
            <a:r>
              <a:rPr lang="el-GR" sz="2400" b="1" dirty="0" smtClean="0"/>
              <a:t>2</a:t>
            </a:r>
            <a:r>
              <a:rPr lang="el-GR" sz="2400" dirty="0" smtClean="0"/>
              <a:t> του άρθρου </a:t>
            </a:r>
            <a:r>
              <a:rPr lang="el-GR" sz="2400" b="1" dirty="0" smtClean="0"/>
              <a:t>1</a:t>
            </a:r>
            <a:r>
              <a:rPr lang="el-GR" sz="2400" dirty="0" smtClean="0"/>
              <a:t> του νόμου ,</a:t>
            </a:r>
          </a:p>
          <a:p>
            <a:pPr>
              <a:buNone/>
            </a:pPr>
            <a:r>
              <a:rPr lang="el-GR" sz="2100" b="1" u="sng" dirty="0" smtClean="0"/>
              <a:t>δηλαδή </a:t>
            </a:r>
            <a:r>
              <a:rPr lang="en-US" sz="2100" b="1" u="sng" dirty="0" smtClean="0"/>
              <a:t>: </a:t>
            </a:r>
            <a:endParaRPr lang="el-GR" sz="2100" b="1" u="sng"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6</a:t>
            </a:fld>
            <a:endParaRPr lang="el-G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600" dirty="0" smtClean="0"/>
              <a:t>Όμιλος  &amp;  Έννοια του ελέγχου σύμφωνα με τα ΕΛΠ (Άρθρο 32)</a:t>
            </a:r>
            <a:endParaRPr lang="en-US" sz="2600" dirty="0"/>
          </a:p>
        </p:txBody>
      </p:sp>
      <p:sp>
        <p:nvSpPr>
          <p:cNvPr id="3" name="2 - Θέση περιεχομένου"/>
          <p:cNvSpPr>
            <a:spLocks noGrp="1"/>
          </p:cNvSpPr>
          <p:nvPr>
            <p:ph idx="1"/>
          </p:nvPr>
        </p:nvSpPr>
        <p:spPr/>
        <p:txBody>
          <a:bodyPr>
            <a:normAutofit fontScale="70000" lnSpcReduction="20000"/>
          </a:bodyPr>
          <a:lstStyle/>
          <a:p>
            <a:pPr>
              <a:buNone/>
            </a:pPr>
            <a:r>
              <a:rPr lang="el-GR" dirty="0" smtClean="0"/>
              <a:t>α) Τα νομικά πρόσωπα που έχουν τη μορφή της</a:t>
            </a:r>
            <a:r>
              <a:rPr lang="en-US" dirty="0" smtClean="0"/>
              <a:t> </a:t>
            </a:r>
            <a:r>
              <a:rPr lang="en-US" b="1" dirty="0" smtClean="0"/>
              <a:t>AE </a:t>
            </a:r>
            <a:r>
              <a:rPr lang="el-GR" b="1" dirty="0" smtClean="0"/>
              <a:t>, της</a:t>
            </a:r>
            <a:r>
              <a:rPr lang="en-US" b="1" dirty="0" smtClean="0"/>
              <a:t> </a:t>
            </a:r>
            <a:r>
              <a:rPr lang="el-GR" b="1" dirty="0" smtClean="0"/>
              <a:t>ΕΠΕ, της  Ε.Ε </a:t>
            </a:r>
            <a:r>
              <a:rPr lang="el-GR" dirty="0" smtClean="0"/>
              <a:t>. κατά μετοχές εταιρείας και της </a:t>
            </a:r>
            <a:r>
              <a:rPr lang="el-GR" b="1" dirty="0" smtClean="0"/>
              <a:t>ΙΚΕ </a:t>
            </a:r>
            <a:r>
              <a:rPr lang="el-GR" dirty="0" smtClean="0"/>
              <a:t> </a:t>
            </a:r>
            <a:br>
              <a:rPr lang="el-GR" dirty="0" smtClean="0"/>
            </a:br>
            <a:r>
              <a:rPr lang="el-GR" dirty="0" smtClean="0"/>
              <a:t>β) Τα νομικά πρόσωπα που έχουν τη μορφή της </a:t>
            </a:r>
            <a:r>
              <a:rPr lang="el-GR" b="1" dirty="0" smtClean="0"/>
              <a:t>ΟΕ  ή  ΕΕ </a:t>
            </a:r>
            <a:r>
              <a:rPr lang="el-GR" dirty="0" smtClean="0"/>
              <a:t>εταιρείας, όταν όλοι οι άμεσοι ή έμμεσοι </a:t>
            </a:r>
            <a:r>
              <a:rPr lang="el-GR" b="1" dirty="0" smtClean="0"/>
              <a:t>εταίροι τους </a:t>
            </a:r>
            <a:r>
              <a:rPr lang="el-GR" dirty="0" smtClean="0"/>
              <a:t>έχουν </a:t>
            </a:r>
            <a:r>
              <a:rPr lang="el-GR" b="1" dirty="0" smtClean="0"/>
              <a:t>περιορισμένη ευθύνη </a:t>
            </a:r>
            <a:r>
              <a:rPr lang="el-GR" dirty="0" smtClean="0"/>
              <a:t>λόγω του ότι είναι </a:t>
            </a:r>
            <a:r>
              <a:rPr lang="el-GR" b="1" dirty="0" smtClean="0"/>
              <a:t>είτε</a:t>
            </a:r>
            <a:r>
              <a:rPr lang="el-GR" dirty="0" smtClean="0"/>
              <a:t> νομικά πρόσωπα της παραπάνω  περίπτωσης α) ή άλλου </a:t>
            </a:r>
            <a:r>
              <a:rPr lang="el-GR" b="1" dirty="0" smtClean="0"/>
              <a:t>νομικού τύπου συγκρίσιμου</a:t>
            </a:r>
            <a:r>
              <a:rPr lang="el-GR" dirty="0" smtClean="0"/>
              <a:t> με τα νομικά πρόσωπα της περίπτωσης αυτής.  </a:t>
            </a:r>
            <a:br>
              <a:rPr lang="el-GR" dirty="0" smtClean="0"/>
            </a:br>
            <a:endParaRPr lang="en-US" dirty="0" smtClean="0"/>
          </a:p>
          <a:p>
            <a:pPr>
              <a:buNone/>
            </a:pPr>
            <a:r>
              <a:rPr lang="el-GR" dirty="0" smtClean="0"/>
              <a:t>β) </a:t>
            </a:r>
            <a:r>
              <a:rPr lang="el-GR" b="1" dirty="0" smtClean="0"/>
              <a:t>Κάθε άλλη οντότητα </a:t>
            </a:r>
            <a:r>
              <a:rPr lang="el-GR" dirty="0" smtClean="0"/>
              <a:t>όταν </a:t>
            </a:r>
            <a:r>
              <a:rPr lang="el-GR" b="1" dirty="0" smtClean="0"/>
              <a:t>επιλέγει, ή υποχρεώνεται </a:t>
            </a:r>
            <a:r>
              <a:rPr lang="el-GR" dirty="0" smtClean="0"/>
              <a:t>από άλλη νομοθεσία, να συντάσσει ενοποιημένες χρηματοοικονομικές καταστάσεις. </a:t>
            </a:r>
            <a:endParaRPr lang="en-US" dirty="0" smtClean="0"/>
          </a:p>
          <a:p>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7</a:t>
            </a:fld>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
            </a:r>
            <a:br>
              <a:rPr lang="el-GR" dirty="0" smtClean="0"/>
            </a:br>
            <a:r>
              <a:rPr lang="el-GR" sz="4000" dirty="0" smtClean="0"/>
              <a:t>Προϋποθέσεις </a:t>
            </a:r>
            <a:r>
              <a:rPr lang="el-GR" sz="4000" dirty="0"/>
              <a:t>υποχρεωτικής </a:t>
            </a:r>
            <a:r>
              <a:rPr lang="el-GR" sz="4000" dirty="0" smtClean="0"/>
              <a:t>ενοποίησης</a:t>
            </a:r>
            <a:r>
              <a:rPr lang="el-GR" sz="3600" dirty="0"/>
              <a:t> </a:t>
            </a:r>
            <a:r>
              <a:rPr lang="el-GR" sz="2200" dirty="0"/>
              <a:t>(άρθρα 32 έως 36)</a:t>
            </a:r>
            <a:r>
              <a:rPr lang="el-GR" sz="2200" dirty="0" smtClean="0"/>
              <a:t> 2/11</a:t>
            </a:r>
            <a:r>
              <a:rPr lang="el-GR" dirty="0"/>
              <a:t/>
            </a:r>
            <a:br>
              <a:rPr lang="el-GR" dirty="0"/>
            </a:br>
            <a:endParaRPr lang="en-US" dirty="0"/>
          </a:p>
        </p:txBody>
      </p:sp>
      <p:sp>
        <p:nvSpPr>
          <p:cNvPr id="3" name="2 - Θέση περιεχομένου"/>
          <p:cNvSpPr>
            <a:spLocks noGrp="1"/>
          </p:cNvSpPr>
          <p:nvPr>
            <p:ph idx="1"/>
          </p:nvPr>
        </p:nvSpPr>
        <p:spPr/>
        <p:txBody>
          <a:bodyPr>
            <a:normAutofit/>
          </a:bodyPr>
          <a:lstStyle/>
          <a:p>
            <a:pPr algn="just">
              <a:buNone/>
            </a:pPr>
            <a:r>
              <a:rPr lang="el-GR" sz="2500" dirty="0" smtClean="0"/>
              <a:t>2) </a:t>
            </a:r>
            <a:r>
              <a:rPr lang="el-GR" sz="2500" b="1" dirty="0" smtClean="0"/>
              <a:t>Μια μητρική οντότητα </a:t>
            </a:r>
            <a:r>
              <a:rPr lang="el-GR" sz="2500" dirty="0" smtClean="0"/>
              <a:t>συντάσσει ενοποιημένες χρηματοοικονομικές καταστάσεις για την ίδια και κάθε άλλη οντότητα, εάν για την εν λόγω μητρική οντότητα ισχύει οποιοδήποτε από τα παρακάτω </a:t>
            </a:r>
            <a:r>
              <a:rPr lang="el-GR" sz="2500" b="1" dirty="0" smtClean="0"/>
              <a:t>(α) έως (στ): </a:t>
            </a:r>
            <a:endParaRPr lang="en-US" sz="2500" b="1" dirty="0" smtClean="0"/>
          </a:p>
          <a:p>
            <a:pPr>
              <a:buNone/>
            </a:pPr>
            <a:r>
              <a:rPr lang="el-GR" sz="2500" dirty="0" smtClean="0"/>
              <a:t>α) Έχει την </a:t>
            </a:r>
            <a:r>
              <a:rPr lang="el-GR" sz="2500" b="1" dirty="0" smtClean="0"/>
              <a:t>πλειοψηφία των δικαιωμάτων ψήφου </a:t>
            </a:r>
            <a:r>
              <a:rPr lang="el-GR" sz="2500" dirty="0" smtClean="0"/>
              <a:t>των μετόχων, εταίρων ή μελών της άλλης οντότητας (θυγατρική οντότητα), </a:t>
            </a:r>
            <a:endParaRPr lang="en-US" sz="2500" dirty="0" smtClean="0"/>
          </a:p>
          <a:p>
            <a:pPr>
              <a:buNone/>
            </a:pPr>
            <a:endParaRPr lang="en-US" sz="25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8</a:t>
            </a:fld>
            <a:endParaRPr lang="el-G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600" dirty="0" smtClean="0"/>
              <a:t/>
            </a:r>
            <a:br>
              <a:rPr lang="el-GR" sz="3600" dirty="0" smtClean="0"/>
            </a:br>
            <a:r>
              <a:rPr lang="el-GR" sz="3600" dirty="0" smtClean="0"/>
              <a:t>Προϋποθέσεις </a:t>
            </a:r>
            <a:r>
              <a:rPr lang="el-GR" sz="3600" dirty="0"/>
              <a:t>υποχρεωτικής </a:t>
            </a:r>
            <a:r>
              <a:rPr lang="el-GR" sz="3600" dirty="0" smtClean="0"/>
              <a:t>ενοποίησης</a:t>
            </a:r>
            <a:br>
              <a:rPr lang="el-GR" sz="3600" dirty="0" smtClean="0"/>
            </a:br>
            <a:r>
              <a:rPr lang="el-GR" sz="3200" dirty="0" smtClean="0"/>
              <a:t> </a:t>
            </a:r>
            <a:r>
              <a:rPr lang="el-GR" sz="2000" dirty="0"/>
              <a:t>(άρθρα 32 έως 36) </a:t>
            </a:r>
            <a:r>
              <a:rPr lang="el-GR" sz="2000" dirty="0" smtClean="0"/>
              <a:t>3/11</a:t>
            </a:r>
            <a:r>
              <a:rPr lang="el-GR" sz="4000" dirty="0"/>
              <a:t/>
            </a:r>
            <a:br>
              <a:rPr lang="el-GR" sz="4000" dirty="0"/>
            </a:br>
            <a:endParaRPr lang="el-GR" dirty="0"/>
          </a:p>
        </p:txBody>
      </p:sp>
      <p:sp>
        <p:nvSpPr>
          <p:cNvPr id="3" name="Content Placeholder 2"/>
          <p:cNvSpPr>
            <a:spLocks noGrp="1"/>
          </p:cNvSpPr>
          <p:nvPr>
            <p:ph idx="1"/>
          </p:nvPr>
        </p:nvSpPr>
        <p:spPr>
          <a:xfrm>
            <a:off x="457200" y="1201316"/>
            <a:ext cx="8229600" cy="3903820"/>
          </a:xfrm>
        </p:spPr>
        <p:txBody>
          <a:bodyPr/>
          <a:lstStyle/>
          <a:p>
            <a:pPr lvl="0">
              <a:buNone/>
            </a:pPr>
            <a:r>
              <a:rPr lang="el-GR" sz="2400" dirty="0"/>
              <a:t>β) Έχει το δικαίωμα να </a:t>
            </a:r>
            <a:r>
              <a:rPr lang="el-GR" sz="2400" b="1" dirty="0"/>
              <a:t>διορίζει ή να παύει την πλειοψηφία </a:t>
            </a:r>
            <a:r>
              <a:rPr lang="el-GR" sz="2400" dirty="0"/>
              <a:t>των μελών του διοικητικού, διαχειριστικού ή εποπτικού οργάνου της άλλης οντότητας (θυγατρική οντότητα), και είναι </a:t>
            </a:r>
            <a:r>
              <a:rPr lang="el-GR" sz="2400" b="1" dirty="0"/>
              <a:t>ταυτόχρονα μέτοχος, εταίρος </a:t>
            </a:r>
            <a:r>
              <a:rPr lang="el-GR" sz="2400" dirty="0"/>
              <a:t>ή μέλος αυτής της οντότητας. </a:t>
            </a:r>
            <a:endParaRPr lang="en-US" sz="2400" dirty="0"/>
          </a:p>
          <a:p>
            <a:pPr lvl="0">
              <a:buNone/>
            </a:pPr>
            <a:r>
              <a:rPr lang="el-GR" sz="2400" dirty="0"/>
              <a:t>γ) Έχει το δικαίωμα να ασκεί </a:t>
            </a:r>
            <a:r>
              <a:rPr lang="el-GR" sz="2400" b="1" dirty="0"/>
              <a:t>κυριαρχική επιρροή </a:t>
            </a:r>
            <a:r>
              <a:rPr lang="el-GR" sz="2400" dirty="0"/>
              <a:t>στην άλλη οντότητα (θυγατρική οντότητα), της οποίας είναι μέτοχος, εταίρος ή μέλος, είτε </a:t>
            </a:r>
            <a:r>
              <a:rPr lang="el-GR" sz="2400" b="1" dirty="0"/>
              <a:t>βάσει σύμβασης </a:t>
            </a:r>
            <a:r>
              <a:rPr lang="el-GR" sz="2400" dirty="0"/>
              <a:t>που έχει συνάψει με την οντότητα αυτή, είτε </a:t>
            </a:r>
            <a:r>
              <a:rPr lang="el-GR" sz="2400" b="1" dirty="0"/>
              <a:t>βάσει πρόβλεψης </a:t>
            </a:r>
            <a:r>
              <a:rPr lang="el-GR" sz="2400" dirty="0"/>
              <a:t>του ιδρυτικού εγγράφου ή του </a:t>
            </a:r>
            <a:r>
              <a:rPr lang="el-GR" sz="2400" b="1" dirty="0"/>
              <a:t>καταστατικού</a:t>
            </a:r>
            <a:r>
              <a:rPr lang="el-GR" sz="2400" dirty="0"/>
              <a:t> της.</a:t>
            </a:r>
            <a:endParaRPr lang="en-US" sz="2400"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9</a:t>
            </a:fld>
            <a:endParaRPr lang="el-GR" dirty="0"/>
          </a:p>
        </p:txBody>
      </p:sp>
    </p:spTree>
    <p:extLst>
      <p:ext uri="{BB962C8B-B14F-4D97-AF65-F5344CB8AC3E}">
        <p14:creationId xmlns:p14="http://schemas.microsoft.com/office/powerpoint/2010/main" xmlns="" val="349856912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1820</TotalTime>
  <Words>1097</Words>
  <Application>Microsoft Office PowerPoint</Application>
  <PresentationFormat>Προβολή στην οθόνη (16:10)</PresentationFormat>
  <Paragraphs>113</Paragraphs>
  <Slides>24</Slides>
  <Notes>11</Notes>
  <HiddenSlides>0</HiddenSlides>
  <MMClips>0</MMClips>
  <ScaleCrop>false</ScaleCrop>
  <HeadingPairs>
    <vt:vector size="4" baseType="variant">
      <vt:variant>
        <vt:lpstr>Θέμα</vt:lpstr>
      </vt:variant>
      <vt:variant>
        <vt:i4>1</vt:i4>
      </vt:variant>
      <vt:variant>
        <vt:lpstr>Τίτλοι διαφανειών</vt:lpstr>
      </vt:variant>
      <vt:variant>
        <vt:i4>24</vt:i4>
      </vt:variant>
    </vt:vector>
  </HeadingPairs>
  <TitlesOfParts>
    <vt:vector size="25" baseType="lpstr">
      <vt:lpstr>Θέμα του Office</vt:lpstr>
      <vt:lpstr> Ενοποιημένες Χρηματοοικονομικές Καταστάσεις </vt:lpstr>
      <vt:lpstr>Διαφάνεια 2</vt:lpstr>
      <vt:lpstr>Άδειες Χρήσης</vt:lpstr>
      <vt:lpstr>Χρηματοδότηση</vt:lpstr>
      <vt:lpstr>Σκοποί </vt:lpstr>
      <vt:lpstr> Όμιλος και έννοια του ελέγχου στα ΕΛΠ  (Άρθρο 32) 1/11 </vt:lpstr>
      <vt:lpstr>Όμιλος  &amp;  Έννοια του ελέγχου σύμφωνα με τα ΕΛΠ (Άρθρο 32)</vt:lpstr>
      <vt:lpstr> Προϋποθέσεις υποχρεωτικής ενοποίησης (άρθρα 32 έως 36) 2/11 </vt:lpstr>
      <vt:lpstr> Προϋποθέσεις υποχρεωτικής ενοποίησης  (άρθρα 32 έως 36) 3/11 </vt:lpstr>
      <vt:lpstr> Προϋποθέσεις υποχρεωτικής ενοποίησης  (άρθρα 32 έως 36) 4/11 </vt:lpstr>
      <vt:lpstr>Προϋποθέσεις υποχρεωτικής ενοποίησης.... (άρθρα 32 έως 36) 5/11</vt:lpstr>
      <vt:lpstr> Προϋποθέσεις υποχρεωτικής ενοποίησης  (άρθρα 32 έως 36) 6/11 </vt:lpstr>
      <vt:lpstr> Προϋποθέσεις υποχρεωτικής ενοποίησης  (άρθρα 32 έως 36) 7/11 </vt:lpstr>
      <vt:lpstr> Προϋποθέσεις ενοποίησης –Υπολογισμός Δικαιωμάτων (άρθρα 32 έως 36) 8/11 </vt:lpstr>
      <vt:lpstr> Προϋποθέσεις ενοποίησης –Υπολογισμός Δικαιωμάτων (άρθρα 32 έως 36) 9/11 </vt:lpstr>
      <vt:lpstr> Προϋποθέσεις ενοποίησης –Υπολογισμός Δικαιωμάτων (άρθρα 32 έως 36) 10/11 </vt:lpstr>
      <vt:lpstr> Προϋποθέσεις ενοποίησης –Υπολογισμός Δικαιωμάτων (άρθρα 32 έως 36) 11/11 </vt:lpstr>
      <vt:lpstr>Βιβλιογραφία</vt:lpstr>
      <vt:lpstr>Σημείωμα Αναφοράς</vt:lpstr>
      <vt:lpstr>Σημείωμα Αδειοδότησης</vt:lpstr>
      <vt:lpstr>Διαφάνεια 21</vt:lpstr>
      <vt:lpstr>Διαφάνεια 22</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Afroditi</cp:lastModifiedBy>
  <cp:revision>309</cp:revision>
  <dcterms:created xsi:type="dcterms:W3CDTF">2012-09-06T09:03:05Z</dcterms:created>
  <dcterms:modified xsi:type="dcterms:W3CDTF">2016-02-01T19:35:33Z</dcterms:modified>
</cp:coreProperties>
</file>