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57" r:id="rId4"/>
    <p:sldId id="259" r:id="rId5"/>
    <p:sldId id="261" r:id="rId6"/>
    <p:sldId id="316" r:id="rId7"/>
    <p:sldId id="315" r:id="rId8"/>
    <p:sldId id="314" r:id="rId9"/>
    <p:sldId id="313" r:id="rId10"/>
    <p:sldId id="312" r:id="rId11"/>
    <p:sldId id="319" r:id="rId12"/>
    <p:sldId id="318" r:id="rId13"/>
    <p:sldId id="317" r:id="rId14"/>
    <p:sldId id="323" r:id="rId15"/>
    <p:sldId id="322" r:id="rId16"/>
    <p:sldId id="290" r:id="rId17"/>
    <p:sldId id="291" r:id="rId18"/>
    <p:sldId id="292" r:id="rId19"/>
    <p:sldId id="293" r:id="rId20"/>
    <p:sldId id="294" r:id="rId21"/>
    <p:sldId id="295" r:id="rId22"/>
    <p:sldId id="280" r:id="rId23"/>
  </p:sldIdLst>
  <p:sldSz cx="9144000" cy="5715000" type="screen16x10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9322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09/11/2015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1993404"/>
            <a:ext cx="8640960" cy="722105"/>
          </a:xfrm>
        </p:spPr>
        <p:txBody>
          <a:bodyPr>
            <a:noAutofit/>
          </a:bodyPr>
          <a:lstStyle/>
          <a:p>
            <a:r>
              <a:rPr lang="el-GR" sz="4000" dirty="0" smtClean="0"/>
              <a:t>Εμπορικό και Οικονομικό Δίκαιο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929508"/>
            <a:ext cx="7776864" cy="1112461"/>
          </a:xfrm>
        </p:spPr>
        <p:txBody>
          <a:bodyPr>
            <a:noAutofit/>
          </a:bodyPr>
          <a:lstStyle/>
          <a:p>
            <a:r>
              <a:rPr lang="el-GR" altLang="zh-CN" sz="3600" b="1" dirty="0" smtClean="0">
                <a:cs typeface="Segoe UI" pitchFamily="18" charset="0"/>
              </a:rPr>
              <a:t>Βιομηχανική Ιδιοκτησία</a:t>
            </a:r>
          </a:p>
          <a:p>
            <a:r>
              <a:rPr lang="el-GR" altLang="zh-CN" sz="3600" b="1" dirty="0" smtClean="0">
                <a:cs typeface="Segoe UI" pitchFamily="18" charset="0"/>
              </a:rPr>
              <a:t>Παππά Βιβή</a:t>
            </a:r>
            <a:endParaRPr lang="en-US" altLang="zh-CN" sz="3600" b="1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71500" indent="-571500">
              <a:buFont typeface="+mj-lt"/>
              <a:buAutoNum type="romanUcPeriod" startAt="4"/>
            </a:pPr>
            <a:r>
              <a:rPr lang="el-GR" dirty="0" smtClean="0"/>
              <a:t>Χρόνος έναρξης και λήξης: απόκτηση όταν γίνει απρόσβλητη η απόφαση που το κάνει δεκτό και θεωρείται ότι καταχωρείται από ημέρα που υποβλήθηκε η δήλωση. Χρονικός περιορισμός προστασίας (10 έτη), δυνατή η παράταση διάρκειας απεριόριστες φορές.</a:t>
            </a:r>
            <a:endParaRPr lang="en-US" dirty="0" smtClean="0"/>
          </a:p>
          <a:p>
            <a:pPr marL="571500" indent="-571500">
              <a:buFont typeface="+mj-lt"/>
              <a:buAutoNum type="romanUcPeriod" startAt="4"/>
            </a:pPr>
            <a:r>
              <a:rPr lang="en-US" dirty="0" err="1" smtClean="0"/>
              <a:t>Απώλεια</a:t>
            </a:r>
            <a:r>
              <a:rPr lang="en-US" dirty="0" smtClean="0"/>
              <a:t>: </a:t>
            </a:r>
          </a:p>
          <a:p>
            <a:pPr marL="822960" lvl="0" indent="-514350">
              <a:buFont typeface="+mj-lt"/>
              <a:buAutoNum type="alphaLcParenR"/>
            </a:pPr>
            <a:r>
              <a:rPr lang="el-GR" dirty="0" smtClean="0"/>
              <a:t>10 έτη από επομένη κατάθεσης + έξι μήνες (προθεσμία παράτασης): διαγραφή.</a:t>
            </a:r>
            <a:endParaRPr lang="en-US" dirty="0" smtClean="0"/>
          </a:p>
          <a:p>
            <a:pPr marL="822960" lvl="0" indent="-514350">
              <a:buFont typeface="+mj-lt"/>
              <a:buAutoNum type="alphaLcParenR"/>
            </a:pPr>
            <a:r>
              <a:rPr lang="el-GR" dirty="0" smtClean="0"/>
              <a:t>Παραίτηση με έγγραφη δήλωση σε υπηρεσία σημάτων, είτε συνολικά είτε για ένα μέρος.</a:t>
            </a:r>
            <a:endParaRPr lang="en-US" dirty="0" smtClean="0"/>
          </a:p>
          <a:p>
            <a:pPr marL="822960" lvl="0" indent="-514350">
              <a:buFont typeface="+mj-lt"/>
              <a:buAutoNum type="alphaLcParenR"/>
            </a:pPr>
            <a:r>
              <a:rPr lang="el-GR" dirty="0" smtClean="0"/>
              <a:t>Με διαγραφή λόγω έκπτωσης ύστερα από αίτηση έχοντος έννομο συμφέρον. Λειτουργεί για το μέλλον. Μετά από αυτή, καθένας καταχωρεί το σήμα.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0" lvl="0"/>
            <a:r>
              <a:rPr lang="el-GR" dirty="0" smtClean="0"/>
              <a:t>Αν δεν έχει γίνει ουσιαστική χρήση σήματος σε προϊόντα ή υπηρεσίες για τις οποίες καταχωρήθηκε το σήμα εντός 5 ετών από καταχώρηση. Δυνατότητα αποτροπής διαγραφής, αποδεικνύοντας ότι η μη χρήση οφείλεται σε άλλα αίτια.</a:t>
            </a:r>
            <a:endParaRPr lang="en-US" dirty="0" smtClean="0"/>
          </a:p>
          <a:p>
            <a:pPr marL="1097280" lvl="0"/>
            <a:r>
              <a:rPr lang="el-GR" dirty="0" smtClean="0"/>
              <a:t>Αν διακόπηκε η χρήση για 5 συναπτά έτη. Δυνατότητα αποτροπής διαγραφής, αποδεικνύοντας ότι η μη χρήση οφείλεται σε άλλα αίτια.</a:t>
            </a:r>
            <a:endParaRPr lang="en-US" dirty="0" smtClean="0"/>
          </a:p>
          <a:p>
            <a:pPr marL="1097280" lvl="0"/>
            <a:r>
              <a:rPr lang="el-GR" dirty="0" smtClean="0"/>
              <a:t>Αν έγινε κοινόχρηστο εξαιτίας συμπεριφοράς δικαιούχου.</a:t>
            </a:r>
            <a:endParaRPr lang="en-US" dirty="0" smtClean="0"/>
          </a:p>
          <a:p>
            <a:pPr marL="1097280" lvl="0"/>
            <a:r>
              <a:rPr lang="el-GR" dirty="0" smtClean="0"/>
              <a:t>Αν από τρόπο χρήσης σήματος υπάρχει κίνδυνος παραπλάνησης κοινού, ιδίως σχετικά με την ποιότητα, γεωγραφική προέλευση ή είδος προϊόντων για τα οποία καταχωρήθηκε.</a:t>
            </a:r>
            <a:endParaRPr lang="en-US" dirty="0" smtClean="0"/>
          </a:p>
          <a:p>
            <a:pPr marL="822960" lvl="0" indent="-514350">
              <a:buFont typeface="+mj-lt"/>
              <a:buAutoNum type="alphaLcParenR" startAt="4"/>
            </a:pPr>
            <a:r>
              <a:rPr lang="el-GR" dirty="0" smtClean="0"/>
              <a:t>Με διαγραφή λόγω ακυρότητας με τελεσίδικη απόφαση ΔΕΣ ύστερα από αίτηση έχοντος έννομο συμφέρον.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 startAt="5"/>
            </a:pPr>
            <a:r>
              <a:rPr lang="el-GR" dirty="0" smtClean="0"/>
              <a:t>Οικονομική εκμετάλλευση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Μεταβίβαση: ελεύθερα μαζί ή χωρίς την επιχείρηση. Ελεύθερα κατασχετό. Για να είναι έγκυρη η εκούσια μεταβίβαση απαιτείται ιδιωτικό έγγραφο και καταχώρηση στο μητρώο σημάτων. Δεν αποτελεί συστατικό τύπο – έχει σημασία για την έναντι των τρίτων ενέργεια μεταβίβασης, δηλαδή τη νομιμοποίηση αποκτώντος απέναντι σε τρίτους.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Άδεια χρήσης: έγγραφη συμφωνία για παραχώρηση σε τρίτον της άδειας χρήσης του σήματος για σύνολο ή μέρος προϊόντων, για σύνολο ή μέρος επικράτειας. </a:t>
            </a:r>
            <a:r>
              <a:rPr lang="en-US" dirty="0" err="1" smtClean="0"/>
              <a:t>Απλός</a:t>
            </a:r>
            <a:r>
              <a:rPr lang="en-US" dirty="0" smtClean="0"/>
              <a:t> </a:t>
            </a:r>
            <a:r>
              <a:rPr lang="en-US" dirty="0" err="1" smtClean="0"/>
              <a:t>ενοχικός</a:t>
            </a:r>
            <a:r>
              <a:rPr lang="en-US" dirty="0" smtClean="0"/>
              <a:t> </a:t>
            </a:r>
            <a:r>
              <a:rPr lang="en-US" dirty="0" err="1" smtClean="0"/>
              <a:t>δεσμός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0" lvl="0" indent="-514350">
              <a:buFont typeface="+mj-lt"/>
              <a:buAutoNum type="alphaLcParenR"/>
            </a:pPr>
            <a:r>
              <a:rPr lang="el-GR" sz="3100" dirty="0" smtClean="0"/>
              <a:t>Αποκλειστική: ο δικαιούχος μπορεί να χρησιμοποιεί και ο ίδιος το σήμα, εκτός αν συμφωνήθηκε διαφορετικά.</a:t>
            </a:r>
            <a:endParaRPr lang="en-US" sz="3100" dirty="0" smtClean="0"/>
          </a:p>
          <a:p>
            <a:pPr marL="822960" lvl="0" indent="-514350">
              <a:buFont typeface="+mj-lt"/>
              <a:buAutoNum type="alphaLcParenR"/>
            </a:pPr>
            <a:r>
              <a:rPr lang="el-GR" sz="3100" dirty="0" smtClean="0"/>
              <a:t>Απλή: ο δικαιούχος μπορεί να παραχωρεί περισσότερες της μίας άδειες χρήσης.</a:t>
            </a:r>
            <a:endParaRPr lang="en-US" sz="3100" dirty="0" smtClean="0"/>
          </a:p>
          <a:p>
            <a:pPr marL="0" indent="0">
              <a:buNone/>
            </a:pPr>
            <a:r>
              <a:rPr lang="el-GR" sz="3100" dirty="0" smtClean="0"/>
              <a:t>Προστασία αδειούχου από προσβολές τρίτων μόνο αν έχει συναίνεση δικαιούχου. Αν δε συμφωνήθηκε διαφορετικά, ο αποκλειστικός αδειούχος μπορεί να ασκήσει αυτοτελώς τις αξιώσεις σε περίπτωση προσβολής, αν αδρανήσει ο δικαιούχος. Ο αδειούχος μπορεί να παραχωρήσει άδεια χρήσης σε άλλα πρόσωπα (</a:t>
            </a:r>
            <a:r>
              <a:rPr lang="el-GR" sz="3100" dirty="0" err="1" smtClean="0"/>
              <a:t>υποάδεια</a:t>
            </a:r>
            <a:r>
              <a:rPr lang="el-GR" sz="3100" dirty="0" smtClean="0"/>
              <a:t>) μόνο αν προβλέπεται στη συμφωνία.</a:t>
            </a:r>
            <a:endParaRPr lang="en-US" sz="31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6"/>
            </a:pPr>
            <a:r>
              <a:rPr lang="el-GR" dirty="0" smtClean="0"/>
              <a:t>Προστασία</a:t>
            </a: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400" dirty="0" smtClean="0"/>
              <a:t>Άρση προσβολής, παράλειψη σε μέλλον, αποζημίωση (αν υπαιτιότητα).</a:t>
            </a: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400" dirty="0" smtClean="0"/>
              <a:t>Το σήμα προσβάλλεται στις ίδιες ακριβώς περιπτώσεις με εκείνες που ένα νεώτερο προς κατάθεση σήμα κρίνεται απαράδεκτο, επειδή προσκρούει σε προγενέστερο. </a:t>
            </a: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400" dirty="0" smtClean="0"/>
              <a:t>Εξαίρεση: για τα σήματα φήμης δεν απαιτείται η ύπαρξη κινδύνου σύγχυσης.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7"/>
            </a:pPr>
            <a:r>
              <a:rPr lang="el-GR" sz="2600" dirty="0" smtClean="0"/>
              <a:t>Το συλλογικό σήμα</a:t>
            </a:r>
            <a:endParaRPr lang="en-US" sz="2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sz="2600" dirty="0" smtClean="0"/>
              <a:t>Συνεταιρισμοί, ενώσεις και </a:t>
            </a:r>
            <a:r>
              <a:rPr lang="el-GR" sz="2600" dirty="0" err="1" smtClean="0"/>
              <a:t>νπδδ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sz="2600" dirty="0" smtClean="0"/>
              <a:t>Σκοπός: να διακρίνει προέλευση προϊόντων ή υπηρεσιών μελών </a:t>
            </a:r>
            <a:r>
              <a:rPr lang="el-GR" sz="2600" dirty="0" err="1" smtClean="0"/>
              <a:t>σηματούχου</a:t>
            </a:r>
            <a:r>
              <a:rPr lang="el-GR" sz="2600" dirty="0" smtClean="0"/>
              <a:t> ένωσης ή γεωγραφική τους προέλευση ή είδος ή ποιότητα ή και ιδιότητες. </a:t>
            </a:r>
            <a:r>
              <a:rPr lang="en-US" sz="2600" dirty="0" smtClean="0"/>
              <a:t>Η </a:t>
            </a:r>
            <a:r>
              <a:rPr lang="en-US" sz="2600" dirty="0" err="1" smtClean="0"/>
              <a:t>ένωση</a:t>
            </a:r>
            <a:r>
              <a:rPr lang="en-US" sz="2600" dirty="0" smtClean="0"/>
              <a:t> δεν </a:t>
            </a:r>
            <a:r>
              <a:rPr lang="en-US" sz="2600" dirty="0" err="1" smtClean="0"/>
              <a:t>έχει</a:t>
            </a:r>
            <a:r>
              <a:rPr lang="en-US" sz="2600" dirty="0" smtClean="0"/>
              <a:t> δικαίωμα </a:t>
            </a:r>
            <a:r>
              <a:rPr lang="en-US" sz="2600" dirty="0" err="1" smtClean="0"/>
              <a:t>χρήσης</a:t>
            </a:r>
            <a:r>
              <a:rPr lang="en-US" sz="2600" dirty="0" smtClean="0"/>
              <a:t> – </a:t>
            </a:r>
            <a:r>
              <a:rPr lang="en-US" sz="2600" dirty="0" err="1" smtClean="0"/>
              <a:t>μόνο</a:t>
            </a:r>
            <a:r>
              <a:rPr lang="en-US" sz="2600" dirty="0" smtClean="0"/>
              <a:t> τα </a:t>
            </a:r>
            <a:r>
              <a:rPr lang="en-US" sz="2600" dirty="0" err="1" smtClean="0"/>
              <a:t>μέλη</a:t>
            </a:r>
            <a:r>
              <a:rPr lang="en-US" sz="2600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err="1" smtClean="0"/>
              <a:t>Αλεξανδρίδου</a:t>
            </a:r>
            <a:r>
              <a:rPr lang="el-GR" sz="1400" dirty="0" smtClean="0"/>
              <a:t> Ελ.,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εμπορικών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&amp; </a:t>
            </a:r>
            <a:r>
              <a:rPr lang="el-GR" sz="1400" dirty="0" err="1" smtClean="0"/>
              <a:t>Οικονομία</a:t>
            </a:r>
            <a:r>
              <a:rPr lang="el-GR" sz="1400" dirty="0" smtClean="0"/>
              <a:t> 2007.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Αντωνόπουλος</a:t>
            </a:r>
            <a:r>
              <a:rPr lang="el-GR" sz="1400" dirty="0" smtClean="0"/>
              <a:t> Β.,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προσωπικών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2007.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Αντωνόπουλος</a:t>
            </a:r>
            <a:r>
              <a:rPr lang="el-GR" sz="1400" dirty="0" smtClean="0"/>
              <a:t> Β.,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Α.Ε. και Ε.Π.Ε.,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2009. </a:t>
            </a:r>
            <a:r>
              <a:rPr lang="el-GR" sz="1400" dirty="0" err="1" smtClean="0"/>
              <a:t>Κιάντου</a:t>
            </a:r>
            <a:r>
              <a:rPr lang="el-GR" sz="1400" dirty="0" smtClean="0"/>
              <a:t>-</a:t>
            </a:r>
            <a:r>
              <a:rPr lang="el-GR" sz="1400" dirty="0" err="1" smtClean="0"/>
              <a:t>Παμπούκη</a:t>
            </a:r>
            <a:r>
              <a:rPr lang="el-GR" sz="1400" dirty="0" smtClean="0"/>
              <a:t> Αλ.,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αξιογράφων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1997.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Μούζουλας</a:t>
            </a:r>
            <a:r>
              <a:rPr lang="el-GR" sz="1400" dirty="0" smtClean="0"/>
              <a:t> Σ., </a:t>
            </a:r>
            <a:r>
              <a:rPr lang="el-GR" sz="1400" dirty="0" err="1" smtClean="0"/>
              <a:t>Διοικητικό</a:t>
            </a:r>
            <a:r>
              <a:rPr lang="el-GR" sz="1400" dirty="0" smtClean="0"/>
              <a:t> </a:t>
            </a:r>
            <a:r>
              <a:rPr lang="el-GR" sz="1400" dirty="0" err="1" smtClean="0"/>
              <a:t>Συμβούλιο</a:t>
            </a:r>
            <a:r>
              <a:rPr lang="el-GR" sz="1400" dirty="0" smtClean="0"/>
              <a:t> </a:t>
            </a:r>
            <a:r>
              <a:rPr lang="el-GR" sz="1400" dirty="0" err="1" smtClean="0"/>
              <a:t>Ανώνυμης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Εταιρίας</a:t>
            </a:r>
            <a:r>
              <a:rPr lang="el-GR" sz="1400" dirty="0" smtClean="0"/>
              <a:t>-</a:t>
            </a:r>
            <a:r>
              <a:rPr lang="el-GR" sz="1400" dirty="0" err="1" smtClean="0"/>
              <a:t>Νομολογία</a:t>
            </a:r>
            <a:r>
              <a:rPr lang="el-GR" sz="1400" dirty="0" smtClean="0"/>
              <a:t> 1920-91(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1995)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Παπαγιάννης</a:t>
            </a:r>
            <a:r>
              <a:rPr lang="el-GR" sz="1400" dirty="0" smtClean="0"/>
              <a:t> </a:t>
            </a:r>
            <a:r>
              <a:rPr lang="el-GR" sz="1400" dirty="0" err="1" smtClean="0"/>
              <a:t>Ιωάν</a:t>
            </a:r>
            <a:r>
              <a:rPr lang="el-GR" sz="1400" dirty="0" smtClean="0"/>
              <a:t>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εμπορικών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2011.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Ρόκας</a:t>
            </a:r>
            <a:r>
              <a:rPr lang="el-GR" sz="1400" dirty="0" smtClean="0"/>
              <a:t> Ν., </a:t>
            </a:r>
            <a:r>
              <a:rPr lang="el-GR" sz="1400" dirty="0" err="1" smtClean="0"/>
              <a:t>Εμπορικές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Εταιρίες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2012.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Ρόκας</a:t>
            </a:r>
            <a:r>
              <a:rPr lang="el-GR" sz="1400" dirty="0" smtClean="0"/>
              <a:t> Ν., </a:t>
            </a:r>
            <a:r>
              <a:rPr lang="el-GR" sz="1400" dirty="0" err="1" smtClean="0"/>
              <a:t>Αξιόγραφα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2012.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Σινανιώτη</a:t>
            </a:r>
            <a:r>
              <a:rPr lang="el-GR" sz="1400" dirty="0" smtClean="0"/>
              <a:t> Αρ., </a:t>
            </a:r>
            <a:r>
              <a:rPr lang="el-GR" sz="1400" dirty="0" err="1" smtClean="0"/>
              <a:t>Εμπορικό</a:t>
            </a:r>
            <a:r>
              <a:rPr lang="el-GR" sz="1400" dirty="0" smtClean="0"/>
              <a:t>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τ.2, Αντ. Ν. </a:t>
            </a:r>
            <a:r>
              <a:rPr lang="el-GR" sz="1400" dirty="0" err="1" smtClean="0"/>
              <a:t>Σάκκουλας</a:t>
            </a:r>
            <a:r>
              <a:rPr lang="el-GR" sz="1400" dirty="0" smtClean="0"/>
              <a:t> 2004.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Τριανταφυλλάκης</a:t>
            </a:r>
            <a:r>
              <a:rPr lang="el-GR" sz="1400" dirty="0" smtClean="0"/>
              <a:t> Γ., </a:t>
            </a:r>
            <a:r>
              <a:rPr lang="el-GR" sz="1400" dirty="0" err="1" smtClean="0"/>
              <a:t>Εισαγωγή</a:t>
            </a:r>
            <a:r>
              <a:rPr lang="el-GR" sz="1400" dirty="0" smtClean="0"/>
              <a:t> στο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των </a:t>
            </a:r>
            <a:r>
              <a:rPr lang="el-GR" sz="1400" dirty="0" err="1" smtClean="0"/>
              <a:t>αξιογράφων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2008.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Συλλογή</a:t>
            </a:r>
            <a:r>
              <a:rPr lang="el-GR" sz="1400" dirty="0" smtClean="0"/>
              <a:t> </a:t>
            </a:r>
            <a:r>
              <a:rPr lang="el-GR" sz="1400" dirty="0" err="1" smtClean="0"/>
              <a:t>Διαφόρων</a:t>
            </a:r>
            <a:r>
              <a:rPr lang="el-GR" sz="1400" dirty="0" smtClean="0"/>
              <a:t>, Το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της </a:t>
            </a:r>
            <a:r>
              <a:rPr lang="el-GR" sz="1400" dirty="0" err="1" smtClean="0"/>
              <a:t>Εταιρίας</a:t>
            </a:r>
            <a:r>
              <a:rPr lang="el-GR" sz="1400" dirty="0" smtClean="0"/>
              <a:t> </a:t>
            </a:r>
            <a:r>
              <a:rPr lang="el-GR" sz="1400" dirty="0" err="1" smtClean="0"/>
              <a:t>Περιορισμένης</a:t>
            </a:r>
            <a:r>
              <a:rPr lang="el-GR" sz="1400" dirty="0" smtClean="0"/>
              <a:t> </a:t>
            </a:r>
            <a:r>
              <a:rPr lang="el-GR" sz="1400" dirty="0" err="1" smtClean="0"/>
              <a:t>Ευθύνης</a:t>
            </a:r>
            <a:r>
              <a:rPr lang="el-GR" sz="1400" dirty="0" smtClean="0"/>
              <a:t>(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1994) </a:t>
            </a:r>
            <a:endParaRPr lang="en-U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smtClean="0">
              <a:latin typeface="Segoe UI" pitchFamily="18" charset="0"/>
              <a:cs typeface="Segoe UI" pitchFamily="18" charset="0"/>
            </a:endParaRP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Παππά Π. (2015) Εμπορικό και Οικονομικό Δίκαιο.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103104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3200" dirty="0" smtClean="0"/>
              <a:t>Πρέβεζα,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Εμπορικό και Οικονομικό Δίκαιο</a:t>
            </a:r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7: </a:t>
            </a:r>
            <a:r>
              <a:rPr lang="el-GR" altLang="zh-CN" sz="2800" b="1" dirty="0" smtClean="0">
                <a:cs typeface="Segoe UI" pitchFamily="18" charset="0"/>
              </a:rPr>
              <a:t>Βιομηχανική Ιδιοκτησία</a:t>
            </a:r>
            <a:endParaRPr lang="en-US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l-GR" altLang="zh-CN" sz="2800" dirty="0" smtClean="0">
                <a:cs typeface="Segoe UI" pitchFamily="18" charset="0"/>
              </a:rPr>
              <a:t>Παππά Βιβή</a:t>
            </a:r>
            <a:endParaRPr lang="el-GR" sz="2400" dirty="0" smtClean="0"/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600" dirty="0" smtClean="0"/>
              <a:t>Σκοπός της παρούσας ενότητας είναι να κατανοήσουμε τις έννοιες της εμπορικής επωνυμίας, του διακριτικού τίτλου, του σήματος και τέλος της ευρεσιτεχνίας και τα βασικά τους χαρακτηριστικά.</a:t>
            </a:r>
            <a:endParaRPr lang="el-GR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lphaUcPeriod" startAt="4"/>
            </a:pPr>
            <a:r>
              <a:rPr lang="el-GR" sz="4000" dirty="0" smtClean="0"/>
              <a:t>Το δικαίωμα στο σήμα</a:t>
            </a:r>
            <a:r>
              <a:rPr lang="en-US" sz="4000" dirty="0" smtClean="0"/>
              <a:t>.</a:t>
            </a:r>
          </a:p>
          <a:p>
            <a:pPr marL="571500" indent="-571500">
              <a:buFont typeface="+mj-lt"/>
              <a:buAutoNum type="romanUcPeriod"/>
            </a:pPr>
            <a:r>
              <a:rPr lang="el-GR" sz="4000" dirty="0" smtClean="0"/>
              <a:t>Χαρακτήρας και περιεχόμενο:</a:t>
            </a:r>
            <a:endParaRPr lang="en-US" sz="4000" dirty="0" smtClean="0"/>
          </a:p>
          <a:p>
            <a:pPr marL="0" indent="0">
              <a:buNone/>
            </a:pPr>
            <a:r>
              <a:rPr lang="el-GR" sz="4000" dirty="0" smtClean="0"/>
              <a:t>Απόλυτος χαρακτήρας. Θετική εξουσία (απόλαυση ωφελημάτων) και αρνητική (αποκλεισμός τρίτων από χρήση).</a:t>
            </a:r>
            <a:endParaRPr lang="en-US" sz="4000" dirty="0" smtClean="0"/>
          </a:p>
          <a:p>
            <a:pPr marL="0" indent="0">
              <a:buNone/>
            </a:pPr>
            <a:r>
              <a:rPr lang="el-GR" sz="4000" dirty="0" smtClean="0"/>
              <a:t>Ο δικαιούχος μπορεί να χρησιμοποιεί αποκλειστικά το σήμα του για να:</a:t>
            </a:r>
            <a:endParaRPr lang="en-US" sz="4000" dirty="0" smtClean="0"/>
          </a:p>
          <a:p>
            <a:pPr marL="640080" lvl="0"/>
            <a:r>
              <a:rPr lang="en-US" sz="4000" dirty="0" smtClean="0"/>
              <a:t>Χαρακτηρίζει </a:t>
            </a:r>
            <a:r>
              <a:rPr lang="en-US" sz="4000" dirty="0" err="1" smtClean="0"/>
              <a:t>υπηρεσίες</a:t>
            </a:r>
            <a:r>
              <a:rPr lang="en-US" sz="4000" dirty="0" smtClean="0"/>
              <a:t>.</a:t>
            </a:r>
          </a:p>
          <a:p>
            <a:pPr marL="640080" lvl="0"/>
            <a:r>
              <a:rPr lang="en-US" sz="4000" dirty="0" smtClean="0"/>
              <a:t>Σε </a:t>
            </a:r>
            <a:r>
              <a:rPr lang="en-US" sz="4000" dirty="0" err="1" smtClean="0"/>
              <a:t>συσκευασίες</a:t>
            </a:r>
            <a:r>
              <a:rPr lang="en-US" sz="4000" dirty="0" smtClean="0"/>
              <a:t> </a:t>
            </a:r>
            <a:r>
              <a:rPr lang="en-US" sz="4000" dirty="0" err="1" smtClean="0"/>
              <a:t>προϊόντων</a:t>
            </a:r>
            <a:r>
              <a:rPr lang="en-US" sz="4000" dirty="0" smtClean="0"/>
              <a:t>.</a:t>
            </a:r>
          </a:p>
          <a:p>
            <a:pPr marL="640080" lvl="0"/>
            <a:r>
              <a:rPr lang="en-US" sz="4000" dirty="0" smtClean="0"/>
              <a:t>Σε </a:t>
            </a:r>
            <a:r>
              <a:rPr lang="en-US" sz="4000" dirty="0" err="1" smtClean="0"/>
              <a:t>τιμολόγια</a:t>
            </a:r>
            <a:r>
              <a:rPr lang="en-US" sz="4000" dirty="0" smtClean="0"/>
              <a:t> ή </a:t>
            </a:r>
            <a:r>
              <a:rPr lang="en-US" sz="4000" dirty="0" err="1" smtClean="0"/>
              <a:t>αποδείξεις</a:t>
            </a:r>
            <a:r>
              <a:rPr lang="en-US" sz="4000" dirty="0" smtClean="0"/>
              <a:t>.</a:t>
            </a:r>
          </a:p>
          <a:p>
            <a:pPr marL="640080" lvl="0"/>
            <a:r>
              <a:rPr lang="en-US" sz="4000" dirty="0" smtClean="0"/>
              <a:t>Σε </a:t>
            </a:r>
            <a:r>
              <a:rPr lang="en-US" sz="4000" dirty="0" err="1" smtClean="0"/>
              <a:t>διαφημίσεις</a:t>
            </a:r>
            <a:r>
              <a:rPr lang="en-US" sz="4000" dirty="0" smtClean="0"/>
              <a:t> </a:t>
            </a:r>
            <a:r>
              <a:rPr lang="en-US" sz="4000" dirty="0" err="1" smtClean="0"/>
              <a:t>κ.α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400" dirty="0" smtClean="0"/>
              <a:t>Ο δικαιούχος δεν μπορεί να απαγορεύσει σε τρίτους τη χρήση του σήματος όταν αυτό είναι αναγκαίο προκειμένου να δηλωθεί ο προορισμός του προϊόντος, ιδίως όταν πρόκειται για ανταλλακτικά ή εξαρτήματα. Ο δικαιούχος του προγενέστερου δεν μπορεί να απαγορεύσει τη χρήση του σήματος που καταχωρήθηκε μεταγενέστερα, αν ανέχτηκε εν γνώσει του τη χρήση για πέντε συνεχή χρόνια, εκτός κι αν η κατάθεση έγινε κακόπιστα.</a:t>
            </a: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l-GR" dirty="0" smtClean="0"/>
              <a:t> Διαδικασία καταχώρησης σήματος: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Κατάθεση δήλωσης σε υπηρεσία σημάτων Υπουργείου Ανάπτυξης (αίτηση, στοιχεία καταθέτη, αποτύπωση σήματος, κατάλογος προϊόντων, υπογραφή) -------&gt; Δημιουργία ηλεκτρονικής καρτέλας -------&gt;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Εξέταση δήλωσης ως προς τυπικές προϋποθέσεις και λόγους απαραδέκτου. Αν δε συντρέχει, η δήλωση γίνεται δεκτή και αναρτάται σε διαδικτυακό τόπο γενικής γραμματείας εμπορίου, αλλιώς απορρίπτεται με απόφαση της υπ. σημ. που </a:t>
            </a:r>
            <a:r>
              <a:rPr lang="el-GR" dirty="0" err="1" smtClean="0"/>
              <a:t>κοινοποείται</a:t>
            </a:r>
            <a:r>
              <a:rPr lang="el-GR" dirty="0" smtClean="0"/>
              <a:t> στον καταθέτη και αναρτάται. -------&gt; Καταχώρηση σήματος στο μητρώο σημάτων. Όταν γίνει απρόσβλητη τότε σημειώνεται η λέξη «καταχωρίστηκε».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  <a:buFont typeface="+mj-lt"/>
              <a:buAutoNum type="romanUcPeriod" startAt="3"/>
            </a:pPr>
            <a:r>
              <a:rPr lang="el-GR" sz="2400" dirty="0" smtClean="0"/>
              <a:t>Ένδικα βοηθήματα: </a:t>
            </a:r>
            <a:endParaRPr lang="en-US" sz="2400" dirty="0" smtClean="0"/>
          </a:p>
          <a:p>
            <a:pPr marL="514350" lvl="0" indent="-514350">
              <a:lnSpc>
                <a:spcPct val="80000"/>
              </a:lnSpc>
              <a:buFont typeface="+mj-lt"/>
              <a:buAutoNum type="alphaLcParenR"/>
            </a:pPr>
            <a:r>
              <a:rPr lang="el-GR" sz="2400" dirty="0" smtClean="0"/>
              <a:t>Κατά της απόφασης του εξεταστή που έκανε δεκτή τη δήλωση: ανακοπή μέσα σε τρεις μήνες από δημοσίευση από όσους έχουν έννομο συμφέρον ή από δικαιούχους προγενέστερων σημάτων.</a:t>
            </a:r>
            <a:endParaRPr lang="en-US" sz="2400" dirty="0" smtClean="0"/>
          </a:p>
          <a:p>
            <a:pPr marL="514350" lvl="0" indent="-514350">
              <a:lnSpc>
                <a:spcPct val="80000"/>
              </a:lnSpc>
              <a:buFont typeface="+mj-lt"/>
              <a:buAutoNum type="alphaLcParenR"/>
            </a:pPr>
            <a:r>
              <a:rPr lang="el-GR" sz="2400" dirty="0" smtClean="0"/>
              <a:t>Κατά της απορριπτικής απόφασης: προσφυγή μέσα σε 60 μέρες από κοινοποίηση, παρέμβαση έχοντος έννομο συμφέρον. Κατά της απόφασης επί της προσφυγής, προσφυγή σε διοικητικά δικαστήρια εντός 60 ημερών.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2057</TotalTime>
  <Words>1301</Words>
  <Application>Microsoft Office PowerPoint</Application>
  <PresentationFormat>Προβολή στην οθόνη (16:10)</PresentationFormat>
  <Paragraphs>133</Paragraphs>
  <Slides>22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Εμπορικό και Οικονομικό Δίκαιο</vt:lpstr>
      <vt:lpstr>Διαφάνεια 2</vt:lpstr>
      <vt:lpstr>Άδειες Χρήσης</vt:lpstr>
      <vt:lpstr>Χρηματοδότηση</vt:lpstr>
      <vt:lpstr>Σκοποί  ενότητας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Βιβλιογραφία</vt:lpstr>
      <vt:lpstr>Σημείωμα Αναφοράς</vt:lpstr>
      <vt:lpstr>Σημείωμα Αδειοδότησης</vt:lpstr>
      <vt:lpstr>Διαφάνεια 19</vt:lpstr>
      <vt:lpstr>Διαφάνεια 20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337</cp:revision>
  <dcterms:created xsi:type="dcterms:W3CDTF">2012-09-06T09:03:05Z</dcterms:created>
  <dcterms:modified xsi:type="dcterms:W3CDTF">2015-11-09T18:23:30Z</dcterms:modified>
</cp:coreProperties>
</file>