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57" r:id="rId4"/>
    <p:sldId id="259" r:id="rId5"/>
    <p:sldId id="438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39" r:id="rId17"/>
    <p:sldId id="291" r:id="rId18"/>
    <p:sldId id="292" r:id="rId19"/>
    <p:sldId id="293" r:id="rId20"/>
    <p:sldId id="280" r:id="rId21"/>
  </p:sldIdLst>
  <p:sldSz cx="9144000" cy="5715000" type="screen16x10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0" autoAdjust="0"/>
    <p:restoredTop sz="99309" autoAdjust="0"/>
  </p:normalViewPr>
  <p:slideViewPr>
    <p:cSldViewPr>
      <p:cViewPr>
        <p:scale>
          <a:sx n="100" d="100"/>
          <a:sy n="100" d="100"/>
        </p:scale>
        <p:origin x="994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4329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9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5547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528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7223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122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9869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173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468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44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60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767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Θεωρία Υπολογισμού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Γραμματικές χωρίς </a:t>
            </a:r>
            <a:r>
              <a:rPr lang="el-GR" sz="1000" b="1" dirty="0" err="1" smtClean="0">
                <a:solidFill>
                  <a:schemeClr val="bg1"/>
                </a:solidFill>
              </a:rPr>
              <a:t>συμφραζόμενα</a:t>
            </a:r>
            <a:r>
              <a:rPr lang="el-GR" sz="1000" b="1" dirty="0" smtClean="0">
                <a:solidFill>
                  <a:schemeClr val="bg1"/>
                </a:solidFill>
              </a:rPr>
              <a:t> 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Υπολογισμού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11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Γραμματικές χωρίς </a:t>
            </a:r>
            <a:r>
              <a:rPr lang="el-GR" sz="2800" b="1" dirty="0" err="1" smtClean="0"/>
              <a:t>συμφραζόμενα</a:t>
            </a:r>
            <a:r>
              <a:rPr lang="el-GR" sz="2800" b="1" dirty="0" smtClean="0"/>
              <a:t> </a:t>
            </a:r>
            <a:endParaRPr lang="en-US" sz="2800" b="1" dirty="0"/>
          </a:p>
          <a:p>
            <a:endParaRPr lang="en-US" sz="1800" dirty="0" smtClean="0"/>
          </a:p>
          <a:p>
            <a:r>
              <a:rPr lang="el-GR" sz="2800" dirty="0" smtClean="0"/>
              <a:t>Αλέξανδρος </a:t>
            </a:r>
            <a:r>
              <a:rPr lang="el-GR" sz="2800" dirty="0" smtClean="0"/>
              <a:t>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Αυτόματα στοίβας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Ορισμός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: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To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αυτόματο στοίβας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είναι μία εξάδα Μ=(Κ, Σ, Γ, Δ,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s, F)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, όπου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	Κ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είναι ένα πεπερασμένο σύνολο καταστάσεων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	Σ	είναι ένα αλφάβητο (τα σύμβολα εισόδου)</a:t>
            </a:r>
            <a:endParaRPr lang="en-US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	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Γ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είναι ένα αλφάβητο (τα σύμβολα στοίβας)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	</a:t>
            </a:r>
            <a:r>
              <a:rPr lang="en-US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sK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είναι η αρχική κατάσταση</a:t>
            </a:r>
            <a:endParaRPr lang="en-US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	FK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είναι το σύνολο των τελικών καταστάσεων</a:t>
            </a:r>
            <a:endParaRPr lang="en-US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	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Δ	η σχέση μετάβασης, είναι ένα πεπερασμένο υποσύνολο 		του (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K(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Σ{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e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}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) 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Γ*)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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(Κ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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Γ)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el-GR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4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αν ((</a:t>
            </a:r>
            <a:r>
              <a:rPr lang="en-US" altLang="el-GR" sz="24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p, </a:t>
            </a:r>
            <a:r>
              <a:rPr lang="el-GR" altLang="el-GR" sz="24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α, β), (</a:t>
            </a:r>
            <a:r>
              <a:rPr lang="en-US" altLang="el-GR" sz="24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q, </a:t>
            </a:r>
            <a:r>
              <a:rPr lang="el-GR" altLang="el-GR" sz="24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γ))  Δ, τότε το Μ όποτε είναι στην κατάσταση </a:t>
            </a:r>
            <a:r>
              <a:rPr lang="en-US" altLang="el-GR" sz="24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p </a:t>
            </a:r>
            <a:r>
              <a:rPr lang="el-GR" altLang="el-GR" sz="24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με το β στην κορυφή της στοίβας και διαβάζει α από την ταινία εισόδου, αντικαθιστά το β με την γ στην κορυφή της στοίβας</a:t>
            </a:r>
            <a:endParaRPr lang="el-GR" altLang="el-GR" sz="24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135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Αυτόματα στοίβας &amp; </a:t>
            </a:r>
            <a:br>
              <a:rPr lang="el-GR" sz="3600" dirty="0" smtClean="0"/>
            </a:br>
            <a:r>
              <a:rPr lang="el-GR" sz="3600" dirty="0" smtClean="0"/>
              <a:t>γραμματικές χωρίς </a:t>
            </a:r>
            <a:r>
              <a:rPr lang="el-GR" sz="3600" dirty="0" err="1" smtClean="0"/>
              <a:t>συμφραζ</a:t>
            </a:r>
            <a:r>
              <a:rPr lang="el-GR" sz="3600" dirty="0" err="1"/>
              <a:t>ό</a:t>
            </a:r>
            <a:r>
              <a:rPr lang="el-GR" sz="3600" dirty="0" err="1" smtClean="0"/>
              <a:t>μενα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Θεώρημα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: Κάθε γραμματική χωρίς </a:t>
            </a:r>
            <a:r>
              <a:rPr lang="el-GR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συμφραζόμενα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γίνεται δεκτή από κάποιο αυτόματο στοίβας.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</a:t>
            </a: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Απόδειξη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Έστω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G=(V,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Σ,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R, S)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μία γραμματική χωρίς </a:t>
            </a:r>
            <a:r>
              <a:rPr lang="el-GR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συμφραζόμενα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Πρέπει να κατασκευάσουμε ένα αυτόματο στοίβας Μ τέτοιο ώστε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L(M)=L(G).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Η μηχανή Μ μπορεί να έχει μόνο δύο καταστάσεις τις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p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και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q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και μπορεί να κατασκευαστεί έτσι ώστε να βρίσκεται πάντα στην κατάσταση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q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μετά την πρώτη κίνηση.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Ορίζουμε το Μ ως Μ=({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p, q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}, Σ,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V,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Δ,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p, {q}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)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όπου Δ περιέχει τις παρακάτω μεταβάσεις: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(1) ((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p, e, e), (q, S))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(2) ((q, e, A), (q, x))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για κάθε κανόνα Α 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x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στο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(3) ((q,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α, α), (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q, e))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για κάθε </a:t>
            </a:r>
            <a:r>
              <a:rPr lang="el-GR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αΣ</a:t>
            </a:r>
            <a:endParaRPr lang="el-GR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20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Αυτόματα στοίβας &amp; </a:t>
            </a:r>
            <a:br>
              <a:rPr lang="el-GR" sz="3600" dirty="0" smtClean="0"/>
            </a:br>
            <a:r>
              <a:rPr lang="el-GR" sz="3600" dirty="0" smtClean="0"/>
              <a:t>γραμματικές χωρίς </a:t>
            </a:r>
            <a:r>
              <a:rPr lang="el-GR" sz="3600" dirty="0" err="1" smtClean="0"/>
              <a:t>συμφραζ</a:t>
            </a:r>
            <a:r>
              <a:rPr lang="el-GR" sz="3600" dirty="0" err="1"/>
              <a:t>ό</a:t>
            </a:r>
            <a:r>
              <a:rPr lang="el-GR" sz="3600" dirty="0" err="1" smtClean="0"/>
              <a:t>μενα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18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Απόδειξη (συνέχεια)</a:t>
            </a:r>
            <a:r>
              <a:rPr lang="el-GR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: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Το αυτόματο στοίβας Μ ξεκινάει εισάγοντας το </a:t>
            </a:r>
            <a:r>
              <a:rPr lang="en-US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</a:t>
            </a:r>
            <a:r>
              <a:rPr lang="el-GR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στην αρχικά άδεια στοίβα του και μεταβαίνει στην</a:t>
            </a:r>
            <a:r>
              <a:rPr lang="en-US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</a:t>
            </a:r>
            <a:r>
              <a:rPr lang="el-GR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κατάσταση </a:t>
            </a:r>
            <a:r>
              <a:rPr lang="en-US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q.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</a:t>
            </a:r>
            <a:r>
              <a:rPr lang="el-GR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Σε καθένα από τα επόμενα βήματα: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είτε αντικαθιστά το σύμβολο Α στην κορυφή της στοίβας υπό την προϋπόθεση ότι είναι μη τερματικό με το </a:t>
            </a:r>
            <a:r>
              <a:rPr lang="en-US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x </a:t>
            </a:r>
            <a:r>
              <a:rPr lang="el-GR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που βρίσκεται στο δεξί μέρος κάποιου κανόνα </a:t>
            </a:r>
            <a:r>
              <a:rPr lang="en-US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A  x (</a:t>
            </a:r>
            <a:r>
              <a:rPr lang="el-GR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μεταβάσεις τύπου 2)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είτε εξάγει το σύμβολο στην κορυφή της στοίβας, υπό την προϋπόθεση ότι είναι τερματικό και ταιριάζει με το επόμενο σύμβολο εισόδου (μεταβάσεις τύπου 3)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Οι μεταβάσεις του Μ έχουν σχεδιαστεί έτσι ώστε κατά τη διάρκεια ενός υπολογισμού που καταλήγει στην αποδοχή της συμβολοσειράς, το αυτόματο να μιμείται μία αριστερότερη παραγωγή της συμβολοσειράς εισόδου.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</a:t>
            </a:r>
            <a:r>
              <a:rPr lang="el-GR" altLang="el-GR" sz="18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Θα μπορούσε να κατασκευαστεί ώστε να λειτουργεί με διαφορετικό τρόπο</a:t>
            </a:r>
            <a:r>
              <a:rPr lang="el-GR" altLang="el-GR" sz="18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.</a:t>
            </a:r>
            <a:endParaRPr lang="el-GR" altLang="el-GR" sz="18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216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Αυτόματα στοίβας &amp; </a:t>
            </a:r>
            <a:br>
              <a:rPr lang="el-GR" sz="3600" dirty="0" smtClean="0"/>
            </a:br>
            <a:r>
              <a:rPr lang="el-GR" sz="3600" dirty="0" smtClean="0"/>
              <a:t>γραμματικές χωρίς </a:t>
            </a:r>
            <a:r>
              <a:rPr lang="el-GR" sz="3600" dirty="0" err="1" smtClean="0"/>
              <a:t>συμφραζ</a:t>
            </a:r>
            <a:r>
              <a:rPr lang="el-GR" sz="3600" dirty="0" err="1"/>
              <a:t>ό</a:t>
            </a:r>
            <a:r>
              <a:rPr lang="el-GR" sz="3600" dirty="0" err="1" smtClean="0"/>
              <a:t>μενα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Απόδειξη (συνέχεια)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: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Θέλουμε να αποδείξουμε ότι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L(M) = L(G)</a:t>
            </a:r>
            <a:endParaRPr lang="el-GR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</a:t>
            </a: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Ισχυρισμός: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Έστω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w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Σ* και α(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V-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Σ)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V*{e}.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Τότε        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 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L*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w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α, αν και μόνο αν (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q, w, S) |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M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* (q, e,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α)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Αν αποδειχθεί ο ισχυρισμός, τότε για α =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e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θα προκύψει ότι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 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L*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w,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αν και μόνο αν (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q, w, S) |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M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* (q, e, e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)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που αυτό σημαίνει ότι </a:t>
            </a:r>
            <a:r>
              <a:rPr lang="en-US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wL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(G)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αν και μόνο αν </a:t>
            </a:r>
            <a:r>
              <a:rPr lang="en-US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wL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(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Μ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)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.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el-GR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Απόδειξη ισχυρισμού (μόνο αν):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Υποθέτουμε ότι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 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L*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w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 όπου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w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Σ* και α(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V-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Σ)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V*{e}.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Θα αποδείξουμε με απαγωγή στο μήκος της αριστερότερης παραγωγής του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w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ότι (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q, w, S) |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M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* (q, e,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α)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el-GR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Βασικό βήμα: Αν η παραγωγή έχει μήκος 0, τότε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w = e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και α =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οπότε πράγματι ισχύει (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q, w, S) |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M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* (q, e,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α)</a:t>
            </a:r>
            <a:r>
              <a:rPr lang="el-GR" altLang="el-GR" sz="24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</a:t>
            </a:r>
            <a:endParaRPr lang="el-GR" altLang="el-GR" sz="24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7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Αυτόματα στοίβας &amp; </a:t>
            </a:r>
            <a:br>
              <a:rPr lang="el-GR" sz="3600" dirty="0" smtClean="0"/>
            </a:br>
            <a:r>
              <a:rPr lang="el-GR" sz="3600" dirty="0" smtClean="0"/>
              <a:t>γραμματικές χωρίς </a:t>
            </a:r>
            <a:r>
              <a:rPr lang="el-GR" sz="3600" dirty="0" err="1" smtClean="0"/>
              <a:t>συμφραζ</a:t>
            </a:r>
            <a:r>
              <a:rPr lang="el-GR" sz="3600" dirty="0" err="1"/>
              <a:t>ό</a:t>
            </a:r>
            <a:r>
              <a:rPr lang="el-GR" sz="3600" dirty="0" err="1" smtClean="0"/>
              <a:t>μενα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Απόδειξη (συνέχεια)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Επαγωγική υπόθεση: Υποθέστε ότι αν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 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L*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w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α, μέσω μιας παραγωγής μήκους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n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ή μικρότερο, όπου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n  0,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τότε (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q, w, S) |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M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* (q, e,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α)</a:t>
            </a:r>
            <a:endParaRPr lang="el-GR" altLang="el-GR" sz="24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el-GR" altLang="el-GR" sz="24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Επαγωγικό βήμα: Έστω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 = u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0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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L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u</a:t>
            </a:r>
            <a:r>
              <a:rPr lang="el-GR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1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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L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. . . . 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L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u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n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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L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u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n+1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=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w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</a:t>
            </a:r>
            <a:endParaRPr lang="en-US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μία αριστερότερη παραγωγή της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w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 από το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. Έστω Α το αριστερότερο μη τερματικό της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u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n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. Τότε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u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n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= </a:t>
            </a:r>
            <a:r>
              <a:rPr lang="en-US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xA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β και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u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n</a:t>
            </a:r>
            <a:r>
              <a:rPr lang="el-GR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+1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=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x</a:t>
            </a:r>
            <a:r>
              <a:rPr lang="el-GR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γβ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όπου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x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Σ*, β, γ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V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*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και Α  γ είναι ένας κανόνας της γραμματικής.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Εφόσον υπάρχει μία αριστερότερη παραγωγή μήκους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n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της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u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n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= </a:t>
            </a:r>
            <a:r>
              <a:rPr lang="en-US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xA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β από το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, λόγω της επαγωγικής υπόθεσης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				(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q, x, S) |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M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* (q, e, A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β)			(1)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Αφού όμως ο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  γ είναι ένας κανόνας της γραμματικής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τότε από τον τρόπο κατασκευής του αυτόματου, μέσω μιας μετάβασης τύπου 2 έχω </a:t>
            </a:r>
            <a:endParaRPr lang="el-GR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67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Αυτόματα στοίβας &amp; </a:t>
            </a:r>
            <a:br>
              <a:rPr lang="el-GR" sz="3600" dirty="0" smtClean="0"/>
            </a:br>
            <a:r>
              <a:rPr lang="el-GR" sz="3600" dirty="0" smtClean="0"/>
              <a:t>γραμματικές χωρίς </a:t>
            </a:r>
            <a:r>
              <a:rPr lang="el-GR" sz="3600" dirty="0" err="1" smtClean="0"/>
              <a:t>συμφραζ</a:t>
            </a:r>
            <a:r>
              <a:rPr lang="el-GR" sz="3600" dirty="0" err="1"/>
              <a:t>ό</a:t>
            </a:r>
            <a:r>
              <a:rPr lang="el-GR" sz="3600" dirty="0" err="1" smtClean="0"/>
              <a:t>μενα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Απόδειξη (συνέχεια)</a:t>
            </a: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 				(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q, e, A</a:t>
            </a: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β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) |</a:t>
            </a:r>
            <a:r>
              <a:rPr lang="en-US" altLang="el-GR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M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 (q, e, </a:t>
            </a:r>
            <a:r>
              <a:rPr lang="el-GR" altLang="el-G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γβ</a:t>
            </a: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)			(2)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el-GR" altLang="el-G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  <a:sym typeface="Symbol" panose="05050102010706020507" pitchFamily="18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	Παρατηρούμε όμως ότι η 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u</a:t>
            </a:r>
            <a:r>
              <a:rPr lang="en-US" altLang="el-GR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n</a:t>
            </a:r>
            <a:r>
              <a:rPr lang="el-GR" altLang="el-GR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+1</a:t>
            </a: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 είναι 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w</a:t>
            </a: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α αλλά είναι επίσης 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x</a:t>
            </a:r>
            <a:r>
              <a:rPr lang="el-GR" altLang="el-G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γβ</a:t>
            </a: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	Άρα υπάρχει συμβολοσειρά 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y</a:t>
            </a: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Σ* τέτοια ώστε 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w=</a:t>
            </a:r>
            <a:r>
              <a:rPr lang="en-US" altLang="el-G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xy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και 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y</a:t>
            </a: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α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=</a:t>
            </a:r>
            <a:r>
              <a:rPr lang="el-GR" altLang="el-G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γβ</a:t>
            </a:r>
            <a:endParaRPr lang="el-GR" altLang="el-G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  <a:sym typeface="Symbol" panose="05050102010706020507" pitchFamily="18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	και οι σχέσεις (1) και (2) μπορούν επίσης να γραφούν ως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	  			(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q, w, S) |</a:t>
            </a:r>
            <a:r>
              <a:rPr lang="en-US" altLang="el-GR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M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* (q, y, </a:t>
            </a:r>
            <a:r>
              <a:rPr lang="el-GR" altLang="el-G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γβ</a:t>
            </a: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	αλλά εφόσον 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y</a:t>
            </a: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α = </a:t>
            </a:r>
            <a:r>
              <a:rPr lang="el-GR" altLang="el-G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γβ</a:t>
            </a:r>
            <a:endParaRPr lang="en-US" altLang="el-G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  <a:sym typeface="Symbol" panose="05050102010706020507" pitchFamily="18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	  			(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q, y, </a:t>
            </a:r>
            <a:r>
              <a:rPr lang="el-GR" altLang="el-G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γβ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) |</a:t>
            </a:r>
            <a:r>
              <a:rPr lang="en-US" altLang="el-GR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M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* (q, e, </a:t>
            </a: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α)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	μέσω μιας ακολουθίας |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y</a:t>
            </a: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|</a:t>
            </a:r>
            <a:r>
              <a:rPr lang="en-US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μεταβάσεων τύπου 3. Από τις δύο τελευταίες σχέσεις αποδεικνύεται το επαγωγικό βήμα.</a:t>
            </a:r>
            <a:endParaRPr lang="el-GR" altLang="el-G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r>
              <a:rPr lang="en-US" sz="1400" dirty="0"/>
              <a:t>H.R. Lewis, </a:t>
            </a:r>
            <a:r>
              <a:rPr lang="el-GR" sz="1400" dirty="0"/>
              <a:t>Χ. Παπαδημητρίου, "Στοιχεία θεωρίας υπολογισμού", 1η έκδοση/2005, Εκδόσεις Κριτική, </a:t>
            </a:r>
            <a:r>
              <a:rPr lang="en-US" sz="1400" dirty="0"/>
              <a:t>ISBN: </a:t>
            </a:r>
            <a:r>
              <a:rPr lang="en-US" sz="1400" dirty="0" smtClean="0"/>
              <a:t>978-960-218-397-7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11776 2. </a:t>
            </a:r>
            <a:endParaRPr lang="el-GR" sz="1400" dirty="0" smtClean="0"/>
          </a:p>
          <a:p>
            <a:r>
              <a:rPr lang="en-US" sz="1400" dirty="0" smtClean="0"/>
              <a:t>M</a:t>
            </a:r>
            <a:r>
              <a:rPr lang="en-US" sz="1400" dirty="0"/>
              <a:t>. </a:t>
            </a:r>
            <a:r>
              <a:rPr lang="en-US" sz="1400" dirty="0" err="1"/>
              <a:t>Sipser</a:t>
            </a:r>
            <a:r>
              <a:rPr lang="en-US" sz="1400" dirty="0"/>
              <a:t>, "</a:t>
            </a:r>
            <a:r>
              <a:rPr lang="el-GR" sz="1400" dirty="0"/>
              <a:t>Εισαγωγή στη Θεωρία Υπολογισμού", 1η έκδοση/2009</a:t>
            </a:r>
            <a:r>
              <a:rPr lang="el-GR" sz="1400" dirty="0" smtClean="0"/>
              <a:t>, Εκδόσεις </a:t>
            </a:r>
            <a:r>
              <a:rPr lang="el-GR" sz="1400" dirty="0"/>
              <a:t>ΙΤΕ-Πανεπιστημιακές Εκδόσεις Κρήτης, </a:t>
            </a:r>
            <a:r>
              <a:rPr lang="en-US" sz="1400" dirty="0"/>
              <a:t>ISBN: 978-960-524-243-5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257</a:t>
            </a:r>
          </a:p>
          <a:p>
            <a:pPr marL="0" indent="0">
              <a:buNone/>
            </a:pPr>
            <a:r>
              <a:rPr lang="el-GR" sz="1400" b="1" dirty="0" smtClean="0"/>
              <a:t>Επιπλέον </a:t>
            </a:r>
            <a:r>
              <a:rPr lang="el-GR" sz="1400" b="1" dirty="0" err="1"/>
              <a:t>συνιστώμενη</a:t>
            </a:r>
            <a:r>
              <a:rPr lang="el-GR" sz="1400" b="1" dirty="0"/>
              <a:t> βιβλιογραφία</a:t>
            </a:r>
            <a:endParaRPr lang="el-GR" sz="1400" dirty="0"/>
          </a:p>
          <a:p>
            <a:pPr marL="358775" lvl="2" indent="-358775"/>
            <a:r>
              <a:rPr lang="en-US" sz="1400" dirty="0" smtClean="0"/>
              <a:t>E</a:t>
            </a:r>
            <a:r>
              <a:rPr lang="en-US" sz="1400" dirty="0"/>
              <a:t>. Rich, "Automata, Computability and Complexity: Theory and Applications", 1st edition/2007,</a:t>
            </a:r>
            <a:br>
              <a:rPr lang="en-US" sz="1400" dirty="0"/>
            </a:br>
            <a:r>
              <a:rPr lang="en-US" sz="1400" dirty="0"/>
              <a:t>Prentice Hall, ISBN: 978-0132288064 </a:t>
            </a:r>
            <a:endParaRPr lang="el-GR" sz="1400" dirty="0" smtClean="0"/>
          </a:p>
          <a:p>
            <a:pPr marL="358775" lvl="2" indent="-358775"/>
            <a:r>
              <a:rPr lang="en-US" sz="1400" dirty="0" smtClean="0"/>
              <a:t>J</a:t>
            </a:r>
            <a:r>
              <a:rPr lang="en-US" sz="1400" dirty="0"/>
              <a:t>. E.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D. Ullman, "Introduction</a:t>
            </a:r>
            <a:br>
              <a:rPr lang="en-US" sz="1400" dirty="0"/>
            </a:br>
            <a:r>
              <a:rPr lang="en-US" sz="1400" dirty="0"/>
              <a:t>to Automata Theory, Languages, and Computation", 3rd edition/2006, Prentice Hall, ISBN: 978-</a:t>
            </a:r>
            <a:br>
              <a:rPr lang="en-US" sz="1400" dirty="0"/>
            </a:br>
            <a:r>
              <a:rPr lang="en-US" sz="1400" dirty="0"/>
              <a:t>0321455369</a:t>
            </a:r>
          </a:p>
          <a:p>
            <a:pPr marL="358775" lvl="2" indent="-358775"/>
            <a:r>
              <a:rPr lang="en-US" sz="1400" dirty="0"/>
              <a:t>J.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Ullman, </a:t>
            </a:r>
            <a:r>
              <a:rPr lang="en-US" sz="1400" dirty="0" err="1"/>
              <a:t>Intoduction</a:t>
            </a:r>
            <a:r>
              <a:rPr lang="en-US" sz="1400" dirty="0"/>
              <a:t> to Automata Theory, Languages and</a:t>
            </a:r>
            <a:br>
              <a:rPr lang="en-US" sz="1400" dirty="0"/>
            </a:br>
            <a:r>
              <a:rPr lang="en-US" sz="1400" dirty="0"/>
              <a:t>Computation, 2nd ed., Pearson - Addison Wesley, 2003</a:t>
            </a:r>
          </a:p>
          <a:p>
            <a:pPr marL="358775" lvl="2" indent="-358775"/>
            <a:r>
              <a:rPr lang="en-US" sz="1400" dirty="0"/>
              <a:t>M. </a:t>
            </a:r>
            <a:r>
              <a:rPr lang="en-US" sz="1400" dirty="0" err="1"/>
              <a:t>Sipser</a:t>
            </a:r>
            <a:r>
              <a:rPr lang="en-US" sz="1400" dirty="0"/>
              <a:t>, </a:t>
            </a:r>
            <a:r>
              <a:rPr lang="el-GR" sz="1400" dirty="0"/>
              <a:t>Εισαγωγή στη Θεωρία Υπολογισμού, Πανεπιστημιακές Εκδόσεις Κρήτης, 2007</a:t>
            </a:r>
            <a:endParaRPr lang="el-GR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81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Αλέξανδρος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Τζάλλας.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Θεωρία Υπολογισμού.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eclass.teiep.gr/courses/COMP112/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Θεωρία </a:t>
            </a:r>
            <a:r>
              <a:rPr lang="el-GR" b="1" dirty="0" smtClean="0"/>
              <a:t>Υπολογισμού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11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Γραμματικές χωρίς </a:t>
            </a:r>
            <a:r>
              <a:rPr lang="el-GR" sz="2800" dirty="0" err="1"/>
              <a:t>συμφραζόμενα</a:t>
            </a:r>
            <a:r>
              <a:rPr lang="el-GR" sz="2800" dirty="0"/>
              <a:t> </a:t>
            </a:r>
            <a:endParaRPr lang="el-GR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1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/>
              <a:t>Αλέξανδρος </a:t>
            </a:r>
            <a:r>
              <a:rPr lang="el-GR" sz="2800" dirty="0"/>
              <a:t>Τζάλλας </a:t>
            </a:r>
            <a:endParaRPr lang="el-GR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Γραμματικές χωρίς </a:t>
            </a:r>
            <a:r>
              <a:rPr lang="el-GR" dirty="0" err="1"/>
              <a:t>συμφραζόμενα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Γραμματικές χωρίς </a:t>
            </a:r>
            <a:r>
              <a:rPr lang="el-GR" dirty="0" err="1" smtClean="0"/>
              <a:t>συμφραζόμενα</a:t>
            </a:r>
            <a:r>
              <a:rPr lang="el-GR" dirty="0" smtClean="0"/>
              <a:t> </a:t>
            </a:r>
            <a:r>
              <a:rPr lang="en-US" dirty="0" smtClean="0"/>
              <a:t>I</a:t>
            </a:r>
            <a:endParaRPr lang="el-GR" sz="6600" dirty="0">
              <a:latin typeface="+mn-lt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25488" y="1147849"/>
            <a:ext cx="7961312" cy="4114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200" smtClean="0">
                <a:sym typeface="Symbol" panose="05050102010706020507" pitchFamily="18" charset="2"/>
              </a:rPr>
              <a:t>α(α*</a:t>
            </a:r>
            <a:r>
              <a:rPr lang="en-US" altLang="el-GR" sz="2200" smtClean="0">
                <a:sym typeface="Symbol" panose="05050102010706020507" pitchFamily="18" charset="2"/>
              </a:rPr>
              <a:t>b*</a:t>
            </a:r>
            <a:r>
              <a:rPr lang="el-GR" altLang="el-GR" sz="2200" smtClean="0">
                <a:sym typeface="Symbol" panose="05050102010706020507" pitchFamily="18" charset="2"/>
              </a:rPr>
              <a:t>)</a:t>
            </a:r>
            <a:r>
              <a:rPr lang="en-US" altLang="el-GR" sz="2200" smtClean="0">
                <a:sym typeface="Symbol" panose="05050102010706020507" pitchFamily="18" charset="2"/>
              </a:rPr>
              <a:t>b	</a:t>
            </a:r>
            <a:r>
              <a:rPr lang="el-GR" altLang="el-GR" sz="2200" smtClean="0">
                <a:sym typeface="Symbol" panose="05050102010706020507" pitchFamily="18" charset="2"/>
              </a:rPr>
              <a:t>	κανονική έκφραση – παραγωγή γλώσσας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2200" smtClean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200" smtClean="0">
                <a:sym typeface="Symbol" panose="05050102010706020507" pitchFamily="18" charset="2"/>
              </a:rPr>
              <a:t>παραγωγή γλώσσας από </a:t>
            </a:r>
            <a:r>
              <a:rPr lang="el-GR" altLang="el-GR" sz="2200" b="1" smtClean="0">
                <a:sym typeface="Symbol" panose="05050102010706020507" pitchFamily="18" charset="2"/>
              </a:rPr>
              <a:t>γραμματική χωρίς συμφραζόμενα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2200" smtClean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200" smtClean="0">
                <a:sym typeface="Symbol" panose="05050102010706020507" pitchFamily="18" charset="2"/>
              </a:rPr>
              <a:t>S  </a:t>
            </a:r>
            <a:r>
              <a:rPr lang="el-GR" altLang="el-GR" sz="2200" smtClean="0">
                <a:sym typeface="Symbol" panose="05050102010706020507" pitchFamily="18" charset="2"/>
              </a:rPr>
              <a:t>αΜ</a:t>
            </a:r>
            <a:r>
              <a:rPr lang="en-US" altLang="el-GR" sz="2200" smtClean="0">
                <a:sym typeface="Symbol" panose="05050102010706020507" pitchFamily="18" charset="2"/>
              </a:rPr>
              <a:t>b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200" smtClean="0">
                <a:sym typeface="Symbol" panose="05050102010706020507" pitchFamily="18" charset="2"/>
              </a:rPr>
              <a:t>M  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200" smtClean="0">
                <a:sym typeface="Symbol" panose="05050102010706020507" pitchFamily="18" charset="2"/>
              </a:rPr>
              <a:t>M  B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200" smtClean="0">
                <a:sym typeface="Symbol" panose="05050102010706020507" pitchFamily="18" charset="2"/>
              </a:rPr>
              <a:t>A  e		</a:t>
            </a:r>
            <a:r>
              <a:rPr lang="el-GR" altLang="el-GR" sz="2200" smtClean="0">
                <a:sym typeface="Symbol" panose="05050102010706020507" pitchFamily="18" charset="2"/>
              </a:rPr>
              <a:t>κανόνες της γραμματικής</a:t>
            </a:r>
            <a:endParaRPr lang="en-US" altLang="el-GR" sz="2200" smtClean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200" smtClean="0">
                <a:sym typeface="Symbol" panose="05050102010706020507" pitchFamily="18" charset="2"/>
              </a:rPr>
              <a:t>A  </a:t>
            </a:r>
            <a:r>
              <a:rPr lang="el-GR" altLang="el-GR" sz="2200" smtClean="0">
                <a:sym typeface="Symbol" panose="05050102010706020507" pitchFamily="18" charset="2"/>
              </a:rPr>
              <a:t>αΑ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200" smtClean="0">
                <a:sym typeface="Symbol" panose="05050102010706020507" pitchFamily="18" charset="2"/>
              </a:rPr>
              <a:t>B  e</a:t>
            </a:r>
            <a:endParaRPr lang="el-GR" altLang="el-GR" sz="2200" smtClean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200" smtClean="0">
                <a:sym typeface="Symbol" panose="05050102010706020507" pitchFamily="18" charset="2"/>
              </a:rPr>
              <a:t>B  bB</a:t>
            </a:r>
            <a:endParaRPr lang="el-GR" altLang="el-GR" sz="2400" smtClean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2400" dirty="0">
              <a:sym typeface="Symbol" panose="05050102010706020507" pitchFamily="18" charset="2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981200" y="2406736"/>
            <a:ext cx="495300" cy="2743200"/>
          </a:xfrm>
          <a:custGeom>
            <a:avLst/>
            <a:gdLst>
              <a:gd name="T0" fmla="*/ 0 w 312"/>
              <a:gd name="T1" fmla="*/ 248 h 1976"/>
              <a:gd name="T2" fmla="*/ 192 w 312"/>
              <a:gd name="T3" fmla="*/ 248 h 1976"/>
              <a:gd name="T4" fmla="*/ 288 w 312"/>
              <a:gd name="T5" fmla="*/ 1736 h 1976"/>
              <a:gd name="T6" fmla="*/ 48 w 312"/>
              <a:gd name="T7" fmla="*/ 1688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" h="1976">
                <a:moveTo>
                  <a:pt x="0" y="248"/>
                </a:moveTo>
                <a:cubicBezTo>
                  <a:pt x="72" y="124"/>
                  <a:pt x="144" y="0"/>
                  <a:pt x="192" y="248"/>
                </a:cubicBezTo>
                <a:cubicBezTo>
                  <a:pt x="240" y="496"/>
                  <a:pt x="312" y="1496"/>
                  <a:pt x="288" y="1736"/>
                </a:cubicBezTo>
                <a:cubicBezTo>
                  <a:pt x="264" y="1976"/>
                  <a:pt x="88" y="1696"/>
                  <a:pt x="48" y="16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2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Γραμματικές χωρίς </a:t>
            </a:r>
            <a:r>
              <a:rPr lang="el-GR" dirty="0" err="1" smtClean="0"/>
              <a:t>συμφραζόμενα</a:t>
            </a:r>
            <a:r>
              <a:rPr lang="el-GR" dirty="0" smtClean="0"/>
              <a:t> </a:t>
            </a:r>
            <a:r>
              <a:rPr lang="en-US" dirty="0" smtClean="0"/>
              <a:t>II</a:t>
            </a:r>
            <a:endParaRPr lang="el-GR" sz="6600" dirty="0">
              <a:latin typeface="+mn-lt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25488" y="1147849"/>
            <a:ext cx="7961312" cy="4114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l-GR" altLang="el-GR" sz="22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Άρχισε με τη συμβολοσειρά που αποτελείται από το μοναδικό σύμβολο </a:t>
            </a:r>
            <a:r>
              <a:rPr lang="en-US" altLang="el-GR" sz="22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</a:t>
            </a:r>
            <a:r>
              <a:rPr lang="el-GR" altLang="el-GR" sz="22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l-GR" altLang="el-GR" sz="22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l-GR" altLang="el-GR" sz="22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Βρες ένα σύμβολο στην παρούσα συμβολοσειρά που να εμφανίζεται στα αριστερά του  ενός εκ των παραπάνω κανόνων.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l-GR" altLang="el-GR" sz="22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l-GR" altLang="el-GR" sz="22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Αντικατέστησε μια εμφάνιση αυτού του συμβόλου με τη συμβολοσειρά που υπάρχει στα δεξιά του  του ίδιου κανόνα.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l-GR" altLang="el-GR" sz="22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l-GR" altLang="el-GR" sz="22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Επανάλαβε τη διαδικασία αυτή ώσπου να μην υπάρχει άλλο τέτοιο σύμβολο. </a:t>
            </a:r>
            <a:endParaRPr lang="el-GR" altLang="el-GR" sz="2200" b="1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1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Γραμματικές χωρίς </a:t>
            </a:r>
            <a:r>
              <a:rPr lang="el-GR" dirty="0" err="1" smtClean="0"/>
              <a:t>συμφραζόμενα</a:t>
            </a:r>
            <a:r>
              <a:rPr lang="el-GR" dirty="0" smtClean="0"/>
              <a:t> </a:t>
            </a:r>
            <a:r>
              <a:rPr lang="en-US" dirty="0" smtClean="0"/>
              <a:t>III</a:t>
            </a:r>
            <a:endParaRPr lang="el-GR" sz="6600" dirty="0">
              <a:latin typeface="+mn-lt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25488" y="1147849"/>
            <a:ext cx="7961312" cy="4114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Ορισμός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: Μία </a:t>
            </a: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γραμματική χωρίς </a:t>
            </a:r>
            <a:r>
              <a:rPr lang="el-GR" altLang="el-GR" sz="2000" b="1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συμφραζόμενα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G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είναι μία τετράδα (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V,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Σ,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R, S)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, όπου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	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V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είναι ένα αλφάβητο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	Σ	(το σύνολο των </a:t>
            </a: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τερματικών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) είναι υποσύνολο του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V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	R	(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το σύνολο των </a:t>
            </a: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κανόνων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) είναι ένα πεπερασμένο 			υποσύνολο του (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V-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Σ)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V*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και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	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	(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το </a:t>
            </a: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αρχικό σύνολο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)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είναι ένα στοιχείο του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V-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Τα στοιχεία του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V-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 ονομάζονται </a:t>
            </a: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μη τερματικά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. Για κάθε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AV-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και </a:t>
            </a:r>
            <a:r>
              <a:rPr lang="en-US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uV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*,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γράφουμε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A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G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u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όποτε (Α,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u)R.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Για όλες τις συμβολοσειρές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u, v V*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γράφουμε </a:t>
            </a:r>
            <a:r>
              <a:rPr lang="en-US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u</a:t>
            </a:r>
            <a:r>
              <a:rPr lang="en-US" altLang="el-GR" sz="2000" baseline="-25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G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v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αν και μόνο αν υπάρχουν συμβολοσειρές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x, y V*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και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AV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-Σ έτσι ώστε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u=</a:t>
            </a:r>
            <a:r>
              <a:rPr lang="en-US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xAy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, v=xv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΄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y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και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A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G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v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΄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.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Η σχέση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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G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* είναι η ανακλαστική μεταβατική κλειστότητα της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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G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. Τέλος,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L(G)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, δηλ. η </a:t>
            </a: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γλώσσα που παράγεται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από τη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G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είναι η {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w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Σ*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: S </a:t>
            </a:r>
            <a:r>
              <a:rPr lang="en-US" altLang="el-GR" sz="2000" baseline="-25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G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*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w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}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.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Μία γλώσσα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L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ονομάζεται </a:t>
            </a: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γλώσσα χωρίς </a:t>
            </a:r>
            <a:r>
              <a:rPr lang="el-GR" altLang="el-GR" sz="2000" b="1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συμφραζόμενα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, αν ισούται με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L(G)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για κάποια γραμματική 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G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χωρίς </a:t>
            </a:r>
            <a:r>
              <a:rPr lang="el-GR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συμφραζόμενα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.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</a:t>
            </a:r>
            <a:endParaRPr lang="el-GR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79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Αυτόματα στοίβας</a:t>
            </a:r>
            <a:endParaRPr lang="el-GR" sz="6600" dirty="0">
              <a:latin typeface="+mn-lt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25488" y="1147849"/>
            <a:ext cx="7961312" cy="4114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Θεωρείστε τη γλώσσα {α</a:t>
            </a:r>
            <a:r>
              <a:rPr lang="en-US" altLang="el-GR" sz="2000" baseline="30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n</a:t>
            </a:r>
            <a:r>
              <a:rPr lang="en-US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b</a:t>
            </a:r>
            <a:r>
              <a:rPr lang="en-US" altLang="el-GR" sz="2000" baseline="30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n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: n  0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}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που παράγεται από γραμματική με κανόνες: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	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  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	</a:t>
            </a: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S  </a:t>
            </a:r>
            <a:r>
              <a:rPr lang="en-US" altLang="el-GR" sz="2000" dirty="0" err="1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bSb</a:t>
            </a:r>
            <a:endParaRPr lang="en-US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	S  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</a:t>
            </a: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Το αυτόματο που αναγνωρίζει τις συμβολοσειρές αυτής της γλώσσας θα έπρεπε να «θυμάται» το πρώτο μισό της συμβολοσειράς εισόδου, έτσι ώστε να το συγκρίνει – αντεστραμμένο – με το δεύτερο μισό της.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el-GR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</a:t>
            </a:r>
            <a:r>
              <a:rPr lang="el-GR" altLang="el-GR" sz="2000" b="1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ΑΥΤΟ ΔΕ ΓΙΝΕΤΑΙ ΜΕ ΠΕΠΕΡΑΣΜΕΝΟ ΑΥΤΟΜΑΤΟ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el-GR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l-GR" altLang="el-GR" sz="2000" dirty="0">
                <a:solidFill>
                  <a:srgbClr val="000000"/>
                </a:solidFill>
                <a:cs typeface="Times New Roman"/>
                <a:sym typeface="Symbol" panose="05050102010706020507" pitchFamily="18" charset="2"/>
              </a:rPr>
              <a:t>	ΓΙΝΕΤΑΙ ΟΜΩΣ ΑΠΟ ΕΝΑΝ ΑΛΛΟ ΤΥΠΟ ΜΗΧΑΝΗΣ ΠΟΥ ΛΕΓΕΤΑΙ ΑΥΤΟΜΑΤΟ ΣΤΟΙΒΑΣ</a:t>
            </a:r>
            <a:endParaRPr lang="el-GR" altLang="el-GR" sz="2000" dirty="0">
              <a:solidFill>
                <a:srgbClr val="000000"/>
              </a:solidFill>
              <a:cs typeface="Times New Roman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94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Αυτόματα στοίβας</a:t>
            </a:r>
            <a:endParaRPr lang="el-GR" sz="6600" dirty="0">
              <a:latin typeface="+mn-lt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764760"/>
              </p:ext>
            </p:extLst>
          </p:nvPr>
        </p:nvGraphicFramePr>
        <p:xfrm>
          <a:off x="395536" y="1345332"/>
          <a:ext cx="7620000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4" imgW="5398920" imgH="2580840" progId="Visio.Drawing.5">
                  <p:embed/>
                </p:oleObj>
              </mc:Choice>
              <mc:Fallback>
                <p:oleObj name="VISIO" r:id="rId4" imgW="5398920" imgH="258084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345332"/>
                        <a:ext cx="7620000" cy="364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8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7024</TotalTime>
  <Words>589</Words>
  <Application>Microsoft Office PowerPoint</Application>
  <PresentationFormat>Προβολή στην οθόνη (16:10)</PresentationFormat>
  <Paragraphs>167</Paragraphs>
  <Slides>20</Slides>
  <Notes>20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Θέμα του Office</vt:lpstr>
      <vt:lpstr>VISIO 5 Drawing</vt:lpstr>
      <vt:lpstr>Θεωρία Υπολογισμού</vt:lpstr>
      <vt:lpstr>Παρουσίαση του PowerPoint</vt:lpstr>
      <vt:lpstr>Άδειες Χρήσης</vt:lpstr>
      <vt:lpstr>Χρηματοδότηση</vt:lpstr>
      <vt:lpstr>Γραμματικές χωρίς συμφραζόμενα I</vt:lpstr>
      <vt:lpstr>Γραμματικές χωρίς συμφραζόμενα II</vt:lpstr>
      <vt:lpstr>Γραμματικές χωρίς συμφραζόμενα III</vt:lpstr>
      <vt:lpstr>Αυτόματα στοίβας</vt:lpstr>
      <vt:lpstr>Αυτόματα στοίβας</vt:lpstr>
      <vt:lpstr>Αυτόματα στοίβας</vt:lpstr>
      <vt:lpstr>Αυτόματα στοίβας &amp;  γραμματικές χωρίς συμφραζόμενα</vt:lpstr>
      <vt:lpstr>Αυτόματα στοίβας &amp;  γραμματικές χωρίς συμφραζόμενα</vt:lpstr>
      <vt:lpstr>Αυτόματα στοίβας &amp;  γραμματικές χωρίς συμφραζόμενα</vt:lpstr>
      <vt:lpstr>Αυτόματα στοίβας &amp;  γραμματικές χωρίς συμφραζόμενα</vt:lpstr>
      <vt:lpstr>Αυτόματα στοίβας &amp;  γραμματικές χωρίς συμφραζόμενα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289</cp:revision>
  <dcterms:created xsi:type="dcterms:W3CDTF">2012-09-06T09:03:05Z</dcterms:created>
  <dcterms:modified xsi:type="dcterms:W3CDTF">2015-09-20T22:22:25Z</dcterms:modified>
</cp:coreProperties>
</file>