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638" r:id="rId2"/>
    <p:sldId id="289" r:id="rId3"/>
    <p:sldId id="257" r:id="rId4"/>
    <p:sldId id="259" r:id="rId5"/>
    <p:sldId id="642" r:id="rId6"/>
    <p:sldId id="643" r:id="rId7"/>
    <p:sldId id="513" r:id="rId8"/>
    <p:sldId id="625" r:id="rId9"/>
    <p:sldId id="626" r:id="rId10"/>
    <p:sldId id="624" r:id="rId11"/>
    <p:sldId id="583" r:id="rId12"/>
    <p:sldId id="628" r:id="rId13"/>
    <p:sldId id="607" r:id="rId14"/>
    <p:sldId id="644" r:id="rId15"/>
    <p:sldId id="639" r:id="rId16"/>
    <p:sldId id="608" r:id="rId17"/>
    <p:sldId id="609" r:id="rId18"/>
    <p:sldId id="616" r:id="rId19"/>
    <p:sldId id="615" r:id="rId20"/>
    <p:sldId id="617" r:id="rId21"/>
    <p:sldId id="610" r:id="rId22"/>
    <p:sldId id="618" r:id="rId23"/>
    <p:sldId id="622" r:id="rId24"/>
    <p:sldId id="611" r:id="rId25"/>
    <p:sldId id="619" r:id="rId26"/>
    <p:sldId id="620" r:id="rId27"/>
    <p:sldId id="612" r:id="rId28"/>
    <p:sldId id="621" r:id="rId29"/>
    <p:sldId id="613" r:id="rId30"/>
    <p:sldId id="640" r:id="rId31"/>
    <p:sldId id="645" r:id="rId32"/>
    <p:sldId id="592" r:id="rId33"/>
    <p:sldId id="646" r:id="rId34"/>
    <p:sldId id="629" r:id="rId35"/>
    <p:sldId id="631" r:id="rId36"/>
    <p:sldId id="632" r:id="rId37"/>
    <p:sldId id="647" r:id="rId38"/>
    <p:sldId id="635" r:id="rId39"/>
    <p:sldId id="627" r:id="rId40"/>
    <p:sldId id="586" r:id="rId41"/>
    <p:sldId id="578" r:id="rId42"/>
    <p:sldId id="648" r:id="rId43"/>
    <p:sldId id="581" r:id="rId44"/>
    <p:sldId id="636" r:id="rId45"/>
    <p:sldId id="649" r:id="rId46"/>
    <p:sldId id="563" r:id="rId47"/>
    <p:sldId id="564" r:id="rId48"/>
    <p:sldId id="579" r:id="rId49"/>
    <p:sldId id="650" r:id="rId50"/>
    <p:sldId id="587" r:id="rId51"/>
    <p:sldId id="651" r:id="rId52"/>
    <p:sldId id="652" r:id="rId53"/>
    <p:sldId id="653" r:id="rId54"/>
    <p:sldId id="654" r:id="rId55"/>
    <p:sldId id="655" r:id="rId56"/>
    <p:sldId id="656" r:id="rId57"/>
    <p:sldId id="657" r:id="rId58"/>
    <p:sldId id="658" r:id="rId59"/>
    <p:sldId id="577" r:id="rId60"/>
    <p:sldId id="659" r:id="rId61"/>
    <p:sldId id="605" r:id="rId62"/>
    <p:sldId id="637" r:id="rId63"/>
    <p:sldId id="576" r:id="rId64"/>
    <p:sldId id="582" r:id="rId65"/>
    <p:sldId id="660" r:id="rId66"/>
    <p:sldId id="292" r:id="rId67"/>
    <p:sldId id="293" r:id="rId68"/>
    <p:sldId id="661" r:id="rId69"/>
    <p:sldId id="662" r:id="rId70"/>
    <p:sldId id="280" r:id="rId71"/>
  </p:sldIdLst>
  <p:sldSz cx="9144000" cy="5715000" type="screen16x10"/>
  <p:notesSz cx="6858000" cy="9144000"/>
  <p:custDataLst>
    <p:tags r:id="rId7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75212" autoAdjust="0"/>
  </p:normalViewPr>
  <p:slideViewPr>
    <p:cSldViewPr>
      <p:cViewPr varScale="1">
        <p:scale>
          <a:sx n="67" d="100"/>
          <a:sy n="67" d="100"/>
        </p:scale>
        <p:origin x="1608" y="48"/>
      </p:cViewPr>
      <p:guideLst>
        <p:guide orient="horz" pos="180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6528"/>
    </p:cViewPr>
  </p:sorter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9F23F-5E88-4417-ACF9-064A18B2497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l-GR"/>
        </a:p>
      </dgm:t>
    </dgm:pt>
    <dgm:pt modelId="{F5D018EF-5262-4956-BF25-2D4489401A27}">
      <dgm:prSet phldrT="[Κείμενο]"/>
      <dgm:spPr/>
      <dgm:t>
        <a:bodyPr/>
        <a:lstStyle/>
        <a:p>
          <a:r>
            <a:rPr lang="en-US" dirty="0" smtClean="0"/>
            <a:t>1</a:t>
          </a:r>
          <a:r>
            <a:rPr lang="el-GR" dirty="0" smtClean="0"/>
            <a:t>00</a:t>
          </a:r>
          <a:r>
            <a:rPr lang="en-US" dirty="0" smtClean="0"/>
            <a:t>0</a:t>
          </a:r>
          <a:r>
            <a:rPr lang="en-US" baseline="30000" dirty="0" smtClean="0"/>
            <a:t> </a:t>
          </a:r>
          <a:r>
            <a:rPr lang="en-US" baseline="0" dirty="0" err="1" smtClean="0"/>
            <a:t>GigaBytes</a:t>
          </a:r>
          <a:r>
            <a:rPr lang="en-US" baseline="0" dirty="0" smtClean="0"/>
            <a:t> = 1 </a:t>
          </a:r>
          <a:r>
            <a:rPr lang="en-US" baseline="0" dirty="0" err="1" smtClean="0"/>
            <a:t>TeraByte</a:t>
          </a:r>
          <a:endParaRPr lang="el-GR" dirty="0"/>
        </a:p>
      </dgm:t>
    </dgm:pt>
    <dgm:pt modelId="{7A53AA59-0C48-493C-A780-932E2A721683}" type="parTrans" cxnId="{E0AE59B7-25DA-4BD9-B7FC-AD6FC1C8975C}">
      <dgm:prSet/>
      <dgm:spPr/>
      <dgm:t>
        <a:bodyPr/>
        <a:lstStyle/>
        <a:p>
          <a:endParaRPr lang="el-GR"/>
        </a:p>
      </dgm:t>
    </dgm:pt>
    <dgm:pt modelId="{043E1598-1510-40B3-BA44-B60721B92C26}" type="sibTrans" cxnId="{E0AE59B7-25DA-4BD9-B7FC-AD6FC1C8975C}">
      <dgm:prSet/>
      <dgm:spPr/>
      <dgm:t>
        <a:bodyPr/>
        <a:lstStyle/>
        <a:p>
          <a:endParaRPr lang="el-GR"/>
        </a:p>
      </dgm:t>
    </dgm:pt>
    <dgm:pt modelId="{041D3765-D362-42E0-A684-A59402415697}">
      <dgm:prSet phldrT="[Κείμενο]"/>
      <dgm:spPr/>
      <dgm:t>
        <a:bodyPr/>
        <a:lstStyle/>
        <a:p>
          <a:r>
            <a:rPr lang="en-US" dirty="0" smtClean="0"/>
            <a:t>1</a:t>
          </a:r>
          <a:r>
            <a:rPr lang="el-GR" dirty="0" smtClean="0"/>
            <a:t>00</a:t>
          </a:r>
          <a:r>
            <a:rPr lang="en-US" dirty="0" smtClean="0"/>
            <a:t>0</a:t>
          </a:r>
          <a:r>
            <a:rPr lang="en-US" baseline="30000" dirty="0" smtClean="0"/>
            <a:t> </a:t>
          </a:r>
          <a:r>
            <a:rPr lang="en-US" baseline="0" dirty="0" err="1" smtClean="0"/>
            <a:t>TeraBytes</a:t>
          </a:r>
          <a:r>
            <a:rPr lang="en-US" baseline="0" dirty="0" smtClean="0"/>
            <a:t> = 1 </a:t>
          </a:r>
          <a:r>
            <a:rPr lang="en-US" baseline="0" dirty="0" err="1" smtClean="0"/>
            <a:t>PetaByte</a:t>
          </a:r>
          <a:endParaRPr lang="el-GR" dirty="0"/>
        </a:p>
      </dgm:t>
    </dgm:pt>
    <dgm:pt modelId="{55B3D2D0-A456-43BC-B4AA-BC9C6AEA0FA9}" type="parTrans" cxnId="{E950EF85-3645-4CFA-978E-32E90D435846}">
      <dgm:prSet/>
      <dgm:spPr/>
      <dgm:t>
        <a:bodyPr/>
        <a:lstStyle/>
        <a:p>
          <a:endParaRPr lang="el-GR"/>
        </a:p>
      </dgm:t>
    </dgm:pt>
    <dgm:pt modelId="{F127BC91-C69D-4F1D-9040-BF1C48C9BFFC}" type="sibTrans" cxnId="{E950EF85-3645-4CFA-978E-32E90D435846}">
      <dgm:prSet/>
      <dgm:spPr/>
      <dgm:t>
        <a:bodyPr/>
        <a:lstStyle/>
        <a:p>
          <a:endParaRPr lang="el-GR"/>
        </a:p>
      </dgm:t>
    </dgm:pt>
    <dgm:pt modelId="{C0BC3E01-F37B-42D8-9D65-9F917F74DA22}">
      <dgm:prSet phldrT="[Κείμενο]"/>
      <dgm:spPr/>
      <dgm:t>
        <a:bodyPr/>
        <a:lstStyle/>
        <a:p>
          <a:r>
            <a:rPr lang="en-US" dirty="0" smtClean="0"/>
            <a:t>1</a:t>
          </a:r>
          <a:r>
            <a:rPr lang="el-GR" dirty="0" smtClean="0"/>
            <a:t>00</a:t>
          </a:r>
          <a:r>
            <a:rPr lang="en-US" dirty="0" smtClean="0"/>
            <a:t>0</a:t>
          </a:r>
          <a:r>
            <a:rPr lang="en-US" baseline="30000" dirty="0" smtClean="0"/>
            <a:t> </a:t>
          </a:r>
          <a:r>
            <a:rPr lang="en-US" baseline="0" dirty="0" err="1" smtClean="0"/>
            <a:t>MegaBytes</a:t>
          </a:r>
          <a:r>
            <a:rPr lang="en-US" baseline="0" dirty="0" smtClean="0"/>
            <a:t> = 1 </a:t>
          </a:r>
          <a:r>
            <a:rPr lang="en-US" baseline="0" dirty="0" err="1" smtClean="0"/>
            <a:t>GigaByte</a:t>
          </a:r>
          <a:endParaRPr lang="en-US" baseline="0" dirty="0" smtClean="0"/>
        </a:p>
      </dgm:t>
    </dgm:pt>
    <dgm:pt modelId="{0E483D60-6218-4238-83BE-043267F967AE}" type="sibTrans" cxnId="{034BA967-49A2-41B1-9174-778C943B1424}">
      <dgm:prSet/>
      <dgm:spPr/>
      <dgm:t>
        <a:bodyPr/>
        <a:lstStyle/>
        <a:p>
          <a:endParaRPr lang="el-GR"/>
        </a:p>
      </dgm:t>
    </dgm:pt>
    <dgm:pt modelId="{4498F3FB-55BF-476D-9D0B-2BA8A9CA0CF9}" type="parTrans" cxnId="{034BA967-49A2-41B1-9174-778C943B1424}">
      <dgm:prSet/>
      <dgm:spPr/>
      <dgm:t>
        <a:bodyPr/>
        <a:lstStyle/>
        <a:p>
          <a:endParaRPr lang="el-GR"/>
        </a:p>
      </dgm:t>
    </dgm:pt>
    <dgm:pt modelId="{95144A0F-A17E-40E0-B781-11BE288C18CC}">
      <dgm:prSet phldrT="[Κείμενο]"/>
      <dgm:spPr/>
      <dgm:t>
        <a:bodyPr/>
        <a:lstStyle/>
        <a:p>
          <a:r>
            <a:rPr lang="en-US" dirty="0" smtClean="0"/>
            <a:t>1</a:t>
          </a:r>
          <a:r>
            <a:rPr lang="el-GR" dirty="0" smtClean="0"/>
            <a:t>00</a:t>
          </a:r>
          <a:r>
            <a:rPr lang="en-US" dirty="0" smtClean="0"/>
            <a:t>0</a:t>
          </a:r>
          <a:r>
            <a:rPr lang="en-US" baseline="30000" dirty="0" smtClean="0"/>
            <a:t> </a:t>
          </a:r>
          <a:r>
            <a:rPr lang="en-US" baseline="0" dirty="0" err="1" smtClean="0"/>
            <a:t>PetaBytes</a:t>
          </a:r>
          <a:r>
            <a:rPr lang="en-US" baseline="0" dirty="0" smtClean="0"/>
            <a:t> = 1 </a:t>
          </a:r>
          <a:r>
            <a:rPr lang="en-US" baseline="0" dirty="0" err="1" smtClean="0"/>
            <a:t>ExaByte</a:t>
          </a:r>
          <a:endParaRPr lang="el-GR" dirty="0"/>
        </a:p>
      </dgm:t>
    </dgm:pt>
    <dgm:pt modelId="{BB8EE765-98D0-4001-AB9A-6898D134684A}" type="parTrans" cxnId="{66B46BDB-68C7-4890-B164-21E6629D042D}">
      <dgm:prSet/>
      <dgm:spPr/>
      <dgm:t>
        <a:bodyPr/>
        <a:lstStyle/>
        <a:p>
          <a:endParaRPr lang="el-GR"/>
        </a:p>
      </dgm:t>
    </dgm:pt>
    <dgm:pt modelId="{032F6BD6-2B3A-482C-83B9-983393F5A431}" type="sibTrans" cxnId="{66B46BDB-68C7-4890-B164-21E6629D042D}">
      <dgm:prSet/>
      <dgm:spPr/>
      <dgm:t>
        <a:bodyPr/>
        <a:lstStyle/>
        <a:p>
          <a:endParaRPr lang="el-GR"/>
        </a:p>
      </dgm:t>
    </dgm:pt>
    <dgm:pt modelId="{E43AA56D-E5D7-4270-8DC3-601343D2E343}">
      <dgm:prSet phldrT="[Κείμενο]"/>
      <dgm:spPr/>
      <dgm:t>
        <a:bodyPr/>
        <a:lstStyle/>
        <a:p>
          <a:r>
            <a:rPr lang="en-US" dirty="0" smtClean="0"/>
            <a:t>1</a:t>
          </a:r>
          <a:r>
            <a:rPr lang="el-GR" dirty="0" smtClean="0"/>
            <a:t>00</a:t>
          </a:r>
          <a:r>
            <a:rPr lang="en-US" dirty="0" smtClean="0"/>
            <a:t>0</a:t>
          </a:r>
          <a:r>
            <a:rPr lang="en-US" baseline="30000" dirty="0" smtClean="0"/>
            <a:t> </a:t>
          </a:r>
          <a:r>
            <a:rPr lang="en-US" baseline="0" dirty="0" err="1" smtClean="0"/>
            <a:t>ExaBytes</a:t>
          </a:r>
          <a:r>
            <a:rPr lang="en-US" baseline="0" dirty="0" smtClean="0"/>
            <a:t> = 1 </a:t>
          </a:r>
          <a:r>
            <a:rPr lang="en-US" baseline="0" dirty="0" err="1" smtClean="0"/>
            <a:t>ZettaByte</a:t>
          </a:r>
          <a:endParaRPr lang="el-GR" dirty="0"/>
        </a:p>
      </dgm:t>
    </dgm:pt>
    <dgm:pt modelId="{DD027963-8775-4856-87A1-BC55F5917A05}" type="parTrans" cxnId="{37AAA243-55A1-4E55-BA81-CC1E567206E0}">
      <dgm:prSet/>
      <dgm:spPr/>
      <dgm:t>
        <a:bodyPr/>
        <a:lstStyle/>
        <a:p>
          <a:endParaRPr lang="el-GR"/>
        </a:p>
      </dgm:t>
    </dgm:pt>
    <dgm:pt modelId="{68F2DD97-613A-4F4B-A928-82E6C784367E}" type="sibTrans" cxnId="{37AAA243-55A1-4E55-BA81-CC1E567206E0}">
      <dgm:prSet/>
      <dgm:spPr/>
      <dgm:t>
        <a:bodyPr/>
        <a:lstStyle/>
        <a:p>
          <a:endParaRPr lang="el-GR"/>
        </a:p>
      </dgm:t>
    </dgm:pt>
    <dgm:pt modelId="{38C42935-D193-49D7-A63E-9E8C7FF5EE8B}" type="pres">
      <dgm:prSet presAssocID="{6839F23F-5E88-4417-ACF9-064A18B2497D}" presName="linear" presStyleCnt="0">
        <dgm:presLayoutVars>
          <dgm:dir/>
          <dgm:animLvl val="lvl"/>
          <dgm:resizeHandles val="exact"/>
        </dgm:presLayoutVars>
      </dgm:prSet>
      <dgm:spPr/>
      <dgm:t>
        <a:bodyPr/>
        <a:lstStyle/>
        <a:p>
          <a:endParaRPr lang="el-GR"/>
        </a:p>
      </dgm:t>
    </dgm:pt>
    <dgm:pt modelId="{ABD625DC-93D7-4ECE-86D8-EA0F1EAC39D4}" type="pres">
      <dgm:prSet presAssocID="{C0BC3E01-F37B-42D8-9D65-9F917F74DA22}" presName="parentLin" presStyleCnt="0"/>
      <dgm:spPr/>
    </dgm:pt>
    <dgm:pt modelId="{FA4AEC10-A927-40AA-B993-5DFE6047E77A}" type="pres">
      <dgm:prSet presAssocID="{C0BC3E01-F37B-42D8-9D65-9F917F74DA22}" presName="parentLeftMargin" presStyleLbl="node1" presStyleIdx="0" presStyleCnt="5"/>
      <dgm:spPr/>
      <dgm:t>
        <a:bodyPr/>
        <a:lstStyle/>
        <a:p>
          <a:endParaRPr lang="el-GR"/>
        </a:p>
      </dgm:t>
    </dgm:pt>
    <dgm:pt modelId="{888D903C-FC52-4082-9D6E-06341D25AD3C}" type="pres">
      <dgm:prSet presAssocID="{C0BC3E01-F37B-42D8-9D65-9F917F74DA22}" presName="parentText" presStyleLbl="node1" presStyleIdx="0" presStyleCnt="5">
        <dgm:presLayoutVars>
          <dgm:chMax val="0"/>
          <dgm:bulletEnabled val="1"/>
        </dgm:presLayoutVars>
      </dgm:prSet>
      <dgm:spPr/>
      <dgm:t>
        <a:bodyPr/>
        <a:lstStyle/>
        <a:p>
          <a:endParaRPr lang="el-GR"/>
        </a:p>
      </dgm:t>
    </dgm:pt>
    <dgm:pt modelId="{806A5A97-2349-40FD-892C-D7B1845F5BA4}" type="pres">
      <dgm:prSet presAssocID="{C0BC3E01-F37B-42D8-9D65-9F917F74DA22}" presName="negativeSpace" presStyleCnt="0"/>
      <dgm:spPr/>
    </dgm:pt>
    <dgm:pt modelId="{57414A9F-4FDC-40F1-AF19-D838FB52ED68}" type="pres">
      <dgm:prSet presAssocID="{C0BC3E01-F37B-42D8-9D65-9F917F74DA22}" presName="childText" presStyleLbl="conFgAcc1" presStyleIdx="0" presStyleCnt="5">
        <dgm:presLayoutVars>
          <dgm:bulletEnabled val="1"/>
        </dgm:presLayoutVars>
      </dgm:prSet>
      <dgm:spPr/>
    </dgm:pt>
    <dgm:pt modelId="{EE9D42D8-5DDA-4F45-BEB4-60A08E11DA22}" type="pres">
      <dgm:prSet presAssocID="{0E483D60-6218-4238-83BE-043267F967AE}" presName="spaceBetweenRectangles" presStyleCnt="0"/>
      <dgm:spPr/>
    </dgm:pt>
    <dgm:pt modelId="{A6FDB300-4953-4DC4-BDC2-265CBE26D9D6}" type="pres">
      <dgm:prSet presAssocID="{F5D018EF-5262-4956-BF25-2D4489401A27}" presName="parentLin" presStyleCnt="0"/>
      <dgm:spPr/>
    </dgm:pt>
    <dgm:pt modelId="{84F3DC57-6C92-4168-BCE2-F06DEFCC5F2F}" type="pres">
      <dgm:prSet presAssocID="{F5D018EF-5262-4956-BF25-2D4489401A27}" presName="parentLeftMargin" presStyleLbl="node1" presStyleIdx="0" presStyleCnt="5"/>
      <dgm:spPr/>
      <dgm:t>
        <a:bodyPr/>
        <a:lstStyle/>
        <a:p>
          <a:endParaRPr lang="el-GR"/>
        </a:p>
      </dgm:t>
    </dgm:pt>
    <dgm:pt modelId="{B5F25E72-E37A-449C-944E-7D9B316EEE69}" type="pres">
      <dgm:prSet presAssocID="{F5D018EF-5262-4956-BF25-2D4489401A27}" presName="parentText" presStyleLbl="node1" presStyleIdx="1" presStyleCnt="5">
        <dgm:presLayoutVars>
          <dgm:chMax val="0"/>
          <dgm:bulletEnabled val="1"/>
        </dgm:presLayoutVars>
      </dgm:prSet>
      <dgm:spPr/>
      <dgm:t>
        <a:bodyPr/>
        <a:lstStyle/>
        <a:p>
          <a:endParaRPr lang="el-GR"/>
        </a:p>
      </dgm:t>
    </dgm:pt>
    <dgm:pt modelId="{BBD45F49-207E-459B-A242-C81B7CBEC528}" type="pres">
      <dgm:prSet presAssocID="{F5D018EF-5262-4956-BF25-2D4489401A27}" presName="negativeSpace" presStyleCnt="0"/>
      <dgm:spPr/>
    </dgm:pt>
    <dgm:pt modelId="{6FB8FC9C-9031-4CCF-A9C2-8DFB7F25C6DF}" type="pres">
      <dgm:prSet presAssocID="{F5D018EF-5262-4956-BF25-2D4489401A27}" presName="childText" presStyleLbl="conFgAcc1" presStyleIdx="1" presStyleCnt="5">
        <dgm:presLayoutVars>
          <dgm:bulletEnabled val="1"/>
        </dgm:presLayoutVars>
      </dgm:prSet>
      <dgm:spPr/>
    </dgm:pt>
    <dgm:pt modelId="{08F4B869-8DCF-4EE2-93DE-C926C51ECA5E}" type="pres">
      <dgm:prSet presAssocID="{043E1598-1510-40B3-BA44-B60721B92C26}" presName="spaceBetweenRectangles" presStyleCnt="0"/>
      <dgm:spPr/>
    </dgm:pt>
    <dgm:pt modelId="{C49FABFF-458C-49DB-8F3A-8C368B35E9A7}" type="pres">
      <dgm:prSet presAssocID="{041D3765-D362-42E0-A684-A59402415697}" presName="parentLin" presStyleCnt="0"/>
      <dgm:spPr/>
    </dgm:pt>
    <dgm:pt modelId="{CE39F514-0C3E-4C95-8570-9EEB228AEEDC}" type="pres">
      <dgm:prSet presAssocID="{041D3765-D362-42E0-A684-A59402415697}" presName="parentLeftMargin" presStyleLbl="node1" presStyleIdx="1" presStyleCnt="5"/>
      <dgm:spPr/>
      <dgm:t>
        <a:bodyPr/>
        <a:lstStyle/>
        <a:p>
          <a:endParaRPr lang="el-GR"/>
        </a:p>
      </dgm:t>
    </dgm:pt>
    <dgm:pt modelId="{9F0B85D2-59EC-4D29-9619-56EEBC263346}" type="pres">
      <dgm:prSet presAssocID="{041D3765-D362-42E0-A684-A59402415697}" presName="parentText" presStyleLbl="node1" presStyleIdx="2" presStyleCnt="5">
        <dgm:presLayoutVars>
          <dgm:chMax val="0"/>
          <dgm:bulletEnabled val="1"/>
        </dgm:presLayoutVars>
      </dgm:prSet>
      <dgm:spPr/>
      <dgm:t>
        <a:bodyPr/>
        <a:lstStyle/>
        <a:p>
          <a:endParaRPr lang="el-GR"/>
        </a:p>
      </dgm:t>
    </dgm:pt>
    <dgm:pt modelId="{63AC3672-5C55-4C1A-8CFC-C8C7C3475AA8}" type="pres">
      <dgm:prSet presAssocID="{041D3765-D362-42E0-A684-A59402415697}" presName="negativeSpace" presStyleCnt="0"/>
      <dgm:spPr/>
    </dgm:pt>
    <dgm:pt modelId="{C9081A8D-4720-4BB0-80AB-0AF76BCE94A9}" type="pres">
      <dgm:prSet presAssocID="{041D3765-D362-42E0-A684-A59402415697}" presName="childText" presStyleLbl="conFgAcc1" presStyleIdx="2" presStyleCnt="5">
        <dgm:presLayoutVars>
          <dgm:bulletEnabled val="1"/>
        </dgm:presLayoutVars>
      </dgm:prSet>
      <dgm:spPr/>
    </dgm:pt>
    <dgm:pt modelId="{4C913B92-27FF-4A2D-968A-1BF1A7E329F8}" type="pres">
      <dgm:prSet presAssocID="{F127BC91-C69D-4F1D-9040-BF1C48C9BFFC}" presName="spaceBetweenRectangles" presStyleCnt="0"/>
      <dgm:spPr/>
    </dgm:pt>
    <dgm:pt modelId="{6296F0AA-8D19-4190-9516-4E617B0C2C3C}" type="pres">
      <dgm:prSet presAssocID="{95144A0F-A17E-40E0-B781-11BE288C18CC}" presName="parentLin" presStyleCnt="0"/>
      <dgm:spPr/>
    </dgm:pt>
    <dgm:pt modelId="{091D8647-F117-49F3-A4CE-9988760ED373}" type="pres">
      <dgm:prSet presAssocID="{95144A0F-A17E-40E0-B781-11BE288C18CC}" presName="parentLeftMargin" presStyleLbl="node1" presStyleIdx="2" presStyleCnt="5"/>
      <dgm:spPr/>
      <dgm:t>
        <a:bodyPr/>
        <a:lstStyle/>
        <a:p>
          <a:endParaRPr lang="el-GR"/>
        </a:p>
      </dgm:t>
    </dgm:pt>
    <dgm:pt modelId="{905E843B-272F-4644-B2D7-26095C1A5833}" type="pres">
      <dgm:prSet presAssocID="{95144A0F-A17E-40E0-B781-11BE288C18CC}" presName="parentText" presStyleLbl="node1" presStyleIdx="3" presStyleCnt="5">
        <dgm:presLayoutVars>
          <dgm:chMax val="0"/>
          <dgm:bulletEnabled val="1"/>
        </dgm:presLayoutVars>
      </dgm:prSet>
      <dgm:spPr/>
      <dgm:t>
        <a:bodyPr/>
        <a:lstStyle/>
        <a:p>
          <a:endParaRPr lang="el-GR"/>
        </a:p>
      </dgm:t>
    </dgm:pt>
    <dgm:pt modelId="{FAD4C103-455B-4A7C-BBFF-C9F48BDAC1D5}" type="pres">
      <dgm:prSet presAssocID="{95144A0F-A17E-40E0-B781-11BE288C18CC}" presName="negativeSpace" presStyleCnt="0"/>
      <dgm:spPr/>
    </dgm:pt>
    <dgm:pt modelId="{CBC13CE2-D9A9-40B5-87D8-9FE37D7E2D9A}" type="pres">
      <dgm:prSet presAssocID="{95144A0F-A17E-40E0-B781-11BE288C18CC}" presName="childText" presStyleLbl="conFgAcc1" presStyleIdx="3" presStyleCnt="5">
        <dgm:presLayoutVars>
          <dgm:bulletEnabled val="1"/>
        </dgm:presLayoutVars>
      </dgm:prSet>
      <dgm:spPr/>
    </dgm:pt>
    <dgm:pt modelId="{67E27263-20A9-419B-A4AE-109595817B33}" type="pres">
      <dgm:prSet presAssocID="{032F6BD6-2B3A-482C-83B9-983393F5A431}" presName="spaceBetweenRectangles" presStyleCnt="0"/>
      <dgm:spPr/>
    </dgm:pt>
    <dgm:pt modelId="{F0FAA362-3C0E-4C2C-A103-51AEC59B49E3}" type="pres">
      <dgm:prSet presAssocID="{E43AA56D-E5D7-4270-8DC3-601343D2E343}" presName="parentLin" presStyleCnt="0"/>
      <dgm:spPr/>
    </dgm:pt>
    <dgm:pt modelId="{4C1410DC-E8DF-428F-A599-B73AD8060F5E}" type="pres">
      <dgm:prSet presAssocID="{E43AA56D-E5D7-4270-8DC3-601343D2E343}" presName="parentLeftMargin" presStyleLbl="node1" presStyleIdx="3" presStyleCnt="5"/>
      <dgm:spPr/>
      <dgm:t>
        <a:bodyPr/>
        <a:lstStyle/>
        <a:p>
          <a:endParaRPr lang="el-GR"/>
        </a:p>
      </dgm:t>
    </dgm:pt>
    <dgm:pt modelId="{2D369D63-663C-490D-94A8-926F1D0FC2BC}" type="pres">
      <dgm:prSet presAssocID="{E43AA56D-E5D7-4270-8DC3-601343D2E343}" presName="parentText" presStyleLbl="node1" presStyleIdx="4" presStyleCnt="5">
        <dgm:presLayoutVars>
          <dgm:chMax val="0"/>
          <dgm:bulletEnabled val="1"/>
        </dgm:presLayoutVars>
      </dgm:prSet>
      <dgm:spPr/>
      <dgm:t>
        <a:bodyPr/>
        <a:lstStyle/>
        <a:p>
          <a:endParaRPr lang="el-GR"/>
        </a:p>
      </dgm:t>
    </dgm:pt>
    <dgm:pt modelId="{0F4A03C4-88D8-421F-94A8-53012B84FE2D}" type="pres">
      <dgm:prSet presAssocID="{E43AA56D-E5D7-4270-8DC3-601343D2E343}" presName="negativeSpace" presStyleCnt="0"/>
      <dgm:spPr/>
    </dgm:pt>
    <dgm:pt modelId="{60C1502D-B92C-465E-925A-C624590B9186}" type="pres">
      <dgm:prSet presAssocID="{E43AA56D-E5D7-4270-8DC3-601343D2E343}" presName="childText" presStyleLbl="conFgAcc1" presStyleIdx="4" presStyleCnt="5">
        <dgm:presLayoutVars>
          <dgm:bulletEnabled val="1"/>
        </dgm:presLayoutVars>
      </dgm:prSet>
      <dgm:spPr/>
    </dgm:pt>
  </dgm:ptLst>
  <dgm:cxnLst>
    <dgm:cxn modelId="{D1006C43-BC72-4FAA-BC3D-08A422690A8E}" type="presOf" srcId="{F5D018EF-5262-4956-BF25-2D4489401A27}" destId="{84F3DC57-6C92-4168-BCE2-F06DEFCC5F2F}" srcOrd="0" destOrd="0" presId="urn:microsoft.com/office/officeart/2005/8/layout/list1"/>
    <dgm:cxn modelId="{37AAA243-55A1-4E55-BA81-CC1E567206E0}" srcId="{6839F23F-5E88-4417-ACF9-064A18B2497D}" destId="{E43AA56D-E5D7-4270-8DC3-601343D2E343}" srcOrd="4" destOrd="0" parTransId="{DD027963-8775-4856-87A1-BC55F5917A05}" sibTransId="{68F2DD97-613A-4F4B-A928-82E6C784367E}"/>
    <dgm:cxn modelId="{1ADB46EA-D4A7-41C7-BF98-C0423FFCE8F1}" type="presOf" srcId="{6839F23F-5E88-4417-ACF9-064A18B2497D}" destId="{38C42935-D193-49D7-A63E-9E8C7FF5EE8B}" srcOrd="0" destOrd="0" presId="urn:microsoft.com/office/officeart/2005/8/layout/list1"/>
    <dgm:cxn modelId="{65AC4B91-AEAC-4CE3-8CEB-31CD83391CA0}" type="presOf" srcId="{041D3765-D362-42E0-A684-A59402415697}" destId="{9F0B85D2-59EC-4D29-9619-56EEBC263346}" srcOrd="1" destOrd="0" presId="urn:microsoft.com/office/officeart/2005/8/layout/list1"/>
    <dgm:cxn modelId="{56153858-A23A-445F-8C78-ECBD411ECE2E}" type="presOf" srcId="{F5D018EF-5262-4956-BF25-2D4489401A27}" destId="{B5F25E72-E37A-449C-944E-7D9B316EEE69}" srcOrd="1" destOrd="0" presId="urn:microsoft.com/office/officeart/2005/8/layout/list1"/>
    <dgm:cxn modelId="{E950EF85-3645-4CFA-978E-32E90D435846}" srcId="{6839F23F-5E88-4417-ACF9-064A18B2497D}" destId="{041D3765-D362-42E0-A684-A59402415697}" srcOrd="2" destOrd="0" parTransId="{55B3D2D0-A456-43BC-B4AA-BC9C6AEA0FA9}" sibTransId="{F127BC91-C69D-4F1D-9040-BF1C48C9BFFC}"/>
    <dgm:cxn modelId="{BD63EA06-71E2-4B22-A8A0-8FCED20DD693}" type="presOf" srcId="{95144A0F-A17E-40E0-B781-11BE288C18CC}" destId="{905E843B-272F-4644-B2D7-26095C1A5833}" srcOrd="1" destOrd="0" presId="urn:microsoft.com/office/officeart/2005/8/layout/list1"/>
    <dgm:cxn modelId="{25B05294-EFE3-4FB4-9535-BFEF4F795456}" type="presOf" srcId="{C0BC3E01-F37B-42D8-9D65-9F917F74DA22}" destId="{FA4AEC10-A927-40AA-B993-5DFE6047E77A}" srcOrd="0" destOrd="0" presId="urn:microsoft.com/office/officeart/2005/8/layout/list1"/>
    <dgm:cxn modelId="{034BA967-49A2-41B1-9174-778C943B1424}" srcId="{6839F23F-5E88-4417-ACF9-064A18B2497D}" destId="{C0BC3E01-F37B-42D8-9D65-9F917F74DA22}" srcOrd="0" destOrd="0" parTransId="{4498F3FB-55BF-476D-9D0B-2BA8A9CA0CF9}" sibTransId="{0E483D60-6218-4238-83BE-043267F967AE}"/>
    <dgm:cxn modelId="{F01674E5-2D21-4A10-8AE0-9984DE9D8FC3}" type="presOf" srcId="{041D3765-D362-42E0-A684-A59402415697}" destId="{CE39F514-0C3E-4C95-8570-9EEB228AEEDC}" srcOrd="0" destOrd="0" presId="urn:microsoft.com/office/officeart/2005/8/layout/list1"/>
    <dgm:cxn modelId="{F3235FD6-5B39-4816-84F0-A4137A5A79F9}" type="presOf" srcId="{E43AA56D-E5D7-4270-8DC3-601343D2E343}" destId="{2D369D63-663C-490D-94A8-926F1D0FC2BC}" srcOrd="1" destOrd="0" presId="urn:microsoft.com/office/officeart/2005/8/layout/list1"/>
    <dgm:cxn modelId="{6A497BB8-E8B2-4BAC-B466-B9BD36A9DC95}" type="presOf" srcId="{C0BC3E01-F37B-42D8-9D65-9F917F74DA22}" destId="{888D903C-FC52-4082-9D6E-06341D25AD3C}" srcOrd="1" destOrd="0" presId="urn:microsoft.com/office/officeart/2005/8/layout/list1"/>
    <dgm:cxn modelId="{E0AE59B7-25DA-4BD9-B7FC-AD6FC1C8975C}" srcId="{6839F23F-5E88-4417-ACF9-064A18B2497D}" destId="{F5D018EF-5262-4956-BF25-2D4489401A27}" srcOrd="1" destOrd="0" parTransId="{7A53AA59-0C48-493C-A780-932E2A721683}" sibTransId="{043E1598-1510-40B3-BA44-B60721B92C26}"/>
    <dgm:cxn modelId="{66B46BDB-68C7-4890-B164-21E6629D042D}" srcId="{6839F23F-5E88-4417-ACF9-064A18B2497D}" destId="{95144A0F-A17E-40E0-B781-11BE288C18CC}" srcOrd="3" destOrd="0" parTransId="{BB8EE765-98D0-4001-AB9A-6898D134684A}" sibTransId="{032F6BD6-2B3A-482C-83B9-983393F5A431}"/>
    <dgm:cxn modelId="{D5CD33EA-5F6B-4D87-9F42-0E50987EF2E2}" type="presOf" srcId="{E43AA56D-E5D7-4270-8DC3-601343D2E343}" destId="{4C1410DC-E8DF-428F-A599-B73AD8060F5E}" srcOrd="0" destOrd="0" presId="urn:microsoft.com/office/officeart/2005/8/layout/list1"/>
    <dgm:cxn modelId="{F47E4CE9-2478-4A56-9341-0CE522268DA4}" type="presOf" srcId="{95144A0F-A17E-40E0-B781-11BE288C18CC}" destId="{091D8647-F117-49F3-A4CE-9988760ED373}" srcOrd="0" destOrd="0" presId="urn:microsoft.com/office/officeart/2005/8/layout/list1"/>
    <dgm:cxn modelId="{4BF5B584-F855-4BA0-8113-34D38A64DAE3}" type="presParOf" srcId="{38C42935-D193-49D7-A63E-9E8C7FF5EE8B}" destId="{ABD625DC-93D7-4ECE-86D8-EA0F1EAC39D4}" srcOrd="0" destOrd="0" presId="urn:microsoft.com/office/officeart/2005/8/layout/list1"/>
    <dgm:cxn modelId="{CD46873F-FE7C-4DE5-81BF-15B3BFB02C91}" type="presParOf" srcId="{ABD625DC-93D7-4ECE-86D8-EA0F1EAC39D4}" destId="{FA4AEC10-A927-40AA-B993-5DFE6047E77A}" srcOrd="0" destOrd="0" presId="urn:microsoft.com/office/officeart/2005/8/layout/list1"/>
    <dgm:cxn modelId="{CF0B3778-806F-4BBD-9B1C-6225F08EAD9C}" type="presParOf" srcId="{ABD625DC-93D7-4ECE-86D8-EA0F1EAC39D4}" destId="{888D903C-FC52-4082-9D6E-06341D25AD3C}" srcOrd="1" destOrd="0" presId="urn:microsoft.com/office/officeart/2005/8/layout/list1"/>
    <dgm:cxn modelId="{1E77B1E5-2A68-44C2-B194-FAA0986E4992}" type="presParOf" srcId="{38C42935-D193-49D7-A63E-9E8C7FF5EE8B}" destId="{806A5A97-2349-40FD-892C-D7B1845F5BA4}" srcOrd="1" destOrd="0" presId="urn:microsoft.com/office/officeart/2005/8/layout/list1"/>
    <dgm:cxn modelId="{540B7207-BB55-4F78-9645-AE774A3C0449}" type="presParOf" srcId="{38C42935-D193-49D7-A63E-9E8C7FF5EE8B}" destId="{57414A9F-4FDC-40F1-AF19-D838FB52ED68}" srcOrd="2" destOrd="0" presId="urn:microsoft.com/office/officeart/2005/8/layout/list1"/>
    <dgm:cxn modelId="{E1FA5C35-E006-49EF-BCDF-6971CA9D53AD}" type="presParOf" srcId="{38C42935-D193-49D7-A63E-9E8C7FF5EE8B}" destId="{EE9D42D8-5DDA-4F45-BEB4-60A08E11DA22}" srcOrd="3" destOrd="0" presId="urn:microsoft.com/office/officeart/2005/8/layout/list1"/>
    <dgm:cxn modelId="{E76CB889-4836-4B72-8CDF-A86E9E75CE8C}" type="presParOf" srcId="{38C42935-D193-49D7-A63E-9E8C7FF5EE8B}" destId="{A6FDB300-4953-4DC4-BDC2-265CBE26D9D6}" srcOrd="4" destOrd="0" presId="urn:microsoft.com/office/officeart/2005/8/layout/list1"/>
    <dgm:cxn modelId="{AFDB9200-CCF8-44A5-9BA1-50F4A24681F2}" type="presParOf" srcId="{A6FDB300-4953-4DC4-BDC2-265CBE26D9D6}" destId="{84F3DC57-6C92-4168-BCE2-F06DEFCC5F2F}" srcOrd="0" destOrd="0" presId="urn:microsoft.com/office/officeart/2005/8/layout/list1"/>
    <dgm:cxn modelId="{87B28F25-8918-4519-9409-DF69F906D624}" type="presParOf" srcId="{A6FDB300-4953-4DC4-BDC2-265CBE26D9D6}" destId="{B5F25E72-E37A-449C-944E-7D9B316EEE69}" srcOrd="1" destOrd="0" presId="urn:microsoft.com/office/officeart/2005/8/layout/list1"/>
    <dgm:cxn modelId="{6D4A65B1-B561-4D5C-A6A3-B57EA27B3218}" type="presParOf" srcId="{38C42935-D193-49D7-A63E-9E8C7FF5EE8B}" destId="{BBD45F49-207E-459B-A242-C81B7CBEC528}" srcOrd="5" destOrd="0" presId="urn:microsoft.com/office/officeart/2005/8/layout/list1"/>
    <dgm:cxn modelId="{87DDB82E-E33E-4262-BA11-4B32B59D69D1}" type="presParOf" srcId="{38C42935-D193-49D7-A63E-9E8C7FF5EE8B}" destId="{6FB8FC9C-9031-4CCF-A9C2-8DFB7F25C6DF}" srcOrd="6" destOrd="0" presId="urn:microsoft.com/office/officeart/2005/8/layout/list1"/>
    <dgm:cxn modelId="{6EC0F154-88F6-4F25-B8FA-4E97962A1ED2}" type="presParOf" srcId="{38C42935-D193-49D7-A63E-9E8C7FF5EE8B}" destId="{08F4B869-8DCF-4EE2-93DE-C926C51ECA5E}" srcOrd="7" destOrd="0" presId="urn:microsoft.com/office/officeart/2005/8/layout/list1"/>
    <dgm:cxn modelId="{C8859116-969C-4476-BB96-455F2545C3EC}" type="presParOf" srcId="{38C42935-D193-49D7-A63E-9E8C7FF5EE8B}" destId="{C49FABFF-458C-49DB-8F3A-8C368B35E9A7}" srcOrd="8" destOrd="0" presId="urn:microsoft.com/office/officeart/2005/8/layout/list1"/>
    <dgm:cxn modelId="{D2EA194E-2B45-4909-8C4C-9BF7ACE9C4EA}" type="presParOf" srcId="{C49FABFF-458C-49DB-8F3A-8C368B35E9A7}" destId="{CE39F514-0C3E-4C95-8570-9EEB228AEEDC}" srcOrd="0" destOrd="0" presId="urn:microsoft.com/office/officeart/2005/8/layout/list1"/>
    <dgm:cxn modelId="{F6717C19-E50D-4B9B-99A3-0D6ED2261A38}" type="presParOf" srcId="{C49FABFF-458C-49DB-8F3A-8C368B35E9A7}" destId="{9F0B85D2-59EC-4D29-9619-56EEBC263346}" srcOrd="1" destOrd="0" presId="urn:microsoft.com/office/officeart/2005/8/layout/list1"/>
    <dgm:cxn modelId="{B8335038-A4FC-4BF6-9722-65BDFD761C24}" type="presParOf" srcId="{38C42935-D193-49D7-A63E-9E8C7FF5EE8B}" destId="{63AC3672-5C55-4C1A-8CFC-C8C7C3475AA8}" srcOrd="9" destOrd="0" presId="urn:microsoft.com/office/officeart/2005/8/layout/list1"/>
    <dgm:cxn modelId="{455D80E6-C1B8-45E0-BA84-36E5C97231F0}" type="presParOf" srcId="{38C42935-D193-49D7-A63E-9E8C7FF5EE8B}" destId="{C9081A8D-4720-4BB0-80AB-0AF76BCE94A9}" srcOrd="10" destOrd="0" presId="urn:microsoft.com/office/officeart/2005/8/layout/list1"/>
    <dgm:cxn modelId="{18A99C1C-0DBD-4E8F-9B93-8AD3AE6368D7}" type="presParOf" srcId="{38C42935-D193-49D7-A63E-9E8C7FF5EE8B}" destId="{4C913B92-27FF-4A2D-968A-1BF1A7E329F8}" srcOrd="11" destOrd="0" presId="urn:microsoft.com/office/officeart/2005/8/layout/list1"/>
    <dgm:cxn modelId="{6CDA4B69-C327-4A0A-AA85-C78045ACC43B}" type="presParOf" srcId="{38C42935-D193-49D7-A63E-9E8C7FF5EE8B}" destId="{6296F0AA-8D19-4190-9516-4E617B0C2C3C}" srcOrd="12" destOrd="0" presId="urn:microsoft.com/office/officeart/2005/8/layout/list1"/>
    <dgm:cxn modelId="{C85BFB42-5833-4629-B9B5-11428FBEDD57}" type="presParOf" srcId="{6296F0AA-8D19-4190-9516-4E617B0C2C3C}" destId="{091D8647-F117-49F3-A4CE-9988760ED373}" srcOrd="0" destOrd="0" presId="urn:microsoft.com/office/officeart/2005/8/layout/list1"/>
    <dgm:cxn modelId="{D7C052F5-BEC2-404C-A2FF-0EC5305F0C36}" type="presParOf" srcId="{6296F0AA-8D19-4190-9516-4E617B0C2C3C}" destId="{905E843B-272F-4644-B2D7-26095C1A5833}" srcOrd="1" destOrd="0" presId="urn:microsoft.com/office/officeart/2005/8/layout/list1"/>
    <dgm:cxn modelId="{5425368F-C6A0-41A5-9297-98987155F756}" type="presParOf" srcId="{38C42935-D193-49D7-A63E-9E8C7FF5EE8B}" destId="{FAD4C103-455B-4A7C-BBFF-C9F48BDAC1D5}" srcOrd="13" destOrd="0" presId="urn:microsoft.com/office/officeart/2005/8/layout/list1"/>
    <dgm:cxn modelId="{26AEECF6-6AC9-4C29-AABA-FD4FF2B894C0}" type="presParOf" srcId="{38C42935-D193-49D7-A63E-9E8C7FF5EE8B}" destId="{CBC13CE2-D9A9-40B5-87D8-9FE37D7E2D9A}" srcOrd="14" destOrd="0" presId="urn:microsoft.com/office/officeart/2005/8/layout/list1"/>
    <dgm:cxn modelId="{F4236025-12C3-41DF-88A1-4C6FAFBA5DE8}" type="presParOf" srcId="{38C42935-D193-49D7-A63E-9E8C7FF5EE8B}" destId="{67E27263-20A9-419B-A4AE-109595817B33}" srcOrd="15" destOrd="0" presId="urn:microsoft.com/office/officeart/2005/8/layout/list1"/>
    <dgm:cxn modelId="{9D21B071-F5C4-41A7-99BC-654A4281CC63}" type="presParOf" srcId="{38C42935-D193-49D7-A63E-9E8C7FF5EE8B}" destId="{F0FAA362-3C0E-4C2C-A103-51AEC59B49E3}" srcOrd="16" destOrd="0" presId="urn:microsoft.com/office/officeart/2005/8/layout/list1"/>
    <dgm:cxn modelId="{CC8071B7-E934-463D-B66E-4ADB08AE888B}" type="presParOf" srcId="{F0FAA362-3C0E-4C2C-A103-51AEC59B49E3}" destId="{4C1410DC-E8DF-428F-A599-B73AD8060F5E}" srcOrd="0" destOrd="0" presId="urn:microsoft.com/office/officeart/2005/8/layout/list1"/>
    <dgm:cxn modelId="{291E435E-21F8-4051-84D5-CEEB96637D6C}" type="presParOf" srcId="{F0FAA362-3C0E-4C2C-A103-51AEC59B49E3}" destId="{2D369D63-663C-490D-94A8-926F1D0FC2BC}" srcOrd="1" destOrd="0" presId="urn:microsoft.com/office/officeart/2005/8/layout/list1"/>
    <dgm:cxn modelId="{7B42DF21-1F53-46B1-93E0-30B31346792A}" type="presParOf" srcId="{38C42935-D193-49D7-A63E-9E8C7FF5EE8B}" destId="{0F4A03C4-88D8-421F-94A8-53012B84FE2D}" srcOrd="17" destOrd="0" presId="urn:microsoft.com/office/officeart/2005/8/layout/list1"/>
    <dgm:cxn modelId="{36B22BC3-A429-45A8-B913-C7959C32EE0C}" type="presParOf" srcId="{38C42935-D193-49D7-A63E-9E8C7FF5EE8B}" destId="{60C1502D-B92C-465E-925A-C624590B9186}"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93D6BE-9887-42DD-89BF-97AE021B456B}" type="doc">
      <dgm:prSet loTypeId="urn:microsoft.com/office/officeart/2005/8/layout/hierarchy4" loCatId="list" qsTypeId="urn:microsoft.com/office/officeart/2005/8/quickstyle/simple1" qsCatId="simple" csTypeId="urn:microsoft.com/office/officeart/2005/8/colors/colorful1" csCatId="colorful" phldr="1"/>
      <dgm:spPr/>
    </dgm:pt>
    <dgm:pt modelId="{35C44264-0B2B-424F-86ED-1345A7879DFE}">
      <dgm:prSet phldrT="[Text]"/>
      <dgm:spPr/>
      <dgm:t>
        <a:bodyPr/>
        <a:lstStyle/>
        <a:p>
          <a:r>
            <a:rPr lang="el-GR" dirty="0" smtClean="0"/>
            <a:t>Βασικοί Παίκτες</a:t>
          </a:r>
          <a:endParaRPr lang="el-GR" dirty="0"/>
        </a:p>
      </dgm:t>
    </dgm:pt>
    <dgm:pt modelId="{49AEAAA1-27EB-4D0C-A473-8F1815C00676}" type="parTrans" cxnId="{D858734B-1379-4124-8FAF-ACEC179A0A87}">
      <dgm:prSet/>
      <dgm:spPr/>
      <dgm:t>
        <a:bodyPr/>
        <a:lstStyle/>
        <a:p>
          <a:endParaRPr lang="el-GR"/>
        </a:p>
      </dgm:t>
    </dgm:pt>
    <dgm:pt modelId="{C2BC309E-3AFB-4BD2-B3F7-5F49685475DC}" type="sibTrans" cxnId="{D858734B-1379-4124-8FAF-ACEC179A0A87}">
      <dgm:prSet/>
      <dgm:spPr/>
      <dgm:t>
        <a:bodyPr/>
        <a:lstStyle/>
        <a:p>
          <a:endParaRPr lang="el-GR"/>
        </a:p>
      </dgm:t>
    </dgm:pt>
    <dgm:pt modelId="{F118C55F-EFFB-476F-8F34-690406C240DD}">
      <dgm:prSet phldrT="[Text]"/>
      <dgm:spPr/>
      <dgm:t>
        <a:bodyPr/>
        <a:lstStyle/>
        <a:p>
          <a:r>
            <a:rPr lang="el-GR" dirty="0" err="1" smtClean="0"/>
            <a:t>Google</a:t>
          </a:r>
          <a:endParaRPr lang="el-GR" dirty="0"/>
        </a:p>
      </dgm:t>
    </dgm:pt>
    <dgm:pt modelId="{A3D464DD-8403-4568-8EDC-E5162482A3D1}" type="parTrans" cxnId="{B2564067-A408-43DD-BE55-328B6E5C2978}">
      <dgm:prSet/>
      <dgm:spPr/>
      <dgm:t>
        <a:bodyPr/>
        <a:lstStyle/>
        <a:p>
          <a:endParaRPr lang="el-GR"/>
        </a:p>
      </dgm:t>
    </dgm:pt>
    <dgm:pt modelId="{E69ED2AA-D35C-42ED-8E6F-B0AF04517561}" type="sibTrans" cxnId="{B2564067-A408-43DD-BE55-328B6E5C2978}">
      <dgm:prSet/>
      <dgm:spPr/>
      <dgm:t>
        <a:bodyPr/>
        <a:lstStyle/>
        <a:p>
          <a:endParaRPr lang="el-GR"/>
        </a:p>
      </dgm:t>
    </dgm:pt>
    <dgm:pt modelId="{4F15AD25-DA15-4389-A8FB-F0079885A7B3}">
      <dgm:prSet phldrT="[Text]"/>
      <dgm:spPr/>
      <dgm:t>
        <a:bodyPr/>
        <a:lstStyle/>
        <a:p>
          <a:r>
            <a:rPr lang="el-GR" dirty="0" smtClean="0"/>
            <a:t>Facebook</a:t>
          </a:r>
          <a:endParaRPr lang="el-GR" dirty="0"/>
        </a:p>
      </dgm:t>
    </dgm:pt>
    <dgm:pt modelId="{78213011-3095-442A-8359-3CA2E4FE7600}" type="parTrans" cxnId="{305E572E-E203-42B1-A9B8-A0B9B9F0D617}">
      <dgm:prSet/>
      <dgm:spPr/>
      <dgm:t>
        <a:bodyPr/>
        <a:lstStyle/>
        <a:p>
          <a:endParaRPr lang="el-GR"/>
        </a:p>
      </dgm:t>
    </dgm:pt>
    <dgm:pt modelId="{66731140-8AEF-466A-8C21-52CDBF007C2E}" type="sibTrans" cxnId="{305E572E-E203-42B1-A9B8-A0B9B9F0D617}">
      <dgm:prSet/>
      <dgm:spPr/>
      <dgm:t>
        <a:bodyPr/>
        <a:lstStyle/>
        <a:p>
          <a:endParaRPr lang="el-GR" dirty="0"/>
        </a:p>
      </dgm:t>
    </dgm:pt>
    <dgm:pt modelId="{4C0AFA36-6442-405F-9CA1-F685859A628D}" type="pres">
      <dgm:prSet presAssocID="{6B93D6BE-9887-42DD-89BF-97AE021B456B}" presName="Name0" presStyleCnt="0">
        <dgm:presLayoutVars>
          <dgm:chPref val="1"/>
          <dgm:dir/>
          <dgm:animOne val="branch"/>
          <dgm:animLvl val="lvl"/>
          <dgm:resizeHandles/>
        </dgm:presLayoutVars>
      </dgm:prSet>
      <dgm:spPr/>
    </dgm:pt>
    <dgm:pt modelId="{1C789516-83CB-49F1-8898-77932AFE5A40}" type="pres">
      <dgm:prSet presAssocID="{35C44264-0B2B-424F-86ED-1345A7879DFE}" presName="vertOne" presStyleCnt="0"/>
      <dgm:spPr/>
    </dgm:pt>
    <dgm:pt modelId="{71FA12CB-21D2-46F5-BD51-54C459390F3A}" type="pres">
      <dgm:prSet presAssocID="{35C44264-0B2B-424F-86ED-1345A7879DFE}" presName="txOne" presStyleLbl="node0" presStyleIdx="0" presStyleCnt="1">
        <dgm:presLayoutVars>
          <dgm:chPref val="3"/>
        </dgm:presLayoutVars>
      </dgm:prSet>
      <dgm:spPr/>
      <dgm:t>
        <a:bodyPr/>
        <a:lstStyle/>
        <a:p>
          <a:endParaRPr lang="el-GR"/>
        </a:p>
      </dgm:t>
    </dgm:pt>
    <dgm:pt modelId="{EDEBEE65-DB40-4D91-8CC2-832D7AB93672}" type="pres">
      <dgm:prSet presAssocID="{35C44264-0B2B-424F-86ED-1345A7879DFE}" presName="parTransOne" presStyleCnt="0"/>
      <dgm:spPr/>
    </dgm:pt>
    <dgm:pt modelId="{70934837-76BC-4357-8442-C55A6E474A18}" type="pres">
      <dgm:prSet presAssocID="{35C44264-0B2B-424F-86ED-1345A7879DFE}" presName="horzOne" presStyleCnt="0"/>
      <dgm:spPr/>
    </dgm:pt>
    <dgm:pt modelId="{ECD6762A-0EEC-405C-9137-7294391CE64F}" type="pres">
      <dgm:prSet presAssocID="{F118C55F-EFFB-476F-8F34-690406C240DD}" presName="vertTwo" presStyleCnt="0"/>
      <dgm:spPr/>
    </dgm:pt>
    <dgm:pt modelId="{E958C110-40F4-48FB-A2FD-7FDAA75D9932}" type="pres">
      <dgm:prSet presAssocID="{F118C55F-EFFB-476F-8F34-690406C240DD}" presName="txTwo" presStyleLbl="node2" presStyleIdx="0" presStyleCnt="2">
        <dgm:presLayoutVars>
          <dgm:chPref val="3"/>
        </dgm:presLayoutVars>
      </dgm:prSet>
      <dgm:spPr/>
      <dgm:t>
        <a:bodyPr/>
        <a:lstStyle/>
        <a:p>
          <a:endParaRPr lang="el-GR"/>
        </a:p>
      </dgm:t>
    </dgm:pt>
    <dgm:pt modelId="{858F342A-0B16-496E-A531-8838FC337973}" type="pres">
      <dgm:prSet presAssocID="{F118C55F-EFFB-476F-8F34-690406C240DD}" presName="horzTwo" presStyleCnt="0"/>
      <dgm:spPr/>
    </dgm:pt>
    <dgm:pt modelId="{9B40C317-4837-4231-AF69-C79AAFFC4566}" type="pres">
      <dgm:prSet presAssocID="{E69ED2AA-D35C-42ED-8E6F-B0AF04517561}" presName="sibSpaceTwo" presStyleCnt="0"/>
      <dgm:spPr/>
    </dgm:pt>
    <dgm:pt modelId="{2F2E2458-7513-41CD-87CD-1B658E1EC889}" type="pres">
      <dgm:prSet presAssocID="{4F15AD25-DA15-4389-A8FB-F0079885A7B3}" presName="vertTwo" presStyleCnt="0"/>
      <dgm:spPr/>
    </dgm:pt>
    <dgm:pt modelId="{B955645E-5F22-431C-A824-B5E65C8C40B9}" type="pres">
      <dgm:prSet presAssocID="{4F15AD25-DA15-4389-A8FB-F0079885A7B3}" presName="txTwo" presStyleLbl="node2" presStyleIdx="1" presStyleCnt="2">
        <dgm:presLayoutVars>
          <dgm:chPref val="3"/>
        </dgm:presLayoutVars>
      </dgm:prSet>
      <dgm:spPr/>
      <dgm:t>
        <a:bodyPr/>
        <a:lstStyle/>
        <a:p>
          <a:endParaRPr lang="el-GR"/>
        </a:p>
      </dgm:t>
    </dgm:pt>
    <dgm:pt modelId="{77DC0A89-AB0B-4F22-8A68-19A7EBC64D82}" type="pres">
      <dgm:prSet presAssocID="{4F15AD25-DA15-4389-A8FB-F0079885A7B3}" presName="horzTwo" presStyleCnt="0"/>
      <dgm:spPr/>
    </dgm:pt>
  </dgm:ptLst>
  <dgm:cxnLst>
    <dgm:cxn modelId="{1BAAEF8F-237B-4F3F-A10A-C4F787DE2D46}" type="presOf" srcId="{35C44264-0B2B-424F-86ED-1345A7879DFE}" destId="{71FA12CB-21D2-46F5-BD51-54C459390F3A}" srcOrd="0" destOrd="0" presId="urn:microsoft.com/office/officeart/2005/8/layout/hierarchy4"/>
    <dgm:cxn modelId="{B2564067-A408-43DD-BE55-328B6E5C2978}" srcId="{35C44264-0B2B-424F-86ED-1345A7879DFE}" destId="{F118C55F-EFFB-476F-8F34-690406C240DD}" srcOrd="0" destOrd="0" parTransId="{A3D464DD-8403-4568-8EDC-E5162482A3D1}" sibTransId="{E69ED2AA-D35C-42ED-8E6F-B0AF04517561}"/>
    <dgm:cxn modelId="{D858734B-1379-4124-8FAF-ACEC179A0A87}" srcId="{6B93D6BE-9887-42DD-89BF-97AE021B456B}" destId="{35C44264-0B2B-424F-86ED-1345A7879DFE}" srcOrd="0" destOrd="0" parTransId="{49AEAAA1-27EB-4D0C-A473-8F1815C00676}" sibTransId="{C2BC309E-3AFB-4BD2-B3F7-5F49685475DC}"/>
    <dgm:cxn modelId="{AAA58ADE-6629-464E-8E4C-A5CA2A5BD67F}" type="presOf" srcId="{6B93D6BE-9887-42DD-89BF-97AE021B456B}" destId="{4C0AFA36-6442-405F-9CA1-F685859A628D}" srcOrd="0" destOrd="0" presId="urn:microsoft.com/office/officeart/2005/8/layout/hierarchy4"/>
    <dgm:cxn modelId="{750C44E5-2206-4419-B0DF-9D87D8E6C1A3}" type="presOf" srcId="{4F15AD25-DA15-4389-A8FB-F0079885A7B3}" destId="{B955645E-5F22-431C-A824-B5E65C8C40B9}" srcOrd="0" destOrd="0" presId="urn:microsoft.com/office/officeart/2005/8/layout/hierarchy4"/>
    <dgm:cxn modelId="{93E625BE-0D90-49B3-8044-8E248D9A79D1}" type="presOf" srcId="{F118C55F-EFFB-476F-8F34-690406C240DD}" destId="{E958C110-40F4-48FB-A2FD-7FDAA75D9932}" srcOrd="0" destOrd="0" presId="urn:microsoft.com/office/officeart/2005/8/layout/hierarchy4"/>
    <dgm:cxn modelId="{305E572E-E203-42B1-A9B8-A0B9B9F0D617}" srcId="{35C44264-0B2B-424F-86ED-1345A7879DFE}" destId="{4F15AD25-DA15-4389-A8FB-F0079885A7B3}" srcOrd="1" destOrd="0" parTransId="{78213011-3095-442A-8359-3CA2E4FE7600}" sibTransId="{66731140-8AEF-466A-8C21-52CDBF007C2E}"/>
    <dgm:cxn modelId="{89B67E0F-4451-456D-B45D-0E39ACDC05B0}" type="presParOf" srcId="{4C0AFA36-6442-405F-9CA1-F685859A628D}" destId="{1C789516-83CB-49F1-8898-77932AFE5A40}" srcOrd="0" destOrd="0" presId="urn:microsoft.com/office/officeart/2005/8/layout/hierarchy4"/>
    <dgm:cxn modelId="{E3E2C395-6994-462A-9873-B5C288A43F47}" type="presParOf" srcId="{1C789516-83CB-49F1-8898-77932AFE5A40}" destId="{71FA12CB-21D2-46F5-BD51-54C459390F3A}" srcOrd="0" destOrd="0" presId="urn:microsoft.com/office/officeart/2005/8/layout/hierarchy4"/>
    <dgm:cxn modelId="{3FC2DFED-64E3-45A9-853F-460DBE8DE78D}" type="presParOf" srcId="{1C789516-83CB-49F1-8898-77932AFE5A40}" destId="{EDEBEE65-DB40-4D91-8CC2-832D7AB93672}" srcOrd="1" destOrd="0" presId="urn:microsoft.com/office/officeart/2005/8/layout/hierarchy4"/>
    <dgm:cxn modelId="{5CE334FF-0DE3-471A-A0B2-A22503D367E2}" type="presParOf" srcId="{1C789516-83CB-49F1-8898-77932AFE5A40}" destId="{70934837-76BC-4357-8442-C55A6E474A18}" srcOrd="2" destOrd="0" presId="urn:microsoft.com/office/officeart/2005/8/layout/hierarchy4"/>
    <dgm:cxn modelId="{E9B94A7E-6BEB-4C6A-8DB4-AF7304F6CDAC}" type="presParOf" srcId="{70934837-76BC-4357-8442-C55A6E474A18}" destId="{ECD6762A-0EEC-405C-9137-7294391CE64F}" srcOrd="0" destOrd="0" presId="urn:microsoft.com/office/officeart/2005/8/layout/hierarchy4"/>
    <dgm:cxn modelId="{C4D16DE7-ECF6-489A-B213-F7F6384CA88E}" type="presParOf" srcId="{ECD6762A-0EEC-405C-9137-7294391CE64F}" destId="{E958C110-40F4-48FB-A2FD-7FDAA75D9932}" srcOrd="0" destOrd="0" presId="urn:microsoft.com/office/officeart/2005/8/layout/hierarchy4"/>
    <dgm:cxn modelId="{AA922884-0908-4853-BFCB-333A4CABEFDE}" type="presParOf" srcId="{ECD6762A-0EEC-405C-9137-7294391CE64F}" destId="{858F342A-0B16-496E-A531-8838FC337973}" srcOrd="1" destOrd="0" presId="urn:microsoft.com/office/officeart/2005/8/layout/hierarchy4"/>
    <dgm:cxn modelId="{9134888B-2B61-4509-AAB3-B0DD90AF3C0D}" type="presParOf" srcId="{70934837-76BC-4357-8442-C55A6E474A18}" destId="{9B40C317-4837-4231-AF69-C79AAFFC4566}" srcOrd="1" destOrd="0" presId="urn:microsoft.com/office/officeart/2005/8/layout/hierarchy4"/>
    <dgm:cxn modelId="{F983F3E9-B5BF-40B4-8965-84AB8B93D70C}" type="presParOf" srcId="{70934837-76BC-4357-8442-C55A6E474A18}" destId="{2F2E2458-7513-41CD-87CD-1B658E1EC889}" srcOrd="2" destOrd="0" presId="urn:microsoft.com/office/officeart/2005/8/layout/hierarchy4"/>
    <dgm:cxn modelId="{94A7AC86-68B7-4C92-9BF9-4D32EF37F927}" type="presParOf" srcId="{2F2E2458-7513-41CD-87CD-1B658E1EC889}" destId="{B955645E-5F22-431C-A824-B5E65C8C40B9}" srcOrd="0" destOrd="0" presId="urn:microsoft.com/office/officeart/2005/8/layout/hierarchy4"/>
    <dgm:cxn modelId="{A7FCADE4-4BEC-4EF9-8772-C9575175CFE4}" type="presParOf" srcId="{2F2E2458-7513-41CD-87CD-1B658E1EC889}" destId="{77DC0A89-AB0B-4F22-8A68-19A7EBC64D8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29/09/2015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29/9/2015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webopedia.com/TERM/A/aggregate_function.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webopedia.com/TERM/A/aggregate_function.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webopedia.com/TERM/A/aggregate_function.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webopedia.com/TERM/A/aggregate_function.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webopedia.com/TERM/A/aggregate_function.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webopedia.com/TERM/A/aggregate_function.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webopedia.com/TERM/A/aggregate_function.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1686955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l-GR" smtClean="0"/>
              <a:t>Where Web 2.0 is focused on people, the Semantic Web is focused on machines. The Web requires a human operator, using computer systems to perform the tasks required to find, search and aggregate its information. It's impossible for a computer to do these tasks without human guidance because Web pages are specifically designed for human readers. The Semantic Web is a project that aims to change that by presenting Web page data in such a way that it is understood by computers, enabling machines to do the searching, </a:t>
            </a:r>
            <a:r>
              <a:rPr lang="en-US" altLang="el-GR" smtClean="0">
                <a:hlinkClick r:id="rId3"/>
              </a:rPr>
              <a:t>aggregating</a:t>
            </a:r>
            <a:r>
              <a:rPr lang="en-US" altLang="el-GR" smtClean="0"/>
              <a:t> and combining of the Web's information — without a human operator.</a:t>
            </a:r>
            <a:endParaRPr lang="el-GR" altLang="el-GR" smtClean="0"/>
          </a:p>
        </p:txBody>
      </p:sp>
      <p:sp>
        <p:nvSpPr>
          <p:cNvPr id="2765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872B4639-D610-4981-A393-8F0F428489AA}" type="slidenum">
              <a:rPr lang="el-GR" altLang="el-GR">
                <a:latin typeface="Calibri" panose="020F0502020204030204" pitchFamily="34" charset="0"/>
              </a:rPr>
              <a:pPr fontAlgn="base">
                <a:spcBef>
                  <a:spcPct val="0"/>
                </a:spcBef>
                <a:spcAft>
                  <a:spcPct val="0"/>
                </a:spcAft>
              </a:pPr>
              <a:t>19</a:t>
            </a:fld>
            <a:endParaRPr lang="el-GR" altLang="el-GR">
              <a:latin typeface="Calibri" panose="020F0502020204030204" pitchFamily="34" charset="0"/>
            </a:endParaRPr>
          </a:p>
        </p:txBody>
      </p:sp>
    </p:spTree>
    <p:extLst>
      <p:ext uri="{BB962C8B-B14F-4D97-AF65-F5344CB8AC3E}">
        <p14:creationId xmlns:p14="http://schemas.microsoft.com/office/powerpoint/2010/main" val="3989421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l-GR" smtClean="0"/>
              <a:t>Where Web 2.0 is focused on people, the Semantic Web is focused on machines. The Web requires a human operator, using computer systems to perform the tasks required to find, search and aggregate its information. It's impossible for a computer to do these tasks without human guidance because Web pages are specifically designed for human readers. The Semantic Web is a project that aims to change that by presenting Web page data in such a way that it is understood by computers, enabling machines to do the searching, </a:t>
            </a:r>
            <a:r>
              <a:rPr lang="en-US" altLang="el-GR" smtClean="0">
                <a:hlinkClick r:id="rId3"/>
              </a:rPr>
              <a:t>aggregating</a:t>
            </a:r>
            <a:r>
              <a:rPr lang="en-US" altLang="el-GR" smtClean="0"/>
              <a:t> and combining of the Web's information — without a human operator.</a:t>
            </a:r>
            <a:endParaRPr lang="el-GR" altLang="el-GR" smtClean="0"/>
          </a:p>
        </p:txBody>
      </p:sp>
      <p:sp>
        <p:nvSpPr>
          <p:cNvPr id="2765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872B4639-D610-4981-A393-8F0F428489AA}" type="slidenum">
              <a:rPr lang="el-GR" altLang="el-GR">
                <a:latin typeface="Calibri" panose="020F0502020204030204" pitchFamily="34" charset="0"/>
              </a:rPr>
              <a:pPr fontAlgn="base">
                <a:spcBef>
                  <a:spcPct val="0"/>
                </a:spcBef>
                <a:spcAft>
                  <a:spcPct val="0"/>
                </a:spcAft>
              </a:pPr>
              <a:t>20</a:t>
            </a:fld>
            <a:endParaRPr lang="el-GR" altLang="el-GR">
              <a:latin typeface="Calibri" panose="020F0502020204030204" pitchFamily="34" charset="0"/>
            </a:endParaRPr>
          </a:p>
        </p:txBody>
      </p:sp>
    </p:spTree>
    <p:extLst>
      <p:ext uri="{BB962C8B-B14F-4D97-AF65-F5344CB8AC3E}">
        <p14:creationId xmlns:p14="http://schemas.microsoft.com/office/powerpoint/2010/main" val="4159370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l-GR" smtClean="0"/>
              <a:t>Where Web 2.0 is focused on people, the Semantic Web is focused on machines. The Web requires a human operator, using computer systems to perform the tasks required to find, search and aggregate its information. It's impossible for a computer to do these tasks without human guidance because Web pages are specifically designed for human readers. The Semantic Web is a project that aims to change that by presenting Web page data in such a way that it is understood by computers, enabling machines to do the searching, </a:t>
            </a:r>
            <a:r>
              <a:rPr lang="en-US" altLang="el-GR" smtClean="0">
                <a:hlinkClick r:id="rId3"/>
              </a:rPr>
              <a:t>aggregating</a:t>
            </a:r>
            <a:r>
              <a:rPr lang="en-US" altLang="el-GR" smtClean="0"/>
              <a:t> and combining of the Web's information — without a human operator.</a:t>
            </a:r>
            <a:endParaRPr lang="el-GR" altLang="el-GR" smtClean="0"/>
          </a:p>
        </p:txBody>
      </p:sp>
      <p:sp>
        <p:nvSpPr>
          <p:cNvPr id="2970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0D31226F-80E0-41EC-BF88-4D48EFC7F2AF}" type="slidenum">
              <a:rPr lang="el-GR" altLang="el-GR">
                <a:latin typeface="Calibri" panose="020F0502020204030204" pitchFamily="34" charset="0"/>
              </a:rPr>
              <a:pPr fontAlgn="base">
                <a:spcBef>
                  <a:spcPct val="0"/>
                </a:spcBef>
                <a:spcAft>
                  <a:spcPct val="0"/>
                </a:spcAft>
              </a:pPr>
              <a:t>21</a:t>
            </a:fld>
            <a:endParaRPr lang="el-GR" altLang="el-GR">
              <a:latin typeface="Calibri" panose="020F0502020204030204" pitchFamily="34" charset="0"/>
            </a:endParaRPr>
          </a:p>
        </p:txBody>
      </p:sp>
    </p:spTree>
    <p:extLst>
      <p:ext uri="{BB962C8B-B14F-4D97-AF65-F5344CB8AC3E}">
        <p14:creationId xmlns:p14="http://schemas.microsoft.com/office/powerpoint/2010/main" val="999510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l-GR" smtClean="0"/>
              <a:t>Where Web 2.0 is focused on people, the Semantic Web is focused on machines. The Web requires a human operator, using computer systems to perform the tasks required to find, search and aggregate its information. It's impossible for a computer to do these tasks without human guidance because Web pages are specifically designed for human readers. The Semantic Web is a project that aims to change that by presenting Web page data in such a way that it is understood by computers, enabling machines to do the searching, </a:t>
            </a:r>
            <a:r>
              <a:rPr lang="en-US" altLang="el-GR" smtClean="0">
                <a:hlinkClick r:id="rId3"/>
              </a:rPr>
              <a:t>aggregating</a:t>
            </a:r>
            <a:r>
              <a:rPr lang="en-US" altLang="el-GR" smtClean="0"/>
              <a:t> and combining of the Web's information — without a human operator.</a:t>
            </a:r>
            <a:endParaRPr lang="el-GR" altLang="el-GR" smtClean="0"/>
          </a:p>
        </p:txBody>
      </p:sp>
      <p:sp>
        <p:nvSpPr>
          <p:cNvPr id="2970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0D31226F-80E0-41EC-BF88-4D48EFC7F2AF}" type="slidenum">
              <a:rPr lang="el-GR" altLang="el-GR">
                <a:latin typeface="Calibri" panose="020F0502020204030204" pitchFamily="34" charset="0"/>
              </a:rPr>
              <a:pPr fontAlgn="base">
                <a:spcBef>
                  <a:spcPct val="0"/>
                </a:spcBef>
                <a:spcAft>
                  <a:spcPct val="0"/>
                </a:spcAft>
              </a:pPr>
              <a:t>22</a:t>
            </a:fld>
            <a:endParaRPr lang="el-GR" altLang="el-GR">
              <a:latin typeface="Calibri" panose="020F0502020204030204" pitchFamily="34" charset="0"/>
            </a:endParaRPr>
          </a:p>
        </p:txBody>
      </p:sp>
    </p:spTree>
    <p:extLst>
      <p:ext uri="{BB962C8B-B14F-4D97-AF65-F5344CB8AC3E}">
        <p14:creationId xmlns:p14="http://schemas.microsoft.com/office/powerpoint/2010/main" val="1149714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l-GR" smtClean="0"/>
              <a:t>Where Web 2.0 is focused on people, the Semantic Web is focused on machines. The Web requires a human operator, using computer systems to perform the tasks required to find, search and aggregate its information. It's impossible for a computer to do these tasks without human guidance because Web pages are specifically designed for human readers. The Semantic Web is a project that aims to change that by presenting Web page data in such a way that it is understood by computers, enabling machines to do the searching, </a:t>
            </a:r>
            <a:r>
              <a:rPr lang="en-US" altLang="el-GR" smtClean="0">
                <a:hlinkClick r:id="rId3"/>
              </a:rPr>
              <a:t>aggregating</a:t>
            </a:r>
            <a:r>
              <a:rPr lang="en-US" altLang="el-GR" smtClean="0"/>
              <a:t> and combining of the Web's information — without a human operator.</a:t>
            </a:r>
            <a:endParaRPr lang="el-GR" altLang="el-GR" smtClean="0"/>
          </a:p>
        </p:txBody>
      </p:sp>
      <p:sp>
        <p:nvSpPr>
          <p:cNvPr id="2970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0D31226F-80E0-41EC-BF88-4D48EFC7F2AF}" type="slidenum">
              <a:rPr lang="el-GR" altLang="el-GR">
                <a:latin typeface="Calibri" panose="020F0502020204030204" pitchFamily="34" charset="0"/>
              </a:rPr>
              <a:pPr fontAlgn="base">
                <a:spcBef>
                  <a:spcPct val="0"/>
                </a:spcBef>
                <a:spcAft>
                  <a:spcPct val="0"/>
                </a:spcAft>
              </a:pPr>
              <a:t>23</a:t>
            </a:fld>
            <a:endParaRPr lang="el-GR" altLang="el-GR">
              <a:latin typeface="Calibri" panose="020F0502020204030204" pitchFamily="34" charset="0"/>
            </a:endParaRPr>
          </a:p>
        </p:txBody>
      </p:sp>
    </p:spTree>
    <p:extLst>
      <p:ext uri="{BB962C8B-B14F-4D97-AF65-F5344CB8AC3E}">
        <p14:creationId xmlns:p14="http://schemas.microsoft.com/office/powerpoint/2010/main" val="3928646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3174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06E977DD-3F1E-4417-9440-2CE15821E5B6}" type="slidenum">
              <a:rPr lang="el-GR" altLang="el-GR">
                <a:latin typeface="Calibri" panose="020F0502020204030204" pitchFamily="34" charset="0"/>
              </a:rPr>
              <a:pPr fontAlgn="base">
                <a:spcBef>
                  <a:spcPct val="0"/>
                </a:spcBef>
                <a:spcAft>
                  <a:spcPct val="0"/>
                </a:spcAft>
              </a:pPr>
              <a:t>24</a:t>
            </a:fld>
            <a:endParaRPr lang="el-GR" altLang="el-GR">
              <a:latin typeface="Calibri" panose="020F0502020204030204" pitchFamily="34" charset="0"/>
            </a:endParaRPr>
          </a:p>
        </p:txBody>
      </p:sp>
    </p:spTree>
    <p:extLst>
      <p:ext uri="{BB962C8B-B14F-4D97-AF65-F5344CB8AC3E}">
        <p14:creationId xmlns:p14="http://schemas.microsoft.com/office/powerpoint/2010/main" val="1240291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3174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06E977DD-3F1E-4417-9440-2CE15821E5B6}" type="slidenum">
              <a:rPr lang="el-GR" altLang="el-GR">
                <a:latin typeface="Calibri" panose="020F0502020204030204" pitchFamily="34" charset="0"/>
              </a:rPr>
              <a:pPr fontAlgn="base">
                <a:spcBef>
                  <a:spcPct val="0"/>
                </a:spcBef>
                <a:spcAft>
                  <a:spcPct val="0"/>
                </a:spcAft>
              </a:pPr>
              <a:t>25</a:t>
            </a:fld>
            <a:endParaRPr lang="el-GR" altLang="el-GR">
              <a:latin typeface="Calibri" panose="020F0502020204030204" pitchFamily="34" charset="0"/>
            </a:endParaRPr>
          </a:p>
        </p:txBody>
      </p:sp>
    </p:spTree>
    <p:extLst>
      <p:ext uri="{BB962C8B-B14F-4D97-AF65-F5344CB8AC3E}">
        <p14:creationId xmlns:p14="http://schemas.microsoft.com/office/powerpoint/2010/main" val="1970742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3174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06E977DD-3F1E-4417-9440-2CE15821E5B6}" type="slidenum">
              <a:rPr lang="el-GR" altLang="el-GR">
                <a:latin typeface="Calibri" panose="020F0502020204030204" pitchFamily="34" charset="0"/>
              </a:rPr>
              <a:pPr fontAlgn="base">
                <a:spcBef>
                  <a:spcPct val="0"/>
                </a:spcBef>
                <a:spcAft>
                  <a:spcPct val="0"/>
                </a:spcAft>
              </a:pPr>
              <a:t>26</a:t>
            </a:fld>
            <a:endParaRPr lang="el-GR" altLang="el-GR">
              <a:latin typeface="Calibri" panose="020F0502020204030204" pitchFamily="34" charset="0"/>
            </a:endParaRPr>
          </a:p>
        </p:txBody>
      </p:sp>
    </p:spTree>
    <p:extLst>
      <p:ext uri="{BB962C8B-B14F-4D97-AF65-F5344CB8AC3E}">
        <p14:creationId xmlns:p14="http://schemas.microsoft.com/office/powerpoint/2010/main" val="66408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3379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7137AB51-7A97-4DB5-B82C-0C0427528727}" type="slidenum">
              <a:rPr lang="el-GR" altLang="el-GR">
                <a:latin typeface="Calibri" panose="020F0502020204030204" pitchFamily="34" charset="0"/>
              </a:rPr>
              <a:pPr fontAlgn="base">
                <a:spcBef>
                  <a:spcPct val="0"/>
                </a:spcBef>
                <a:spcAft>
                  <a:spcPct val="0"/>
                </a:spcAft>
              </a:pPr>
              <a:t>27</a:t>
            </a:fld>
            <a:endParaRPr lang="el-GR" altLang="el-GR">
              <a:latin typeface="Calibri" panose="020F0502020204030204" pitchFamily="34" charset="0"/>
            </a:endParaRPr>
          </a:p>
        </p:txBody>
      </p:sp>
    </p:spTree>
    <p:extLst>
      <p:ext uri="{BB962C8B-B14F-4D97-AF65-F5344CB8AC3E}">
        <p14:creationId xmlns:p14="http://schemas.microsoft.com/office/powerpoint/2010/main" val="3663128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3379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7137AB51-7A97-4DB5-B82C-0C0427528727}" type="slidenum">
              <a:rPr lang="el-GR" altLang="el-GR">
                <a:latin typeface="Calibri" panose="020F0502020204030204" pitchFamily="34" charset="0"/>
              </a:rPr>
              <a:pPr fontAlgn="base">
                <a:spcBef>
                  <a:spcPct val="0"/>
                </a:spcBef>
                <a:spcAft>
                  <a:spcPct val="0"/>
                </a:spcAft>
              </a:pPr>
              <a:t>28</a:t>
            </a:fld>
            <a:endParaRPr lang="el-GR" altLang="el-GR">
              <a:latin typeface="Calibri" panose="020F0502020204030204" pitchFamily="34" charset="0"/>
            </a:endParaRPr>
          </a:p>
        </p:txBody>
      </p:sp>
    </p:spTree>
    <p:extLst>
      <p:ext uri="{BB962C8B-B14F-4D97-AF65-F5344CB8AC3E}">
        <p14:creationId xmlns:p14="http://schemas.microsoft.com/office/powerpoint/2010/main" val="606241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Θέση σημειώσεων 2"/>
          <p:cNvSpPr>
            <a:spLocks noGrp="1"/>
          </p:cNvSpPr>
          <p:nvPr>
            <p:ph type="body" idx="1"/>
          </p:nvPr>
        </p:nvSpPr>
        <p:spPr/>
        <p:txBody>
          <a:bodyPr/>
          <a:lstStyle/>
          <a:p>
            <a:pPr fontAlgn="auto">
              <a:spcBef>
                <a:spcPts val="0"/>
              </a:spcBef>
              <a:spcAft>
                <a:spcPts val="0"/>
              </a:spcAft>
              <a:defRPr/>
            </a:pPr>
            <a:r>
              <a:rPr lang="en-US" dirty="0" smtClean="0"/>
              <a:t>How to Turn a thing into a Smart Thing</a:t>
            </a:r>
          </a:p>
          <a:p>
            <a:pPr fontAlgn="auto">
              <a:spcBef>
                <a:spcPts val="0"/>
              </a:spcBef>
              <a:spcAft>
                <a:spcPts val="0"/>
              </a:spcAft>
              <a:defRPr/>
            </a:pPr>
            <a:r>
              <a:rPr lang="en-US" dirty="0" smtClean="0"/>
              <a:t>For a thing: lets suppose we have this chair. </a:t>
            </a:r>
          </a:p>
          <a:p>
            <a:pPr fontAlgn="auto">
              <a:spcBef>
                <a:spcPts val="0"/>
              </a:spcBef>
              <a:spcAft>
                <a:spcPts val="0"/>
              </a:spcAft>
              <a:defRPr/>
            </a:pPr>
            <a:r>
              <a:rPr lang="en-US" dirty="0" smtClean="0"/>
              <a:t>I want to know from anywhere in the world:</a:t>
            </a:r>
          </a:p>
          <a:p>
            <a:pPr marL="228600" indent="-228600" fontAlgn="auto">
              <a:spcBef>
                <a:spcPts val="0"/>
              </a:spcBef>
              <a:spcAft>
                <a:spcPts val="0"/>
              </a:spcAft>
              <a:buFont typeface="+mj-lt"/>
              <a:buAutoNum type="arabicPeriod"/>
              <a:defRPr/>
            </a:pPr>
            <a:r>
              <a:rPr lang="en-US" dirty="0" smtClean="0"/>
              <a:t>whether this chair is occupied. Is there someone sitting on this chair?</a:t>
            </a:r>
          </a:p>
          <a:p>
            <a:pPr marL="228600" indent="-228600" fontAlgn="auto">
              <a:spcBef>
                <a:spcPts val="0"/>
              </a:spcBef>
              <a:spcAft>
                <a:spcPts val="0"/>
              </a:spcAft>
              <a:buFont typeface="+mj-lt"/>
              <a:buAutoNum type="arabicPeriod"/>
              <a:defRPr/>
            </a:pPr>
            <a:r>
              <a:rPr lang="en-US" dirty="0" smtClean="0"/>
              <a:t>Who is sitting on my chair?</a:t>
            </a:r>
          </a:p>
          <a:p>
            <a:pPr fontAlgn="auto">
              <a:spcBef>
                <a:spcPts val="0"/>
              </a:spcBef>
              <a:spcAft>
                <a:spcPts val="0"/>
              </a:spcAft>
              <a:buFont typeface="+mj-lt"/>
              <a:buNone/>
              <a:defRPr/>
            </a:pPr>
            <a:r>
              <a:rPr lang="en-US" dirty="0" smtClean="0"/>
              <a:t>Need to add to the thing certain attributes:</a:t>
            </a:r>
          </a:p>
          <a:p>
            <a:pPr marL="171450" indent="-171450" fontAlgn="auto">
              <a:spcBef>
                <a:spcPts val="0"/>
              </a:spcBef>
              <a:spcAft>
                <a:spcPts val="0"/>
              </a:spcAft>
              <a:buFont typeface="Arial" panose="020B0604020202020204" pitchFamily="34" charset="0"/>
              <a:buChar char="•"/>
              <a:defRPr/>
            </a:pPr>
            <a:r>
              <a:rPr lang="en-US" dirty="0" smtClean="0"/>
              <a:t>A Unique Identity (in order to pick this chair among all the other chairs in the world)</a:t>
            </a:r>
          </a:p>
          <a:p>
            <a:pPr marL="171450" indent="-171450" fontAlgn="auto">
              <a:spcBef>
                <a:spcPts val="0"/>
              </a:spcBef>
              <a:spcAft>
                <a:spcPts val="0"/>
              </a:spcAft>
              <a:buFont typeface="Arial" panose="020B0604020202020204" pitchFamily="34" charset="0"/>
              <a:buChar char="•"/>
              <a:defRPr/>
            </a:pPr>
            <a:r>
              <a:rPr lang="en-US" dirty="0" smtClean="0"/>
              <a:t>Ability to communicate </a:t>
            </a:r>
          </a:p>
          <a:p>
            <a:pPr marL="171450" indent="-171450" fontAlgn="auto">
              <a:spcBef>
                <a:spcPts val="0"/>
              </a:spcBef>
              <a:spcAft>
                <a:spcPts val="0"/>
              </a:spcAft>
              <a:buFont typeface="Arial" panose="020B0604020202020204" pitchFamily="34" charset="0"/>
              <a:buChar char="•"/>
              <a:defRPr/>
            </a:pPr>
            <a:r>
              <a:rPr lang="en-US" dirty="0" smtClean="0"/>
              <a:t>Give senses (Sensors that will tell me something about the chair or something about the environment around it). For e.g. I can put a pressure sensor on the seat so I know whether it is occupied or not</a:t>
            </a:r>
          </a:p>
          <a:p>
            <a:pPr marL="171450" indent="-171450" fontAlgn="auto">
              <a:spcBef>
                <a:spcPts val="0"/>
              </a:spcBef>
              <a:spcAft>
                <a:spcPts val="0"/>
              </a:spcAft>
              <a:buFont typeface="Arial" panose="020B0604020202020204" pitchFamily="34" charset="0"/>
              <a:buChar char="•"/>
              <a:defRPr/>
            </a:pPr>
            <a:r>
              <a:rPr lang="en-US" dirty="0" smtClean="0"/>
              <a:t>Reach out &amp; control it from anywhere in the world. I can do that with small electronics that are getting cheaper everyday. I can embed that in it or on it.</a:t>
            </a:r>
            <a:endParaRPr lang="el-GR" dirty="0" smtClean="0"/>
          </a:p>
          <a:p>
            <a:pPr fontAlgn="auto">
              <a:spcBef>
                <a:spcPts val="0"/>
              </a:spcBef>
              <a:spcAft>
                <a:spcPts val="0"/>
              </a:spcAft>
              <a:defRPr/>
            </a:pPr>
            <a:endParaRPr lang="el-GR" dirty="0" smtClean="0"/>
          </a:p>
          <a:p>
            <a:pPr fontAlgn="auto">
              <a:spcBef>
                <a:spcPts val="0"/>
              </a:spcBef>
              <a:spcAft>
                <a:spcPts val="0"/>
              </a:spcAft>
              <a:defRPr/>
            </a:pPr>
            <a:endParaRPr lang="el-GR" dirty="0"/>
          </a:p>
        </p:txBody>
      </p:sp>
      <p:sp>
        <p:nvSpPr>
          <p:cNvPr id="3789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FD88A311-69C1-4121-9E7B-2CE9A7253982}" type="slidenum">
              <a:rPr lang="el-GR" altLang="el-GR">
                <a:latin typeface="Calibri" panose="020F0502020204030204" pitchFamily="34" charset="0"/>
              </a:rPr>
              <a:pPr fontAlgn="base">
                <a:spcBef>
                  <a:spcPct val="0"/>
                </a:spcBef>
                <a:spcAft>
                  <a:spcPct val="0"/>
                </a:spcAft>
              </a:pPr>
              <a:t>29</a:t>
            </a:fld>
            <a:endParaRPr lang="el-GR" altLang="el-GR">
              <a:latin typeface="Calibri" panose="020F0502020204030204" pitchFamily="34" charset="0"/>
            </a:endParaRPr>
          </a:p>
        </p:txBody>
      </p:sp>
    </p:spTree>
    <p:extLst>
      <p:ext uri="{BB962C8B-B14F-4D97-AF65-F5344CB8AC3E}">
        <p14:creationId xmlns:p14="http://schemas.microsoft.com/office/powerpoint/2010/main" val="3158729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fontAlgn="auto">
              <a:spcBef>
                <a:spcPts val="0"/>
              </a:spcBef>
              <a:spcAft>
                <a:spcPts val="0"/>
              </a:spcAft>
              <a:defRPr/>
            </a:pPr>
            <a:r>
              <a:rPr lang="en-US" dirty="0" smtClean="0"/>
              <a:t>These examples quickly advance to diverse application of </a:t>
            </a:r>
            <a:r>
              <a:rPr lang="en-US" dirty="0" err="1" smtClean="0"/>
              <a:t>IoT</a:t>
            </a:r>
            <a:r>
              <a:rPr lang="en-US" dirty="0" smtClean="0"/>
              <a:t>:</a:t>
            </a:r>
          </a:p>
          <a:p>
            <a:pPr marL="171450" indent="-171450" fontAlgn="auto">
              <a:spcBef>
                <a:spcPts val="0"/>
              </a:spcBef>
              <a:spcAft>
                <a:spcPts val="0"/>
              </a:spcAft>
              <a:buFont typeface="Arial" panose="020B0604020202020204" pitchFamily="34" charset="0"/>
              <a:buChar char="•"/>
              <a:defRPr/>
            </a:pPr>
            <a:r>
              <a:rPr lang="en-US" dirty="0" smtClean="0"/>
              <a:t>Home/Consumer</a:t>
            </a:r>
          </a:p>
          <a:p>
            <a:pPr marL="171450" indent="-171450" fontAlgn="auto">
              <a:spcBef>
                <a:spcPts val="0"/>
              </a:spcBef>
              <a:spcAft>
                <a:spcPts val="0"/>
              </a:spcAft>
              <a:buFont typeface="Arial" panose="020B0604020202020204" pitchFamily="34" charset="0"/>
              <a:buChar char="•"/>
              <a:defRPr/>
            </a:pPr>
            <a:r>
              <a:rPr lang="en-US" dirty="0" smtClean="0"/>
              <a:t>Transport/Mobility</a:t>
            </a:r>
          </a:p>
          <a:p>
            <a:pPr marL="171450" indent="-171450" fontAlgn="auto">
              <a:spcBef>
                <a:spcPts val="0"/>
              </a:spcBef>
              <a:spcAft>
                <a:spcPts val="0"/>
              </a:spcAft>
              <a:buFont typeface="Arial" panose="020B0604020202020204" pitchFamily="34" charset="0"/>
              <a:buChar char="•"/>
              <a:defRPr/>
            </a:pPr>
            <a:r>
              <a:rPr lang="en-US" dirty="0" smtClean="0"/>
              <a:t>Health/Body</a:t>
            </a:r>
          </a:p>
          <a:p>
            <a:pPr marL="171450" indent="-171450" fontAlgn="auto">
              <a:spcBef>
                <a:spcPts val="0"/>
              </a:spcBef>
              <a:spcAft>
                <a:spcPts val="0"/>
              </a:spcAft>
              <a:buFont typeface="Arial" panose="020B0604020202020204" pitchFamily="34" charset="0"/>
              <a:buChar char="•"/>
              <a:defRPr/>
            </a:pPr>
            <a:r>
              <a:rPr lang="en-US" dirty="0" smtClean="0"/>
              <a:t>Buildings/Infrastructure</a:t>
            </a:r>
          </a:p>
          <a:p>
            <a:pPr marL="171450" indent="-171450" fontAlgn="auto">
              <a:spcBef>
                <a:spcPts val="0"/>
              </a:spcBef>
              <a:spcAft>
                <a:spcPts val="0"/>
              </a:spcAft>
              <a:buFont typeface="Arial" panose="020B0604020202020204" pitchFamily="34" charset="0"/>
              <a:buChar char="•"/>
              <a:defRPr/>
            </a:pPr>
            <a:r>
              <a:rPr lang="en-US" dirty="0" smtClean="0"/>
              <a:t>Cities/Industry</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674288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l-GR" dirty="0" smtClean="0"/>
              <a:t>An </a:t>
            </a:r>
            <a:r>
              <a:rPr lang="en-US" altLang="el-GR" dirty="0" err="1" smtClean="0"/>
              <a:t>ExaByte</a:t>
            </a:r>
            <a:r>
              <a:rPr lang="en-US" altLang="el-GR" dirty="0" smtClean="0"/>
              <a:t> can contain 36.000 years of HD TV video.</a:t>
            </a:r>
            <a:endParaRPr lang="el-GR" altLang="el-GR" dirty="0" smtClean="0"/>
          </a:p>
        </p:txBody>
      </p:sp>
      <p:sp>
        <p:nvSpPr>
          <p:cNvPr id="7475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89BEDA01-CAE9-4F4B-87A0-4B7AD4D9CB93}" type="slidenum">
              <a:rPr lang="el-GR" altLang="el-GR">
                <a:latin typeface="Calibri" panose="020F0502020204030204" pitchFamily="34" charset="0"/>
              </a:rPr>
              <a:pPr fontAlgn="base">
                <a:spcBef>
                  <a:spcPct val="0"/>
                </a:spcBef>
                <a:spcAft>
                  <a:spcPct val="0"/>
                </a:spcAft>
              </a:pPr>
              <a:t>32</a:t>
            </a:fld>
            <a:endParaRPr lang="el-GR" altLang="el-GR">
              <a:latin typeface="Calibri" panose="020F0502020204030204" pitchFamily="34" charset="0"/>
            </a:endParaRPr>
          </a:p>
        </p:txBody>
      </p:sp>
    </p:spTree>
    <p:extLst>
      <p:ext uri="{BB962C8B-B14F-4D97-AF65-F5344CB8AC3E}">
        <p14:creationId xmlns:p14="http://schemas.microsoft.com/office/powerpoint/2010/main" val="3077941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Περισσότερες πληροφορίες βλέπε </a:t>
            </a:r>
            <a:r>
              <a:rPr lang="en-GB" dirty="0" smtClean="0"/>
              <a:t>http://webapptester.com/ti-einai-cloud-computing/</a:t>
            </a:r>
            <a:r>
              <a:rPr lang="el-GR" dirty="0" smtClean="0"/>
              <a:t> </a:t>
            </a:r>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473522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err="1" smtClean="0"/>
              <a:t>ΈργοLoon</a:t>
            </a:r>
            <a:r>
              <a:rPr lang="el-GR" sz="1200" dirty="0" smtClean="0"/>
              <a:t/>
            </a:r>
            <a:br>
              <a:rPr lang="el-GR" sz="1200" dirty="0" smtClean="0"/>
            </a:br>
            <a:r>
              <a:rPr lang="el-GR" sz="1200" dirty="0" smtClean="0"/>
              <a:t>Δισεκατομμύρια άνθρωποι θα μπορούσαν να πάρουν on-</a:t>
            </a:r>
            <a:r>
              <a:rPr lang="el-GR" sz="1200" dirty="0" err="1" smtClean="0"/>
              <a:t>line</a:t>
            </a:r>
            <a:r>
              <a:rPr lang="el-GR" sz="1200" dirty="0" smtClean="0"/>
              <a:t> για πρώτη φορά χάρη σε μπαλόνια ηλίου που το </a:t>
            </a:r>
            <a:r>
              <a:rPr lang="el-GR" sz="1200" dirty="0" err="1" smtClean="0"/>
              <a:t>Google</a:t>
            </a:r>
            <a:r>
              <a:rPr lang="el-GR" sz="1200" dirty="0" smtClean="0"/>
              <a:t> θα στείλει σύντομα πάνω από πολλά μέρη πύργους κυττάρων δεν φτάνουν.</a:t>
            </a:r>
            <a:br>
              <a:rPr lang="el-GR" sz="1200" dirty="0" smtClean="0"/>
            </a:br>
            <a:r>
              <a:rPr lang="el-GR" sz="1200" dirty="0" smtClean="0"/>
              <a:t>Διαθεσιμότητα: Ανακάλυψη 1-2 χρόνια</a:t>
            </a:r>
            <a:br>
              <a:rPr lang="el-GR" sz="1200" dirty="0" smtClean="0"/>
            </a:br>
            <a:r>
              <a:rPr lang="el-GR" sz="1200" dirty="0" smtClean="0"/>
              <a:t/>
            </a:r>
            <a:br>
              <a:rPr lang="el-GR" sz="1200" dirty="0" smtClean="0"/>
            </a:br>
            <a:r>
              <a:rPr lang="el-GR" sz="1200" dirty="0" smtClean="0"/>
              <a:t>Ένα αξιόπιστο και οικονομικά αποδοτικό τρόπο για την υπηρεσία παροχής Internet δέσμης από τον ουρανό σε μέρη λείπει αυτό.</a:t>
            </a:r>
            <a:br>
              <a:rPr lang="el-GR" sz="1200" dirty="0" smtClean="0"/>
            </a:br>
            <a:r>
              <a:rPr lang="el-GR" sz="1200" dirty="0" smtClean="0"/>
              <a:t>Γιατί πειράζει</a:t>
            </a:r>
            <a:br>
              <a:rPr lang="el-GR" sz="1200" dirty="0" smtClean="0"/>
            </a:br>
            <a:r>
              <a:rPr lang="el-GR" sz="1200" dirty="0" smtClean="0"/>
              <a:t>Πρόσβαση στο Internet θα μπορούσε να επεκτείνει εκπαιδευτικές και οικονομικές ευκαιρίες για τους 4,3 δισεκατομμύρια ανθρώπους που είναι εκτός σύνδεσης.</a:t>
            </a:r>
            <a:br>
              <a:rPr lang="el-GR" sz="1200" dirty="0" smtClean="0"/>
            </a:br>
            <a:r>
              <a:rPr lang="el-GR" sz="1200" dirty="0" smtClean="0"/>
              <a:t>Βασικοί Παίκτες</a:t>
            </a:r>
            <a:r>
              <a:rPr lang="en-US" sz="1200" baseline="0" dirty="0" smtClean="0"/>
              <a:t> </a:t>
            </a:r>
            <a:r>
              <a:rPr lang="el-GR" sz="1200" dirty="0" err="1" smtClean="0"/>
              <a:t>Google</a:t>
            </a:r>
            <a:r>
              <a:rPr lang="en-US" sz="1200" baseline="0" dirty="0" smtClean="0"/>
              <a:t> </a:t>
            </a:r>
            <a:r>
              <a:rPr lang="el-GR" sz="1200" dirty="0" smtClean="0"/>
              <a:t>Facebook</a:t>
            </a:r>
            <a:endParaRPr lang="el-GR" sz="1200" dirty="0" smtClean="0">
              <a:solidFill>
                <a:prstClr val="black"/>
              </a:solidFill>
              <a:latin typeface="Arial Narrow" pitchFamily="34" charset="0"/>
            </a:endParaRPr>
          </a:p>
          <a:p>
            <a:pPr algn="l"/>
            <a:endParaRPr lang="el-GR" sz="1200" dirty="0" smtClean="0">
              <a:solidFill>
                <a:prstClr val="black"/>
              </a:solidFill>
              <a:latin typeface="Arial Narrow" pitchFamily="34" charset="0"/>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46</a:t>
            </a:fld>
            <a:endParaRPr lang="el-GR">
              <a:solidFill>
                <a:prstClr val="black"/>
              </a:solidFill>
            </a:endParaRPr>
          </a:p>
        </p:txBody>
      </p:sp>
    </p:spTree>
    <p:extLst>
      <p:ext uri="{BB962C8B-B14F-4D97-AF65-F5344CB8AC3E}">
        <p14:creationId xmlns:p14="http://schemas.microsoft.com/office/powerpoint/2010/main" val="2947138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200" dirty="0" smtClean="0">
                <a:solidFill>
                  <a:prstClr val="black"/>
                </a:solidFill>
              </a:rPr>
              <a:t>Περιγραφές των πέντε γλωσσικών τομέων</a:t>
            </a:r>
            <a:r>
              <a:rPr lang="el-GR" sz="1200" baseline="0" dirty="0" smtClean="0">
                <a:solidFill>
                  <a:prstClr val="black"/>
                </a:solidFill>
              </a:rPr>
              <a:t> θα </a:t>
            </a:r>
            <a:r>
              <a:rPr lang="el-GR" sz="1200" dirty="0" smtClean="0">
                <a:solidFill>
                  <a:prstClr val="black"/>
                </a:solidFill>
              </a:rPr>
              <a:t>ακολουθήσουν.</a:t>
            </a:r>
          </a:p>
          <a:p>
            <a:pPr algn="just"/>
            <a:endParaRPr lang="el-GR" sz="1200" dirty="0" smtClean="0">
              <a:solidFill>
                <a:prstClr val="black"/>
              </a:solidFill>
              <a:latin typeface="Arial Narrow" pitchFamily="34" charset="0"/>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47</a:t>
            </a:fld>
            <a:endParaRPr lang="el-GR">
              <a:solidFill>
                <a:prstClr val="black"/>
              </a:solidFill>
            </a:endParaRPr>
          </a:p>
        </p:txBody>
      </p:sp>
    </p:spTree>
    <p:extLst>
      <p:ext uri="{BB962C8B-B14F-4D97-AF65-F5344CB8AC3E}">
        <p14:creationId xmlns:p14="http://schemas.microsoft.com/office/powerpoint/2010/main" val="2947138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The helium balloons are inflated to the size they reach in the stratosphere. The “ballonets” inside are filled with air or emptied to make the balloon fall or rise.</a:t>
            </a:r>
            <a:endParaRPr lang="el-GR" sz="1200" dirty="0" smtClean="0">
              <a:solidFill>
                <a:schemeClr val="bg1"/>
              </a:solidFill>
            </a:endParaRPr>
          </a:p>
          <a:p>
            <a:endParaRPr lang="en-US"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2729459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algn="just"/>
            <a:r>
              <a:rPr lang="el-GR" sz="1200" dirty="0" smtClean="0">
                <a:solidFill>
                  <a:prstClr val="black"/>
                </a:solidFill>
                <a:latin typeface="Arial Narrow" pitchFamily="34" charset="0"/>
              </a:rPr>
              <a:t>Αρχικά</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50</a:t>
            </a:fld>
            <a:endParaRPr lang="el-GR">
              <a:solidFill>
                <a:prstClr val="black"/>
              </a:solidFill>
            </a:endParaRPr>
          </a:p>
        </p:txBody>
      </p:sp>
    </p:spTree>
    <p:extLst>
      <p:ext uri="{BB962C8B-B14F-4D97-AF65-F5344CB8AC3E}">
        <p14:creationId xmlns:p14="http://schemas.microsoft.com/office/powerpoint/2010/main" val="313973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63</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64</a:t>
            </a:fld>
            <a:endParaRPr lang="el-GR"/>
          </a:p>
        </p:txBody>
      </p:sp>
    </p:spTree>
    <p:extLst>
      <p:ext uri="{BB962C8B-B14F-4D97-AF65-F5344CB8AC3E}">
        <p14:creationId xmlns:p14="http://schemas.microsoft.com/office/powerpoint/2010/main" val="3084435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dirty="0"/>
          </a:p>
        </p:txBody>
      </p:sp>
    </p:spTree>
    <p:extLst>
      <p:ext uri="{BB962C8B-B14F-4D97-AF65-F5344CB8AC3E}">
        <p14:creationId xmlns:p14="http://schemas.microsoft.com/office/powerpoint/2010/main" val="3142176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65</a:t>
            </a:fld>
            <a:endParaRPr lang="el-GR"/>
          </a:p>
        </p:txBody>
      </p:sp>
    </p:spTree>
    <p:extLst>
      <p:ext uri="{BB962C8B-B14F-4D97-AF65-F5344CB8AC3E}">
        <p14:creationId xmlns:p14="http://schemas.microsoft.com/office/powerpoint/2010/main" val="1754239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66</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67</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68</a:t>
            </a:fld>
            <a:endParaRPr lang="el-GR"/>
          </a:p>
        </p:txBody>
      </p:sp>
    </p:spTree>
    <p:extLst>
      <p:ext uri="{BB962C8B-B14F-4D97-AF65-F5344CB8AC3E}">
        <p14:creationId xmlns:p14="http://schemas.microsoft.com/office/powerpoint/2010/main" val="695961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69</a:t>
            </a:fld>
            <a:endParaRPr lang="el-GR"/>
          </a:p>
        </p:txBody>
      </p:sp>
    </p:spTree>
    <p:extLst>
      <p:ext uri="{BB962C8B-B14F-4D97-AF65-F5344CB8AC3E}">
        <p14:creationId xmlns:p14="http://schemas.microsoft.com/office/powerpoint/2010/main" val="31640164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dirty="0"/>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416644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l-GR" dirty="0" smtClean="0"/>
              <a:t>August 07, 2015 there was an estimated 3,179,035,200 Internet users worldwide. The number of Internet users represents nearly 40 percent of the world's population. The largest number of Internet users by country is China, followed by the United States and India.</a:t>
            </a:r>
          </a:p>
          <a:p>
            <a:pPr>
              <a:spcBef>
                <a:spcPct val="0"/>
              </a:spcBef>
            </a:pPr>
            <a:r>
              <a:rPr lang="en-US" altLang="el-GR" dirty="0" smtClean="0"/>
              <a:t>In September 2014, the total number of websites with a unique hostname online exceeded 1 billion. This is an increase from one website (info.cern.ch) in 1991. The first billion Internet users worldwide was reached in 2005.</a:t>
            </a:r>
          </a:p>
          <a:p>
            <a:pPr>
              <a:spcBef>
                <a:spcPct val="0"/>
              </a:spcBef>
            </a:pPr>
            <a:endParaRPr lang="el-GR" altLang="el-GR" dirty="0" smtClean="0"/>
          </a:p>
        </p:txBody>
      </p:sp>
      <p:sp>
        <p:nvSpPr>
          <p:cNvPr id="2355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7FEFCB09-6655-4354-B843-4626C13B6260}" type="slidenum">
              <a:rPr lang="el-GR" altLang="el-GR">
                <a:latin typeface="Calibri" panose="020F0502020204030204" pitchFamily="34" charset="0"/>
              </a:rPr>
              <a:pPr fontAlgn="base">
                <a:spcBef>
                  <a:spcPct val="0"/>
                </a:spcBef>
                <a:spcAft>
                  <a:spcPct val="0"/>
                </a:spcAft>
              </a:pPr>
              <a:t>13</a:t>
            </a:fld>
            <a:endParaRPr lang="el-GR" altLang="el-GR">
              <a:latin typeface="Calibri" panose="020F0502020204030204" pitchFamily="34" charset="0"/>
            </a:endParaRPr>
          </a:p>
        </p:txBody>
      </p:sp>
    </p:spTree>
    <p:extLst>
      <p:ext uri="{BB962C8B-B14F-4D97-AF65-F5344CB8AC3E}">
        <p14:creationId xmlns:p14="http://schemas.microsoft.com/office/powerpoint/2010/main" val="587060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2560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62A2BB45-D36E-403C-A4CD-D62B856264D5}" type="slidenum">
              <a:rPr lang="el-GR" altLang="el-GR">
                <a:latin typeface="Calibri" panose="020F0502020204030204" pitchFamily="34" charset="0"/>
              </a:rPr>
              <a:pPr fontAlgn="base">
                <a:spcBef>
                  <a:spcPct val="0"/>
                </a:spcBef>
                <a:spcAft>
                  <a:spcPct val="0"/>
                </a:spcAft>
              </a:pPr>
              <a:t>16</a:t>
            </a:fld>
            <a:endParaRPr lang="el-GR" altLang="el-GR">
              <a:latin typeface="Calibri" panose="020F0502020204030204" pitchFamily="34" charset="0"/>
            </a:endParaRPr>
          </a:p>
        </p:txBody>
      </p:sp>
    </p:spTree>
    <p:extLst>
      <p:ext uri="{BB962C8B-B14F-4D97-AF65-F5344CB8AC3E}">
        <p14:creationId xmlns:p14="http://schemas.microsoft.com/office/powerpoint/2010/main" val="3874521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l-GR" smtClean="0"/>
              <a:t>Where Web 2.0 is focused on people, the Semantic Web is focused on machines. The Web requires a human operator, using computer systems to perform the tasks required to find, search and aggregate its information. It's impossible for a computer to do these tasks without human guidance because Web pages are specifically designed for human readers. The Semantic Web is a project that aims to change that by presenting Web page data in such a way that it is understood by computers, enabling machines to do the searching, </a:t>
            </a:r>
            <a:r>
              <a:rPr lang="en-US" altLang="el-GR" smtClean="0">
                <a:hlinkClick r:id="rId3"/>
              </a:rPr>
              <a:t>aggregating</a:t>
            </a:r>
            <a:r>
              <a:rPr lang="en-US" altLang="el-GR" smtClean="0"/>
              <a:t> and combining of the Web's information — without a human operator.</a:t>
            </a:r>
            <a:endParaRPr lang="el-GR" altLang="el-GR" smtClean="0"/>
          </a:p>
        </p:txBody>
      </p:sp>
      <p:sp>
        <p:nvSpPr>
          <p:cNvPr id="2765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872B4639-D610-4981-A393-8F0F428489AA}" type="slidenum">
              <a:rPr lang="el-GR" altLang="el-GR">
                <a:latin typeface="Calibri" panose="020F0502020204030204" pitchFamily="34" charset="0"/>
              </a:rPr>
              <a:pPr fontAlgn="base">
                <a:spcBef>
                  <a:spcPct val="0"/>
                </a:spcBef>
                <a:spcAft>
                  <a:spcPct val="0"/>
                </a:spcAft>
              </a:pPr>
              <a:t>17</a:t>
            </a:fld>
            <a:endParaRPr lang="el-GR" altLang="el-GR">
              <a:latin typeface="Calibri" panose="020F0502020204030204" pitchFamily="34" charset="0"/>
            </a:endParaRPr>
          </a:p>
        </p:txBody>
      </p:sp>
    </p:spTree>
    <p:extLst>
      <p:ext uri="{BB962C8B-B14F-4D97-AF65-F5344CB8AC3E}">
        <p14:creationId xmlns:p14="http://schemas.microsoft.com/office/powerpoint/2010/main" val="1731883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l-GR" smtClean="0"/>
              <a:t>Where Web 2.0 is focused on people, the Semantic Web is focused on machines. The Web requires a human operator, using computer systems to perform the tasks required to find, search and aggregate its information. It's impossible for a computer to do these tasks without human guidance because Web pages are specifically designed for human readers. The Semantic Web is a project that aims to change that by presenting Web page data in such a way that it is understood by computers, enabling machines to do the searching, </a:t>
            </a:r>
            <a:r>
              <a:rPr lang="en-US" altLang="el-GR" smtClean="0">
                <a:hlinkClick r:id="rId3"/>
              </a:rPr>
              <a:t>aggregating</a:t>
            </a:r>
            <a:r>
              <a:rPr lang="en-US" altLang="el-GR" smtClean="0"/>
              <a:t> and combining of the Web's information — without a human operator.</a:t>
            </a:r>
            <a:endParaRPr lang="el-GR" altLang="el-GR" smtClean="0"/>
          </a:p>
        </p:txBody>
      </p:sp>
      <p:sp>
        <p:nvSpPr>
          <p:cNvPr id="2765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872B4639-D610-4981-A393-8F0F428489AA}" type="slidenum">
              <a:rPr lang="el-GR" altLang="el-GR">
                <a:latin typeface="Calibri" panose="020F0502020204030204" pitchFamily="34" charset="0"/>
              </a:rPr>
              <a:pPr fontAlgn="base">
                <a:spcBef>
                  <a:spcPct val="0"/>
                </a:spcBef>
                <a:spcAft>
                  <a:spcPct val="0"/>
                </a:spcAft>
              </a:pPr>
              <a:t>18</a:t>
            </a:fld>
            <a:endParaRPr lang="el-GR" altLang="el-GR">
              <a:latin typeface="Calibri" panose="020F0502020204030204" pitchFamily="34" charset="0"/>
            </a:endParaRPr>
          </a:p>
        </p:txBody>
      </p:sp>
    </p:spTree>
    <p:extLst>
      <p:ext uri="{BB962C8B-B14F-4D97-AF65-F5344CB8AC3E}">
        <p14:creationId xmlns:p14="http://schemas.microsoft.com/office/powerpoint/2010/main" val="1851536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marL="0" marR="0" indent="0" algn="ctr" defTabSz="914400" rtl="0" eaLnBrk="1" fontAlgn="auto" latinLnBrk="0" hangingPunct="1">
              <a:lnSpc>
                <a:spcPct val="100000"/>
              </a:lnSpc>
              <a:spcBef>
                <a:spcPct val="0"/>
              </a:spcBef>
              <a:spcAft>
                <a:spcPts val="0"/>
              </a:spcAft>
              <a:buClrTx/>
              <a:buSzTx/>
              <a:buFontTx/>
              <a:buNone/>
              <a:tabLst/>
              <a:defRPr>
                <a:solidFill>
                  <a:srgbClr val="C00000"/>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19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l-GR" sz="1000" b="1" dirty="0" smtClean="0">
                <a:solidFill>
                  <a:schemeClr val="bg1"/>
                </a:solidFill>
              </a:rPr>
              <a:t>Εφαρμογές Η/Υ στη </a:t>
            </a:r>
            <a:r>
              <a:rPr lang="el-GR" sz="1000" b="1" dirty="0" err="1" smtClean="0">
                <a:solidFill>
                  <a:schemeClr val="bg1"/>
                </a:solidFill>
              </a:rPr>
              <a:t>Λογοπαθολογία</a:t>
            </a:r>
            <a:r>
              <a:rPr lang="el-GR" sz="1000" b="1" dirty="0" smtClean="0">
                <a:solidFill>
                  <a:schemeClr val="bg1"/>
                </a:solidFill>
              </a:rPr>
              <a:t> </a:t>
            </a:r>
            <a:r>
              <a:rPr lang="en-US" sz="1000" b="1" dirty="0" smtClean="0">
                <a:solidFill>
                  <a:schemeClr val="bg1"/>
                </a:solidFill>
              </a:rPr>
              <a:t>-</a:t>
            </a:r>
            <a:r>
              <a:rPr lang="el-GR" sz="1000" b="1" dirty="0" smtClean="0">
                <a:solidFill>
                  <a:schemeClr val="bg1"/>
                </a:solidFill>
              </a:rPr>
              <a:t> </a:t>
            </a:r>
            <a:r>
              <a:rPr lang="el-GR" sz="1000" kern="1200" dirty="0" smtClean="0">
                <a:solidFill>
                  <a:schemeClr val="bg1"/>
                </a:solidFill>
                <a:latin typeface="+mn-lt"/>
                <a:ea typeface="+mn-ea"/>
                <a:cs typeface="+mn-cs"/>
              </a:rPr>
              <a:t>ΤΠΕ σήμερα</a:t>
            </a:r>
            <a:r>
              <a:rPr lang="el-GR" sz="1000" dirty="0" smtClean="0">
                <a:solidFill>
                  <a:schemeClr val="bg1"/>
                </a:solidFill>
              </a:rPr>
              <a:t>, ΤΜΗΜΑ</a:t>
            </a:r>
            <a:r>
              <a:rPr lang="el-GR" sz="1000" baseline="0" dirty="0" smtClean="0">
                <a:solidFill>
                  <a:schemeClr val="bg1"/>
                </a:solidFill>
              </a:rPr>
              <a:t> ΛΟΓΟΘΕΡΑΠΕΙΑΣ</a:t>
            </a:r>
            <a:r>
              <a:rPr lang="el-GR" sz="1000" dirty="0" smtClean="0">
                <a:solidFill>
                  <a:schemeClr val="bg1"/>
                </a:solidFill>
              </a:rPr>
              <a: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
        <p:nvSpPr>
          <p:cNvPr id="13" name="Τίτλος 1"/>
          <p:cNvSpPr txBox="1">
            <a:spLocks/>
          </p:cNvSpPr>
          <p:nvPr userDrawn="1"/>
        </p:nvSpPr>
        <p:spPr>
          <a:xfrm>
            <a:off x="17529" y="248816"/>
            <a:ext cx="9144000" cy="952500"/>
          </a:xfrm>
          <a:prstGeom prst="rect">
            <a:avLst/>
          </a:prstGeom>
          <a:solidFill>
            <a:schemeClr val="accent1">
              <a:alpha val="10000"/>
            </a:schemeClr>
          </a:solidFill>
          <a:ln>
            <a:noFill/>
          </a:ln>
          <a:effectLst>
            <a:outerShdw blurRad="152400" dist="317500" dir="5400000" sx="90000" sy="-19000" rotWithShape="0">
              <a:srgbClr val="FF0000">
                <a:alpha val="15000"/>
              </a:srgbClr>
            </a:outerShdw>
          </a:effectLst>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C00000"/>
                </a:solidFill>
                <a:latin typeface="+mj-lt"/>
                <a:ea typeface="+mj-ea"/>
                <a:cs typeface="+mj-cs"/>
              </a:defRPr>
            </a:lvl1pPr>
          </a:lstStyle>
          <a:p>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solidFill>
                  <a:srgbClr val="C00000"/>
                </a:solidFill>
              </a:defRPr>
            </a:lvl1pPr>
          </a:lstStyle>
          <a:p>
            <a:pPr lvl="0"/>
            <a:r>
              <a:rPr lang="el-GR" dirty="0" smtClean="0"/>
              <a:t>Στυλ κύριου τίτλου</a:t>
            </a:r>
            <a:endParaRPr lang="el-GR" dirty="0"/>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l-GR" sz="1000" b="1" dirty="0" smtClean="0">
                <a:solidFill>
                  <a:schemeClr val="bg1"/>
                </a:solidFill>
              </a:rPr>
              <a:t>Εφαρμογές Η/Υ στη </a:t>
            </a:r>
            <a:r>
              <a:rPr lang="el-GR" sz="1000" b="1" dirty="0" err="1" smtClean="0">
                <a:solidFill>
                  <a:schemeClr val="bg1"/>
                </a:solidFill>
              </a:rPr>
              <a:t>Λογοπαθολογία</a:t>
            </a:r>
            <a:r>
              <a:rPr lang="el-GR" sz="1000" b="1" dirty="0" smtClean="0">
                <a:solidFill>
                  <a:schemeClr val="bg1"/>
                </a:solidFill>
              </a:rPr>
              <a:t> </a:t>
            </a:r>
            <a:r>
              <a:rPr lang="en-US" sz="1000" b="1" dirty="0" smtClean="0">
                <a:solidFill>
                  <a:schemeClr val="bg1"/>
                </a:solidFill>
              </a:rPr>
              <a:t>-</a:t>
            </a:r>
            <a:r>
              <a:rPr lang="en-US" sz="1000" b="1" baseline="0" dirty="0" smtClean="0">
                <a:solidFill>
                  <a:schemeClr val="bg1"/>
                </a:solidFill>
              </a:rPr>
              <a:t> </a:t>
            </a:r>
            <a:r>
              <a:rPr lang="el-GR" sz="1000" kern="1200" dirty="0" smtClean="0">
                <a:solidFill>
                  <a:schemeClr val="bg1"/>
                </a:solidFill>
                <a:latin typeface="+mn-lt"/>
                <a:ea typeface="+mn-ea"/>
                <a:cs typeface="+mn-cs"/>
              </a:rPr>
              <a:t>ΤΠΕ σήμερα</a:t>
            </a:r>
            <a:r>
              <a:rPr lang="el-GR" sz="1000" dirty="0" smtClean="0">
                <a:solidFill>
                  <a:schemeClr val="bg1"/>
                </a:solidFill>
              </a:rPr>
              <a:t>, ΤΜΗΜΑ</a:t>
            </a:r>
            <a:r>
              <a:rPr lang="el-GR" sz="1000" baseline="0" dirty="0" smtClean="0">
                <a:solidFill>
                  <a:schemeClr val="bg1"/>
                </a:solidFill>
              </a:rPr>
              <a:t> ΛΟΓΟΘΕΡΑΠΕΙΑΣ</a:t>
            </a:r>
            <a:r>
              <a:rPr lang="el-GR" sz="1000" dirty="0" smtClean="0">
                <a:solidFill>
                  <a:schemeClr val="bg1"/>
                </a:solidFill>
              </a:rPr>
              <a:t>, ΤΕΙ ΗΠΕΙΡΟΥ </a:t>
            </a:r>
            <a:r>
              <a:rPr lang="el-GR" sz="1000" b="1" dirty="0" smtClean="0">
                <a:solidFill>
                  <a:schemeClr val="bg1"/>
                </a:solidFill>
              </a:rPr>
              <a:t>- Ανοιχτά Ακαδημαϊκά Μαθήματα στο ΤΕΙ Ηπείρου</a:t>
            </a:r>
            <a:endParaRPr lang="el-GR" sz="1000" b="1" dirty="0">
              <a:solidFill>
                <a:schemeClr val="bg1"/>
              </a:solidFill>
            </a:endParaRP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
        <p:nvSpPr>
          <p:cNvPr id="10" name="Τίτλος 1"/>
          <p:cNvSpPr txBox="1">
            <a:spLocks/>
          </p:cNvSpPr>
          <p:nvPr userDrawn="1"/>
        </p:nvSpPr>
        <p:spPr>
          <a:xfrm>
            <a:off x="17529" y="248816"/>
            <a:ext cx="9144000" cy="952500"/>
          </a:xfrm>
          <a:prstGeom prst="rect">
            <a:avLst/>
          </a:prstGeom>
          <a:solidFill>
            <a:schemeClr val="accent1">
              <a:alpha val="10000"/>
            </a:schemeClr>
          </a:solidFill>
          <a:ln>
            <a:noFill/>
          </a:ln>
          <a:effectLst>
            <a:outerShdw blurRad="152400" dist="317500" dir="5400000" sx="90000" sy="-19000" rotWithShape="0">
              <a:srgbClr val="FF0000">
                <a:alpha val="15000"/>
              </a:srgbClr>
            </a:outerShdw>
          </a:effectLst>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C00000"/>
                </a:solidFill>
                <a:latin typeface="+mj-lt"/>
                <a:ea typeface="+mj-ea"/>
                <a:cs typeface="+mj-cs"/>
              </a:defRPr>
            </a:lvl1pPr>
          </a:lstStyle>
          <a:p>
            <a:endParaRPr lang="el-GR" dirty="0"/>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webopedia.com/TERM/I/Internet.html"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n.wikipedia.org/wiki/Web_browser"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www.webopedia.com/TERM/U/URL.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gr.mouser.com/newproducts/applications.aspx?virtualdir=internet-of-thing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gr.mouser.com/newproducts/applications.aspx?virtualdir=internet-of-thing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gr.mouser.com/newproducts/applications.aspx?virtualdir=internet-of-thing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gr.mouser.com/newproducts/applications.aspx?virtualdir=internet-of-thing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gr.mouser.com/newproducts/applications.aspx?virtualdir=internet-of-thing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hyperlink" Target="https://www.youtube.com/watch?v=-haPdAeUyp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hyperlink" Target="http://webapptester.com/ti-einai-cloud-computin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hyperlink" Target="http://www.technologyreview.com/featuredstory/534986/project-loo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hyperlink" Target="https://el.wikipedia.org/wiki/%CE%94%CE%B9%CE%B1%CE%B4%CE%AF%CE%BA%CF%84%CF%85%CE%BF" TargetMode="External"/><Relationship Id="rId2" Type="http://schemas.openxmlformats.org/officeDocument/2006/relationships/hyperlink" Target="https://el.wikipedia.org/wiki/MatterNet" TargetMode="External"/><Relationship Id="rId1" Type="http://schemas.openxmlformats.org/officeDocument/2006/relationships/slideLayout" Target="../slideLayouts/slideLayout2.xml"/><Relationship Id="rId4" Type="http://schemas.openxmlformats.org/officeDocument/2006/relationships/hyperlink" Target="https://www.youtube.com/watch?v=-LOGF3hFxHU"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technologyreview.com/featuredstory/535016/internet-of-dna/"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hyperlink" Target="http://www.slideshare.net/javelintech/stratasys-3d-printers-from-javelin" TargetMode="External"/><Relationship Id="rId3" Type="http://schemas.openxmlformats.org/officeDocument/2006/relationships/hyperlink" Target="https://el.wikipedia.org/wiki/&#932;&#961;&#953;&#963;&#948;&#953;&#940;&#963;&#964;&#945;&#964;&#951;_&#949;&#954;&#964;&#973;&#960;&#969;&#963;&#951;" TargetMode="External"/><Relationship Id="rId7" Type="http://schemas.openxmlformats.org/officeDocument/2006/relationships/hyperlink" Target="http://www.amazon.com/Leap-Motion-Controller-Packaging-Software/dp/B00HVYBWQO"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fortunegreece.com/article/leap-motion-mia-mikroskopiki-siskevi-mia-terastia-idea/" TargetMode="External"/><Relationship Id="rId5" Type="http://schemas.openxmlformats.org/officeDocument/2006/relationships/hyperlink" Target="https://en.wikipedia.org/wiki/Web_browser" TargetMode="External"/><Relationship Id="rId4" Type="http://schemas.openxmlformats.org/officeDocument/2006/relationships/hyperlink" Target="http://www.webopedia.com/TERM/I/Internet.html"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eclass.teiep.gr/courses/LOGO123/" TargetMode="External"/><Relationship Id="rId4" Type="http://schemas.openxmlformats.org/officeDocument/2006/relationships/image" Target="../media/image2.jpeg"/></Relationships>
</file>

<file path=ppt/slides/_rels/slide66.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hyperlink" Target="https://el.wikipedia.org/wiki&#932;&#949;&#967;&#957;&#959;&#955;&#959;&#947;&#943;&#945;_&#960;&#955;&#951;&#961;&#959;&#966;&#959;&#961;&#953;&#974;&#957;_&#954;&#945;&#953;_&#949;&#960;&#953;&#954;&#959;&#953;&#957;&#969;&#957;&#943;&#945;&#96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918648" cy="1225021"/>
          </a:xfrm>
        </p:spPr>
        <p:txBody>
          <a:bodyPr>
            <a:normAutofit fontScale="90000"/>
          </a:bodyPr>
          <a:lstStyle/>
          <a:p>
            <a:r>
              <a:rPr lang="el-GR" dirty="0"/>
              <a:t>Εφαρμογές Η/Υ στη </a:t>
            </a:r>
            <a:r>
              <a:rPr lang="el-GR" dirty="0" err="1"/>
              <a:t>Λογοπαθολογία</a:t>
            </a:r>
            <a:endParaRPr lang="el-GR" dirty="0"/>
          </a:p>
        </p:txBody>
      </p:sp>
      <p:sp>
        <p:nvSpPr>
          <p:cNvPr id="3" name="Υπότιτλος 2"/>
          <p:cNvSpPr>
            <a:spLocks noGrp="1"/>
          </p:cNvSpPr>
          <p:nvPr>
            <p:ph type="subTitle" idx="1"/>
          </p:nvPr>
        </p:nvSpPr>
        <p:spPr>
          <a:xfrm>
            <a:off x="467544" y="2897167"/>
            <a:ext cx="8280920" cy="1460500"/>
          </a:xfrm>
        </p:spPr>
        <p:txBody>
          <a:bodyPr>
            <a:noAutofit/>
          </a:bodyPr>
          <a:lstStyle/>
          <a:p>
            <a:r>
              <a:rPr lang="el-GR" sz="2800" dirty="0" smtClean="0"/>
              <a:t>Ενότητα 1</a:t>
            </a:r>
            <a:r>
              <a:rPr lang="en-US" sz="2800" dirty="0" smtClean="0"/>
              <a:t> </a:t>
            </a:r>
            <a:r>
              <a:rPr lang="el-GR" sz="2800" dirty="0" smtClean="0"/>
              <a:t>:</a:t>
            </a:r>
            <a:r>
              <a:rPr lang="en-US" sz="2800" dirty="0" smtClean="0"/>
              <a:t> </a:t>
            </a:r>
            <a:r>
              <a:rPr lang="el-GR" sz="2800" b="1" dirty="0"/>
              <a:t>Τεχνολογίες Πληροφορίας και Επικοινωνιών σήμερα</a:t>
            </a:r>
            <a:endParaRPr lang="el-GR" sz="2800" dirty="0"/>
          </a:p>
          <a:p>
            <a:r>
              <a:rPr lang="el-GR" sz="2800" dirty="0"/>
              <a:t>Ευγενία </a:t>
            </a:r>
            <a:r>
              <a:rPr lang="el-GR" sz="2800" dirty="0" err="1"/>
              <a:t>Τόκη</a:t>
            </a:r>
            <a:endParaRPr lang="el-GR" sz="2800" dirty="0"/>
          </a:p>
          <a:p>
            <a:r>
              <a:rPr lang="el-GR" sz="2800" b="1" dirty="0" smtClean="0"/>
              <a:t/>
            </a:r>
            <a:br>
              <a:rPr lang="el-GR" sz="2800" b="1" dirty="0" smtClean="0"/>
            </a:br>
            <a:endParaRPr lang="el-GR" sz="2800" b="1" dirty="0"/>
          </a:p>
          <a:p>
            <a:r>
              <a:rPr lang="el-GR" sz="2800" dirty="0" smtClean="0"/>
              <a:t>Ευγενία</a:t>
            </a:r>
            <a:r>
              <a:rPr lang="en-US" sz="2800" dirty="0" smtClean="0"/>
              <a:t> </a:t>
            </a:r>
            <a:r>
              <a:rPr lang="el-GR" sz="2800" dirty="0" err="1" smtClean="0"/>
              <a:t>Τόκη</a:t>
            </a:r>
            <a:endParaRPr lang="el-GR" sz="2800" dirty="0" smtClean="0"/>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704896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Σύγχρονες ΤΠΕ </a:t>
            </a:r>
            <a:r>
              <a:rPr lang="el-GR" dirty="0" smtClean="0"/>
              <a:t>σήμερα</a:t>
            </a:r>
            <a:endParaRPr lang="el-GR" dirty="0"/>
          </a:p>
        </p:txBody>
      </p:sp>
      <p:sp>
        <p:nvSpPr>
          <p:cNvPr id="3" name="Text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2510397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212"/>
            <a:ext cx="8229600" cy="952500"/>
          </a:xfrm>
        </p:spPr>
        <p:txBody>
          <a:bodyPr/>
          <a:lstStyle/>
          <a:p>
            <a:r>
              <a:rPr lang="el-GR" dirty="0" smtClean="0"/>
              <a:t>Τεχνολογικά Επιτεύγματα (1/2)</a:t>
            </a:r>
            <a:endParaRPr lang="el-GR" dirty="0"/>
          </a:p>
        </p:txBody>
      </p:sp>
      <p:sp>
        <p:nvSpPr>
          <p:cNvPr id="3" name="Content Placeholder 2"/>
          <p:cNvSpPr>
            <a:spLocks noGrp="1"/>
          </p:cNvSpPr>
          <p:nvPr>
            <p:ph idx="1"/>
          </p:nvPr>
        </p:nvSpPr>
        <p:spPr>
          <a:xfrm>
            <a:off x="457200" y="1333500"/>
            <a:ext cx="8507288" cy="3771636"/>
          </a:xfrm>
        </p:spPr>
        <p:txBody>
          <a:bodyPr>
            <a:noAutofit/>
          </a:bodyPr>
          <a:lstStyle/>
          <a:p>
            <a:r>
              <a:rPr lang="el-GR" dirty="0"/>
              <a:t>Αυξημένη </a:t>
            </a:r>
            <a:r>
              <a:rPr lang="el-GR" dirty="0" smtClean="0"/>
              <a:t>υπολογιστική </a:t>
            </a:r>
            <a:r>
              <a:rPr lang="el-GR" dirty="0"/>
              <a:t>ισχύ </a:t>
            </a:r>
            <a:r>
              <a:rPr lang="el-GR" dirty="0" smtClean="0"/>
              <a:t>και μείωση του μεγέθους με χρήση πολυπύρηνων Επεξεργαστών (</a:t>
            </a:r>
            <a:r>
              <a:rPr lang="en-GB" dirty="0" smtClean="0"/>
              <a:t>Multicore CPUs</a:t>
            </a:r>
            <a:r>
              <a:rPr lang="el-GR" dirty="0" smtClean="0"/>
              <a:t>)</a:t>
            </a:r>
            <a:r>
              <a:rPr lang="en-GB" dirty="0" smtClean="0"/>
              <a:t> </a:t>
            </a:r>
            <a:endParaRPr lang="en-GB" dirty="0"/>
          </a:p>
          <a:p>
            <a:r>
              <a:rPr lang="el-GR" dirty="0" smtClean="0"/>
              <a:t>Έξυπνα </a:t>
            </a:r>
            <a:r>
              <a:rPr lang="el-GR" dirty="0"/>
              <a:t>κινητά – Ταμπλέτες</a:t>
            </a:r>
          </a:p>
          <a:p>
            <a:r>
              <a:rPr lang="el-GR" dirty="0"/>
              <a:t>Οθόνες </a:t>
            </a:r>
            <a:r>
              <a:rPr lang="en-GB" dirty="0"/>
              <a:t> </a:t>
            </a:r>
            <a:r>
              <a:rPr lang="el-GR" dirty="0" smtClean="0"/>
              <a:t>αφής</a:t>
            </a:r>
            <a:endParaRPr lang="en-GB" dirty="0"/>
          </a:p>
        </p:txBody>
      </p:sp>
      <p:sp>
        <p:nvSpPr>
          <p:cNvPr id="4" name="Slide Number Placeholder 3"/>
          <p:cNvSpPr>
            <a:spLocks noGrp="1"/>
          </p:cNvSpPr>
          <p:nvPr>
            <p:ph type="sldNum" sz="quarter" idx="12"/>
          </p:nvPr>
        </p:nvSpPr>
        <p:spPr/>
        <p:txBody>
          <a:bodyPr/>
          <a:lstStyle/>
          <a:p>
            <a:fld id="{53C4726A-630D-4CB4-B088-BAB00F4188E9}" type="slidenum">
              <a:rPr lang="el-GR" smtClean="0"/>
              <a:t>11</a:t>
            </a:fld>
            <a:endParaRPr lang="el-GR" dirty="0"/>
          </a:p>
        </p:txBody>
      </p:sp>
    </p:spTree>
    <p:extLst>
      <p:ext uri="{BB962C8B-B14F-4D97-AF65-F5344CB8AC3E}">
        <p14:creationId xmlns:p14="http://schemas.microsoft.com/office/powerpoint/2010/main" val="2042584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Τεχνολογικά Επιτεύγματα (2/2</a:t>
            </a:r>
            <a:r>
              <a:rPr lang="el-GR" dirty="0"/>
              <a:t>)</a:t>
            </a:r>
          </a:p>
        </p:txBody>
      </p:sp>
      <p:sp>
        <p:nvSpPr>
          <p:cNvPr id="3" name="Content Placeholder 2"/>
          <p:cNvSpPr>
            <a:spLocks noGrp="1"/>
          </p:cNvSpPr>
          <p:nvPr>
            <p:ph idx="1"/>
          </p:nvPr>
        </p:nvSpPr>
        <p:spPr>
          <a:xfrm>
            <a:off x="457200" y="1333500"/>
            <a:ext cx="8507288" cy="3771636"/>
          </a:xfrm>
        </p:spPr>
        <p:txBody>
          <a:bodyPr>
            <a:noAutofit/>
          </a:bodyPr>
          <a:lstStyle/>
          <a:p>
            <a:r>
              <a:rPr lang="el-GR" dirty="0"/>
              <a:t>Διαδίκτυο –</a:t>
            </a:r>
            <a:r>
              <a:rPr lang="en-US" dirty="0"/>
              <a:t>Web 2.0</a:t>
            </a:r>
            <a:r>
              <a:rPr lang="el-GR" dirty="0"/>
              <a:t> (Κοινωνικά δίκτυα) – Σημασιολογικός Ιστός</a:t>
            </a:r>
          </a:p>
          <a:p>
            <a:r>
              <a:rPr lang="en-US" dirty="0" smtClean="0"/>
              <a:t>Internet </a:t>
            </a:r>
            <a:r>
              <a:rPr lang="en-US" dirty="0"/>
              <a:t>of things</a:t>
            </a:r>
            <a:endParaRPr lang="el-GR" dirty="0"/>
          </a:p>
          <a:p>
            <a:r>
              <a:rPr lang="el-GR" dirty="0" smtClean="0"/>
              <a:t>Υπολογιστικό Σύννεφο (</a:t>
            </a:r>
            <a:r>
              <a:rPr lang="en-GB" dirty="0" smtClean="0"/>
              <a:t>Cloud Computing</a:t>
            </a:r>
            <a:r>
              <a:rPr lang="el-GR" dirty="0" smtClean="0"/>
              <a:t>)</a:t>
            </a:r>
            <a:r>
              <a:rPr lang="en-GB" dirty="0" smtClean="0"/>
              <a:t> </a:t>
            </a:r>
            <a:endParaRPr lang="el-GR" dirty="0"/>
          </a:p>
          <a:p>
            <a:r>
              <a:rPr lang="el-GR" dirty="0" smtClean="0"/>
              <a:t>3</a:t>
            </a:r>
            <a:r>
              <a:rPr lang="en-US" dirty="0" smtClean="0"/>
              <a:t>D </a:t>
            </a:r>
            <a:r>
              <a:rPr lang="el-GR" dirty="0" smtClean="0"/>
              <a:t>Εκτυπώσεις</a:t>
            </a:r>
            <a:endParaRPr lang="en-GB" dirty="0"/>
          </a:p>
        </p:txBody>
      </p:sp>
      <p:sp>
        <p:nvSpPr>
          <p:cNvPr id="4" name="Slide Number Placeholder 3"/>
          <p:cNvSpPr>
            <a:spLocks noGrp="1"/>
          </p:cNvSpPr>
          <p:nvPr>
            <p:ph type="sldNum" sz="quarter" idx="12"/>
          </p:nvPr>
        </p:nvSpPr>
        <p:spPr/>
        <p:txBody>
          <a:bodyPr/>
          <a:lstStyle/>
          <a:p>
            <a:fld id="{53C4726A-630D-4CB4-B088-BAB00F4188E9}" type="slidenum">
              <a:rPr lang="el-GR" smtClean="0"/>
              <a:t>12</a:t>
            </a:fld>
            <a:endParaRPr lang="el-GR" dirty="0"/>
          </a:p>
        </p:txBody>
      </p:sp>
    </p:spTree>
    <p:extLst>
      <p:ext uri="{BB962C8B-B14F-4D97-AF65-F5344CB8AC3E}">
        <p14:creationId xmlns:p14="http://schemas.microsoft.com/office/powerpoint/2010/main" val="2171542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1"/>
          <p:cNvSpPr>
            <a:spLocks noGrp="1"/>
          </p:cNvSpPr>
          <p:nvPr>
            <p:ph type="title"/>
          </p:nvPr>
        </p:nvSpPr>
        <p:spPr/>
        <p:txBody>
          <a:bodyPr/>
          <a:lstStyle/>
          <a:p>
            <a:r>
              <a:rPr lang="en-US" altLang="el-GR" dirty="0" smtClean="0"/>
              <a:t>Internet</a:t>
            </a:r>
            <a:r>
              <a:rPr lang="el-GR" altLang="el-GR" dirty="0" smtClean="0"/>
              <a:t> (1/2)</a:t>
            </a:r>
          </a:p>
        </p:txBody>
      </p:sp>
      <p:sp>
        <p:nvSpPr>
          <p:cNvPr id="22532" name="Ορθογώνιο 2"/>
          <p:cNvSpPr>
            <a:spLocks noChangeArrowheads="1"/>
          </p:cNvSpPr>
          <p:nvPr/>
        </p:nvSpPr>
        <p:spPr bwMode="auto">
          <a:xfrm>
            <a:off x="508397" y="1129308"/>
            <a:ext cx="860883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buFont typeface="Arial" panose="020B0604020202020204" pitchFamily="34" charset="0"/>
              <a:buChar char="•"/>
            </a:pPr>
            <a:r>
              <a:rPr lang="el-GR" altLang="el-GR" sz="2800" dirty="0" smtClean="0">
                <a:latin typeface="+mn-lt"/>
              </a:rPr>
              <a:t>Παγκόσμιο δίκτυο δισεκατομμυρίων Η/Υ/συσκευών συνδεμένων μεταξύ τους</a:t>
            </a:r>
            <a:r>
              <a:rPr lang="en-US" altLang="el-GR" sz="2800" dirty="0" smtClean="0">
                <a:latin typeface="+mn-lt"/>
              </a:rPr>
              <a:t> </a:t>
            </a:r>
            <a:r>
              <a:rPr lang="el-GR" altLang="el-GR" sz="2800" dirty="0">
                <a:latin typeface="+mn-lt"/>
              </a:rPr>
              <a:t>(υποδομή</a:t>
            </a:r>
            <a:r>
              <a:rPr lang="el-GR" altLang="el-GR" sz="2800" dirty="0" smtClean="0">
                <a:latin typeface="+mn-lt"/>
              </a:rPr>
              <a:t>)</a:t>
            </a:r>
          </a:p>
          <a:p>
            <a:pPr>
              <a:buFont typeface="Arial" panose="020B0604020202020204" pitchFamily="34" charset="0"/>
              <a:buChar char="•"/>
            </a:pPr>
            <a:r>
              <a:rPr lang="el-GR" altLang="el-GR" sz="2800" dirty="0" smtClean="0">
                <a:latin typeface="+mn-lt"/>
              </a:rPr>
              <a:t>μέσω </a:t>
            </a:r>
            <a:r>
              <a:rPr lang="el-GR" altLang="el-GR" sz="2800" dirty="0">
                <a:latin typeface="+mn-lt"/>
              </a:rPr>
              <a:t>ενσύρματων, ασύρματων, </a:t>
            </a:r>
            <a:r>
              <a:rPr lang="el-GR" altLang="el-GR" sz="2800" dirty="0" smtClean="0">
                <a:latin typeface="+mn-lt"/>
              </a:rPr>
              <a:t>δορυφορικών</a:t>
            </a:r>
            <a:r>
              <a:rPr lang="el-GR" altLang="el-GR" sz="2800" dirty="0">
                <a:latin typeface="+mn-lt"/>
              </a:rPr>
              <a:t> </a:t>
            </a:r>
            <a:r>
              <a:rPr lang="el-GR" altLang="el-GR" sz="2800" dirty="0" smtClean="0">
                <a:latin typeface="+mn-lt"/>
              </a:rPr>
              <a:t>κ.ά. </a:t>
            </a:r>
            <a:r>
              <a:rPr lang="el-GR" altLang="el-GR" sz="2800" dirty="0">
                <a:latin typeface="+mn-lt"/>
              </a:rPr>
              <a:t>συνδέσεων</a:t>
            </a:r>
            <a:endParaRPr lang="en-US" altLang="el-GR" sz="2800" dirty="0">
              <a:latin typeface="+mn-lt"/>
            </a:endParaRPr>
          </a:p>
          <a:p>
            <a:pPr eaLnBrk="1" hangingPunct="1">
              <a:buFont typeface="Arial" panose="020B0604020202020204" pitchFamily="34" charset="0"/>
              <a:buChar char="•"/>
            </a:pPr>
            <a:r>
              <a:rPr lang="en-US" altLang="el-GR" sz="2800" dirty="0" smtClean="0">
                <a:latin typeface="+mn-lt"/>
              </a:rPr>
              <a:t>07.08.2015</a:t>
            </a:r>
            <a:r>
              <a:rPr lang="en-US" altLang="el-GR" sz="2800" dirty="0">
                <a:latin typeface="+mn-lt"/>
              </a:rPr>
              <a:t>: </a:t>
            </a:r>
            <a:endParaRPr lang="el-GR" altLang="el-GR" sz="2800" dirty="0" smtClean="0">
              <a:latin typeface="+mn-lt"/>
            </a:endParaRPr>
          </a:p>
          <a:p>
            <a:pPr eaLnBrk="1" hangingPunct="1">
              <a:buFont typeface="Arial" panose="020B0604020202020204" pitchFamily="34" charset="0"/>
              <a:buChar char="•"/>
            </a:pPr>
            <a:r>
              <a:rPr lang="en-US" altLang="el-GR" sz="2800" dirty="0" smtClean="0">
                <a:latin typeface="+mn-lt"/>
              </a:rPr>
              <a:t>3,179,035,200 </a:t>
            </a:r>
            <a:r>
              <a:rPr lang="el-GR" altLang="el-GR" sz="2800" dirty="0" smtClean="0">
                <a:latin typeface="+mn-lt"/>
              </a:rPr>
              <a:t>οι διαδικτυακοί χρήστες παγκοσμίως </a:t>
            </a:r>
          </a:p>
          <a:p>
            <a:pPr marL="0" indent="0" eaLnBrk="1" hangingPunct="1"/>
            <a:r>
              <a:rPr lang="en-US" altLang="el-GR" sz="2800" dirty="0" smtClean="0">
                <a:latin typeface="+mn-lt"/>
              </a:rPr>
              <a:t>(40</a:t>
            </a:r>
            <a:r>
              <a:rPr lang="en-US" altLang="el-GR" sz="2800" dirty="0">
                <a:latin typeface="+mn-lt"/>
              </a:rPr>
              <a:t>% </a:t>
            </a:r>
            <a:r>
              <a:rPr lang="el-GR" altLang="el-GR" sz="2800" dirty="0" smtClean="0">
                <a:latin typeface="+mn-lt"/>
              </a:rPr>
              <a:t>του παγκόσμιου πληθυσμού</a:t>
            </a:r>
            <a:r>
              <a:rPr lang="en-US" altLang="el-GR" sz="2800" dirty="0" smtClean="0">
                <a:latin typeface="+mn-lt"/>
              </a:rPr>
              <a:t>)</a:t>
            </a:r>
            <a:endParaRPr lang="en-US" altLang="el-GR" sz="2800" dirty="0">
              <a:latin typeface="+mn-lt"/>
            </a:endParaRPr>
          </a:p>
          <a:p>
            <a:pPr eaLnBrk="1" hangingPunct="1">
              <a:buFont typeface="Arial" panose="020B0604020202020204" pitchFamily="34" charset="0"/>
              <a:buChar char="•"/>
            </a:pPr>
            <a:endParaRPr lang="en-US" altLang="el-GR" sz="2800" dirty="0">
              <a:latin typeface="+mn-lt"/>
            </a:endParaRPr>
          </a:p>
        </p:txBody>
      </p:sp>
    </p:spTree>
    <p:extLst>
      <p:ext uri="{BB962C8B-B14F-4D97-AF65-F5344CB8AC3E}">
        <p14:creationId xmlns:p14="http://schemas.microsoft.com/office/powerpoint/2010/main" val="3604292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sz="half" idx="2"/>
          </p:nvPr>
        </p:nvSpPr>
        <p:spPr/>
        <p:txBody>
          <a:bodyPr/>
          <a:lstStyle/>
          <a:p>
            <a:r>
              <a:rPr lang="el-GR" altLang="el-GR" dirty="0">
                <a:hlinkClick r:id="rId2"/>
              </a:rPr>
              <a:t>http://www.webopedia.com/TERM/I/Internet.html</a:t>
            </a:r>
            <a:r>
              <a:rPr lang="en-US" altLang="el-GR" dirty="0"/>
              <a:t> </a:t>
            </a:r>
            <a:endParaRPr lang="el-GR" altLang="el-GR" dirty="0"/>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14</a:t>
            </a:fld>
            <a:endParaRPr lang="el-GR" dirty="0"/>
          </a:p>
        </p:txBody>
      </p:sp>
      <p:sp>
        <p:nvSpPr>
          <p:cNvPr id="5" name="Τίτλος 4"/>
          <p:cNvSpPr>
            <a:spLocks noGrp="1"/>
          </p:cNvSpPr>
          <p:nvPr>
            <p:ph type="title"/>
          </p:nvPr>
        </p:nvSpPr>
        <p:spPr/>
        <p:txBody>
          <a:bodyPr/>
          <a:lstStyle/>
          <a:p>
            <a:r>
              <a:rPr lang="en-US" dirty="0" smtClean="0"/>
              <a:t>Internet (2/2)</a:t>
            </a:r>
            <a:endParaRPr lang="en-US" dirty="0"/>
          </a:p>
        </p:txBody>
      </p:sp>
      <p:pic>
        <p:nvPicPr>
          <p:cNvPr id="8" name="Picture 2" descr="http://i.livescience.com/images/i/000/036/864/original/Internet-IPv6.jpg?1361298852"/>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t="15030" b="15030"/>
          <a:stretch>
            <a:fillRect/>
          </a:stretch>
        </p:blipFill>
        <p:spPr>
          <a:noFill/>
        </p:spPr>
      </p:pic>
    </p:spTree>
    <p:extLst>
      <p:ext uri="{BB962C8B-B14F-4D97-AF65-F5344CB8AC3E}">
        <p14:creationId xmlns:p14="http://schemas.microsoft.com/office/powerpoint/2010/main" val="4178886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sz="half" idx="2"/>
          </p:nvPr>
        </p:nvSpPr>
        <p:spPr/>
        <p:txBody>
          <a:bodyPr/>
          <a:lstStyle/>
          <a:p>
            <a:r>
              <a:rPr lang="el-GR" altLang="el-GR" dirty="0">
                <a:hlinkClick r:id="rId2"/>
              </a:rPr>
              <a:t>https://en.wikipedia.org/wiki/Web_browser</a:t>
            </a:r>
            <a:r>
              <a:rPr lang="en-US" altLang="el-GR" dirty="0"/>
              <a:t> </a:t>
            </a:r>
            <a:endParaRPr lang="el-GR" alt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15</a:t>
            </a:fld>
            <a:endParaRPr lang="el-GR" dirty="0"/>
          </a:p>
        </p:txBody>
      </p:sp>
      <p:sp>
        <p:nvSpPr>
          <p:cNvPr id="5" name="Τίτλος 4"/>
          <p:cNvSpPr>
            <a:spLocks noGrp="1"/>
          </p:cNvSpPr>
          <p:nvPr>
            <p:ph type="title"/>
          </p:nvPr>
        </p:nvSpPr>
        <p:spPr/>
        <p:txBody>
          <a:bodyPr>
            <a:normAutofit fontScale="90000"/>
          </a:bodyPr>
          <a:lstStyle/>
          <a:p>
            <a:r>
              <a:rPr lang="el-GR" altLang="el-GR" dirty="0" err="1"/>
              <a:t>Οπτικοποίηση</a:t>
            </a:r>
            <a:r>
              <a:rPr lang="en-US" altLang="el-GR" dirty="0"/>
              <a:t> </a:t>
            </a:r>
            <a:r>
              <a:rPr lang="el-GR" altLang="el-GR" dirty="0"/>
              <a:t>των διασυνδεδεμένων συσκευών/κόμβων του διαδικτύου</a:t>
            </a:r>
            <a:endParaRPr lang="en-US" dirty="0"/>
          </a:p>
        </p:txBody>
      </p:sp>
      <p:pic>
        <p:nvPicPr>
          <p:cNvPr id="10" name="Εικόνα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294" y="1170565"/>
            <a:ext cx="2952388" cy="2945061"/>
          </a:xfrm>
          <a:prstGeom prst="rect">
            <a:avLst/>
          </a:prstGeom>
        </p:spPr>
      </p:pic>
    </p:spTree>
    <p:extLst>
      <p:ext uri="{BB962C8B-B14F-4D97-AF65-F5344CB8AC3E}">
        <p14:creationId xmlns:p14="http://schemas.microsoft.com/office/powerpoint/2010/main" val="2175285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1"/>
          <p:cNvSpPr>
            <a:spLocks noGrp="1"/>
          </p:cNvSpPr>
          <p:nvPr>
            <p:ph type="title"/>
          </p:nvPr>
        </p:nvSpPr>
        <p:spPr/>
        <p:txBody>
          <a:bodyPr>
            <a:normAutofit/>
          </a:bodyPr>
          <a:lstStyle/>
          <a:p>
            <a:r>
              <a:rPr lang="el-GR" altLang="el-GR" dirty="0" smtClean="0"/>
              <a:t>Κόμβοι στο διαδίκτυο</a:t>
            </a:r>
          </a:p>
        </p:txBody>
      </p:sp>
      <p:sp>
        <p:nvSpPr>
          <p:cNvPr id="24581" name="Ορθογώνιο 2"/>
          <p:cNvSpPr>
            <a:spLocks noChangeArrowheads="1"/>
          </p:cNvSpPr>
          <p:nvPr/>
        </p:nvSpPr>
        <p:spPr bwMode="auto">
          <a:xfrm>
            <a:off x="0" y="1481867"/>
            <a:ext cx="932452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Font typeface="Arial" panose="020B0604020202020204" pitchFamily="34" charset="0"/>
              <a:buChar char="•"/>
            </a:pPr>
            <a:r>
              <a:rPr lang="en-US" altLang="el-GR" sz="2800" dirty="0"/>
              <a:t>Internet address </a:t>
            </a:r>
            <a:r>
              <a:rPr lang="el-GR" altLang="el-GR" sz="2800" dirty="0" smtClean="0"/>
              <a:t>διεύθυνση με την οποία αναγνωρίζεται ως μοναδικός κάθε κόμβος στο διαδίκτυο</a:t>
            </a:r>
            <a:r>
              <a:rPr lang="en-US" altLang="el-GR" sz="2800" dirty="0" smtClean="0"/>
              <a:t>.</a:t>
            </a:r>
            <a:r>
              <a:rPr lang="en-US" altLang="el-GR" sz="2800" dirty="0"/>
              <a:t>  </a:t>
            </a:r>
          </a:p>
          <a:p>
            <a:pPr marL="457200" indent="-457200">
              <a:buFont typeface="Arial" panose="020B0604020202020204" pitchFamily="34" charset="0"/>
              <a:buChar char="•"/>
            </a:pPr>
            <a:r>
              <a:rPr lang="en-US" altLang="el-GR" sz="2800" dirty="0" smtClean="0"/>
              <a:t>A</a:t>
            </a:r>
            <a:r>
              <a:rPr lang="el-GR" altLang="el-GR" sz="2800" dirty="0" err="1" smtClean="0"/>
              <a:t>ναφορά</a:t>
            </a:r>
            <a:r>
              <a:rPr lang="el-GR" altLang="el-GR" sz="2800" dirty="0" smtClean="0"/>
              <a:t> σε έναν κόμβο με:</a:t>
            </a:r>
          </a:p>
          <a:p>
            <a:pPr marL="800100" lvl="1" indent="-342900">
              <a:buFont typeface="Arial" panose="020B0604020202020204" pitchFamily="34" charset="0"/>
              <a:buChar char="•"/>
            </a:pPr>
            <a:r>
              <a:rPr lang="el-GR" altLang="el-GR" sz="2400" dirty="0" smtClean="0"/>
              <a:t>Χρήση της διεύθυνσή του (</a:t>
            </a:r>
            <a:r>
              <a:rPr lang="en-US" altLang="el-GR" sz="2400" dirty="0" smtClean="0"/>
              <a:t>IP address</a:t>
            </a:r>
            <a:r>
              <a:rPr lang="el-GR" altLang="el-GR" sz="2400" dirty="0" smtClean="0"/>
              <a:t>) </a:t>
            </a:r>
          </a:p>
          <a:p>
            <a:pPr marL="800100" lvl="1" indent="-342900">
              <a:buFont typeface="Arial" panose="020B0604020202020204" pitchFamily="34" charset="0"/>
              <a:buChar char="•"/>
            </a:pPr>
            <a:r>
              <a:rPr lang="el-GR" altLang="el-GR" sz="2400" dirty="0" smtClean="0"/>
              <a:t>Όνομα της διεύθυνσης </a:t>
            </a:r>
            <a:r>
              <a:rPr lang="en-US" altLang="el-GR" sz="2400" dirty="0" smtClean="0"/>
              <a:t>(URL</a:t>
            </a:r>
            <a:r>
              <a:rPr lang="el-GR" altLang="el-GR" sz="2400" dirty="0" smtClean="0"/>
              <a:t>-</a:t>
            </a:r>
            <a:r>
              <a:rPr lang="en-GB" sz="2400" b="1" i="1" dirty="0"/>
              <a:t>U</a:t>
            </a:r>
            <a:r>
              <a:rPr lang="en-GB" sz="2400" i="1" dirty="0"/>
              <a:t>niform </a:t>
            </a:r>
            <a:r>
              <a:rPr lang="en-GB" sz="2400" b="1" i="1" dirty="0"/>
              <a:t>R</a:t>
            </a:r>
            <a:r>
              <a:rPr lang="en-GB" sz="2400" i="1" dirty="0"/>
              <a:t>esource </a:t>
            </a:r>
            <a:r>
              <a:rPr lang="en-GB" sz="2400" b="1" i="1" dirty="0"/>
              <a:t>L</a:t>
            </a:r>
            <a:r>
              <a:rPr lang="en-GB" sz="2400" i="1" dirty="0"/>
              <a:t>ocator</a:t>
            </a:r>
            <a:r>
              <a:rPr lang="en-US" altLang="el-GR" sz="2400" dirty="0" smtClean="0"/>
              <a:t>)</a:t>
            </a:r>
            <a:endParaRPr lang="el-GR" altLang="el-GR" sz="2400" dirty="0" smtClean="0"/>
          </a:p>
          <a:p>
            <a:pPr marL="457200" indent="-457200">
              <a:buFont typeface="Arial" panose="020B0604020202020204" pitchFamily="34" charset="0"/>
              <a:buChar char="•"/>
            </a:pPr>
            <a:r>
              <a:rPr lang="el-GR" altLang="el-GR" sz="2800" dirty="0"/>
              <a:t>Δυνατότητα «απεριόριστων» συνδεδεμένων στο διαδίκτυο συσκευών με τη Μετάβαση από </a:t>
            </a:r>
            <a:r>
              <a:rPr lang="en-US" altLang="el-GR" sz="2800" dirty="0"/>
              <a:t>IPv4 </a:t>
            </a:r>
            <a:r>
              <a:rPr lang="el-GR" altLang="el-GR" sz="2800" dirty="0"/>
              <a:t>σε </a:t>
            </a:r>
            <a:r>
              <a:rPr lang="en-US" altLang="el-GR" sz="2800" dirty="0"/>
              <a:t>IPv6 </a:t>
            </a:r>
            <a:endParaRPr lang="el-GR" altLang="el-GR" sz="2800" dirty="0"/>
          </a:p>
          <a:p>
            <a:pPr eaLnBrk="1" hangingPunct="1">
              <a:buFont typeface="Arial" panose="020B0604020202020204" pitchFamily="34" charset="0"/>
              <a:buChar char="•"/>
            </a:pPr>
            <a:endParaRPr lang="el-GR" altLang="el-GR" sz="2400" dirty="0"/>
          </a:p>
        </p:txBody>
      </p:sp>
      <p:sp>
        <p:nvSpPr>
          <p:cNvPr id="2" name="Rectangle 1"/>
          <p:cNvSpPr/>
          <p:nvPr/>
        </p:nvSpPr>
        <p:spPr>
          <a:xfrm>
            <a:off x="323528" y="5129019"/>
            <a:ext cx="4572000" cy="276999"/>
          </a:xfrm>
          <a:prstGeom prst="rect">
            <a:avLst/>
          </a:prstGeom>
        </p:spPr>
        <p:txBody>
          <a:bodyPr>
            <a:spAutoFit/>
          </a:bodyPr>
          <a:lstStyle/>
          <a:p>
            <a:r>
              <a:rPr lang="el-GR" sz="1200" dirty="0">
                <a:hlinkClick r:id="rId3"/>
              </a:rPr>
              <a:t>http://</a:t>
            </a:r>
            <a:r>
              <a:rPr lang="el-GR" sz="1200" dirty="0" smtClean="0">
                <a:hlinkClick r:id="rId3"/>
              </a:rPr>
              <a:t>www.webopedia.com/TERM/U/URL.html</a:t>
            </a:r>
            <a:r>
              <a:rPr lang="en-US" sz="1200" dirty="0" smtClean="0"/>
              <a:t> </a:t>
            </a:r>
            <a:endParaRPr lang="el-GR" sz="1200" dirty="0"/>
          </a:p>
        </p:txBody>
      </p:sp>
    </p:spTree>
    <p:extLst>
      <p:ext uri="{BB962C8B-B14F-4D97-AF65-F5344CB8AC3E}">
        <p14:creationId xmlns:p14="http://schemas.microsoft.com/office/powerpoint/2010/main" val="3499679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p:cNvSpPr>
            <a:spLocks noGrp="1"/>
          </p:cNvSpPr>
          <p:nvPr>
            <p:ph type="title"/>
          </p:nvPr>
        </p:nvSpPr>
        <p:spPr/>
        <p:txBody>
          <a:bodyPr/>
          <a:lstStyle/>
          <a:p>
            <a:r>
              <a:rPr lang="en-US" altLang="el-GR" dirty="0" smtClean="0"/>
              <a:t>www</a:t>
            </a:r>
            <a:r>
              <a:rPr lang="el-GR" altLang="el-GR" dirty="0" smtClean="0"/>
              <a:t> (1/2)</a:t>
            </a:r>
          </a:p>
        </p:txBody>
      </p:sp>
      <p:sp>
        <p:nvSpPr>
          <p:cNvPr id="26627" name="Θέση περιεχομένου 2"/>
          <p:cNvSpPr>
            <a:spLocks noGrp="1"/>
          </p:cNvSpPr>
          <p:nvPr>
            <p:ph idx="1"/>
          </p:nvPr>
        </p:nvSpPr>
        <p:spPr>
          <a:xfrm>
            <a:off x="508397" y="1563291"/>
            <a:ext cx="7510463" cy="2911078"/>
          </a:xfrm>
        </p:spPr>
        <p:txBody>
          <a:bodyPr>
            <a:noAutofit/>
          </a:bodyPr>
          <a:lstStyle/>
          <a:p>
            <a:r>
              <a:rPr lang="el-GR" dirty="0"/>
              <a:t>Παγκόσμιος ιστός </a:t>
            </a:r>
            <a:r>
              <a:rPr lang="en-US" altLang="el-GR" dirty="0" smtClean="0"/>
              <a:t>(World </a:t>
            </a:r>
            <a:r>
              <a:rPr lang="en-US" altLang="el-GR" dirty="0"/>
              <a:t>Wide </a:t>
            </a:r>
            <a:r>
              <a:rPr lang="en-US" altLang="el-GR" dirty="0" smtClean="0"/>
              <a:t>Web</a:t>
            </a:r>
            <a:r>
              <a:rPr lang="el-GR" altLang="el-GR" dirty="0"/>
              <a:t> </a:t>
            </a:r>
            <a:r>
              <a:rPr lang="el-GR" altLang="el-GR" dirty="0" smtClean="0"/>
              <a:t>ή </a:t>
            </a:r>
            <a:r>
              <a:rPr lang="en-US" altLang="el-GR" dirty="0" smtClean="0"/>
              <a:t>Web</a:t>
            </a:r>
            <a:r>
              <a:rPr lang="en-US" altLang="el-GR" dirty="0"/>
              <a:t>) </a:t>
            </a:r>
            <a:r>
              <a:rPr lang="el-GR" dirty="0" smtClean="0"/>
              <a:t>είναι </a:t>
            </a:r>
            <a:r>
              <a:rPr lang="el-GR" dirty="0"/>
              <a:t>το δίκτυο των συνδεδεμένων υπολογιστών και δικτύων σε παγκόσμια κλίμακα, το οποίο χρησιμοποιεί συγκεκριμένη ομάδα πρωτοκόλλων επικοινωνίας, γνωστή ως "</a:t>
            </a:r>
            <a:r>
              <a:rPr lang="el-GR" dirty="0" err="1"/>
              <a:t>http</a:t>
            </a:r>
            <a:r>
              <a:rPr lang="el-GR" dirty="0" smtClean="0"/>
              <a:t>"</a:t>
            </a:r>
          </a:p>
        </p:txBody>
      </p:sp>
    </p:spTree>
    <p:extLst>
      <p:ext uri="{BB962C8B-B14F-4D97-AF65-F5344CB8AC3E}">
        <p14:creationId xmlns:p14="http://schemas.microsoft.com/office/powerpoint/2010/main" val="3264737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p:cNvSpPr>
            <a:spLocks noGrp="1"/>
          </p:cNvSpPr>
          <p:nvPr>
            <p:ph type="title"/>
          </p:nvPr>
        </p:nvSpPr>
        <p:spPr/>
        <p:txBody>
          <a:bodyPr/>
          <a:lstStyle/>
          <a:p>
            <a:r>
              <a:rPr lang="en-US" altLang="el-GR" dirty="0" smtClean="0"/>
              <a:t>www</a:t>
            </a:r>
            <a:r>
              <a:rPr lang="el-GR" altLang="el-GR" dirty="0" smtClean="0"/>
              <a:t> (2/2)</a:t>
            </a:r>
          </a:p>
        </p:txBody>
      </p:sp>
      <p:sp>
        <p:nvSpPr>
          <p:cNvPr id="26627" name="Θέση περιεχομένου 2"/>
          <p:cNvSpPr>
            <a:spLocks noGrp="1"/>
          </p:cNvSpPr>
          <p:nvPr>
            <p:ph idx="1"/>
          </p:nvPr>
        </p:nvSpPr>
        <p:spPr>
          <a:xfrm>
            <a:off x="508397" y="1563291"/>
            <a:ext cx="7510463" cy="2911078"/>
          </a:xfrm>
        </p:spPr>
        <p:txBody>
          <a:bodyPr>
            <a:noAutofit/>
          </a:bodyPr>
          <a:lstStyle/>
          <a:p>
            <a:r>
              <a:rPr lang="el-GR" dirty="0" smtClean="0"/>
              <a:t>Είναι ένας τρόπος πρόσβασης σε πληροφορίες χρησιμοποιώντας ως μέσο το διαδίκτυο</a:t>
            </a:r>
          </a:p>
          <a:p>
            <a:r>
              <a:rPr lang="el-GR" dirty="0" smtClean="0"/>
              <a:t>Είναι ένα μοντέλο διαμοιρασμού πληροφοριών βασισμένο στο διαδίκτυο</a:t>
            </a:r>
          </a:p>
        </p:txBody>
      </p:sp>
    </p:spTree>
    <p:extLst>
      <p:ext uri="{BB962C8B-B14F-4D97-AF65-F5344CB8AC3E}">
        <p14:creationId xmlns:p14="http://schemas.microsoft.com/office/powerpoint/2010/main" val="946727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p:cNvSpPr>
            <a:spLocks noGrp="1"/>
          </p:cNvSpPr>
          <p:nvPr>
            <p:ph type="title"/>
          </p:nvPr>
        </p:nvSpPr>
        <p:spPr/>
        <p:txBody>
          <a:bodyPr/>
          <a:lstStyle/>
          <a:p>
            <a:r>
              <a:rPr lang="en-US" altLang="el-GR" dirty="0" smtClean="0"/>
              <a:t>www - web 2.0</a:t>
            </a:r>
            <a:r>
              <a:rPr lang="el-GR" altLang="el-GR" dirty="0" smtClean="0"/>
              <a:t>  (</a:t>
            </a:r>
            <a:r>
              <a:rPr lang="el-GR" altLang="el-GR" dirty="0"/>
              <a:t>1/2)</a:t>
            </a:r>
            <a:endParaRPr lang="el-GR" altLang="el-GR" dirty="0" smtClean="0"/>
          </a:p>
        </p:txBody>
      </p:sp>
      <p:sp>
        <p:nvSpPr>
          <p:cNvPr id="26627" name="Θέση περιεχομένου 2"/>
          <p:cNvSpPr>
            <a:spLocks noGrp="1"/>
          </p:cNvSpPr>
          <p:nvPr>
            <p:ph idx="1"/>
          </p:nvPr>
        </p:nvSpPr>
        <p:spPr>
          <a:xfrm>
            <a:off x="508397" y="1563291"/>
            <a:ext cx="7510463" cy="2911078"/>
          </a:xfrm>
        </p:spPr>
        <p:txBody>
          <a:bodyPr>
            <a:noAutofit/>
          </a:bodyPr>
          <a:lstStyle/>
          <a:p>
            <a:pPr algn="just"/>
            <a:r>
              <a:rPr lang="el-GR" altLang="el-GR" dirty="0" smtClean="0"/>
              <a:t>Το </a:t>
            </a:r>
            <a:r>
              <a:rPr lang="en-US" altLang="el-GR" dirty="0"/>
              <a:t>Web 2.0 </a:t>
            </a:r>
            <a:r>
              <a:rPr lang="el-GR" altLang="el-GR" dirty="0"/>
              <a:t>έχει να κάνει με τους ανθρώπους και την κοινωνικοποίησή τους (</a:t>
            </a:r>
            <a:r>
              <a:rPr lang="en-US" altLang="el-GR" dirty="0"/>
              <a:t>social thing</a:t>
            </a:r>
            <a:r>
              <a:rPr lang="el-GR" altLang="el-GR" dirty="0"/>
              <a:t>) με τη δυνατότητα της συνεργασίας και της ανταλλαγής πληροφοριών </a:t>
            </a:r>
            <a:r>
              <a:rPr lang="en-US" altLang="el-GR" dirty="0"/>
              <a:t>online</a:t>
            </a:r>
          </a:p>
          <a:p>
            <a:pPr algn="just"/>
            <a:endParaRPr lang="el-GR" altLang="el-GR" sz="2800" dirty="0"/>
          </a:p>
          <a:p>
            <a:pPr algn="just"/>
            <a:endParaRPr lang="el-GR" altLang="el-GR" sz="2800" dirty="0"/>
          </a:p>
        </p:txBody>
      </p:sp>
    </p:spTree>
    <p:extLst>
      <p:ext uri="{BB962C8B-B14F-4D97-AF65-F5344CB8AC3E}">
        <p14:creationId xmlns:p14="http://schemas.microsoft.com/office/powerpoint/2010/main" val="3773736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323528" y="1451299"/>
            <a:ext cx="8640960" cy="2702345"/>
          </a:xfrm>
        </p:spPr>
        <p:txBody>
          <a:bodyPr>
            <a:noAutofit/>
          </a:bodyPr>
          <a:lstStyle/>
          <a:p>
            <a:pPr algn="l"/>
            <a:r>
              <a:rPr lang="el-GR" sz="2800" dirty="0" smtClean="0"/>
              <a:t>Τμήμα Λογοθεραπείας</a:t>
            </a:r>
          </a:p>
          <a:p>
            <a:pPr algn="l"/>
            <a:r>
              <a:rPr lang="el-GR" b="1" dirty="0"/>
              <a:t>Εφαρμογές Η/Υ στη </a:t>
            </a:r>
            <a:r>
              <a:rPr lang="el-GR" b="1" dirty="0" err="1" smtClean="0"/>
              <a:t>Λογοπαθολογία</a:t>
            </a:r>
            <a:endParaRPr lang="el-GR" b="1" dirty="0" smtClean="0"/>
          </a:p>
          <a:p>
            <a:pPr algn="l"/>
            <a:r>
              <a:rPr lang="el-GR" sz="2800" b="1" dirty="0" smtClean="0"/>
              <a:t>Ενότητα 1:</a:t>
            </a:r>
            <a:r>
              <a:rPr lang="en-US" sz="2800" dirty="0" smtClean="0"/>
              <a:t> </a:t>
            </a:r>
            <a:r>
              <a:rPr lang="el-GR" sz="2800" dirty="0"/>
              <a:t>Τεχνολογίες Πληροφορικής και Επικοινωνιών σήμερα</a:t>
            </a:r>
          </a:p>
          <a:p>
            <a:pPr algn="l">
              <a:lnSpc>
                <a:spcPts val="2600"/>
              </a:lnSpc>
            </a:pPr>
            <a:endParaRPr lang="el-GR" sz="2800" dirty="0" smtClean="0">
              <a:solidFill>
                <a:schemeClr val="tx2">
                  <a:lumMod val="50000"/>
                </a:schemeClr>
              </a:solidFill>
            </a:endParaRPr>
          </a:p>
          <a:p>
            <a:pPr algn="l">
              <a:lnSpc>
                <a:spcPts val="2600"/>
              </a:lnSpc>
            </a:pPr>
            <a:r>
              <a:rPr lang="el-GR" sz="2800" dirty="0" smtClean="0">
                <a:solidFill>
                  <a:schemeClr val="tx2">
                    <a:lumMod val="50000"/>
                  </a:schemeClr>
                </a:solidFill>
              </a:rPr>
              <a:t>Τόκη Ευγενία, </a:t>
            </a:r>
            <a:r>
              <a:rPr lang="el-GR" sz="2400" i="1" dirty="0" smtClean="0">
                <a:solidFill>
                  <a:schemeClr val="tx2">
                    <a:lumMod val="50000"/>
                  </a:schemeClr>
                </a:solidFill>
              </a:rPr>
              <a:t>Επίκουρη Καθηγήτρια ΤΕΙ Ηπείρου</a:t>
            </a:r>
          </a:p>
          <a:p>
            <a:pPr algn="l">
              <a:lnSpc>
                <a:spcPts val="2600"/>
              </a:lnSpc>
            </a:pPr>
            <a:r>
              <a:rPr lang="el-GR" sz="2400" dirty="0" smtClean="0">
                <a:solidFill>
                  <a:schemeClr val="tx2">
                    <a:lumMod val="50000"/>
                  </a:schemeClr>
                </a:solidFill>
              </a:rPr>
              <a:t>Ιωάννινα,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p:cNvSpPr>
            <a:spLocks noGrp="1"/>
          </p:cNvSpPr>
          <p:nvPr>
            <p:ph type="title"/>
          </p:nvPr>
        </p:nvSpPr>
        <p:spPr/>
        <p:txBody>
          <a:bodyPr/>
          <a:lstStyle/>
          <a:p>
            <a:r>
              <a:rPr lang="en-US" altLang="el-GR" dirty="0" smtClean="0"/>
              <a:t>www - web 2.0</a:t>
            </a:r>
            <a:r>
              <a:rPr lang="el-GR" altLang="el-GR" dirty="0" smtClean="0"/>
              <a:t> (2/2</a:t>
            </a:r>
            <a:r>
              <a:rPr lang="el-GR" altLang="el-GR" dirty="0"/>
              <a:t>)</a:t>
            </a:r>
            <a:endParaRPr lang="el-GR" altLang="el-GR" dirty="0" smtClean="0"/>
          </a:p>
        </p:txBody>
      </p:sp>
      <p:sp>
        <p:nvSpPr>
          <p:cNvPr id="26627" name="Θέση περιεχομένου 2"/>
          <p:cNvSpPr>
            <a:spLocks noGrp="1"/>
          </p:cNvSpPr>
          <p:nvPr>
            <p:ph idx="1"/>
          </p:nvPr>
        </p:nvSpPr>
        <p:spPr>
          <a:xfrm>
            <a:off x="508397" y="1563291"/>
            <a:ext cx="7510463" cy="2911078"/>
          </a:xfrm>
        </p:spPr>
        <p:txBody>
          <a:bodyPr>
            <a:noAutofit/>
          </a:bodyPr>
          <a:lstStyle/>
          <a:p>
            <a:pPr algn="just"/>
            <a:r>
              <a:rPr lang="el-GR" altLang="el-GR" dirty="0" smtClean="0"/>
              <a:t>Ενώ </a:t>
            </a:r>
            <a:r>
              <a:rPr lang="el-GR" altLang="el-GR" dirty="0"/>
              <a:t>το </a:t>
            </a:r>
            <a:r>
              <a:rPr lang="en-US" altLang="el-GR" dirty="0"/>
              <a:t>www </a:t>
            </a:r>
            <a:r>
              <a:rPr lang="el-GR" altLang="el-GR" dirty="0"/>
              <a:t>βασίζεται σε στατικές </a:t>
            </a:r>
            <a:r>
              <a:rPr lang="en-US" altLang="el-GR" dirty="0"/>
              <a:t>HTML </a:t>
            </a:r>
            <a:r>
              <a:rPr lang="el-GR" altLang="el-GR" dirty="0"/>
              <a:t>σελίδες</a:t>
            </a:r>
            <a:r>
              <a:rPr lang="en-US" altLang="el-GR" dirty="0"/>
              <a:t>, </a:t>
            </a:r>
            <a:r>
              <a:rPr lang="el-GR" altLang="el-GR" dirty="0"/>
              <a:t>το </a:t>
            </a:r>
            <a:r>
              <a:rPr lang="en-US" altLang="el-GR" dirty="0"/>
              <a:t>Web 2.0 </a:t>
            </a:r>
            <a:r>
              <a:rPr lang="el-GR" altLang="el-GR" dirty="0"/>
              <a:t>βασίζεται σε δυναμικές σελίδες, που προσφέρουν εφαρμογές στους χρήστες και ανοιχτούς τρόπους επικοινωνίας με έμφαση στις κοινότητες του παγκόσμιου ιστού</a:t>
            </a:r>
            <a:r>
              <a:rPr lang="en-US" altLang="el-GR" dirty="0"/>
              <a:t>.</a:t>
            </a:r>
          </a:p>
          <a:p>
            <a:pPr algn="just"/>
            <a:endParaRPr lang="el-GR" altLang="el-GR" sz="2800" dirty="0"/>
          </a:p>
          <a:p>
            <a:pPr algn="just"/>
            <a:endParaRPr lang="el-GR" altLang="el-GR" sz="2800" dirty="0"/>
          </a:p>
        </p:txBody>
      </p:sp>
    </p:spTree>
    <p:extLst>
      <p:ext uri="{BB962C8B-B14F-4D97-AF65-F5344CB8AC3E}">
        <p14:creationId xmlns:p14="http://schemas.microsoft.com/office/powerpoint/2010/main" val="2651750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Τίτλος 1"/>
          <p:cNvSpPr>
            <a:spLocks noGrp="1"/>
          </p:cNvSpPr>
          <p:nvPr>
            <p:ph type="title"/>
          </p:nvPr>
        </p:nvSpPr>
        <p:spPr/>
        <p:txBody>
          <a:bodyPr>
            <a:normAutofit/>
          </a:bodyPr>
          <a:lstStyle/>
          <a:p>
            <a:r>
              <a:rPr lang="el-GR" altLang="el-GR" dirty="0" smtClean="0"/>
              <a:t>Ο σημασιολογικός ιστός</a:t>
            </a:r>
            <a:r>
              <a:rPr lang="en-US" altLang="el-GR" dirty="0" smtClean="0"/>
              <a:t> (1/3)</a:t>
            </a:r>
            <a:endParaRPr lang="el-GR" altLang="el-GR" dirty="0" smtClean="0"/>
          </a:p>
        </p:txBody>
      </p:sp>
      <p:sp>
        <p:nvSpPr>
          <p:cNvPr id="28675" name="Θέση περιεχομένου 2"/>
          <p:cNvSpPr>
            <a:spLocks noGrp="1"/>
          </p:cNvSpPr>
          <p:nvPr>
            <p:ph idx="1"/>
          </p:nvPr>
        </p:nvSpPr>
        <p:spPr>
          <a:xfrm>
            <a:off x="508397" y="1352550"/>
            <a:ext cx="7747397" cy="2909888"/>
          </a:xfrm>
        </p:spPr>
        <p:txBody>
          <a:bodyPr>
            <a:noAutofit/>
          </a:bodyPr>
          <a:lstStyle/>
          <a:p>
            <a:r>
              <a:rPr lang="el-GR" altLang="el-GR" dirty="0" smtClean="0"/>
              <a:t>Ο σημασιολογικός ιστός (</a:t>
            </a:r>
            <a:r>
              <a:rPr lang="en-US" altLang="el-GR" dirty="0"/>
              <a:t>semantic web</a:t>
            </a:r>
            <a:r>
              <a:rPr lang="el-GR" altLang="el-GR" dirty="0" smtClean="0"/>
              <a:t>) εστιάζει σε μηχανές/συσκευές</a:t>
            </a:r>
            <a:r>
              <a:rPr lang="en-US" altLang="el-GR" dirty="0" smtClean="0"/>
              <a:t> </a:t>
            </a:r>
            <a:endParaRPr lang="el-GR" altLang="el-GR" dirty="0" smtClean="0"/>
          </a:p>
          <a:p>
            <a:r>
              <a:rPr lang="el-GR" altLang="el-GR" dirty="0" smtClean="0"/>
              <a:t>Το </a:t>
            </a:r>
            <a:r>
              <a:rPr lang="en-US" altLang="el-GR" dirty="0" smtClean="0"/>
              <a:t> </a:t>
            </a:r>
            <a:r>
              <a:rPr lang="en-US" altLang="el-GR" dirty="0"/>
              <a:t>Web </a:t>
            </a:r>
            <a:r>
              <a:rPr lang="el-GR" altLang="el-GR" dirty="0" smtClean="0"/>
              <a:t>απαιτεί ανθρώπινη διαχείριση</a:t>
            </a:r>
            <a:r>
              <a:rPr lang="en-US" altLang="el-GR" dirty="0" smtClean="0"/>
              <a:t>, </a:t>
            </a:r>
            <a:r>
              <a:rPr lang="el-GR" altLang="el-GR" dirty="0" smtClean="0"/>
              <a:t>χρησιμοποιώντας Η/Υ για να εκτελέσει τις λειτουργίες της εύρεσης αναζήτησης και συγκέντρωσης πληροφοριών</a:t>
            </a:r>
            <a:r>
              <a:rPr lang="en-US" altLang="el-GR" dirty="0" smtClean="0"/>
              <a:t>. </a:t>
            </a:r>
            <a:endParaRPr lang="el-GR" altLang="el-GR" dirty="0" smtClean="0"/>
          </a:p>
          <a:p>
            <a:endParaRPr lang="el-GR" altLang="el-GR" dirty="0"/>
          </a:p>
          <a:p>
            <a:endParaRPr lang="el-GR" altLang="el-GR" dirty="0"/>
          </a:p>
        </p:txBody>
      </p:sp>
    </p:spTree>
    <p:extLst>
      <p:ext uri="{BB962C8B-B14F-4D97-AF65-F5344CB8AC3E}">
        <p14:creationId xmlns:p14="http://schemas.microsoft.com/office/powerpoint/2010/main" val="818833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Τίτλος 1"/>
          <p:cNvSpPr>
            <a:spLocks noGrp="1"/>
          </p:cNvSpPr>
          <p:nvPr>
            <p:ph type="title"/>
          </p:nvPr>
        </p:nvSpPr>
        <p:spPr/>
        <p:txBody>
          <a:bodyPr>
            <a:normAutofit/>
          </a:bodyPr>
          <a:lstStyle/>
          <a:p>
            <a:r>
              <a:rPr lang="el-GR" altLang="el-GR" dirty="0" smtClean="0"/>
              <a:t>Ο σημασιολογικός ιστός</a:t>
            </a:r>
            <a:r>
              <a:rPr lang="en-US" altLang="el-GR" dirty="0" smtClean="0"/>
              <a:t> (2/3)</a:t>
            </a:r>
            <a:endParaRPr lang="el-GR" altLang="el-GR" dirty="0" smtClean="0"/>
          </a:p>
        </p:txBody>
      </p:sp>
      <p:sp>
        <p:nvSpPr>
          <p:cNvPr id="28675" name="Θέση περιεχομένου 2"/>
          <p:cNvSpPr>
            <a:spLocks noGrp="1"/>
          </p:cNvSpPr>
          <p:nvPr>
            <p:ph idx="1"/>
          </p:nvPr>
        </p:nvSpPr>
        <p:spPr>
          <a:xfrm>
            <a:off x="508397" y="1352550"/>
            <a:ext cx="7747397" cy="2909888"/>
          </a:xfrm>
        </p:spPr>
        <p:txBody>
          <a:bodyPr>
            <a:noAutofit/>
          </a:bodyPr>
          <a:lstStyle/>
          <a:p>
            <a:r>
              <a:rPr lang="el-GR" altLang="el-GR" dirty="0" smtClean="0"/>
              <a:t>Είναι αδύνατο οι Η/Υ να εκτελέσουν αυτές τις λειτουργίες χωρίς την ανθρώπινη καθοδήγηση, διότι οι ιστοσελίδες (</a:t>
            </a:r>
            <a:r>
              <a:rPr lang="en-US" altLang="el-GR" dirty="0" smtClean="0"/>
              <a:t>web</a:t>
            </a:r>
            <a:r>
              <a:rPr lang="el-GR" altLang="el-GR" dirty="0" smtClean="0"/>
              <a:t> σελίδες) είναι ειδικά σχεδιασμένες για ανάγνωση από ανθρώπους</a:t>
            </a:r>
            <a:r>
              <a:rPr lang="en-US" altLang="el-GR" dirty="0" smtClean="0"/>
              <a:t>. </a:t>
            </a:r>
            <a:endParaRPr lang="en-US" altLang="el-GR" dirty="0"/>
          </a:p>
        </p:txBody>
      </p:sp>
    </p:spTree>
    <p:extLst>
      <p:ext uri="{BB962C8B-B14F-4D97-AF65-F5344CB8AC3E}">
        <p14:creationId xmlns:p14="http://schemas.microsoft.com/office/powerpoint/2010/main" val="804171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Τίτλος 1"/>
          <p:cNvSpPr>
            <a:spLocks noGrp="1"/>
          </p:cNvSpPr>
          <p:nvPr>
            <p:ph type="title"/>
          </p:nvPr>
        </p:nvSpPr>
        <p:spPr/>
        <p:txBody>
          <a:bodyPr>
            <a:normAutofit/>
          </a:bodyPr>
          <a:lstStyle/>
          <a:p>
            <a:r>
              <a:rPr lang="el-GR" altLang="el-GR" dirty="0" smtClean="0"/>
              <a:t>Ο σημασιολογικός ιστός</a:t>
            </a:r>
            <a:r>
              <a:rPr lang="en-US" altLang="el-GR" dirty="0" smtClean="0"/>
              <a:t> (3/3)</a:t>
            </a:r>
            <a:endParaRPr lang="el-GR" altLang="el-GR" dirty="0" smtClean="0"/>
          </a:p>
        </p:txBody>
      </p:sp>
      <p:sp>
        <p:nvSpPr>
          <p:cNvPr id="28675" name="Θέση περιεχομένου 2"/>
          <p:cNvSpPr>
            <a:spLocks noGrp="1"/>
          </p:cNvSpPr>
          <p:nvPr>
            <p:ph idx="1"/>
          </p:nvPr>
        </p:nvSpPr>
        <p:spPr>
          <a:xfrm>
            <a:off x="508397" y="1352550"/>
            <a:ext cx="7747397" cy="2909888"/>
          </a:xfrm>
        </p:spPr>
        <p:txBody>
          <a:bodyPr>
            <a:noAutofit/>
          </a:bodyPr>
          <a:lstStyle/>
          <a:p>
            <a:r>
              <a:rPr lang="el-GR" altLang="el-GR" dirty="0" smtClean="0"/>
              <a:t>Ο </a:t>
            </a:r>
            <a:r>
              <a:rPr lang="el-GR" altLang="el-GR" dirty="0"/>
              <a:t>σημασιολογικός </a:t>
            </a:r>
            <a:r>
              <a:rPr lang="el-GR" altLang="el-GR" dirty="0" smtClean="0"/>
              <a:t>ιστός είναι ένα εγχείρημα που στοχεύει στο να αλλάξει τον τρόπο παρουσίασης των ιστοσελίδων, ώστε να είναι κατανοητές από Η/Υ και να επιτρέπουν την χωρίς ανθρώπινη παρέμβαση αναζήτηση </a:t>
            </a:r>
            <a:r>
              <a:rPr lang="el-GR" altLang="el-GR" dirty="0"/>
              <a:t>και συγκέντρωσης </a:t>
            </a:r>
            <a:r>
              <a:rPr lang="el-GR" altLang="el-GR" dirty="0" smtClean="0"/>
              <a:t>πληροφοριών </a:t>
            </a:r>
            <a:endParaRPr lang="en-US" altLang="el-GR" dirty="0"/>
          </a:p>
          <a:p>
            <a:endParaRPr lang="el-GR" altLang="el-GR" dirty="0"/>
          </a:p>
          <a:p>
            <a:endParaRPr lang="el-GR" altLang="el-GR" dirty="0"/>
          </a:p>
        </p:txBody>
      </p:sp>
    </p:spTree>
    <p:extLst>
      <p:ext uri="{BB962C8B-B14F-4D97-AF65-F5344CB8AC3E}">
        <p14:creationId xmlns:p14="http://schemas.microsoft.com/office/powerpoint/2010/main" val="3747873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1"/>
          <p:cNvSpPr>
            <a:spLocks noGrp="1"/>
          </p:cNvSpPr>
          <p:nvPr>
            <p:ph type="title"/>
          </p:nvPr>
        </p:nvSpPr>
        <p:spPr/>
        <p:txBody>
          <a:bodyPr/>
          <a:lstStyle/>
          <a:p>
            <a:r>
              <a:rPr lang="en-US" altLang="el-GR" dirty="0" smtClean="0"/>
              <a:t>Internet of Things</a:t>
            </a:r>
            <a:r>
              <a:rPr lang="el-GR" altLang="el-GR" dirty="0" smtClean="0"/>
              <a:t> (1/3)</a:t>
            </a:r>
          </a:p>
        </p:txBody>
      </p:sp>
      <p:sp>
        <p:nvSpPr>
          <p:cNvPr id="30723" name="Θέση περιεχομένου 2"/>
          <p:cNvSpPr>
            <a:spLocks noGrp="1"/>
          </p:cNvSpPr>
          <p:nvPr>
            <p:ph idx="1"/>
          </p:nvPr>
        </p:nvSpPr>
        <p:spPr>
          <a:xfrm>
            <a:off x="508396" y="1238250"/>
            <a:ext cx="8178403" cy="3563466"/>
          </a:xfrm>
        </p:spPr>
        <p:txBody>
          <a:bodyPr>
            <a:noAutofit/>
          </a:bodyPr>
          <a:lstStyle/>
          <a:p>
            <a:r>
              <a:rPr lang="en-US" altLang="el-GR" dirty="0" smtClean="0"/>
              <a:t>The </a:t>
            </a:r>
            <a:r>
              <a:rPr lang="en-US" altLang="el-GR" dirty="0"/>
              <a:t>Internet of Things </a:t>
            </a:r>
            <a:r>
              <a:rPr lang="el-GR" dirty="0" smtClean="0"/>
              <a:t>(</a:t>
            </a:r>
            <a:r>
              <a:rPr lang="el-GR" dirty="0" err="1"/>
              <a:t>IoT</a:t>
            </a:r>
            <a:r>
              <a:rPr lang="el-GR" dirty="0"/>
              <a:t>) έχει να κάνει με τη διασύνδεση ενσωματωμένων συστημάτων</a:t>
            </a:r>
            <a:r>
              <a:rPr lang="el-GR" dirty="0" smtClean="0"/>
              <a:t>.</a:t>
            </a:r>
          </a:p>
          <a:p>
            <a:r>
              <a:rPr lang="el-GR" dirty="0" smtClean="0"/>
              <a:t>Συγκεντρώνει </a:t>
            </a:r>
            <a:r>
              <a:rPr lang="el-GR" dirty="0"/>
              <a:t>δύο εξελισσόμενες τεχνολογίες: </a:t>
            </a:r>
            <a:endParaRPr lang="el-GR" dirty="0" smtClean="0"/>
          </a:p>
          <a:p>
            <a:pPr lvl="1"/>
            <a:r>
              <a:rPr lang="el-GR" dirty="0" smtClean="0"/>
              <a:t>ασύρματη σύνδεση (ή επικοινωνία) και </a:t>
            </a:r>
          </a:p>
          <a:p>
            <a:pPr lvl="1"/>
            <a:r>
              <a:rPr lang="el-GR" dirty="0" smtClean="0"/>
              <a:t>έξυπνους αισθητήρες</a:t>
            </a:r>
            <a:endParaRPr lang="el-GR" altLang="el-GR" dirty="0"/>
          </a:p>
        </p:txBody>
      </p:sp>
      <p:sp>
        <p:nvSpPr>
          <p:cNvPr id="30724" name="Ορθογώνιο 3"/>
          <p:cNvSpPr>
            <a:spLocks noChangeArrowheads="1"/>
          </p:cNvSpPr>
          <p:nvPr/>
        </p:nvSpPr>
        <p:spPr bwMode="auto">
          <a:xfrm>
            <a:off x="1358504" y="5105400"/>
            <a:ext cx="55971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l-GR" altLang="el-GR" sz="900" dirty="0">
                <a:hlinkClick r:id="rId3"/>
              </a:rPr>
              <a:t>http://</a:t>
            </a:r>
            <a:r>
              <a:rPr lang="el-GR" altLang="el-GR" sz="900" dirty="0" smtClean="0">
                <a:hlinkClick r:id="rId3"/>
              </a:rPr>
              <a:t>gr.mouser.com/newproducts/applications.aspx?virtualdir=internet-of-things%2f</a:t>
            </a:r>
            <a:r>
              <a:rPr lang="en-US" altLang="el-GR" sz="900" dirty="0" smtClean="0"/>
              <a:t> </a:t>
            </a:r>
            <a:endParaRPr lang="el-GR" altLang="el-GR" sz="900" dirty="0"/>
          </a:p>
        </p:txBody>
      </p:sp>
    </p:spTree>
    <p:extLst>
      <p:ext uri="{BB962C8B-B14F-4D97-AF65-F5344CB8AC3E}">
        <p14:creationId xmlns:p14="http://schemas.microsoft.com/office/powerpoint/2010/main" val="4164274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1"/>
          <p:cNvSpPr>
            <a:spLocks noGrp="1"/>
          </p:cNvSpPr>
          <p:nvPr>
            <p:ph type="title"/>
          </p:nvPr>
        </p:nvSpPr>
        <p:spPr/>
        <p:txBody>
          <a:bodyPr/>
          <a:lstStyle/>
          <a:p>
            <a:r>
              <a:rPr lang="en-US" altLang="el-GR" dirty="0" smtClean="0"/>
              <a:t>Internet of Things</a:t>
            </a:r>
            <a:r>
              <a:rPr lang="el-GR" altLang="el-GR" dirty="0" smtClean="0"/>
              <a:t> (2/3)</a:t>
            </a:r>
          </a:p>
        </p:txBody>
      </p:sp>
      <p:sp>
        <p:nvSpPr>
          <p:cNvPr id="30723" name="Θέση περιεχομένου 2"/>
          <p:cNvSpPr>
            <a:spLocks noGrp="1"/>
          </p:cNvSpPr>
          <p:nvPr>
            <p:ph idx="1"/>
          </p:nvPr>
        </p:nvSpPr>
        <p:spPr>
          <a:xfrm>
            <a:off x="508396" y="1238250"/>
            <a:ext cx="8178403" cy="2911079"/>
          </a:xfrm>
        </p:spPr>
        <p:txBody>
          <a:bodyPr>
            <a:noAutofit/>
          </a:bodyPr>
          <a:lstStyle/>
          <a:p>
            <a:r>
              <a:rPr lang="el-GR" dirty="0" smtClean="0"/>
              <a:t>Σε </a:t>
            </a:r>
            <a:r>
              <a:rPr lang="el-GR" dirty="0"/>
              <a:t>συνδυασμό με τις πρόσφατες εξελίξεις στους χαμηλής </a:t>
            </a:r>
            <a:r>
              <a:rPr lang="el-GR" dirty="0" smtClean="0"/>
              <a:t>ισχύος </a:t>
            </a:r>
            <a:r>
              <a:rPr lang="el-GR" dirty="0" err="1" smtClean="0"/>
              <a:t>μικροελεγκτές</a:t>
            </a:r>
            <a:r>
              <a:rPr lang="el-GR" dirty="0" smtClean="0"/>
              <a:t>, </a:t>
            </a:r>
            <a:r>
              <a:rPr lang="el-GR" dirty="0"/>
              <a:t>αυτά τα νέα "πράγματα" που είναι συνδεδεμένα με το διαδίκτυο εύκολα και ανέξοδα, εγκαινιάζουν μια δεύτερη βιομηχανική </a:t>
            </a:r>
            <a:r>
              <a:rPr lang="el-GR" dirty="0" smtClean="0"/>
              <a:t>επανάσταση.</a:t>
            </a:r>
          </a:p>
          <a:p>
            <a:endParaRPr lang="el-GR" altLang="el-GR" dirty="0"/>
          </a:p>
        </p:txBody>
      </p:sp>
      <p:sp>
        <p:nvSpPr>
          <p:cNvPr id="30724" name="Ορθογώνιο 3"/>
          <p:cNvSpPr>
            <a:spLocks noChangeArrowheads="1"/>
          </p:cNvSpPr>
          <p:nvPr/>
        </p:nvSpPr>
        <p:spPr bwMode="auto">
          <a:xfrm>
            <a:off x="1358504" y="5105400"/>
            <a:ext cx="55971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l-GR" altLang="el-GR" sz="900" dirty="0">
                <a:hlinkClick r:id="rId3"/>
              </a:rPr>
              <a:t>http://</a:t>
            </a:r>
            <a:r>
              <a:rPr lang="el-GR" altLang="el-GR" sz="900" dirty="0" smtClean="0">
                <a:hlinkClick r:id="rId3"/>
              </a:rPr>
              <a:t>gr.mouser.com/newproducts/applications.aspx?virtualdir=internet-of-things%2f</a:t>
            </a:r>
            <a:r>
              <a:rPr lang="en-US" altLang="el-GR" sz="900" dirty="0" smtClean="0"/>
              <a:t> </a:t>
            </a:r>
            <a:endParaRPr lang="el-GR" altLang="el-GR" sz="900" dirty="0"/>
          </a:p>
        </p:txBody>
      </p:sp>
    </p:spTree>
    <p:extLst>
      <p:ext uri="{BB962C8B-B14F-4D97-AF65-F5344CB8AC3E}">
        <p14:creationId xmlns:p14="http://schemas.microsoft.com/office/powerpoint/2010/main" val="2938521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1"/>
          <p:cNvSpPr>
            <a:spLocks noGrp="1"/>
          </p:cNvSpPr>
          <p:nvPr>
            <p:ph type="title"/>
          </p:nvPr>
        </p:nvSpPr>
        <p:spPr/>
        <p:txBody>
          <a:bodyPr/>
          <a:lstStyle/>
          <a:p>
            <a:r>
              <a:rPr lang="en-US" altLang="el-GR" dirty="0" smtClean="0"/>
              <a:t>Internet of Things</a:t>
            </a:r>
            <a:r>
              <a:rPr lang="el-GR" altLang="el-GR" dirty="0" smtClean="0"/>
              <a:t> (3/3)</a:t>
            </a:r>
          </a:p>
        </p:txBody>
      </p:sp>
      <p:sp>
        <p:nvSpPr>
          <p:cNvPr id="30723" name="Θέση περιεχομένου 2"/>
          <p:cNvSpPr>
            <a:spLocks noGrp="1"/>
          </p:cNvSpPr>
          <p:nvPr>
            <p:ph idx="1"/>
          </p:nvPr>
        </p:nvSpPr>
        <p:spPr>
          <a:xfrm>
            <a:off x="508396" y="1238250"/>
            <a:ext cx="8635604" cy="3995514"/>
          </a:xfrm>
        </p:spPr>
        <p:txBody>
          <a:bodyPr>
            <a:noAutofit/>
          </a:bodyPr>
          <a:lstStyle/>
          <a:p>
            <a:r>
              <a:rPr lang="el-GR" sz="3000" dirty="0" smtClean="0"/>
              <a:t>Τα </a:t>
            </a:r>
            <a:r>
              <a:rPr lang="el-GR" sz="3000" dirty="0"/>
              <a:t>συνδεδεμένα ενσωματωμένα συστήματα </a:t>
            </a:r>
            <a:r>
              <a:rPr lang="el-GR" sz="3000" dirty="0" smtClean="0"/>
              <a:t>= μικροί Η/Υ με </a:t>
            </a:r>
            <a:r>
              <a:rPr lang="el-GR" sz="3000" dirty="0" err="1" smtClean="0"/>
              <a:t>μικροελεγκτές</a:t>
            </a:r>
            <a:r>
              <a:rPr lang="el-GR" sz="3000" dirty="0" smtClean="0"/>
              <a:t> </a:t>
            </a:r>
            <a:r>
              <a:rPr lang="el-GR" sz="3000" dirty="0"/>
              <a:t>που δεν απαιτούν ανθρώπινη </a:t>
            </a:r>
            <a:r>
              <a:rPr lang="el-GR" sz="3000" dirty="0" err="1" smtClean="0"/>
              <a:t>διεπαφή</a:t>
            </a:r>
            <a:endParaRPr lang="el-GR" sz="3000" dirty="0" smtClean="0"/>
          </a:p>
          <a:p>
            <a:r>
              <a:rPr lang="el-GR" sz="3000" dirty="0" smtClean="0"/>
              <a:t>Αντί </a:t>
            </a:r>
            <a:r>
              <a:rPr lang="el-GR" sz="3000" dirty="0"/>
              <a:t>να </a:t>
            </a:r>
            <a:r>
              <a:rPr lang="el-GR" sz="3000" dirty="0" err="1" smtClean="0"/>
              <a:t>αλληλεπιδρά</a:t>
            </a:r>
            <a:r>
              <a:rPr lang="el-GR" sz="3000" dirty="0" smtClean="0"/>
              <a:t> </a:t>
            </a:r>
            <a:r>
              <a:rPr lang="el-GR" sz="3000" dirty="0"/>
              <a:t>με ένα </a:t>
            </a:r>
            <a:r>
              <a:rPr lang="el-GR" sz="3000" dirty="0" smtClean="0"/>
              <a:t>άνθρωπο, χρησιμοποιούν </a:t>
            </a:r>
            <a:r>
              <a:rPr lang="el-GR" sz="3000" dirty="0"/>
              <a:t>αισθητήρες ή </a:t>
            </a:r>
            <a:r>
              <a:rPr lang="el-GR" sz="3000" dirty="0" smtClean="0"/>
              <a:t>άλλους προηγμένους </a:t>
            </a:r>
            <a:r>
              <a:rPr lang="el-GR" sz="3000" dirty="0"/>
              <a:t>μηχανισμούς </a:t>
            </a:r>
            <a:r>
              <a:rPr lang="el-GR" sz="3000" dirty="0" smtClean="0"/>
              <a:t>ανίχνευσης </a:t>
            </a:r>
            <a:endParaRPr lang="el-GR" sz="3000" dirty="0"/>
          </a:p>
          <a:p>
            <a:r>
              <a:rPr lang="el-GR" sz="3000" dirty="0" smtClean="0"/>
              <a:t>Οι </a:t>
            </a:r>
            <a:r>
              <a:rPr lang="el-GR" sz="3000" dirty="0"/>
              <a:t>αισθητήρες συλλέγουν </a:t>
            </a:r>
            <a:r>
              <a:rPr lang="el-GR" sz="3000" dirty="0" smtClean="0"/>
              <a:t>δεδομένα που </a:t>
            </a:r>
            <a:r>
              <a:rPr lang="el-GR" sz="3000" dirty="0"/>
              <a:t>έχουν αξία και είναι μέρος ενός μεγαλύτερου συστήματος</a:t>
            </a:r>
            <a:r>
              <a:rPr lang="el-GR" sz="3000" dirty="0" smtClean="0"/>
              <a:t>.</a:t>
            </a:r>
            <a:endParaRPr lang="el-GR" altLang="el-GR" sz="3000" dirty="0"/>
          </a:p>
        </p:txBody>
      </p:sp>
      <p:sp>
        <p:nvSpPr>
          <p:cNvPr id="30724" name="Ορθογώνιο 3"/>
          <p:cNvSpPr>
            <a:spLocks noChangeArrowheads="1"/>
          </p:cNvSpPr>
          <p:nvPr/>
        </p:nvSpPr>
        <p:spPr bwMode="auto">
          <a:xfrm>
            <a:off x="919088" y="5434980"/>
            <a:ext cx="55971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l-GR" altLang="el-GR" sz="900" dirty="0">
                <a:hlinkClick r:id="rId3"/>
              </a:rPr>
              <a:t>http://</a:t>
            </a:r>
            <a:r>
              <a:rPr lang="el-GR" altLang="el-GR" sz="900" dirty="0" smtClean="0">
                <a:hlinkClick r:id="rId3"/>
              </a:rPr>
              <a:t>gr.mouser.com/newproducts/applications.aspx?virtualdir=internet-of-things%2f</a:t>
            </a:r>
            <a:r>
              <a:rPr lang="en-US" altLang="el-GR" sz="900" dirty="0" smtClean="0"/>
              <a:t> </a:t>
            </a:r>
            <a:endParaRPr lang="el-GR" altLang="el-GR" sz="900" dirty="0"/>
          </a:p>
        </p:txBody>
      </p:sp>
    </p:spTree>
    <p:extLst>
      <p:ext uri="{BB962C8B-B14F-4D97-AF65-F5344CB8AC3E}">
        <p14:creationId xmlns:p14="http://schemas.microsoft.com/office/powerpoint/2010/main" val="2290552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Τίτλος 1"/>
          <p:cNvSpPr>
            <a:spLocks noGrp="1"/>
          </p:cNvSpPr>
          <p:nvPr>
            <p:ph type="title"/>
          </p:nvPr>
        </p:nvSpPr>
        <p:spPr/>
        <p:txBody>
          <a:bodyPr/>
          <a:lstStyle/>
          <a:p>
            <a:r>
              <a:rPr lang="en-US" altLang="el-GR" dirty="0" smtClean="0"/>
              <a:t>Internet of Things – Data</a:t>
            </a:r>
            <a:r>
              <a:rPr lang="el-GR" altLang="el-GR" dirty="0" smtClean="0"/>
              <a:t> (1/2)</a:t>
            </a:r>
          </a:p>
        </p:txBody>
      </p:sp>
      <p:sp>
        <p:nvSpPr>
          <p:cNvPr id="32771" name="Θέση περιεχομένου 2"/>
          <p:cNvSpPr>
            <a:spLocks noGrp="1"/>
          </p:cNvSpPr>
          <p:nvPr>
            <p:ph idx="1"/>
          </p:nvPr>
        </p:nvSpPr>
        <p:spPr>
          <a:xfrm>
            <a:off x="508396" y="1345332"/>
            <a:ext cx="8635604" cy="2909888"/>
          </a:xfrm>
        </p:spPr>
        <p:txBody>
          <a:bodyPr>
            <a:noAutofit/>
          </a:bodyPr>
          <a:lstStyle/>
          <a:p>
            <a:r>
              <a:rPr lang="el-GR" spc="-100" dirty="0"/>
              <a:t>Αυτά τα δεδομένα στη συνέχεια </a:t>
            </a:r>
            <a:r>
              <a:rPr lang="el-GR" spc="-100" dirty="0" smtClean="0"/>
              <a:t>είναι δικτυωμένα </a:t>
            </a:r>
            <a:r>
              <a:rPr lang="el-GR" spc="-100" dirty="0"/>
              <a:t>ως μέρος ενός μεγαλύτερου συστήματος. </a:t>
            </a:r>
            <a:endParaRPr lang="el-GR" spc="-100" dirty="0" smtClean="0"/>
          </a:p>
          <a:p>
            <a:r>
              <a:rPr lang="el-GR" spc="-100" dirty="0" smtClean="0"/>
              <a:t>Ενώ </a:t>
            </a:r>
            <a:r>
              <a:rPr lang="el-GR" spc="-100" dirty="0"/>
              <a:t>ο όρος </a:t>
            </a:r>
            <a:r>
              <a:rPr lang="el-GR" spc="-100" dirty="0" smtClean="0"/>
              <a:t>«</a:t>
            </a:r>
            <a:r>
              <a:rPr lang="en-US" altLang="el-GR" spc="-100" dirty="0"/>
              <a:t>Internet of Things </a:t>
            </a:r>
            <a:r>
              <a:rPr lang="el-GR" spc="-100" dirty="0" smtClean="0"/>
              <a:t>» </a:t>
            </a:r>
            <a:r>
              <a:rPr lang="el-GR" spc="-100" dirty="0"/>
              <a:t>σημαίνει ότι οι εν λόγω αισθητήρες δικτυώνονται μέσω του παγκόσμιου διαδικτύου μέσω </a:t>
            </a:r>
            <a:r>
              <a:rPr lang="el-GR" spc="-100" dirty="0" err="1"/>
              <a:t>WiFi</a:t>
            </a:r>
            <a:r>
              <a:rPr lang="el-GR" spc="-100" dirty="0"/>
              <a:t> ή </a:t>
            </a:r>
            <a:r>
              <a:rPr lang="el-GR" spc="-100" dirty="0" err="1"/>
              <a:t>Ethernet</a:t>
            </a:r>
            <a:r>
              <a:rPr lang="el-GR" spc="-100" dirty="0"/>
              <a:t>, η δικτύωση μπορεί επίσης να πραγματοποιηθεί με τη χρήση πρωτοκόλλου όπως </a:t>
            </a:r>
            <a:r>
              <a:rPr lang="el-GR" spc="-100" dirty="0" err="1"/>
              <a:t>ZigBee</a:t>
            </a:r>
            <a:r>
              <a:rPr lang="el-GR" spc="-100" dirty="0"/>
              <a:t> ή </a:t>
            </a:r>
            <a:r>
              <a:rPr lang="el-GR" spc="-100" dirty="0" err="1"/>
              <a:t>Bluetooth</a:t>
            </a:r>
            <a:r>
              <a:rPr lang="el-GR" spc="-100" dirty="0"/>
              <a:t> που δεν έχει διεύθυνση IP. </a:t>
            </a:r>
            <a:endParaRPr lang="el-GR" spc="-100" dirty="0" smtClean="0"/>
          </a:p>
        </p:txBody>
      </p:sp>
      <p:sp>
        <p:nvSpPr>
          <p:cNvPr id="32772" name="Ορθογώνιο 3"/>
          <p:cNvSpPr>
            <a:spLocks noChangeArrowheads="1"/>
          </p:cNvSpPr>
          <p:nvPr/>
        </p:nvSpPr>
        <p:spPr bwMode="auto">
          <a:xfrm>
            <a:off x="827584" y="5463028"/>
            <a:ext cx="55971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l-GR" altLang="el-GR" sz="900" dirty="0">
                <a:hlinkClick r:id="rId3"/>
              </a:rPr>
              <a:t>http://gr.mouser.com/newproducts/applications.aspx?virtualdir=internet-of-things%2f</a:t>
            </a:r>
            <a:r>
              <a:rPr lang="en-US" altLang="el-GR" sz="900" dirty="0"/>
              <a:t> </a:t>
            </a:r>
            <a:endParaRPr lang="el-GR" altLang="el-GR" sz="900" dirty="0"/>
          </a:p>
        </p:txBody>
      </p:sp>
    </p:spTree>
    <p:extLst>
      <p:ext uri="{BB962C8B-B14F-4D97-AF65-F5344CB8AC3E}">
        <p14:creationId xmlns:p14="http://schemas.microsoft.com/office/powerpoint/2010/main" val="1285191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Τίτλος 1"/>
          <p:cNvSpPr>
            <a:spLocks noGrp="1"/>
          </p:cNvSpPr>
          <p:nvPr>
            <p:ph type="title"/>
          </p:nvPr>
        </p:nvSpPr>
        <p:spPr/>
        <p:txBody>
          <a:bodyPr/>
          <a:lstStyle/>
          <a:p>
            <a:r>
              <a:rPr lang="en-US" altLang="el-GR" dirty="0" smtClean="0"/>
              <a:t>Internet of Things – Data</a:t>
            </a:r>
            <a:r>
              <a:rPr lang="el-GR" altLang="el-GR" dirty="0" smtClean="0"/>
              <a:t> (2/2)</a:t>
            </a:r>
          </a:p>
        </p:txBody>
      </p:sp>
      <p:sp>
        <p:nvSpPr>
          <p:cNvPr id="32771" name="Θέση περιεχομένου 2"/>
          <p:cNvSpPr>
            <a:spLocks noGrp="1"/>
          </p:cNvSpPr>
          <p:nvPr>
            <p:ph idx="1"/>
          </p:nvPr>
        </p:nvSpPr>
        <p:spPr>
          <a:xfrm>
            <a:off x="508396" y="1129308"/>
            <a:ext cx="8635603" cy="3449836"/>
          </a:xfrm>
        </p:spPr>
        <p:txBody>
          <a:bodyPr>
            <a:noAutofit/>
          </a:bodyPr>
          <a:lstStyle/>
          <a:p>
            <a:pPr>
              <a:lnSpc>
                <a:spcPts val="3600"/>
              </a:lnSpc>
            </a:pPr>
            <a:r>
              <a:rPr lang="el-GR" spc="-100" dirty="0"/>
              <a:t>Το πρωτόκολλο δικτύωσης επιλέγεται με βάση την κατανομή των κόμβων και την ποσότητα των δεδομένων που πρέπει να συλλέγονται.</a:t>
            </a:r>
          </a:p>
          <a:p>
            <a:pPr>
              <a:lnSpc>
                <a:spcPts val="3600"/>
              </a:lnSpc>
            </a:pPr>
            <a:r>
              <a:rPr lang="el-GR" spc="-100" dirty="0"/>
              <a:t>Τα δεδομένα αποστέλλονται μέσω του δικτύου στον κεντρικό κόμβο ή τον υπολογιστή. </a:t>
            </a:r>
            <a:r>
              <a:rPr lang="el-GR" spc="-100" dirty="0" smtClean="0"/>
              <a:t>Ο </a:t>
            </a:r>
            <a:r>
              <a:rPr lang="el-GR" spc="-100" dirty="0"/>
              <a:t>κύριος </a:t>
            </a:r>
            <a:r>
              <a:rPr lang="el-GR" spc="-100" dirty="0" smtClean="0"/>
              <a:t>υπολογιστής </a:t>
            </a:r>
            <a:r>
              <a:rPr lang="el-GR" spc="-100" dirty="0"/>
              <a:t>συλλέγει και αναλύει τα δεδομένα, τα αποθηκεύει στη μνήμη ή ακόμη και κάνει λήψη αποφάσεων συστήματος με βάση τα αποτελέσματα της ανάλυσης.</a:t>
            </a:r>
            <a:endParaRPr lang="en-US" altLang="el-GR" spc="-100" dirty="0"/>
          </a:p>
          <a:p>
            <a:pPr>
              <a:lnSpc>
                <a:spcPts val="3600"/>
              </a:lnSpc>
            </a:pPr>
            <a:endParaRPr lang="el-GR" altLang="el-GR" spc="-100" dirty="0"/>
          </a:p>
          <a:p>
            <a:pPr>
              <a:lnSpc>
                <a:spcPts val="3600"/>
              </a:lnSpc>
            </a:pPr>
            <a:endParaRPr lang="el-GR" altLang="el-GR" spc="-100" dirty="0"/>
          </a:p>
        </p:txBody>
      </p:sp>
      <p:sp>
        <p:nvSpPr>
          <p:cNvPr id="32772" name="Ορθογώνιο 3"/>
          <p:cNvSpPr>
            <a:spLocks noChangeArrowheads="1"/>
          </p:cNvSpPr>
          <p:nvPr/>
        </p:nvSpPr>
        <p:spPr bwMode="auto">
          <a:xfrm>
            <a:off x="827584" y="5362972"/>
            <a:ext cx="55971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l-GR" altLang="el-GR" sz="900" dirty="0">
                <a:hlinkClick r:id="rId3"/>
              </a:rPr>
              <a:t>http://gr.mouser.com/newproducts/applications.aspx?virtualdir=internet-of-things%2f</a:t>
            </a:r>
            <a:r>
              <a:rPr lang="en-US" altLang="el-GR" sz="900" dirty="0"/>
              <a:t> </a:t>
            </a:r>
            <a:endParaRPr lang="el-GR" altLang="el-GR" sz="900" dirty="0"/>
          </a:p>
        </p:txBody>
      </p:sp>
    </p:spTree>
    <p:extLst>
      <p:ext uri="{BB962C8B-B14F-4D97-AF65-F5344CB8AC3E}">
        <p14:creationId xmlns:p14="http://schemas.microsoft.com/office/powerpoint/2010/main" val="68563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2" name="Picture 12" descr="Sensor Fusion: The Human Mod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9886" y="2685588"/>
            <a:ext cx="2361009" cy="106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Τίτλος 1"/>
          <p:cNvSpPr>
            <a:spLocks noGrp="1"/>
          </p:cNvSpPr>
          <p:nvPr>
            <p:ph type="title"/>
          </p:nvPr>
        </p:nvSpPr>
        <p:spPr>
          <a:xfrm>
            <a:off x="0" y="392832"/>
            <a:ext cx="9144000" cy="952500"/>
          </a:xfrm>
        </p:spPr>
        <p:txBody>
          <a:bodyPr>
            <a:noAutofit/>
          </a:bodyPr>
          <a:lstStyle/>
          <a:p>
            <a:r>
              <a:rPr lang="el-GR" altLang="el-GR" sz="4000" dirty="0" smtClean="0"/>
              <a:t>Πως μετατρέπω το</a:t>
            </a:r>
            <a:r>
              <a:rPr lang="en-US" altLang="el-GR" sz="4000" dirty="0" smtClean="0"/>
              <a:t> </a:t>
            </a:r>
            <a:r>
              <a:rPr lang="el-GR" altLang="el-GR" sz="4000" dirty="0" smtClean="0"/>
              <a:t>αντικείμενο (</a:t>
            </a:r>
            <a:r>
              <a:rPr lang="en-US" altLang="el-GR" sz="4000" dirty="0" smtClean="0"/>
              <a:t>thing</a:t>
            </a:r>
            <a:r>
              <a:rPr lang="el-GR" altLang="el-GR" sz="4000" dirty="0" smtClean="0"/>
              <a:t>)</a:t>
            </a:r>
            <a:r>
              <a:rPr lang="en-US" altLang="el-GR" sz="4000" dirty="0" smtClean="0"/>
              <a:t> </a:t>
            </a:r>
            <a:r>
              <a:rPr lang="el-GR" altLang="el-GR" sz="4000" dirty="0" smtClean="0"/>
              <a:t/>
            </a:r>
            <a:br>
              <a:rPr lang="el-GR" altLang="el-GR" sz="4000" dirty="0" smtClean="0"/>
            </a:br>
            <a:r>
              <a:rPr lang="el-GR" altLang="el-GR" sz="4000" dirty="0" smtClean="0"/>
              <a:t>σε έξυπνο (</a:t>
            </a:r>
            <a:r>
              <a:rPr lang="en-US" altLang="el-GR" sz="4000" dirty="0" smtClean="0"/>
              <a:t>Smart Thing</a:t>
            </a:r>
            <a:r>
              <a:rPr lang="el-GR" altLang="el-GR" sz="4000" dirty="0" smtClean="0"/>
              <a:t>)</a:t>
            </a:r>
          </a:p>
        </p:txBody>
      </p:sp>
      <p:sp>
        <p:nvSpPr>
          <p:cNvPr id="36867" name="Θέση περιεχομένου 2"/>
          <p:cNvSpPr>
            <a:spLocks noGrp="1"/>
          </p:cNvSpPr>
          <p:nvPr>
            <p:ph sz="half" idx="1"/>
          </p:nvPr>
        </p:nvSpPr>
        <p:spPr>
          <a:xfrm>
            <a:off x="508397" y="1906190"/>
            <a:ext cx="3137297" cy="3399581"/>
          </a:xfrm>
        </p:spPr>
        <p:txBody>
          <a:bodyPr>
            <a:normAutofit fontScale="77500" lnSpcReduction="20000"/>
          </a:bodyPr>
          <a:lstStyle/>
          <a:p>
            <a:r>
              <a:rPr lang="el-GR" altLang="el-GR" sz="4000" b="1" dirty="0" smtClean="0"/>
              <a:t>αντικείμενο</a:t>
            </a:r>
            <a:r>
              <a:rPr lang="en-US" altLang="el-GR" sz="4000" dirty="0" smtClean="0"/>
              <a:t>: </a:t>
            </a:r>
            <a:r>
              <a:rPr lang="el-GR" altLang="el-GR" sz="4000" dirty="0" smtClean="0"/>
              <a:t>καρέκλα</a:t>
            </a:r>
            <a:endParaRPr lang="en-US" altLang="el-GR" sz="4000" dirty="0"/>
          </a:p>
          <a:p>
            <a:r>
              <a:rPr lang="el-GR" sz="3600" dirty="0"/>
              <a:t>Πρέπει να </a:t>
            </a:r>
            <a:r>
              <a:rPr lang="el-GR" sz="3600" dirty="0" smtClean="0"/>
              <a:t>προστεθούν χαρακτηριστικά</a:t>
            </a:r>
            <a:endParaRPr lang="en-US" sz="3600" dirty="0" smtClean="0"/>
          </a:p>
          <a:p>
            <a:endParaRPr lang="en-US" altLang="el-GR" sz="3000" dirty="0"/>
          </a:p>
          <a:p>
            <a:r>
              <a:rPr lang="el-GR" altLang="el-GR" sz="3000" dirty="0" smtClean="0"/>
              <a:t>π.χ. </a:t>
            </a:r>
            <a:r>
              <a:rPr lang="en-GB" altLang="el-GR" sz="2300" dirty="0">
                <a:hlinkClick r:id="rId4"/>
              </a:rPr>
              <a:t>https://www.youtube.com/watch?v=-</a:t>
            </a:r>
            <a:r>
              <a:rPr lang="en-GB" altLang="el-GR" sz="2300" dirty="0" smtClean="0">
                <a:hlinkClick r:id="rId4"/>
              </a:rPr>
              <a:t>haPdAeUypc</a:t>
            </a:r>
            <a:r>
              <a:rPr lang="el-GR" altLang="el-GR" sz="2300" dirty="0" smtClean="0"/>
              <a:t> </a:t>
            </a:r>
            <a:endParaRPr lang="el-GR" altLang="el-GR" sz="2300" dirty="0"/>
          </a:p>
        </p:txBody>
      </p:sp>
      <p:sp>
        <p:nvSpPr>
          <p:cNvPr id="36868" name="Θέση περιεχομένου 3"/>
          <p:cNvSpPr>
            <a:spLocks noGrp="1"/>
          </p:cNvSpPr>
          <p:nvPr>
            <p:ph sz="half" idx="2"/>
          </p:nvPr>
        </p:nvSpPr>
        <p:spPr>
          <a:xfrm>
            <a:off x="3841526" y="1906191"/>
            <a:ext cx="4258866" cy="2911078"/>
          </a:xfrm>
        </p:spPr>
        <p:txBody>
          <a:bodyPr>
            <a:noAutofit/>
          </a:bodyPr>
          <a:lstStyle/>
          <a:p>
            <a:r>
              <a:rPr lang="el-GR" altLang="el-GR" dirty="0" smtClean="0"/>
              <a:t>Μοναδική Ταυτότητα</a:t>
            </a:r>
            <a:endParaRPr lang="en-US" altLang="el-GR" dirty="0"/>
          </a:p>
          <a:p>
            <a:r>
              <a:rPr lang="el-GR" altLang="el-GR" dirty="0" smtClean="0"/>
              <a:t>Δυνατότητα επικοινωνίας</a:t>
            </a:r>
            <a:endParaRPr lang="en-US" altLang="el-GR" dirty="0"/>
          </a:p>
          <a:p>
            <a:r>
              <a:rPr lang="el-GR" altLang="el-GR" dirty="0" smtClean="0"/>
              <a:t>Να δώσω αισθήσεις</a:t>
            </a:r>
            <a:endParaRPr lang="en-US" altLang="el-GR" dirty="0"/>
          </a:p>
          <a:p>
            <a:r>
              <a:rPr lang="el-GR" altLang="el-GR" dirty="0" smtClean="0"/>
              <a:t>Να δίνω εντολές και να το ελέγχω από όπου και αν είμαι</a:t>
            </a:r>
            <a:endParaRPr lang="el-GR" altLang="el-GR" dirty="0"/>
          </a:p>
        </p:txBody>
      </p:sp>
      <p:pic>
        <p:nvPicPr>
          <p:cNvPr id="36869" name="Picture 4" descr="http://images.clipartpanda.com/identity-clipart-identity-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3867" y="1294209"/>
            <a:ext cx="1094184" cy="89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descr="http://telecomassociation.typepad.com/.a/6a0128778b87ea970c0168e53e521a970c-350wi"/>
          <p:cNvPicPr>
            <a:picLocks noChangeAspect="1" noChangeArrowheads="1"/>
          </p:cNvPicPr>
          <p:nvPr/>
        </p:nvPicPr>
        <p:blipFill>
          <a:blip r:embed="rId6">
            <a:extLst>
              <a:ext uri="{28A0092B-C50C-407E-A947-70E740481C1C}">
                <a14:useLocalDpi xmlns:a14="http://schemas.microsoft.com/office/drawing/2010/main" val="0"/>
              </a:ext>
            </a:extLst>
          </a:blip>
          <a:srcRect b="20174"/>
          <a:stretch>
            <a:fillRect/>
          </a:stretch>
        </p:blipFill>
        <p:spPr bwMode="auto">
          <a:xfrm>
            <a:off x="7360418" y="1442741"/>
            <a:ext cx="1479947"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2" descr="http://f.fastcompany.net/multisite_files/fastcompany/inline/2015/03/3044375-inline-winkrelay.jpg"/>
          <p:cNvPicPr>
            <a:picLocks noChangeAspect="1" noChangeArrowheads="1"/>
          </p:cNvPicPr>
          <p:nvPr/>
        </p:nvPicPr>
        <p:blipFill>
          <a:blip r:embed="rId7" cstate="print">
            <a:extLst>
              <a:ext uri="{28A0092B-C50C-407E-A947-70E740481C1C}">
                <a14:useLocalDpi xmlns:a14="http://schemas.microsoft.com/office/drawing/2010/main" val="0"/>
              </a:ext>
            </a:extLst>
          </a:blip>
          <a:srcRect l="10114" t="4942" r="44269" b="7280"/>
          <a:stretch>
            <a:fillRect/>
          </a:stretch>
        </p:blipFill>
        <p:spPr bwMode="auto">
          <a:xfrm>
            <a:off x="7912247" y="4402931"/>
            <a:ext cx="767953" cy="131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1073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Creative Commons.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sz="half" idx="2"/>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30</a:t>
            </a:fld>
            <a:endParaRPr lang="el-GR" dirty="0"/>
          </a:p>
        </p:txBody>
      </p:sp>
      <p:sp>
        <p:nvSpPr>
          <p:cNvPr id="5" name="Τίτλος 4"/>
          <p:cNvSpPr>
            <a:spLocks noGrp="1"/>
          </p:cNvSpPr>
          <p:nvPr>
            <p:ph type="title"/>
          </p:nvPr>
        </p:nvSpPr>
        <p:spPr/>
        <p:txBody>
          <a:bodyPr/>
          <a:lstStyle/>
          <a:p>
            <a:r>
              <a:rPr lang="el-GR" altLang="el-GR" dirty="0"/>
              <a:t>Αισθήσεις</a:t>
            </a:r>
            <a:endParaRPr lang="en-US" dirty="0"/>
          </a:p>
        </p:txBody>
      </p:sp>
      <p:pic>
        <p:nvPicPr>
          <p:cNvPr id="11" name="Εικόνα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5575" y="1057300"/>
            <a:ext cx="3200601" cy="2986656"/>
          </a:xfrm>
          <a:prstGeom prst="rect">
            <a:avLst/>
          </a:prstGeom>
        </p:spPr>
      </p:pic>
    </p:spTree>
    <p:extLst>
      <p:ext uri="{BB962C8B-B14F-4D97-AF65-F5344CB8AC3E}">
        <p14:creationId xmlns:p14="http://schemas.microsoft.com/office/powerpoint/2010/main" val="1968966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31</a:t>
            </a:fld>
            <a:endParaRPr lang="el-GR"/>
          </a:p>
        </p:txBody>
      </p:sp>
      <p:sp>
        <p:nvSpPr>
          <p:cNvPr id="6" name="Τίτλος 5"/>
          <p:cNvSpPr>
            <a:spLocks noGrp="1"/>
          </p:cNvSpPr>
          <p:nvPr>
            <p:ph type="title"/>
          </p:nvPr>
        </p:nvSpPr>
        <p:spPr/>
        <p:txBody>
          <a:bodyPr/>
          <a:lstStyle/>
          <a:p>
            <a:r>
              <a:rPr lang="en-US" altLang="el-GR" dirty="0"/>
              <a:t>Smart Applications</a:t>
            </a:r>
            <a:endParaRPr lang="en-US" dirty="0"/>
          </a:p>
        </p:txBody>
      </p:sp>
      <p:pic>
        <p:nvPicPr>
          <p:cNvPr id="11" name="Εικόνα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985292"/>
            <a:ext cx="4249963" cy="4479071"/>
          </a:xfrm>
          <a:prstGeom prst="rect">
            <a:avLst/>
          </a:prstGeom>
        </p:spPr>
      </p:pic>
    </p:spTree>
    <p:extLst>
      <p:ext uri="{BB962C8B-B14F-4D97-AF65-F5344CB8AC3E}">
        <p14:creationId xmlns:p14="http://schemas.microsoft.com/office/powerpoint/2010/main" val="2291997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Τίτλος 1"/>
          <p:cNvSpPr>
            <a:spLocks noGrp="1"/>
          </p:cNvSpPr>
          <p:nvPr>
            <p:ph type="title"/>
          </p:nvPr>
        </p:nvSpPr>
        <p:spPr>
          <a:xfrm>
            <a:off x="457200" y="228865"/>
            <a:ext cx="8686800" cy="952500"/>
          </a:xfrm>
        </p:spPr>
        <p:txBody>
          <a:bodyPr>
            <a:normAutofit/>
          </a:bodyPr>
          <a:lstStyle/>
          <a:p>
            <a:r>
              <a:rPr lang="el-GR" altLang="el-GR" dirty="0" smtClean="0"/>
              <a:t>Δεδομένα στο διαδίκτυο</a:t>
            </a:r>
          </a:p>
        </p:txBody>
      </p:sp>
      <p:graphicFrame>
        <p:nvGraphicFramePr>
          <p:cNvPr id="5" name="Διάγραμμα 4"/>
          <p:cNvGraphicFramePr/>
          <p:nvPr>
            <p:extLst>
              <p:ext uri="{D42A27DB-BD31-4B8C-83A1-F6EECF244321}">
                <p14:modId xmlns:p14="http://schemas.microsoft.com/office/powerpoint/2010/main" val="3287432658"/>
              </p:ext>
            </p:extLst>
          </p:nvPr>
        </p:nvGraphicFramePr>
        <p:xfrm>
          <a:off x="2621385" y="1321449"/>
          <a:ext cx="5623024" cy="3480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457200" y="4873724"/>
            <a:ext cx="8867328" cy="584775"/>
          </a:xfrm>
          <a:prstGeom prst="rect">
            <a:avLst/>
          </a:prstGeom>
        </p:spPr>
        <p:txBody>
          <a:bodyPr wrap="square">
            <a:spAutoFit/>
          </a:bodyPr>
          <a:lstStyle/>
          <a:p>
            <a:pPr>
              <a:spcBef>
                <a:spcPct val="0"/>
              </a:spcBef>
            </a:pPr>
            <a:r>
              <a:rPr lang="el-GR" altLang="el-GR" sz="3200" dirty="0" smtClean="0"/>
              <a:t>1</a:t>
            </a:r>
            <a:r>
              <a:rPr lang="en-US" altLang="el-GR" sz="3200" dirty="0" smtClean="0"/>
              <a:t> </a:t>
            </a:r>
            <a:r>
              <a:rPr lang="en-US" altLang="el-GR" sz="3200" dirty="0" err="1"/>
              <a:t>ExaByte</a:t>
            </a:r>
            <a:r>
              <a:rPr lang="en-US" altLang="el-GR" sz="3200" dirty="0"/>
              <a:t> </a:t>
            </a:r>
            <a:r>
              <a:rPr lang="el-GR" altLang="el-GR" sz="3200" dirty="0" smtClean="0"/>
              <a:t>αντιστοιχεί σε</a:t>
            </a:r>
            <a:r>
              <a:rPr lang="en-US" altLang="el-GR" sz="3200" dirty="0" smtClean="0"/>
              <a:t> </a:t>
            </a:r>
            <a:r>
              <a:rPr lang="en-US" altLang="el-GR" sz="3200" dirty="0"/>
              <a:t>36.000 </a:t>
            </a:r>
            <a:r>
              <a:rPr lang="el-GR" altLang="el-GR" sz="3200" dirty="0" smtClean="0"/>
              <a:t>χρόνια</a:t>
            </a:r>
            <a:r>
              <a:rPr lang="en-US" altLang="el-GR" sz="3200" dirty="0" smtClean="0"/>
              <a:t> </a:t>
            </a:r>
            <a:r>
              <a:rPr lang="en-US" altLang="el-GR" sz="3200" dirty="0"/>
              <a:t>HD TV </a:t>
            </a:r>
            <a:r>
              <a:rPr lang="en-US" altLang="el-GR" sz="3200" dirty="0" smtClean="0"/>
              <a:t>video</a:t>
            </a:r>
            <a:endParaRPr lang="el-GR" altLang="el-GR" sz="3200" dirty="0"/>
          </a:p>
        </p:txBody>
      </p:sp>
    </p:spTree>
    <p:extLst>
      <p:ext uri="{BB962C8B-B14F-4D97-AF65-F5344CB8AC3E}">
        <p14:creationId xmlns:p14="http://schemas.microsoft.com/office/powerpoint/2010/main" val="7934708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sz="half" idx="2"/>
          </p:nvPr>
        </p:nvSpPr>
        <p:spPr/>
        <p:txBody>
          <a:bodyPr/>
          <a:lstStyle/>
          <a:p>
            <a:r>
              <a:rPr lang="el-GR" altLang="el-GR" dirty="0"/>
              <a:t>http://theultralinx.com/2012/04/internet-2015-infographic/</a:t>
            </a:r>
            <a:r>
              <a:rPr lang="en-US" altLang="el-GR" dirty="0"/>
              <a:t> </a:t>
            </a:r>
            <a:endParaRPr lang="el-GR" altLang="el-GR" dirty="0"/>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33</a:t>
            </a:fld>
            <a:endParaRPr lang="el-GR" dirty="0"/>
          </a:p>
        </p:txBody>
      </p:sp>
      <p:sp>
        <p:nvSpPr>
          <p:cNvPr id="5" name="Τίτλος 4"/>
          <p:cNvSpPr>
            <a:spLocks noGrp="1"/>
          </p:cNvSpPr>
          <p:nvPr>
            <p:ph type="title"/>
          </p:nvPr>
        </p:nvSpPr>
        <p:spPr/>
        <p:txBody>
          <a:bodyPr/>
          <a:lstStyle/>
          <a:p>
            <a:r>
              <a:rPr lang="el-GR" altLang="el-GR" dirty="0"/>
              <a:t>Κίνηση δεδομένων στο διαδίκτυο</a:t>
            </a:r>
            <a:endParaRPr lang="en-US" dirty="0"/>
          </a:p>
        </p:txBody>
      </p:sp>
      <p:pic>
        <p:nvPicPr>
          <p:cNvPr id="9" name="Εικόνα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472" y="1320157"/>
            <a:ext cx="4378032" cy="2839345"/>
          </a:xfrm>
          <a:prstGeom prst="rect">
            <a:avLst/>
          </a:prstGeom>
        </p:spPr>
      </p:pic>
    </p:spTree>
    <p:extLst>
      <p:ext uri="{BB962C8B-B14F-4D97-AF65-F5344CB8AC3E}">
        <p14:creationId xmlns:p14="http://schemas.microsoft.com/office/powerpoint/2010/main" val="608613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l-GR" dirty="0"/>
              <a:t>υπολογιστικό </a:t>
            </a:r>
            <a:r>
              <a:rPr lang="el-GR" altLang="el-GR" dirty="0" smtClean="0"/>
              <a:t>σύννεφο</a:t>
            </a:r>
            <a:r>
              <a:rPr lang="en-US" altLang="el-GR" dirty="0" smtClean="0"/>
              <a:t> (1/</a:t>
            </a:r>
            <a:r>
              <a:rPr lang="el-GR" altLang="el-GR" dirty="0" smtClean="0"/>
              <a:t>5</a:t>
            </a:r>
            <a:r>
              <a:rPr lang="en-US" altLang="el-GR" dirty="0" smtClean="0"/>
              <a:t>)</a:t>
            </a:r>
            <a:endParaRPr lang="el-GR" dirty="0"/>
          </a:p>
        </p:txBody>
      </p:sp>
      <p:sp>
        <p:nvSpPr>
          <p:cNvPr id="3" name="Content Placeholder 2"/>
          <p:cNvSpPr>
            <a:spLocks noGrp="1"/>
          </p:cNvSpPr>
          <p:nvPr>
            <p:ph idx="1"/>
          </p:nvPr>
        </p:nvSpPr>
        <p:spPr>
          <a:xfrm>
            <a:off x="457200" y="1777380"/>
            <a:ext cx="8229600" cy="3327756"/>
          </a:xfrm>
        </p:spPr>
        <p:txBody>
          <a:bodyPr>
            <a:noAutofit/>
          </a:bodyPr>
          <a:lstStyle/>
          <a:p>
            <a:pPr fontAlgn="base">
              <a:spcAft>
                <a:spcPct val="0"/>
              </a:spcAft>
            </a:pPr>
            <a:r>
              <a:rPr lang="el-GR" altLang="el-GR" dirty="0" smtClean="0"/>
              <a:t> </a:t>
            </a:r>
            <a:r>
              <a:rPr lang="el-GR" altLang="el-GR" dirty="0"/>
              <a:t>«υπολογιστικό σύννεφο» </a:t>
            </a:r>
            <a:r>
              <a:rPr lang="en-US" altLang="el-GR" dirty="0" smtClean="0"/>
              <a:t>(cloud computing) = </a:t>
            </a:r>
            <a:r>
              <a:rPr lang="el-GR" altLang="el-GR" dirty="0"/>
              <a:t>όρος για οτιδήποτε εμπλέκει την διανομή φιλοξενούμενων υπηρεσιών μέσω </a:t>
            </a:r>
            <a:r>
              <a:rPr lang="el-GR" altLang="el-GR" dirty="0" smtClean="0"/>
              <a:t>διαδικτύου</a:t>
            </a:r>
            <a:endParaRPr lang="en-US" alt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t>34</a:t>
            </a:fld>
            <a:endParaRPr lang="el-GR" dirty="0"/>
          </a:p>
        </p:txBody>
      </p:sp>
      <p:sp>
        <p:nvSpPr>
          <p:cNvPr id="6" name="AutoShape 2" descr="http://www.sofokleousin.gr/files.php?file=Photos/New/logistics1_online_data_391554836.png"/>
          <p:cNvSpPr>
            <a:spLocks noChangeAspect="1" noChangeArrowheads="1"/>
          </p:cNvSpPr>
          <p:nvPr/>
        </p:nvSpPr>
        <p:spPr bwMode="auto">
          <a:xfrm>
            <a:off x="155575" y="-233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AutoShape 3" descr="http://www.sofokleousin.gr/files.php?file=Photos/New/logistics2_online2_653528798.png"/>
          <p:cNvSpPr>
            <a:spLocks noChangeAspect="1" noChangeArrowheads="1"/>
          </p:cNvSpPr>
          <p:nvPr/>
        </p:nvSpPr>
        <p:spPr bwMode="auto">
          <a:xfrm>
            <a:off x="158750" y="-20653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3369962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l-GR" dirty="0"/>
              <a:t>υπολογιστικό </a:t>
            </a:r>
            <a:r>
              <a:rPr lang="el-GR" altLang="el-GR" dirty="0" smtClean="0"/>
              <a:t>σύννεφο</a:t>
            </a:r>
            <a:r>
              <a:rPr lang="en-US" altLang="el-GR" dirty="0" smtClean="0"/>
              <a:t> (2/</a:t>
            </a:r>
            <a:r>
              <a:rPr lang="el-GR" altLang="el-GR" dirty="0" smtClean="0"/>
              <a:t>5</a:t>
            </a:r>
            <a:r>
              <a:rPr lang="en-US" altLang="el-GR" dirty="0" smtClean="0"/>
              <a:t>)</a:t>
            </a:r>
            <a:endParaRPr lang="el-GR" dirty="0"/>
          </a:p>
        </p:txBody>
      </p:sp>
      <p:sp>
        <p:nvSpPr>
          <p:cNvPr id="3" name="Content Placeholder 2"/>
          <p:cNvSpPr>
            <a:spLocks noGrp="1"/>
          </p:cNvSpPr>
          <p:nvPr>
            <p:ph idx="1"/>
          </p:nvPr>
        </p:nvSpPr>
        <p:spPr>
          <a:xfrm>
            <a:off x="457200" y="1705372"/>
            <a:ext cx="8229600" cy="3399764"/>
          </a:xfrm>
        </p:spPr>
        <p:txBody>
          <a:bodyPr>
            <a:noAutofit/>
          </a:bodyPr>
          <a:lstStyle/>
          <a:p>
            <a:pPr fontAlgn="base">
              <a:spcAft>
                <a:spcPct val="0"/>
              </a:spcAft>
            </a:pPr>
            <a:r>
              <a:rPr lang="el-GR" altLang="el-GR" sz="3600" dirty="0" smtClean="0"/>
              <a:t>ονομασία </a:t>
            </a:r>
            <a:r>
              <a:rPr lang="el-GR" altLang="el-GR" sz="3600" dirty="0"/>
              <a:t>του </a:t>
            </a:r>
            <a:r>
              <a:rPr lang="el-GR" altLang="el-GR" sz="3600" dirty="0" err="1" smtClean="0"/>
              <a:t>cloud</a:t>
            </a:r>
            <a:r>
              <a:rPr lang="el-GR" altLang="el-GR" sz="3600" dirty="0" smtClean="0"/>
              <a:t>:</a:t>
            </a:r>
          </a:p>
          <a:p>
            <a:pPr lvl="1" fontAlgn="base">
              <a:spcAft>
                <a:spcPct val="0"/>
              </a:spcAft>
            </a:pPr>
            <a:r>
              <a:rPr lang="el-GR" altLang="el-GR" sz="3200" dirty="0" smtClean="0"/>
              <a:t>Στα διαγράμματα </a:t>
            </a:r>
            <a:r>
              <a:rPr lang="el-GR" altLang="el-GR" sz="3200" dirty="0"/>
              <a:t>ροής (</a:t>
            </a:r>
            <a:r>
              <a:rPr lang="el-GR" altLang="el-GR" sz="3200" dirty="0" err="1"/>
              <a:t>flowcharts</a:t>
            </a:r>
            <a:r>
              <a:rPr lang="el-GR" altLang="el-GR" sz="3200" dirty="0"/>
              <a:t>) </a:t>
            </a:r>
            <a:r>
              <a:rPr lang="el-GR" altLang="el-GR" sz="3200" dirty="0" smtClean="0"/>
              <a:t>ο πληροφορικός αναπαριστά </a:t>
            </a:r>
            <a:r>
              <a:rPr lang="el-GR" altLang="el-GR" sz="3200" dirty="0"/>
              <a:t>το διαδίκτυο στο </a:t>
            </a:r>
            <a:r>
              <a:rPr lang="el-GR" altLang="el-GR" sz="3200" dirty="0" smtClean="0"/>
              <a:t>χαρτί με ένα σύννεφο</a:t>
            </a:r>
            <a:endParaRPr lang="el-GR" altLang="el-GR" sz="3200" dirty="0"/>
          </a:p>
        </p:txBody>
      </p:sp>
      <p:sp>
        <p:nvSpPr>
          <p:cNvPr id="4" name="Slide Number Placeholder 3"/>
          <p:cNvSpPr>
            <a:spLocks noGrp="1"/>
          </p:cNvSpPr>
          <p:nvPr>
            <p:ph type="sldNum" sz="quarter" idx="12"/>
          </p:nvPr>
        </p:nvSpPr>
        <p:spPr/>
        <p:txBody>
          <a:bodyPr/>
          <a:lstStyle/>
          <a:p>
            <a:fld id="{53C4726A-630D-4CB4-B088-BAB00F4188E9}" type="slidenum">
              <a:rPr lang="el-GR" smtClean="0"/>
              <a:t>35</a:t>
            </a:fld>
            <a:endParaRPr lang="el-GR" dirty="0"/>
          </a:p>
        </p:txBody>
      </p:sp>
      <p:sp>
        <p:nvSpPr>
          <p:cNvPr id="6" name="AutoShape 2" descr="http://www.sofokleousin.gr/files.php?file=Photos/New/logistics1_online_data_391554836.png"/>
          <p:cNvSpPr>
            <a:spLocks noChangeAspect="1" noChangeArrowheads="1"/>
          </p:cNvSpPr>
          <p:nvPr/>
        </p:nvSpPr>
        <p:spPr bwMode="auto">
          <a:xfrm>
            <a:off x="155575" y="-233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AutoShape 3" descr="http://www.sofokleousin.gr/files.php?file=Photos/New/logistics2_online2_653528798.png"/>
          <p:cNvSpPr>
            <a:spLocks noChangeAspect="1" noChangeArrowheads="1"/>
          </p:cNvSpPr>
          <p:nvPr/>
        </p:nvSpPr>
        <p:spPr bwMode="auto">
          <a:xfrm>
            <a:off x="158750" y="-20653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3961551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l-GR" dirty="0"/>
              <a:t>υπολογιστικό </a:t>
            </a:r>
            <a:r>
              <a:rPr lang="el-GR" altLang="el-GR" dirty="0" smtClean="0"/>
              <a:t>σύννεφο (3/5)</a:t>
            </a:r>
            <a:endParaRPr lang="el-GR" dirty="0"/>
          </a:p>
        </p:txBody>
      </p:sp>
      <p:sp>
        <p:nvSpPr>
          <p:cNvPr id="3" name="Content Placeholder 2"/>
          <p:cNvSpPr>
            <a:spLocks noGrp="1"/>
          </p:cNvSpPr>
          <p:nvPr>
            <p:ph idx="1"/>
          </p:nvPr>
        </p:nvSpPr>
        <p:spPr>
          <a:xfrm>
            <a:off x="457200" y="1333500"/>
            <a:ext cx="8507288" cy="3771636"/>
          </a:xfrm>
        </p:spPr>
        <p:txBody>
          <a:bodyPr>
            <a:noAutofit/>
          </a:bodyPr>
          <a:lstStyle/>
          <a:p>
            <a:pPr fontAlgn="base">
              <a:spcAft>
                <a:spcPct val="0"/>
              </a:spcAft>
            </a:pPr>
            <a:r>
              <a:rPr lang="el-GR" altLang="el-GR" dirty="0" smtClean="0"/>
              <a:t>Δεν είναι: </a:t>
            </a:r>
          </a:p>
          <a:p>
            <a:pPr lvl="1" fontAlgn="base">
              <a:spcBef>
                <a:spcPts val="600"/>
              </a:spcBef>
              <a:spcAft>
                <a:spcPct val="0"/>
              </a:spcAft>
            </a:pPr>
            <a:r>
              <a:rPr lang="el-GR" altLang="el-GR" dirty="0" smtClean="0"/>
              <a:t>κάτι </a:t>
            </a:r>
            <a:r>
              <a:rPr lang="el-GR" altLang="el-GR" dirty="0"/>
              <a:t>ασαφές που δεν </a:t>
            </a:r>
            <a:r>
              <a:rPr lang="el-GR" altLang="el-GR" dirty="0" smtClean="0"/>
              <a:t>γνωρίζουμε που βρίσκεται</a:t>
            </a:r>
            <a:endParaRPr lang="en-US" altLang="el-GR" dirty="0"/>
          </a:p>
          <a:p>
            <a:pPr lvl="1" fontAlgn="base">
              <a:spcBef>
                <a:spcPts val="600"/>
              </a:spcBef>
              <a:spcAft>
                <a:spcPct val="0"/>
              </a:spcAft>
            </a:pPr>
            <a:r>
              <a:rPr lang="el-GR" altLang="el-GR" dirty="0" smtClean="0"/>
              <a:t>δορυφόρος </a:t>
            </a:r>
            <a:endParaRPr lang="en-US" altLang="el-GR" dirty="0"/>
          </a:p>
          <a:p>
            <a:pPr lvl="1" fontAlgn="base">
              <a:spcBef>
                <a:spcPts val="600"/>
              </a:spcBef>
              <a:spcAft>
                <a:spcPct val="0"/>
              </a:spcAft>
            </a:pPr>
            <a:r>
              <a:rPr lang="el-GR" altLang="el-GR" dirty="0" smtClean="0"/>
              <a:t>άυλο</a:t>
            </a:r>
            <a:endParaRPr lang="en-US" altLang="el-GR" dirty="0"/>
          </a:p>
          <a:p>
            <a:pPr fontAlgn="base">
              <a:spcAft>
                <a:spcPct val="0"/>
              </a:spcAft>
            </a:pPr>
            <a:r>
              <a:rPr lang="el-GR" altLang="el-GR" dirty="0"/>
              <a:t>Είναι μεγάλα υπολογιστικά κέντρα </a:t>
            </a:r>
            <a:r>
              <a:rPr lang="el-GR" altLang="el-GR" dirty="0" smtClean="0"/>
              <a:t>σε </a:t>
            </a:r>
            <a:r>
              <a:rPr lang="el-GR" altLang="el-GR" dirty="0"/>
              <a:t>συγκεκριμένες γεωγραφικές </a:t>
            </a:r>
            <a:r>
              <a:rPr lang="el-GR" altLang="el-GR" dirty="0" smtClean="0"/>
              <a:t>τοποθεσίες </a:t>
            </a:r>
            <a:endParaRPr lang="en-US" altLang="el-GR" dirty="0"/>
          </a:p>
          <a:p>
            <a:pPr fontAlgn="base">
              <a:spcAft>
                <a:spcPct val="0"/>
              </a:spcAft>
            </a:pPr>
            <a:r>
              <a:rPr lang="el-GR" altLang="el-GR" dirty="0" smtClean="0"/>
              <a:t>Ευρώπη:  </a:t>
            </a:r>
            <a:r>
              <a:rPr lang="el-GR" altLang="el-GR" dirty="0"/>
              <a:t>Microsoft </a:t>
            </a:r>
            <a:r>
              <a:rPr lang="el-GR" altLang="el-GR" dirty="0" smtClean="0"/>
              <a:t>εγκαταστάσεις σε </a:t>
            </a:r>
            <a:r>
              <a:rPr lang="el-GR" altLang="el-GR" dirty="0"/>
              <a:t>Ολλανδία και </a:t>
            </a:r>
            <a:r>
              <a:rPr lang="el-GR" altLang="el-GR" dirty="0" smtClean="0"/>
              <a:t>Ιρλανδία</a:t>
            </a:r>
            <a:endParaRPr lang="el-GR" alt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t>36</a:t>
            </a:fld>
            <a:endParaRPr lang="el-GR" dirty="0"/>
          </a:p>
        </p:txBody>
      </p:sp>
      <p:sp>
        <p:nvSpPr>
          <p:cNvPr id="6" name="AutoShape 2" descr="http://www.sofokleousin.gr/files.php?file=Photos/New/logistics1_online_data_391554836.png"/>
          <p:cNvSpPr>
            <a:spLocks noChangeAspect="1" noChangeArrowheads="1"/>
          </p:cNvSpPr>
          <p:nvPr/>
        </p:nvSpPr>
        <p:spPr bwMode="auto">
          <a:xfrm>
            <a:off x="155575" y="-233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AutoShape 3" descr="http://www.sofokleousin.gr/files.php?file=Photos/New/logistics2_online2_653528798.png"/>
          <p:cNvSpPr>
            <a:spLocks noChangeAspect="1" noChangeArrowheads="1"/>
          </p:cNvSpPr>
          <p:nvPr/>
        </p:nvSpPr>
        <p:spPr bwMode="auto">
          <a:xfrm>
            <a:off x="158750" y="-20653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1267892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sz="half" idx="2"/>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37</a:t>
            </a:fld>
            <a:endParaRPr lang="el-GR" dirty="0"/>
          </a:p>
        </p:txBody>
      </p:sp>
      <p:sp>
        <p:nvSpPr>
          <p:cNvPr id="2" name="Τίτλος 1"/>
          <p:cNvSpPr>
            <a:spLocks noGrp="1"/>
          </p:cNvSpPr>
          <p:nvPr>
            <p:ph type="title"/>
          </p:nvPr>
        </p:nvSpPr>
        <p:spPr/>
        <p:txBody>
          <a:bodyPr/>
          <a:lstStyle/>
          <a:p>
            <a:r>
              <a:rPr lang="el-GR" altLang="el-GR" dirty="0"/>
              <a:t>υπολογιστικό σύννεφο </a:t>
            </a:r>
            <a:r>
              <a:rPr lang="el-GR" altLang="el-GR" dirty="0" smtClean="0"/>
              <a:t>(</a:t>
            </a:r>
            <a:r>
              <a:rPr lang="en-US" altLang="el-GR" dirty="0" smtClean="0"/>
              <a:t>4</a:t>
            </a:r>
            <a:r>
              <a:rPr lang="el-GR" altLang="el-GR" dirty="0" smtClean="0"/>
              <a:t>/5</a:t>
            </a:r>
            <a:r>
              <a:rPr lang="el-GR" altLang="el-GR" dirty="0"/>
              <a:t>)</a:t>
            </a:r>
            <a:endParaRPr lang="en-US" dirty="0"/>
          </a:p>
        </p:txBody>
      </p:sp>
      <p:pic>
        <p:nvPicPr>
          <p:cNvPr id="9" name="Εικόνα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1182000"/>
            <a:ext cx="3774960" cy="2766307"/>
          </a:xfrm>
          <a:prstGeom prst="rect">
            <a:avLst/>
          </a:prstGeom>
        </p:spPr>
      </p:pic>
    </p:spTree>
    <p:extLst>
      <p:ext uri="{BB962C8B-B14F-4D97-AF65-F5344CB8AC3E}">
        <p14:creationId xmlns:p14="http://schemas.microsoft.com/office/powerpoint/2010/main" val="2542739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l-GR" dirty="0"/>
              <a:t>υπολογιστικό </a:t>
            </a:r>
            <a:r>
              <a:rPr lang="el-GR" altLang="el-GR" dirty="0" smtClean="0"/>
              <a:t>σύννεφο (5/5)</a:t>
            </a:r>
            <a:endParaRPr lang="el-GR" dirty="0"/>
          </a:p>
        </p:txBody>
      </p:sp>
      <p:sp>
        <p:nvSpPr>
          <p:cNvPr id="3" name="Content Placeholder 2"/>
          <p:cNvSpPr>
            <a:spLocks noGrp="1"/>
          </p:cNvSpPr>
          <p:nvPr>
            <p:ph idx="1"/>
          </p:nvPr>
        </p:nvSpPr>
        <p:spPr>
          <a:xfrm>
            <a:off x="457200" y="1333500"/>
            <a:ext cx="8686800" cy="3771636"/>
          </a:xfrm>
        </p:spPr>
        <p:txBody>
          <a:bodyPr>
            <a:noAutofit/>
          </a:bodyPr>
          <a:lstStyle/>
          <a:p>
            <a:pPr marL="0" indent="0" fontAlgn="base">
              <a:spcAft>
                <a:spcPct val="0"/>
              </a:spcAft>
              <a:buNone/>
            </a:pPr>
            <a:r>
              <a:rPr lang="el-GR" dirty="0" smtClean="0"/>
              <a:t>Χαρακτηριστικά: </a:t>
            </a:r>
            <a:endParaRPr lang="en-US" dirty="0" smtClean="0"/>
          </a:p>
          <a:p>
            <a:pPr fontAlgn="base">
              <a:lnSpc>
                <a:spcPts val="3500"/>
              </a:lnSpc>
              <a:spcAft>
                <a:spcPct val="0"/>
              </a:spcAft>
            </a:pPr>
            <a:r>
              <a:rPr lang="el-GR" dirty="0" smtClean="0"/>
              <a:t>ικανοποίηση </a:t>
            </a:r>
            <a:r>
              <a:rPr lang="el-GR" dirty="0"/>
              <a:t>της ζήτησης </a:t>
            </a:r>
            <a:r>
              <a:rPr lang="el-GR" sz="2800" dirty="0"/>
              <a:t>(</a:t>
            </a:r>
            <a:r>
              <a:rPr lang="en-GB" sz="2800" dirty="0"/>
              <a:t>on-demand self </a:t>
            </a:r>
            <a:r>
              <a:rPr lang="en-GB" sz="2800" dirty="0" smtClean="0"/>
              <a:t>service)</a:t>
            </a:r>
            <a:endParaRPr lang="el-GR" dirty="0" smtClean="0"/>
          </a:p>
          <a:p>
            <a:pPr fontAlgn="base">
              <a:lnSpc>
                <a:spcPts val="3500"/>
              </a:lnSpc>
              <a:spcAft>
                <a:spcPct val="0"/>
              </a:spcAft>
            </a:pPr>
            <a:r>
              <a:rPr lang="el-GR" dirty="0" smtClean="0"/>
              <a:t>ευρεία </a:t>
            </a:r>
            <a:r>
              <a:rPr lang="el-GR" dirty="0"/>
              <a:t>πρόσβαση </a:t>
            </a:r>
            <a:r>
              <a:rPr lang="el-GR" dirty="0" smtClean="0"/>
              <a:t>στο</a:t>
            </a:r>
            <a:r>
              <a:rPr lang="en-US" dirty="0" smtClean="0"/>
              <a:t> </a:t>
            </a:r>
            <a:r>
              <a:rPr lang="el-GR" dirty="0" smtClean="0"/>
              <a:t>δίκτυο </a:t>
            </a:r>
            <a:r>
              <a:rPr lang="el-GR" sz="2800" dirty="0"/>
              <a:t>(</a:t>
            </a:r>
            <a:r>
              <a:rPr lang="en-GB" sz="2800" dirty="0"/>
              <a:t>broad network </a:t>
            </a:r>
            <a:r>
              <a:rPr lang="en-GB" sz="2800" dirty="0" smtClean="0"/>
              <a:t>access)</a:t>
            </a:r>
            <a:endParaRPr lang="el-GR" dirty="0" smtClean="0"/>
          </a:p>
          <a:p>
            <a:pPr fontAlgn="base">
              <a:lnSpc>
                <a:spcPts val="3500"/>
              </a:lnSpc>
              <a:spcAft>
                <a:spcPct val="0"/>
              </a:spcAft>
            </a:pPr>
            <a:r>
              <a:rPr lang="el-GR" dirty="0" smtClean="0"/>
              <a:t>διαθεσιμότητα </a:t>
            </a:r>
            <a:r>
              <a:rPr lang="el-GR" dirty="0"/>
              <a:t>των πόρων </a:t>
            </a:r>
            <a:r>
              <a:rPr lang="el-GR" sz="2800" dirty="0"/>
              <a:t>(</a:t>
            </a:r>
            <a:r>
              <a:rPr lang="en-GB" sz="2800" dirty="0"/>
              <a:t>resource </a:t>
            </a:r>
            <a:r>
              <a:rPr lang="en-GB" sz="2800" dirty="0" smtClean="0"/>
              <a:t>pooling)</a:t>
            </a:r>
            <a:endParaRPr lang="el-GR" sz="2800" dirty="0" smtClean="0"/>
          </a:p>
          <a:p>
            <a:pPr fontAlgn="base">
              <a:lnSpc>
                <a:spcPts val="3500"/>
              </a:lnSpc>
              <a:spcAft>
                <a:spcPct val="0"/>
              </a:spcAft>
            </a:pPr>
            <a:r>
              <a:rPr lang="el-GR" dirty="0" smtClean="0"/>
              <a:t>ευελιξία </a:t>
            </a:r>
            <a:r>
              <a:rPr lang="el-GR" dirty="0"/>
              <a:t>της επεκτασιμότητας </a:t>
            </a:r>
            <a:r>
              <a:rPr lang="el-GR" sz="2800" dirty="0"/>
              <a:t>(</a:t>
            </a:r>
            <a:r>
              <a:rPr lang="en-GB" sz="2800" dirty="0"/>
              <a:t>rapid elasticity</a:t>
            </a:r>
            <a:r>
              <a:rPr lang="en-GB" sz="2800" dirty="0" smtClean="0"/>
              <a:t>)</a:t>
            </a:r>
            <a:endParaRPr lang="el-GR" sz="2800" dirty="0" smtClean="0"/>
          </a:p>
          <a:p>
            <a:pPr fontAlgn="base">
              <a:lnSpc>
                <a:spcPts val="3500"/>
              </a:lnSpc>
              <a:spcAft>
                <a:spcPct val="0"/>
              </a:spcAft>
            </a:pPr>
            <a:r>
              <a:rPr lang="el-GR" dirty="0" smtClean="0"/>
              <a:t>τιμολόγηση </a:t>
            </a:r>
            <a:r>
              <a:rPr lang="el-GR" dirty="0"/>
              <a:t>βάσει χρήσης </a:t>
            </a:r>
            <a:r>
              <a:rPr lang="el-GR" sz="2800" dirty="0"/>
              <a:t>(</a:t>
            </a:r>
            <a:r>
              <a:rPr lang="en-GB" sz="2800" dirty="0"/>
              <a:t>a measured service</a:t>
            </a:r>
            <a:r>
              <a:rPr lang="en-GB" sz="2800" dirty="0" smtClean="0"/>
              <a:t>)</a:t>
            </a:r>
            <a:endParaRPr lang="el-GR" sz="2800" dirty="0" smtClean="0"/>
          </a:p>
          <a:p>
            <a:pPr fontAlgn="base">
              <a:lnSpc>
                <a:spcPts val="3500"/>
              </a:lnSpc>
              <a:spcBef>
                <a:spcPts val="600"/>
              </a:spcBef>
              <a:spcAft>
                <a:spcPct val="0"/>
              </a:spcAft>
            </a:pPr>
            <a:r>
              <a:rPr lang="el-GR" sz="1600" dirty="0"/>
              <a:t>Περισσότερες πληροφορίες βλέπε </a:t>
            </a:r>
            <a:r>
              <a:rPr lang="en-GB" sz="1600" dirty="0">
                <a:hlinkClick r:id="rId3"/>
              </a:rPr>
              <a:t>http://webapptester.com/ti-einai-cloud-computing</a:t>
            </a:r>
            <a:r>
              <a:rPr lang="en-GB" sz="1600" dirty="0" smtClean="0">
                <a:hlinkClick r:id="rId3"/>
              </a:rPr>
              <a:t>/</a:t>
            </a:r>
            <a:r>
              <a:rPr lang="el-GR" sz="1600" dirty="0" smtClean="0"/>
              <a:t>  </a:t>
            </a:r>
            <a:endParaRPr lang="el-GR" sz="1600" dirty="0"/>
          </a:p>
          <a:p>
            <a:pPr fontAlgn="base">
              <a:lnSpc>
                <a:spcPts val="3500"/>
              </a:lnSpc>
              <a:spcAft>
                <a:spcPct val="0"/>
              </a:spcAft>
            </a:pPr>
            <a:endParaRPr lang="el-GR" altLang="el-GR" sz="2800" dirty="0"/>
          </a:p>
        </p:txBody>
      </p:sp>
      <p:sp>
        <p:nvSpPr>
          <p:cNvPr id="4" name="Slide Number Placeholder 3"/>
          <p:cNvSpPr>
            <a:spLocks noGrp="1"/>
          </p:cNvSpPr>
          <p:nvPr>
            <p:ph type="sldNum" sz="quarter" idx="12"/>
          </p:nvPr>
        </p:nvSpPr>
        <p:spPr/>
        <p:txBody>
          <a:bodyPr/>
          <a:lstStyle/>
          <a:p>
            <a:fld id="{53C4726A-630D-4CB4-B088-BAB00F4188E9}" type="slidenum">
              <a:rPr lang="el-GR" smtClean="0"/>
              <a:t>38</a:t>
            </a:fld>
            <a:endParaRPr lang="el-GR" dirty="0"/>
          </a:p>
        </p:txBody>
      </p:sp>
      <p:sp>
        <p:nvSpPr>
          <p:cNvPr id="6" name="AutoShape 2" descr="http://www.sofokleousin.gr/files.php?file=Photos/New/logistics1_online_data_391554836.png"/>
          <p:cNvSpPr>
            <a:spLocks noChangeAspect="1" noChangeArrowheads="1"/>
          </p:cNvSpPr>
          <p:nvPr/>
        </p:nvSpPr>
        <p:spPr bwMode="auto">
          <a:xfrm>
            <a:off x="155575" y="-233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AutoShape 3" descr="http://www.sofokleousin.gr/files.php?file=Photos/New/logistics2_online2_653528798.png"/>
          <p:cNvSpPr>
            <a:spLocks noChangeAspect="1" noChangeArrowheads="1"/>
          </p:cNvSpPr>
          <p:nvPr/>
        </p:nvSpPr>
        <p:spPr bwMode="auto">
          <a:xfrm>
            <a:off x="158750" y="-20653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4098058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Τεχνολογικές Εξελίξεις</a:t>
            </a:r>
          </a:p>
        </p:txBody>
      </p:sp>
      <p:sp>
        <p:nvSpPr>
          <p:cNvPr id="3" name="Text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241781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Τεχνολογικές Εξελίξεις -Συνοπτικά</a:t>
            </a:r>
            <a:endParaRPr lang="el-GR" dirty="0"/>
          </a:p>
        </p:txBody>
      </p:sp>
      <p:sp>
        <p:nvSpPr>
          <p:cNvPr id="3" name="Content Placeholder 2"/>
          <p:cNvSpPr>
            <a:spLocks noGrp="1"/>
          </p:cNvSpPr>
          <p:nvPr>
            <p:ph idx="1"/>
          </p:nvPr>
        </p:nvSpPr>
        <p:spPr/>
        <p:txBody>
          <a:bodyPr>
            <a:normAutofit lnSpcReduction="10000"/>
          </a:bodyPr>
          <a:lstStyle/>
          <a:p>
            <a:r>
              <a:rPr lang="en-US" dirty="0" smtClean="0"/>
              <a:t>Leap </a:t>
            </a:r>
            <a:r>
              <a:rPr lang="en-US" dirty="0"/>
              <a:t>Motion </a:t>
            </a:r>
            <a:endParaRPr lang="el-GR" dirty="0" smtClean="0"/>
          </a:p>
          <a:p>
            <a:r>
              <a:rPr lang="el-GR" dirty="0" smtClean="0"/>
              <a:t>Καθολική </a:t>
            </a:r>
            <a:r>
              <a:rPr lang="el-GR" dirty="0"/>
              <a:t>πρόσβαση στο ίντερνετ</a:t>
            </a:r>
            <a:endParaRPr lang="el-GR" dirty="0" smtClean="0"/>
          </a:p>
          <a:p>
            <a:r>
              <a:rPr lang="el-GR" dirty="0" smtClean="0"/>
              <a:t>3</a:t>
            </a:r>
            <a:r>
              <a:rPr lang="en-US" dirty="0" smtClean="0"/>
              <a:t>D </a:t>
            </a:r>
            <a:r>
              <a:rPr lang="el-GR" dirty="0" smtClean="0"/>
              <a:t>-</a:t>
            </a:r>
            <a:r>
              <a:rPr lang="en-US" dirty="0" smtClean="0"/>
              <a:t> 4D </a:t>
            </a:r>
            <a:r>
              <a:rPr lang="el-GR" dirty="0" smtClean="0"/>
              <a:t>Εκτυπώσεις &amp; Σαρώσεις</a:t>
            </a:r>
          </a:p>
          <a:p>
            <a:r>
              <a:rPr lang="el-GR" dirty="0" err="1"/>
              <a:t>Νανοαρχιτεκτονική</a:t>
            </a:r>
            <a:endParaRPr lang="en-GB" dirty="0"/>
          </a:p>
          <a:p>
            <a:r>
              <a:rPr lang="en-US" dirty="0" smtClean="0"/>
              <a:t>Drones</a:t>
            </a:r>
            <a:endParaRPr lang="en-GB" dirty="0"/>
          </a:p>
          <a:p>
            <a:r>
              <a:rPr lang="el-GR" dirty="0" smtClean="0"/>
              <a:t>Εγκεφαλικά Οργανοειδή (</a:t>
            </a:r>
            <a:r>
              <a:rPr lang="en-GB" dirty="0" smtClean="0"/>
              <a:t>Brain Organoids</a:t>
            </a:r>
            <a:r>
              <a:rPr lang="el-GR" dirty="0" smtClean="0"/>
              <a:t>)</a:t>
            </a:r>
            <a:r>
              <a:rPr lang="en-GB" dirty="0" smtClean="0"/>
              <a:t> </a:t>
            </a:r>
            <a:endParaRPr lang="el-GR" dirty="0" smtClean="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t>40</a:t>
            </a:fld>
            <a:endParaRPr lang="el-GR" dirty="0"/>
          </a:p>
        </p:txBody>
      </p:sp>
    </p:spTree>
    <p:extLst>
      <p:ext uri="{BB962C8B-B14F-4D97-AF65-F5344CB8AC3E}">
        <p14:creationId xmlns:p14="http://schemas.microsoft.com/office/powerpoint/2010/main" val="3138989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Motion</a:t>
            </a:r>
            <a:r>
              <a:rPr lang="el-GR" dirty="0" smtClean="0"/>
              <a:t> (1/5)</a:t>
            </a:r>
            <a:r>
              <a:rPr lang="en-US" dirty="0" smtClean="0"/>
              <a:t> </a:t>
            </a:r>
            <a:endParaRPr lang="el-GR" dirty="0"/>
          </a:p>
        </p:txBody>
      </p:sp>
      <p:sp>
        <p:nvSpPr>
          <p:cNvPr id="3" name="Content Placeholder 2"/>
          <p:cNvSpPr>
            <a:spLocks noGrp="1"/>
          </p:cNvSpPr>
          <p:nvPr>
            <p:ph idx="1"/>
          </p:nvPr>
        </p:nvSpPr>
        <p:spPr>
          <a:xfrm>
            <a:off x="457200" y="1333500"/>
            <a:ext cx="7859216" cy="3771636"/>
          </a:xfrm>
        </p:spPr>
        <p:txBody>
          <a:bodyPr>
            <a:normAutofit lnSpcReduction="10000"/>
          </a:bodyPr>
          <a:lstStyle/>
          <a:p>
            <a:r>
              <a:rPr lang="el-GR" dirty="0"/>
              <a:t>πρωτότυπη ιδέα βασισμένη πάνω στο σκεπτικό που θέλει να εγκαταλείπουμε τα πληκτρολόγια και να χειριζόμαστε </a:t>
            </a:r>
            <a:r>
              <a:rPr lang="el-GR" dirty="0" smtClean="0"/>
              <a:t>τον</a:t>
            </a:r>
            <a:r>
              <a:rPr lang="en-US" dirty="0" smtClean="0"/>
              <a:t> H/Y </a:t>
            </a:r>
            <a:r>
              <a:rPr lang="el-GR" dirty="0" smtClean="0"/>
              <a:t>μας </a:t>
            </a:r>
            <a:r>
              <a:rPr lang="el-GR" dirty="0"/>
              <a:t>μόνο με κινήσεις των </a:t>
            </a:r>
            <a:r>
              <a:rPr lang="el-GR" dirty="0" smtClean="0"/>
              <a:t>χεριών</a:t>
            </a:r>
            <a:endParaRPr lang="el-GR" dirty="0"/>
          </a:p>
          <a:p>
            <a:r>
              <a:rPr lang="el-GR" altLang="el-GR" dirty="0"/>
              <a:t>μέγεθος του </a:t>
            </a:r>
            <a:r>
              <a:rPr lang="el-GR" altLang="el-GR" dirty="0" err="1"/>
              <a:t>Leap</a:t>
            </a:r>
            <a:r>
              <a:rPr lang="el-GR" altLang="el-GR" dirty="0"/>
              <a:t> </a:t>
            </a:r>
            <a:r>
              <a:rPr lang="el-GR" altLang="el-GR" dirty="0" err="1"/>
              <a:t>Motion</a:t>
            </a:r>
            <a:r>
              <a:rPr lang="el-GR" altLang="el-GR" dirty="0"/>
              <a:t> περίπου σαν έναν μεγάλο αναπτήρα </a:t>
            </a:r>
            <a:r>
              <a:rPr lang="el-GR" altLang="el-GR" dirty="0" err="1"/>
              <a:t>Bic</a:t>
            </a:r>
            <a:r>
              <a:rPr lang="el-GR" altLang="el-GR" dirty="0"/>
              <a:t> (80mm x 12.7mm). </a:t>
            </a:r>
          </a:p>
          <a:p>
            <a:r>
              <a:rPr lang="el-GR" altLang="el-GR" dirty="0"/>
              <a:t>συνδέεται με τον Η/Υ μέσω </a:t>
            </a:r>
            <a:r>
              <a:rPr lang="el-GR" altLang="el-GR" dirty="0" smtClean="0"/>
              <a:t>USB</a:t>
            </a:r>
            <a:endParaRPr lang="en-US"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t>41</a:t>
            </a:fld>
            <a:endParaRPr lang="el-GR" dirty="0"/>
          </a:p>
        </p:txBody>
      </p:sp>
      <p:sp>
        <p:nvSpPr>
          <p:cNvPr id="6" name="Rectangle 3"/>
          <p:cNvSpPr>
            <a:spLocks noChangeArrowheads="1"/>
          </p:cNvSpPr>
          <p:nvPr/>
        </p:nvSpPr>
        <p:spPr bwMode="auto">
          <a:xfrm>
            <a:off x="0" y="-184667"/>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800" b="0" i="0" u="none" strike="noStrike" cap="none" normalizeH="0" baseline="0" dirty="0" smtClean="0">
                <a:ln>
                  <a:noFill/>
                </a:ln>
                <a:solidFill>
                  <a:schemeClr val="tx1"/>
                </a:solidFill>
                <a:effectLst/>
                <a:latin typeface="Arial" panose="020B0604020202020204" pitchFamily="34" charset="0"/>
              </a:rPr>
              <a:t>                                                                         </a:t>
            </a:r>
            <a:endParaRPr kumimoji="0" lang="el-GR" altLang="el-GR" sz="13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91887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sz="half" idx="2"/>
          </p:nvPr>
        </p:nvSpPr>
        <p:spPr/>
        <p:txBody>
          <a:bodyPr/>
          <a:lstStyle/>
          <a:p>
            <a:r>
              <a:rPr lang="el-GR" dirty="0"/>
              <a:t>http://www.fortunegreece.com/article/leap-motion-mia-mikroskopiki-siskevi-mia-terastia-idea/</a:t>
            </a:r>
            <a:r>
              <a:rPr lang="en-US" dirty="0"/>
              <a:t> </a:t>
            </a:r>
            <a:endParaRPr lang="el-GR" dirty="0"/>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42</a:t>
            </a:fld>
            <a:endParaRPr lang="el-GR" dirty="0"/>
          </a:p>
        </p:txBody>
      </p:sp>
      <p:sp>
        <p:nvSpPr>
          <p:cNvPr id="2" name="Τίτλος 1"/>
          <p:cNvSpPr>
            <a:spLocks noGrp="1"/>
          </p:cNvSpPr>
          <p:nvPr>
            <p:ph type="title"/>
          </p:nvPr>
        </p:nvSpPr>
        <p:spPr/>
        <p:txBody>
          <a:bodyPr/>
          <a:lstStyle/>
          <a:p>
            <a:r>
              <a:rPr lang="en-US" dirty="0"/>
              <a:t>Leap Motion </a:t>
            </a:r>
            <a:r>
              <a:rPr lang="el-GR" dirty="0"/>
              <a:t>(2/5)</a:t>
            </a:r>
            <a:r>
              <a:rPr lang="en-US" dirty="0"/>
              <a:t> </a:t>
            </a: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8359" y="1174558"/>
            <a:ext cx="5167282" cy="2809710"/>
          </a:xfrm>
          <a:prstGeom prst="rect">
            <a:avLst/>
          </a:prstGeom>
        </p:spPr>
      </p:pic>
    </p:spTree>
    <p:extLst>
      <p:ext uri="{BB962C8B-B14F-4D97-AF65-F5344CB8AC3E}">
        <p14:creationId xmlns:p14="http://schemas.microsoft.com/office/powerpoint/2010/main" val="464151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Motion</a:t>
            </a:r>
            <a:r>
              <a:rPr lang="el-GR" dirty="0" smtClean="0"/>
              <a:t> (3/5</a:t>
            </a:r>
            <a:r>
              <a:rPr lang="el-GR" dirty="0"/>
              <a:t>)</a:t>
            </a:r>
            <a:r>
              <a:rPr lang="en-US" dirty="0" smtClean="0"/>
              <a:t> </a:t>
            </a:r>
            <a:endParaRPr lang="el-GR" dirty="0"/>
          </a:p>
        </p:txBody>
      </p:sp>
      <p:sp>
        <p:nvSpPr>
          <p:cNvPr id="3" name="Content Placeholder 2"/>
          <p:cNvSpPr>
            <a:spLocks noGrp="1"/>
          </p:cNvSpPr>
          <p:nvPr>
            <p:ph idx="1"/>
          </p:nvPr>
        </p:nvSpPr>
        <p:spPr>
          <a:xfrm>
            <a:off x="457200" y="1333500"/>
            <a:ext cx="7859216" cy="3771636"/>
          </a:xfrm>
        </p:spPr>
        <p:txBody>
          <a:bodyPr>
            <a:noAutofit/>
          </a:bodyPr>
          <a:lstStyle/>
          <a:p>
            <a:r>
              <a:rPr lang="el-GR" altLang="el-GR" dirty="0" smtClean="0"/>
              <a:t>Στην ταινία </a:t>
            </a:r>
            <a:r>
              <a:rPr lang="el-GR" altLang="el-GR" dirty="0" err="1" smtClean="0"/>
              <a:t>Iron</a:t>
            </a:r>
            <a:r>
              <a:rPr lang="el-GR" altLang="el-GR" dirty="0" smtClean="0"/>
              <a:t> </a:t>
            </a:r>
            <a:r>
              <a:rPr lang="el-GR" altLang="el-GR" dirty="0" err="1" smtClean="0"/>
              <a:t>Man</a:t>
            </a:r>
            <a:r>
              <a:rPr lang="el-GR" altLang="el-GR" dirty="0" smtClean="0"/>
              <a:t> </a:t>
            </a:r>
            <a:r>
              <a:rPr lang="en-US" altLang="el-GR" dirty="0">
                <a:sym typeface="Wingdings" panose="05000000000000000000" pitchFamily="2" charset="2"/>
              </a:rPr>
              <a:t> </a:t>
            </a:r>
            <a:r>
              <a:rPr lang="el-GR" altLang="el-GR" dirty="0"/>
              <a:t>χειρίζεται στον αέρα 3D </a:t>
            </a:r>
            <a:r>
              <a:rPr lang="el-GR" altLang="el-GR" dirty="0" smtClean="0"/>
              <a:t>ολογράμματα (θα αναθεωρήσεις </a:t>
            </a:r>
            <a:r>
              <a:rPr lang="el-GR" altLang="el-GR" dirty="0"/>
              <a:t>την </a:t>
            </a:r>
            <a:r>
              <a:rPr lang="el-GR" altLang="el-GR" dirty="0" smtClean="0"/>
              <a:t>πρώτη αντίδραση ότι όλα </a:t>
            </a:r>
            <a:r>
              <a:rPr lang="el-GR" altLang="el-GR" dirty="0"/>
              <a:t>αυτά </a:t>
            </a:r>
            <a:r>
              <a:rPr lang="el-GR" altLang="el-GR" dirty="0" smtClean="0"/>
              <a:t>αποτελούν </a:t>
            </a:r>
            <a:r>
              <a:rPr lang="el-GR" altLang="el-GR" dirty="0"/>
              <a:t>προϊόντα νοσηρής </a:t>
            </a:r>
            <a:r>
              <a:rPr lang="el-GR" altLang="el-GR" dirty="0" smtClean="0"/>
              <a:t>φαντασίας)</a:t>
            </a:r>
            <a:endParaRPr lang="el-GR" altLang="el-GR" dirty="0"/>
          </a:p>
          <a:p>
            <a:pPr marL="0" lvl="0" indent="0" eaLnBrk="0" fontAlgn="base" hangingPunct="0">
              <a:spcBef>
                <a:spcPct val="0"/>
              </a:spcBef>
              <a:spcAft>
                <a:spcPct val="0"/>
              </a:spcAft>
              <a:buNone/>
            </a:pPr>
            <a:endParaRPr lang="en-US" altLang="el-GR" dirty="0"/>
          </a:p>
          <a:p>
            <a:endParaRPr lang="en-US" dirty="0" smtClean="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t>43</a:t>
            </a:fld>
            <a:endParaRPr lang="el-GR" dirty="0"/>
          </a:p>
        </p:txBody>
      </p:sp>
      <p:sp>
        <p:nvSpPr>
          <p:cNvPr id="6" name="Rectangle 3"/>
          <p:cNvSpPr>
            <a:spLocks noChangeArrowheads="1"/>
          </p:cNvSpPr>
          <p:nvPr/>
        </p:nvSpPr>
        <p:spPr bwMode="auto">
          <a:xfrm>
            <a:off x="0" y="-184667"/>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800" b="0" i="0" u="none" strike="noStrike" cap="none" normalizeH="0" baseline="0" dirty="0" smtClean="0">
                <a:ln>
                  <a:noFill/>
                </a:ln>
                <a:solidFill>
                  <a:schemeClr val="tx1"/>
                </a:solidFill>
                <a:effectLst/>
                <a:latin typeface="Arial" panose="020B0604020202020204" pitchFamily="34" charset="0"/>
              </a:rPr>
              <a:t>                                                                         </a:t>
            </a:r>
            <a:endParaRPr kumimoji="0" lang="el-GR" altLang="el-GR" sz="13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34124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Motion</a:t>
            </a:r>
            <a:r>
              <a:rPr lang="el-GR" dirty="0" smtClean="0"/>
              <a:t> (4/5</a:t>
            </a:r>
            <a:r>
              <a:rPr lang="el-GR" dirty="0"/>
              <a:t>)</a:t>
            </a:r>
            <a:r>
              <a:rPr lang="en-US" dirty="0" smtClean="0"/>
              <a:t> </a:t>
            </a:r>
            <a:endParaRPr lang="el-GR" dirty="0"/>
          </a:p>
        </p:txBody>
      </p:sp>
      <p:sp>
        <p:nvSpPr>
          <p:cNvPr id="3" name="Content Placeholder 2"/>
          <p:cNvSpPr>
            <a:spLocks noGrp="1"/>
          </p:cNvSpPr>
          <p:nvPr>
            <p:ph idx="1"/>
          </p:nvPr>
        </p:nvSpPr>
        <p:spPr>
          <a:xfrm>
            <a:off x="457200" y="1333500"/>
            <a:ext cx="7859216" cy="3771636"/>
          </a:xfrm>
        </p:spPr>
        <p:txBody>
          <a:bodyPr>
            <a:noAutofit/>
          </a:bodyPr>
          <a:lstStyle/>
          <a:p>
            <a:r>
              <a:rPr lang="el-GR" altLang="el-GR" dirty="0" smtClean="0"/>
              <a:t>Χειρισμός Η/Υ με χέρια από </a:t>
            </a:r>
            <a:r>
              <a:rPr lang="el-GR" altLang="el-GR" dirty="0"/>
              <a:t>απόσταση </a:t>
            </a:r>
            <a:r>
              <a:rPr lang="el-GR" altLang="el-GR" dirty="0" smtClean="0"/>
              <a:t>½ μέτρου. </a:t>
            </a:r>
          </a:p>
          <a:p>
            <a:r>
              <a:rPr lang="el-GR" altLang="el-GR" dirty="0" smtClean="0"/>
              <a:t>Κάθε </a:t>
            </a:r>
            <a:r>
              <a:rPr lang="el-GR" altLang="el-GR" dirty="0"/>
              <a:t>κούνημα του χεριού </a:t>
            </a:r>
            <a:r>
              <a:rPr lang="el-GR" altLang="el-GR" dirty="0" smtClean="0"/>
              <a:t>γίνεται </a:t>
            </a:r>
            <a:r>
              <a:rPr lang="el-GR" altLang="el-GR" dirty="0"/>
              <a:t>αμέσως </a:t>
            </a:r>
            <a:r>
              <a:rPr lang="el-GR" altLang="el-GR" dirty="0" smtClean="0"/>
              <a:t>αντιληπτό: </a:t>
            </a:r>
          </a:p>
          <a:p>
            <a:pPr lvl="1"/>
            <a:r>
              <a:rPr lang="el-GR" altLang="el-GR" dirty="0" smtClean="0"/>
              <a:t>ρυθμός </a:t>
            </a:r>
            <a:r>
              <a:rPr lang="el-GR" altLang="el-GR" dirty="0"/>
              <a:t>ανίχνευσης κίνησης </a:t>
            </a:r>
            <a:r>
              <a:rPr lang="el-GR" altLang="el-GR" dirty="0" smtClean="0"/>
              <a:t>200 </a:t>
            </a:r>
            <a:r>
              <a:rPr lang="el-GR" altLang="el-GR" dirty="0" err="1" smtClean="0"/>
              <a:t>frames</a:t>
            </a:r>
            <a:r>
              <a:rPr lang="el-GR" altLang="el-GR" dirty="0" smtClean="0"/>
              <a:t>/</a:t>
            </a:r>
            <a:r>
              <a:rPr lang="el-GR" altLang="el-GR" dirty="0" err="1" smtClean="0"/>
              <a:t>sec</a:t>
            </a:r>
            <a:endParaRPr lang="el-GR" altLang="el-GR" dirty="0"/>
          </a:p>
          <a:p>
            <a:r>
              <a:rPr lang="el-GR" altLang="el-GR" dirty="0" smtClean="0"/>
              <a:t>Παραδείγματα: </a:t>
            </a:r>
            <a:r>
              <a:rPr lang="en-US" altLang="el-GR" dirty="0" smtClean="0"/>
              <a:t>PlayStation </a:t>
            </a:r>
            <a:r>
              <a:rPr lang="en-US" altLang="el-GR" dirty="0"/>
              <a:t>4, </a:t>
            </a:r>
            <a:r>
              <a:rPr lang="en-US" altLang="el-GR" dirty="0" err="1"/>
              <a:t>XBox</a:t>
            </a:r>
            <a:endParaRPr lang="el-GR" altLang="el-GR" dirty="0"/>
          </a:p>
          <a:p>
            <a:pPr marL="0" lvl="0" indent="0" eaLnBrk="0" fontAlgn="base" hangingPunct="0">
              <a:spcBef>
                <a:spcPct val="0"/>
              </a:spcBef>
              <a:spcAft>
                <a:spcPct val="0"/>
              </a:spcAft>
              <a:buNone/>
            </a:pPr>
            <a:endParaRPr lang="en-US" altLang="el-GR" dirty="0"/>
          </a:p>
          <a:p>
            <a:endParaRPr lang="en-US" dirty="0" smtClean="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t>44</a:t>
            </a:fld>
            <a:endParaRPr lang="el-GR" dirty="0"/>
          </a:p>
        </p:txBody>
      </p:sp>
      <p:sp>
        <p:nvSpPr>
          <p:cNvPr id="6" name="Rectangle 3"/>
          <p:cNvSpPr>
            <a:spLocks noChangeArrowheads="1"/>
          </p:cNvSpPr>
          <p:nvPr/>
        </p:nvSpPr>
        <p:spPr bwMode="auto">
          <a:xfrm>
            <a:off x="0" y="-184667"/>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800" b="0" i="0" u="none" strike="noStrike" cap="none" normalizeH="0" baseline="0" dirty="0" smtClean="0">
                <a:ln>
                  <a:noFill/>
                </a:ln>
                <a:solidFill>
                  <a:schemeClr val="tx1"/>
                </a:solidFill>
                <a:effectLst/>
                <a:latin typeface="Arial" panose="020B0604020202020204" pitchFamily="34" charset="0"/>
              </a:rPr>
              <a:t>                                                                         </a:t>
            </a:r>
            <a:endParaRPr kumimoji="0" lang="el-GR" altLang="el-GR" sz="13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229360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sz="half" idx="2"/>
          </p:nvPr>
        </p:nvSpPr>
        <p:spPr/>
        <p:txBody>
          <a:bodyPr/>
          <a:lstStyle/>
          <a:p>
            <a:r>
              <a:rPr lang="el-GR" dirty="0"/>
              <a:t>http://www.amazon.com/Leap-Motion-Controller-Packaging-Software/dp/B00HVYBWQO</a:t>
            </a:r>
            <a:r>
              <a:rPr lang="en-US" dirty="0"/>
              <a:t> </a:t>
            </a:r>
            <a:endParaRPr lang="el-GR" dirty="0"/>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45</a:t>
            </a:fld>
            <a:endParaRPr lang="el-GR" dirty="0"/>
          </a:p>
        </p:txBody>
      </p:sp>
      <p:sp>
        <p:nvSpPr>
          <p:cNvPr id="5" name="Τίτλος 4"/>
          <p:cNvSpPr>
            <a:spLocks noGrp="1"/>
          </p:cNvSpPr>
          <p:nvPr>
            <p:ph type="title"/>
          </p:nvPr>
        </p:nvSpPr>
        <p:spPr/>
        <p:txBody>
          <a:bodyPr/>
          <a:lstStyle/>
          <a:p>
            <a:r>
              <a:rPr lang="en-US" dirty="0"/>
              <a:t>Leap Motion </a:t>
            </a:r>
            <a:r>
              <a:rPr lang="el-GR" dirty="0"/>
              <a:t>(5/5)</a:t>
            </a:r>
            <a:r>
              <a:rPr lang="en-US" dirty="0"/>
              <a:t> </a:t>
            </a:r>
          </a:p>
        </p:txBody>
      </p:sp>
      <p:pic>
        <p:nvPicPr>
          <p:cNvPr id="9" name="Εικόνα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288" y="1370309"/>
            <a:ext cx="5486400" cy="2757949"/>
          </a:xfrm>
          <a:prstGeom prst="rect">
            <a:avLst/>
          </a:prstGeom>
        </p:spPr>
      </p:pic>
    </p:spTree>
    <p:extLst>
      <p:ext uri="{BB962C8B-B14F-4D97-AF65-F5344CB8AC3E}">
        <p14:creationId xmlns:p14="http://schemas.microsoft.com/office/powerpoint/2010/main" val="2637580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337220"/>
            <a:ext cx="8712968" cy="828435"/>
          </a:xfrm>
        </p:spPr>
        <p:txBody>
          <a:bodyPr>
            <a:noAutofit/>
          </a:bodyPr>
          <a:lstStyle/>
          <a:p>
            <a:r>
              <a:rPr lang="el-GR" sz="3600" dirty="0" smtClean="0"/>
              <a:t>Καθολική </a:t>
            </a:r>
            <a:r>
              <a:rPr lang="el-GR" sz="3600" dirty="0"/>
              <a:t>πρόσβαση στο ίντερνετ</a:t>
            </a:r>
          </a:p>
        </p:txBody>
      </p:sp>
      <p:sp>
        <p:nvSpPr>
          <p:cNvPr id="5" name="Θέση περιεχομένου 4"/>
          <p:cNvSpPr>
            <a:spLocks noGrp="1"/>
          </p:cNvSpPr>
          <p:nvPr>
            <p:ph idx="1"/>
          </p:nvPr>
        </p:nvSpPr>
        <p:spPr>
          <a:xfrm>
            <a:off x="323528" y="1417340"/>
            <a:ext cx="8496944" cy="3744416"/>
          </a:xfrm>
        </p:spPr>
        <p:txBody>
          <a:bodyPr>
            <a:noAutofit/>
          </a:bodyPr>
          <a:lstStyle/>
          <a:p>
            <a:r>
              <a:rPr lang="el-GR" dirty="0" smtClean="0"/>
              <a:t>Νέες προσεγγίσεις για εφαρμογή σε </a:t>
            </a:r>
            <a:r>
              <a:rPr lang="el-GR" dirty="0"/>
              <a:t>όλο τον πλανήτη μέχρι το </a:t>
            </a:r>
            <a:r>
              <a:rPr lang="el-GR" dirty="0" smtClean="0"/>
              <a:t>2020 </a:t>
            </a:r>
          </a:p>
          <a:p>
            <a:r>
              <a:rPr lang="el-GR" dirty="0"/>
              <a:t>Έργο </a:t>
            </a:r>
            <a:r>
              <a:rPr lang="el-GR" dirty="0" err="1"/>
              <a:t>Loon</a:t>
            </a:r>
            <a:r>
              <a:rPr lang="el-GR" dirty="0"/>
              <a:t> </a:t>
            </a:r>
            <a:r>
              <a:rPr lang="en-GB" sz="1800" dirty="0">
                <a:hlinkClick r:id="rId3"/>
              </a:rPr>
              <a:t>http://www.technologyreview.com/featuredstory/534986/project-loon</a:t>
            </a:r>
            <a:r>
              <a:rPr lang="en-GB" sz="1800" dirty="0" smtClean="0">
                <a:hlinkClick r:id="rId3"/>
              </a:rPr>
              <a:t>/</a:t>
            </a:r>
            <a:r>
              <a:rPr lang="el-GR" sz="1800" dirty="0" smtClean="0"/>
              <a:t> </a:t>
            </a:r>
            <a:r>
              <a:rPr lang="en-US" dirty="0" smtClean="0">
                <a:sym typeface="Wingdings" panose="05000000000000000000" pitchFamily="2" charset="2"/>
              </a:rPr>
              <a:t> </a:t>
            </a:r>
            <a:r>
              <a:rPr lang="el-GR" dirty="0" smtClean="0"/>
              <a:t>χάρη σε μπαλόνια ηλίου (που η </a:t>
            </a:r>
            <a:r>
              <a:rPr lang="el-GR" dirty="0" err="1" smtClean="0"/>
              <a:t>Google</a:t>
            </a:r>
            <a:r>
              <a:rPr lang="el-GR" dirty="0" smtClean="0"/>
              <a:t> έχει ξεκινήσει να στέλνει πάνω από πολλά μέρη) </a:t>
            </a:r>
            <a:endParaRPr lang="en-US" dirty="0" smtClean="0"/>
          </a:p>
          <a:p>
            <a:r>
              <a:rPr lang="el-GR" dirty="0" smtClean="0"/>
              <a:t>αξιόπιστο/οικονομικό για Internet </a:t>
            </a:r>
            <a:r>
              <a:rPr lang="el-GR" dirty="0"/>
              <a:t>σε δύσκολες </a:t>
            </a:r>
            <a:r>
              <a:rPr lang="el-GR" dirty="0" smtClean="0"/>
              <a:t>περιοχές</a:t>
            </a:r>
            <a:endParaRPr lang="en-US"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46</a:t>
            </a:fld>
            <a:endParaRPr lang="el-GR" dirty="0">
              <a:solidFill>
                <a:prstClr val="black"/>
              </a:solidFill>
            </a:endParaRPr>
          </a:p>
        </p:txBody>
      </p:sp>
    </p:spTree>
    <p:extLst>
      <p:ext uri="{BB962C8B-B14F-4D97-AF65-F5344CB8AC3E}">
        <p14:creationId xmlns:p14="http://schemas.microsoft.com/office/powerpoint/2010/main" val="28477880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337220"/>
            <a:ext cx="8712968" cy="828435"/>
          </a:xfrm>
        </p:spPr>
        <p:txBody>
          <a:bodyPr>
            <a:noAutofit/>
          </a:bodyPr>
          <a:lstStyle/>
          <a:p>
            <a:r>
              <a:rPr lang="el-GR" dirty="0"/>
              <a:t>Έργο </a:t>
            </a:r>
            <a:r>
              <a:rPr lang="el-GR" dirty="0" err="1"/>
              <a:t>Loon</a:t>
            </a:r>
            <a:r>
              <a:rPr lang="el-GR" dirty="0"/>
              <a:t> </a:t>
            </a:r>
            <a:r>
              <a:rPr lang="el-GR" dirty="0" smtClean="0"/>
              <a:t>(</a:t>
            </a:r>
            <a:r>
              <a:rPr lang="en-US" dirty="0" smtClean="0"/>
              <a:t>1/3</a:t>
            </a:r>
            <a:r>
              <a:rPr lang="el-GR" dirty="0" smtClean="0"/>
              <a:t>)</a:t>
            </a:r>
            <a:endParaRPr lang="el-GR"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565934540"/>
              </p:ext>
            </p:extLst>
          </p:nvPr>
        </p:nvGraphicFramePr>
        <p:xfrm>
          <a:off x="1151781" y="1417340"/>
          <a:ext cx="6912446" cy="2879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47</a:t>
            </a:fld>
            <a:endParaRPr lang="el-GR" dirty="0">
              <a:solidFill>
                <a:prstClr val="black"/>
              </a:solidFill>
            </a:endParaRPr>
          </a:p>
        </p:txBody>
      </p:sp>
      <p:sp>
        <p:nvSpPr>
          <p:cNvPr id="3" name="Rectangle 2"/>
          <p:cNvSpPr/>
          <p:nvPr/>
        </p:nvSpPr>
        <p:spPr>
          <a:xfrm>
            <a:off x="539552" y="4374344"/>
            <a:ext cx="8147248" cy="1077218"/>
          </a:xfrm>
          <a:prstGeom prst="rect">
            <a:avLst/>
          </a:prstGeom>
        </p:spPr>
        <p:txBody>
          <a:bodyPr wrap="square">
            <a:spAutoFit/>
          </a:bodyPr>
          <a:lstStyle/>
          <a:p>
            <a:pPr marL="285750" indent="-285750">
              <a:buFont typeface="Arial" panose="020B0604020202020204" pitchFamily="34" charset="0"/>
              <a:buChar char="•"/>
            </a:pPr>
            <a:r>
              <a:rPr lang="el-GR" sz="3200" dirty="0"/>
              <a:t>μπορεί να επεκτείνει εκπαιδευτικές </a:t>
            </a:r>
            <a:r>
              <a:rPr lang="el-GR" sz="3200" dirty="0" smtClean="0"/>
              <a:t>/ </a:t>
            </a:r>
            <a:r>
              <a:rPr lang="el-GR" sz="3200" dirty="0"/>
              <a:t>οικονομικές ευκαιρίες σε 4,3 </a:t>
            </a:r>
            <a:r>
              <a:rPr lang="el-GR" sz="3200" dirty="0" smtClean="0"/>
              <a:t>δισ. ανθρώπους</a:t>
            </a:r>
            <a:endParaRPr lang="el-GR" sz="3200" dirty="0"/>
          </a:p>
        </p:txBody>
      </p:sp>
    </p:spTree>
    <p:extLst>
      <p:ext uri="{BB962C8B-B14F-4D97-AF65-F5344CB8AC3E}">
        <p14:creationId xmlns:p14="http://schemas.microsoft.com/office/powerpoint/2010/main" val="41906357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Έργο </a:t>
            </a:r>
            <a:r>
              <a:rPr lang="el-GR" dirty="0" err="1"/>
              <a:t>Loon</a:t>
            </a:r>
            <a:r>
              <a:rPr lang="el-GR" dirty="0"/>
              <a:t> </a:t>
            </a:r>
            <a:r>
              <a:rPr lang="el-GR" dirty="0" smtClean="0"/>
              <a:t>(</a:t>
            </a:r>
            <a:r>
              <a:rPr lang="en-US" dirty="0" smtClean="0"/>
              <a:t>2/3</a:t>
            </a:r>
            <a:r>
              <a:rPr lang="el-GR" dirty="0" smtClean="0"/>
              <a:t>)</a:t>
            </a:r>
            <a:endParaRPr lang="el-GR" dirty="0"/>
          </a:p>
        </p:txBody>
      </p:sp>
      <p:sp>
        <p:nvSpPr>
          <p:cNvPr id="3" name="Content Placeholder 2"/>
          <p:cNvSpPr>
            <a:spLocks noGrp="1"/>
          </p:cNvSpPr>
          <p:nvPr>
            <p:ph idx="1"/>
          </p:nvPr>
        </p:nvSpPr>
        <p:spPr/>
        <p:txBody>
          <a:bodyPr/>
          <a:lstStyle/>
          <a:p>
            <a:r>
              <a:rPr lang="el-GR" dirty="0"/>
              <a:t>«Όταν οι άνθρωποι έχουν πρόσβαση στα εργαλεία και στη γνώση του Ίντερνετ, έχουν πρόσβαση σε μέσα που καθιστούν τη ζωή καλύτερη για όλους εμάς. Το Ίντερνετ ανήκει σε όλους, θα πρέπει να είναι </a:t>
            </a:r>
            <a:r>
              <a:rPr lang="el-GR" dirty="0" err="1"/>
              <a:t>προσβάσιμο</a:t>
            </a:r>
            <a:r>
              <a:rPr lang="el-GR" dirty="0"/>
              <a:t> απ' όλους» </a:t>
            </a:r>
            <a:r>
              <a:rPr lang="el-GR" dirty="0" smtClean="0"/>
              <a:t>(Μαρκ </a:t>
            </a:r>
            <a:r>
              <a:rPr lang="el-GR" dirty="0" err="1"/>
              <a:t>Ζούκερμπεργκ</a:t>
            </a:r>
            <a:r>
              <a:rPr lang="el-GR" dirty="0"/>
              <a:t> και </a:t>
            </a:r>
            <a:r>
              <a:rPr lang="el-GR" dirty="0" smtClean="0"/>
              <a:t>Μπιλ </a:t>
            </a:r>
            <a:r>
              <a:rPr lang="el-GR" dirty="0"/>
              <a:t>και </a:t>
            </a:r>
            <a:r>
              <a:rPr lang="el-GR" dirty="0" err="1"/>
              <a:t>Μελίντα</a:t>
            </a:r>
            <a:r>
              <a:rPr lang="el-GR" dirty="0"/>
              <a:t> </a:t>
            </a:r>
            <a:r>
              <a:rPr lang="el-GR" dirty="0" smtClean="0"/>
              <a:t>Γκέιτς, 2015)</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t>48</a:t>
            </a:fld>
            <a:endParaRPr lang="el-GR" dirty="0"/>
          </a:p>
        </p:txBody>
      </p:sp>
    </p:spTree>
    <p:extLst>
      <p:ext uri="{BB962C8B-B14F-4D97-AF65-F5344CB8AC3E}">
        <p14:creationId xmlns:p14="http://schemas.microsoft.com/office/powerpoint/2010/main" val="2772132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sz="half" idx="2"/>
          </p:nvPr>
        </p:nvSpPr>
        <p:spPr/>
        <p:txBody>
          <a:bodyPr/>
          <a:lstStyle/>
          <a:p>
            <a:r>
              <a:rPr lang="el-GR" dirty="0"/>
              <a:t>http://www.technologyreview.com/featuredstory/534986/project-loon</a:t>
            </a:r>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49</a:t>
            </a:fld>
            <a:endParaRPr lang="el-GR" dirty="0"/>
          </a:p>
        </p:txBody>
      </p:sp>
      <p:sp>
        <p:nvSpPr>
          <p:cNvPr id="2" name="Τίτλος 1"/>
          <p:cNvSpPr>
            <a:spLocks noGrp="1"/>
          </p:cNvSpPr>
          <p:nvPr>
            <p:ph type="title"/>
          </p:nvPr>
        </p:nvSpPr>
        <p:spPr/>
        <p:txBody>
          <a:bodyPr/>
          <a:lstStyle/>
          <a:p>
            <a:r>
              <a:rPr lang="el-GR" dirty="0"/>
              <a:t>Έργο </a:t>
            </a:r>
            <a:r>
              <a:rPr lang="el-GR" dirty="0" err="1"/>
              <a:t>Loon</a:t>
            </a:r>
            <a:r>
              <a:rPr lang="el-GR" dirty="0"/>
              <a:t> </a:t>
            </a:r>
            <a:r>
              <a:rPr lang="el-GR" dirty="0" smtClean="0"/>
              <a:t>(</a:t>
            </a:r>
            <a:r>
              <a:rPr lang="en-US" dirty="0" smtClean="0"/>
              <a:t>3/3</a:t>
            </a:r>
            <a:r>
              <a:rPr lang="el-GR" dirty="0"/>
              <a:t>)</a:t>
            </a:r>
            <a:endParaRPr lang="en-US" dirty="0"/>
          </a:p>
        </p:txBody>
      </p:sp>
      <p:pic>
        <p:nvPicPr>
          <p:cNvPr id="7" name="Picture 2" descr="inflated loon ballons"/>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0612" b="1061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680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Σκοποί ενότητας</a:t>
            </a:r>
            <a:endParaRPr lang="en-US" dirty="0"/>
          </a:p>
        </p:txBody>
      </p:sp>
      <p:sp>
        <p:nvSpPr>
          <p:cNvPr id="3" name="Θέση περιεχομένου 2"/>
          <p:cNvSpPr>
            <a:spLocks noGrp="1"/>
          </p:cNvSpPr>
          <p:nvPr>
            <p:ph idx="1"/>
          </p:nvPr>
        </p:nvSpPr>
        <p:spPr/>
        <p:txBody>
          <a:bodyPr/>
          <a:lstStyle/>
          <a:p>
            <a:pPr algn="just"/>
            <a:r>
              <a:rPr lang="el-GR" dirty="0"/>
              <a:t>Εξοικείωση του φοιτητή με τις ΤΠΕ</a:t>
            </a:r>
            <a:endParaRPr lang="en-US" dirty="0"/>
          </a:p>
          <a:p>
            <a:pPr algn="just"/>
            <a:r>
              <a:rPr lang="el-GR" dirty="0"/>
              <a:t>Συνειδητοποίηση των δυνατοτήτων των </a:t>
            </a:r>
            <a:r>
              <a:rPr lang="el-GR" dirty="0" smtClean="0"/>
              <a:t>ΤΠΕ</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a:t>
            </a:fld>
            <a:endParaRPr lang="el-GR" dirty="0"/>
          </a:p>
        </p:txBody>
      </p:sp>
    </p:spTree>
    <p:extLst>
      <p:ext uri="{BB962C8B-B14F-4D97-AF65-F5344CB8AC3E}">
        <p14:creationId xmlns:p14="http://schemas.microsoft.com/office/powerpoint/2010/main" val="38550957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337220"/>
            <a:ext cx="8712968" cy="828435"/>
          </a:xfrm>
        </p:spPr>
        <p:txBody>
          <a:bodyPr>
            <a:noAutofit/>
          </a:bodyPr>
          <a:lstStyle/>
          <a:p>
            <a:r>
              <a:rPr lang="en-US" sz="4000" dirty="0" smtClean="0"/>
              <a:t>3D </a:t>
            </a:r>
            <a:r>
              <a:rPr lang="el-GR" sz="4000" dirty="0" smtClean="0"/>
              <a:t>εκτυπωτές και σαρωτές</a:t>
            </a:r>
            <a:endParaRPr lang="el-GR" sz="4000" dirty="0"/>
          </a:p>
        </p:txBody>
      </p:sp>
      <p:sp>
        <p:nvSpPr>
          <p:cNvPr id="5" name="Θέση περιεχομένου 4"/>
          <p:cNvSpPr>
            <a:spLocks noGrp="1"/>
          </p:cNvSpPr>
          <p:nvPr>
            <p:ph idx="1"/>
          </p:nvPr>
        </p:nvSpPr>
        <p:spPr>
          <a:xfrm>
            <a:off x="323528" y="1417340"/>
            <a:ext cx="8496944" cy="3744416"/>
          </a:xfrm>
        </p:spPr>
        <p:txBody>
          <a:bodyPr>
            <a:noAutofit/>
          </a:bodyPr>
          <a:lstStyle/>
          <a:p>
            <a:pPr algn="just"/>
            <a:r>
              <a:rPr lang="el-GR" sz="2800" dirty="0"/>
              <a:t>Η </a:t>
            </a:r>
            <a:r>
              <a:rPr lang="el-GR" sz="2800" dirty="0" smtClean="0"/>
              <a:t>τρισδιάστατη </a:t>
            </a:r>
            <a:r>
              <a:rPr lang="el-GR" sz="2800" dirty="0"/>
              <a:t>εκτύπωση (3D </a:t>
            </a:r>
            <a:r>
              <a:rPr lang="el-GR" sz="2800" dirty="0" err="1"/>
              <a:t>printing</a:t>
            </a:r>
            <a:r>
              <a:rPr lang="el-GR" sz="2800" dirty="0"/>
              <a:t>) είναι μια μέθοδος προσθετικής κατασκευής στην οποία κατασκευάζονται αντικείμενα μέσω της διαδοχικής πρόσθεσης επάλληλων στρώσεων υλικού</a:t>
            </a:r>
            <a:r>
              <a:rPr lang="el-GR" sz="2800" dirty="0" smtClean="0"/>
              <a:t>.</a:t>
            </a:r>
            <a:endParaRPr lang="en-US" sz="2800" dirty="0" smtClean="0"/>
          </a:p>
          <a:p>
            <a:r>
              <a:rPr lang="el-GR" sz="2800" dirty="0" smtClean="0"/>
              <a:t>διάφοροι </a:t>
            </a:r>
            <a:r>
              <a:rPr lang="el-GR" sz="2800" dirty="0"/>
              <a:t>τύποι </a:t>
            </a:r>
            <a:r>
              <a:rPr lang="el-GR" sz="2800" dirty="0" smtClean="0"/>
              <a:t>υλικού </a:t>
            </a:r>
            <a:r>
              <a:rPr lang="en-US" sz="2800" dirty="0" smtClean="0"/>
              <a:t>(</a:t>
            </a:r>
            <a:r>
              <a:rPr lang="el-GR" sz="2800" dirty="0" smtClean="0"/>
              <a:t>κεραμικά</a:t>
            </a:r>
            <a:r>
              <a:rPr lang="en-US" sz="2800" dirty="0" smtClean="0"/>
              <a:t>, </a:t>
            </a:r>
            <a:r>
              <a:rPr lang="el-GR" sz="2800" dirty="0" smtClean="0"/>
              <a:t>πολυμερή, κ.ά.)</a:t>
            </a:r>
            <a:endParaRPr lang="en-US" sz="2800" dirty="0" smtClean="0"/>
          </a:p>
          <a:p>
            <a:r>
              <a:rPr lang="el-GR" sz="2800" dirty="0" smtClean="0"/>
              <a:t>ταχύτεροι</a:t>
            </a:r>
            <a:r>
              <a:rPr lang="el-GR" sz="2800" dirty="0"/>
              <a:t>, φθηνότεροι και ευκολότεροι στη χρήση. </a:t>
            </a:r>
            <a:endParaRPr lang="el-GR" sz="2800" dirty="0" smtClean="0"/>
          </a:p>
          <a:p>
            <a:pPr algn="just"/>
            <a:endParaRPr lang="el-GR" sz="2800" dirty="0">
              <a:solidFill>
                <a:prstClr val="black"/>
              </a:solidFill>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50</a:t>
            </a:fld>
            <a:endParaRPr lang="el-GR" dirty="0">
              <a:solidFill>
                <a:prstClr val="black"/>
              </a:solidFill>
            </a:endParaRPr>
          </a:p>
        </p:txBody>
      </p:sp>
    </p:spTree>
    <p:extLst>
      <p:ext uri="{BB962C8B-B14F-4D97-AF65-F5344CB8AC3E}">
        <p14:creationId xmlns:p14="http://schemas.microsoft.com/office/powerpoint/2010/main" val="42608898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sz="half" idx="2"/>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51</a:t>
            </a:fld>
            <a:endParaRPr lang="el-GR" dirty="0"/>
          </a:p>
        </p:txBody>
      </p:sp>
      <p:sp>
        <p:nvSpPr>
          <p:cNvPr id="5" name="Τίτλος 4"/>
          <p:cNvSpPr>
            <a:spLocks noGrp="1"/>
          </p:cNvSpPr>
          <p:nvPr>
            <p:ph type="title"/>
          </p:nvPr>
        </p:nvSpPr>
        <p:spPr/>
        <p:txBody>
          <a:bodyPr/>
          <a:lstStyle/>
          <a:p>
            <a:r>
              <a:rPr lang="en-US" dirty="0" smtClean="0"/>
              <a:t>3D </a:t>
            </a:r>
            <a:r>
              <a:rPr lang="el-GR" dirty="0" smtClean="0"/>
              <a:t>σαρωτές (1/3)</a:t>
            </a:r>
            <a:endParaRPr lang="en-US" dirty="0"/>
          </a:p>
        </p:txBody>
      </p:sp>
      <p:pic>
        <p:nvPicPr>
          <p:cNvPr id="8" name="Picture 6" descr="http://www.3ders.org/images/hcps_baby_head_3d_scanning.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4988" b="1498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1675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52</a:t>
            </a:fld>
            <a:endParaRPr lang="el-GR"/>
          </a:p>
        </p:txBody>
      </p:sp>
      <p:sp>
        <p:nvSpPr>
          <p:cNvPr id="5" name="Τίτλος 4"/>
          <p:cNvSpPr>
            <a:spLocks noGrp="1"/>
          </p:cNvSpPr>
          <p:nvPr>
            <p:ph type="title"/>
          </p:nvPr>
        </p:nvSpPr>
        <p:spPr/>
        <p:txBody>
          <a:bodyPr/>
          <a:lstStyle/>
          <a:p>
            <a:r>
              <a:rPr lang="en-US" dirty="0"/>
              <a:t>3D </a:t>
            </a:r>
            <a:r>
              <a:rPr lang="el-GR" dirty="0" smtClean="0"/>
              <a:t>σαρωτές (2/3)</a:t>
            </a:r>
            <a:endParaRPr lang="en-US" dirty="0"/>
          </a:p>
        </p:txBody>
      </p:sp>
      <p:pic>
        <p:nvPicPr>
          <p:cNvPr id="9" name="Picture 4" descr="http://artec3d.com/upload/dynamic/2015-02/05/scanners_%282%2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1411794"/>
            <a:ext cx="2736304" cy="2656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7399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53</a:t>
            </a:fld>
            <a:endParaRPr lang="el-GR"/>
          </a:p>
        </p:txBody>
      </p:sp>
      <p:sp>
        <p:nvSpPr>
          <p:cNvPr id="5" name="Τίτλος 4"/>
          <p:cNvSpPr>
            <a:spLocks noGrp="1"/>
          </p:cNvSpPr>
          <p:nvPr>
            <p:ph type="title"/>
          </p:nvPr>
        </p:nvSpPr>
        <p:spPr/>
        <p:txBody>
          <a:bodyPr/>
          <a:lstStyle/>
          <a:p>
            <a:r>
              <a:rPr lang="en-US" dirty="0"/>
              <a:t>3D </a:t>
            </a:r>
            <a:r>
              <a:rPr lang="el-GR" dirty="0"/>
              <a:t>σαρωτές </a:t>
            </a:r>
            <a:r>
              <a:rPr lang="el-GR" dirty="0" smtClean="0"/>
              <a:t>(3/3</a:t>
            </a:r>
            <a:r>
              <a:rPr lang="el-GR" dirty="0"/>
              <a:t>)</a:t>
            </a:r>
            <a:endParaRPr lang="en-US" dirty="0"/>
          </a:p>
        </p:txBody>
      </p:sp>
      <p:pic>
        <p:nvPicPr>
          <p:cNvPr id="6" name="Picture 8" descr="https://www.igo3d.com/media/wysiwyg/ProduktFotos/Sense_3D_Scanner_3D_Systems_gu_nstig_kaufen_bei_iGo3D.jpg"/>
          <p:cNvPicPr>
            <a:picLocks noGrp="1" noChangeAspect="1" noChangeArrowheads="1"/>
          </p:cNvPicPr>
          <p:nvPr>
            <p:ph type="pic" idx="1"/>
          </p:nvPr>
        </p:nvPicPr>
        <p:blipFill>
          <a:blip r:embed="rId2" cstate="print">
            <a:extLst>
              <a:ext uri="{BEBA8EAE-BF5A-486C-A8C5-ECC9F3942E4B}">
                <a14:imgProps xmlns:a14="http://schemas.microsoft.com/office/drawing/2010/main">
                  <a14:imgLayer r:embed="rId3">
                    <a14:imgEffect>
                      <a14:backgroundRemoval t="9462" b="93548" l="0" r="100000">
                        <a14:foregroundMark x1="65034" y1="41720" x2="88299" y2="55269"/>
                      </a14:backgroundRemoval>
                    </a14:imgEffect>
                  </a14:imgLayer>
                </a14:imgProps>
              </a:ext>
              <a:ext uri="{28A0092B-C50C-407E-A947-70E740481C1C}">
                <a14:useLocalDpi xmlns:a14="http://schemas.microsoft.com/office/drawing/2010/main" val="0"/>
              </a:ext>
            </a:extLst>
          </a:blip>
          <a:srcRect t="8479" b="847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8000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n-US" dirty="0"/>
              <a:t>3D </a:t>
            </a:r>
            <a:r>
              <a:rPr lang="el-GR" dirty="0"/>
              <a:t>εκτυπωτές και σαρωτές</a:t>
            </a:r>
            <a:endParaRPr lang="en-US" dirty="0"/>
          </a:p>
        </p:txBody>
      </p:sp>
      <p:sp>
        <p:nvSpPr>
          <p:cNvPr id="7" name="Θέση περιεχομένου 6"/>
          <p:cNvSpPr>
            <a:spLocks noGrp="1"/>
          </p:cNvSpPr>
          <p:nvPr>
            <p:ph idx="1"/>
          </p:nvPr>
        </p:nvSpPr>
        <p:spPr/>
        <p:txBody>
          <a:bodyPr>
            <a:normAutofit fontScale="92500" lnSpcReduction="20000"/>
          </a:bodyPr>
          <a:lstStyle/>
          <a:p>
            <a:r>
              <a:rPr lang="el-GR" dirty="0"/>
              <a:t>Η νέα τεχνολογία διαχείρισης και μετακίνησης υλικών (ως έχουν ή με αναπαραγωγή τους), ονομάζεται (ψηφιακό) </a:t>
            </a:r>
            <a:r>
              <a:rPr lang="el-GR" dirty="0" err="1">
                <a:hlinkClick r:id="rId2" tooltip="MatterNet"/>
              </a:rPr>
              <a:t>MatterNet</a:t>
            </a:r>
            <a:r>
              <a:rPr lang="el-GR" dirty="0"/>
              <a:t>, κατά αναλογία της τεχνολογίας του </a:t>
            </a:r>
            <a:r>
              <a:rPr lang="el-GR" dirty="0">
                <a:hlinkClick r:id="rId3" tooltip="Διαδίκτυο"/>
              </a:rPr>
              <a:t>διαδικτύου</a:t>
            </a:r>
            <a:r>
              <a:rPr lang="el-GR" dirty="0"/>
              <a:t> (</a:t>
            </a:r>
            <a:r>
              <a:rPr lang="el-GR" dirty="0" err="1"/>
              <a:t>internet</a:t>
            </a:r>
            <a:r>
              <a:rPr lang="el-GR" dirty="0"/>
              <a:t>), που επιτρέπει την διαχείριση και μεταφορά των πληροφοριών (κειμένων, σταθερών ή κινούμενων εικόνων και ήχου)</a:t>
            </a:r>
          </a:p>
          <a:p>
            <a:pPr algn="just"/>
            <a:r>
              <a:rPr lang="el-GR" dirty="0"/>
              <a:t>Δείτε σχετικό βίντεο:</a:t>
            </a:r>
          </a:p>
          <a:p>
            <a:pPr marL="0" indent="0" algn="just">
              <a:buNone/>
            </a:pPr>
            <a:r>
              <a:rPr lang="en-GB" dirty="0">
                <a:solidFill>
                  <a:prstClr val="black"/>
                </a:solidFill>
                <a:hlinkClick r:id="rId4"/>
              </a:rPr>
              <a:t>https://www.youtube.com/watch?v=-LOGF3hFxHU</a:t>
            </a:r>
            <a:r>
              <a:rPr lang="en-GB" dirty="0">
                <a:solidFill>
                  <a:prstClr val="black"/>
                </a:solidFill>
              </a:rPr>
              <a:t> </a:t>
            </a:r>
            <a:endParaRPr lang="el-GR" dirty="0">
              <a:solidFill>
                <a:prstClr val="black"/>
              </a:solidFill>
            </a:endParaRPr>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54</a:t>
            </a:fld>
            <a:endParaRPr lang="el-GR"/>
          </a:p>
        </p:txBody>
      </p:sp>
    </p:spTree>
    <p:extLst>
      <p:ext uri="{BB962C8B-B14F-4D97-AF65-F5344CB8AC3E}">
        <p14:creationId xmlns:p14="http://schemas.microsoft.com/office/powerpoint/2010/main" val="33126694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sz="half" idx="2"/>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55</a:t>
            </a:fld>
            <a:endParaRPr lang="el-GR" dirty="0"/>
          </a:p>
        </p:txBody>
      </p:sp>
      <p:sp>
        <p:nvSpPr>
          <p:cNvPr id="5" name="Τίτλος 4"/>
          <p:cNvSpPr>
            <a:spLocks noGrp="1"/>
          </p:cNvSpPr>
          <p:nvPr>
            <p:ph type="title"/>
          </p:nvPr>
        </p:nvSpPr>
        <p:spPr/>
        <p:txBody>
          <a:bodyPr/>
          <a:lstStyle/>
          <a:p>
            <a:r>
              <a:rPr lang="en-US" dirty="0" smtClean="0"/>
              <a:t>3D </a:t>
            </a:r>
            <a:r>
              <a:rPr lang="el-GR" dirty="0" smtClean="0"/>
              <a:t>εκτύπωση (1/4) </a:t>
            </a:r>
            <a:endParaRPr lang="en-US" dirty="0"/>
          </a:p>
        </p:txBody>
      </p:sp>
      <p:pic>
        <p:nvPicPr>
          <p:cNvPr id="8" name="Picture 2" descr="https://encrypted-tbn0.gstatic.com/images?q=tbn:ANd9GcSMlOLAn7gOJBIDreBUaASmdDrun35eVEXdzvFaLNjy2QINbsfjrQ"/>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4490" b="1449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8018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sz="half" idx="2"/>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56</a:t>
            </a:fld>
            <a:endParaRPr lang="el-GR" dirty="0"/>
          </a:p>
        </p:txBody>
      </p:sp>
      <p:sp>
        <p:nvSpPr>
          <p:cNvPr id="5" name="Τίτλος 4"/>
          <p:cNvSpPr>
            <a:spLocks noGrp="1"/>
          </p:cNvSpPr>
          <p:nvPr>
            <p:ph type="title"/>
          </p:nvPr>
        </p:nvSpPr>
        <p:spPr/>
        <p:txBody>
          <a:bodyPr/>
          <a:lstStyle/>
          <a:p>
            <a:r>
              <a:rPr lang="en-US" dirty="0" smtClean="0"/>
              <a:t>3D </a:t>
            </a:r>
            <a:r>
              <a:rPr lang="el-GR" dirty="0" smtClean="0"/>
              <a:t>εκτύπωση (2/4) </a:t>
            </a:r>
            <a:endParaRPr lang="en-US" dirty="0"/>
          </a:p>
        </p:txBody>
      </p:sp>
      <p:pic>
        <p:nvPicPr>
          <p:cNvPr id="9" name="Picture 6" descr="robobeas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446" y="1230061"/>
            <a:ext cx="3762084"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4561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sz="half" idx="2"/>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57</a:t>
            </a:fld>
            <a:endParaRPr lang="el-GR" dirty="0"/>
          </a:p>
        </p:txBody>
      </p:sp>
      <p:sp>
        <p:nvSpPr>
          <p:cNvPr id="5" name="Τίτλος 4"/>
          <p:cNvSpPr>
            <a:spLocks noGrp="1"/>
          </p:cNvSpPr>
          <p:nvPr>
            <p:ph type="title"/>
          </p:nvPr>
        </p:nvSpPr>
        <p:spPr/>
        <p:txBody>
          <a:bodyPr/>
          <a:lstStyle/>
          <a:p>
            <a:r>
              <a:rPr lang="en-US" dirty="0" smtClean="0"/>
              <a:t>3D </a:t>
            </a:r>
            <a:r>
              <a:rPr lang="el-GR" dirty="0" smtClean="0"/>
              <a:t>εκτύπωση (3/4) </a:t>
            </a:r>
            <a:endParaRPr lang="en-US" dirty="0"/>
          </a:p>
        </p:txBody>
      </p:sp>
      <p:pic>
        <p:nvPicPr>
          <p:cNvPr id="8" name="Picture 2" descr="http://replicatorinc.com/blog/wp-content/uploads/2008/10/a_3d_hearingaid.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4460" b="446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7327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sz="half" idx="2"/>
          </p:nvPr>
        </p:nvSpPr>
        <p:spPr/>
        <p:txBody>
          <a:bodyPr/>
          <a:lstStyle/>
          <a:p>
            <a:r>
              <a:rPr lang="en-US" dirty="0"/>
              <a:t>http://www.slideshare.net/javelintech/stratasys-3d-printers-from-javelin</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58</a:t>
            </a:fld>
            <a:endParaRPr lang="el-GR" dirty="0"/>
          </a:p>
        </p:txBody>
      </p:sp>
      <p:sp>
        <p:nvSpPr>
          <p:cNvPr id="5" name="Τίτλος 4"/>
          <p:cNvSpPr>
            <a:spLocks noGrp="1"/>
          </p:cNvSpPr>
          <p:nvPr>
            <p:ph type="title"/>
          </p:nvPr>
        </p:nvSpPr>
        <p:spPr/>
        <p:txBody>
          <a:bodyPr/>
          <a:lstStyle/>
          <a:p>
            <a:r>
              <a:rPr lang="en-US" dirty="0" smtClean="0"/>
              <a:t>3D </a:t>
            </a:r>
            <a:r>
              <a:rPr lang="el-GR" dirty="0" smtClean="0"/>
              <a:t>εκτύπωση (4/4) </a:t>
            </a:r>
            <a:endParaRPr lang="en-US" dirty="0"/>
          </a:p>
        </p:txBody>
      </p:sp>
      <p:pic>
        <p:nvPicPr>
          <p:cNvPr id="8" name="Picture 2" descr="http://image.slidesharecdn.com/3dprinting-131002150910-phpapp01/95/stratasys-3d-printers-from-javelin-8-638.jpg?cb=1380726823"/>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3334" b="333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4256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Drones </a:t>
            </a:r>
            <a:endParaRPr lang="el-GR" dirty="0"/>
          </a:p>
        </p:txBody>
      </p:sp>
      <p:sp>
        <p:nvSpPr>
          <p:cNvPr id="3" name="Content Placeholder 2"/>
          <p:cNvSpPr>
            <a:spLocks noGrp="1"/>
          </p:cNvSpPr>
          <p:nvPr>
            <p:ph idx="1"/>
          </p:nvPr>
        </p:nvSpPr>
        <p:spPr/>
        <p:txBody>
          <a:bodyPr/>
          <a:lstStyle/>
          <a:p>
            <a:r>
              <a:rPr lang="en-GB" dirty="0" smtClean="0"/>
              <a:t>Drone</a:t>
            </a:r>
            <a:r>
              <a:rPr lang="el-GR" dirty="0" smtClean="0"/>
              <a:t> Ασθενοφόρο </a:t>
            </a:r>
            <a:r>
              <a:rPr lang="en-GB" dirty="0" smtClean="0"/>
              <a:t>https</a:t>
            </a:r>
            <a:r>
              <a:rPr lang="en-GB" dirty="0"/>
              <a:t>://</a:t>
            </a:r>
            <a:r>
              <a:rPr lang="en-GB" dirty="0" smtClean="0"/>
              <a:t>www.youtube.com/watch?v=y-rEI4bezWc</a:t>
            </a:r>
            <a:r>
              <a:rPr lang="el-GR" dirty="0" smtClean="0"/>
              <a:t> </a:t>
            </a:r>
            <a:endParaRPr lang="el-GR" dirty="0"/>
          </a:p>
          <a:p>
            <a:endParaRPr lang="en-GB" dirty="0"/>
          </a:p>
          <a:p>
            <a:r>
              <a:rPr lang="en-GB" dirty="0" smtClean="0"/>
              <a:t>Drone</a:t>
            </a:r>
            <a:r>
              <a:rPr lang="el-GR" dirty="0" smtClean="0"/>
              <a:t> Γρήγορης Παράδοσης (</a:t>
            </a:r>
            <a:r>
              <a:rPr lang="en-US" dirty="0" smtClean="0"/>
              <a:t>Amazon)</a:t>
            </a:r>
            <a:endParaRPr lang="el-GR" dirty="0" smtClean="0"/>
          </a:p>
          <a:p>
            <a:pPr marL="0" indent="0">
              <a:buNone/>
            </a:pPr>
            <a:r>
              <a:rPr lang="en-GB" dirty="0"/>
              <a:t>https://</a:t>
            </a:r>
            <a:r>
              <a:rPr lang="en-GB" dirty="0" smtClean="0"/>
              <a:t>youtu.be/98BIu9dpwHU </a:t>
            </a:r>
            <a:endParaRPr lang="en-GB" dirty="0"/>
          </a:p>
          <a:p>
            <a:endParaRPr lang="el-GR" dirty="0" smtClean="0"/>
          </a:p>
        </p:txBody>
      </p:sp>
      <p:sp>
        <p:nvSpPr>
          <p:cNvPr id="4" name="Slide Number Placeholder 3"/>
          <p:cNvSpPr>
            <a:spLocks noGrp="1"/>
          </p:cNvSpPr>
          <p:nvPr>
            <p:ph type="sldNum" sz="quarter" idx="12"/>
          </p:nvPr>
        </p:nvSpPr>
        <p:spPr/>
        <p:txBody>
          <a:bodyPr/>
          <a:lstStyle/>
          <a:p>
            <a:fld id="{53C4726A-630D-4CB4-B088-BAB00F4188E9}" type="slidenum">
              <a:rPr lang="el-GR" smtClean="0"/>
              <a:t>59</a:t>
            </a:fld>
            <a:endParaRPr lang="el-GR" dirty="0"/>
          </a:p>
        </p:txBody>
      </p:sp>
    </p:spTree>
    <p:extLst>
      <p:ext uri="{BB962C8B-B14F-4D97-AF65-F5344CB8AC3E}">
        <p14:creationId xmlns:p14="http://schemas.microsoft.com/office/powerpoint/2010/main" val="1902590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Περιεχόμενα ενότητας</a:t>
            </a:r>
            <a:endParaRPr lang="en-US" dirty="0"/>
          </a:p>
        </p:txBody>
      </p:sp>
      <p:sp>
        <p:nvSpPr>
          <p:cNvPr id="3" name="Θέση περιεχομένου 2"/>
          <p:cNvSpPr>
            <a:spLocks noGrp="1"/>
          </p:cNvSpPr>
          <p:nvPr>
            <p:ph idx="1"/>
          </p:nvPr>
        </p:nvSpPr>
        <p:spPr/>
        <p:txBody>
          <a:bodyPr/>
          <a:lstStyle/>
          <a:p>
            <a:r>
              <a:rPr lang="el-GR" dirty="0"/>
              <a:t>Εισαγωγικά Στοιχεία ΤΠΕ</a:t>
            </a:r>
          </a:p>
          <a:p>
            <a:r>
              <a:rPr lang="el-GR" dirty="0"/>
              <a:t>Σύγχρονες ΤΠΕ σήμερα</a:t>
            </a:r>
          </a:p>
          <a:p>
            <a:r>
              <a:rPr lang="el-GR" dirty="0"/>
              <a:t>Τεχνολογικές </a:t>
            </a:r>
            <a:r>
              <a:rPr lang="el-GR" dirty="0" smtClean="0"/>
              <a:t>εξελίξεις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a:t>
            </a:fld>
            <a:endParaRPr lang="el-GR" dirty="0"/>
          </a:p>
        </p:txBody>
      </p:sp>
    </p:spTree>
    <p:extLst>
      <p:ext uri="{BB962C8B-B14F-4D97-AF65-F5344CB8AC3E}">
        <p14:creationId xmlns:p14="http://schemas.microsoft.com/office/powerpoint/2010/main" val="7378970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sz="half" idx="2"/>
          </p:nvPr>
        </p:nvSpPr>
        <p:spPr/>
        <p:txBody>
          <a:bodyPr/>
          <a:lstStyle/>
          <a:p>
            <a:r>
              <a:rPr lang="el-GR" dirty="0"/>
              <a:t>http://www.technologyreview.com/sites/default/files/images/tr10.banners.DNA_.r1x2020.jpg</a:t>
            </a:r>
            <a:r>
              <a:rPr lang="en-US" dirty="0"/>
              <a:t> </a:t>
            </a:r>
            <a:endParaRPr lang="el-GR" dirty="0"/>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60</a:t>
            </a:fld>
            <a:endParaRPr lang="el-GR" dirty="0"/>
          </a:p>
        </p:txBody>
      </p:sp>
      <p:sp>
        <p:nvSpPr>
          <p:cNvPr id="5" name="Τίτλος 4"/>
          <p:cNvSpPr>
            <a:spLocks noGrp="1"/>
          </p:cNvSpPr>
          <p:nvPr>
            <p:ph type="title"/>
          </p:nvPr>
        </p:nvSpPr>
        <p:spPr/>
        <p:txBody>
          <a:bodyPr/>
          <a:lstStyle/>
          <a:p>
            <a:r>
              <a:rPr lang="en-US" dirty="0"/>
              <a:t>Internet of DNA</a:t>
            </a:r>
            <a:r>
              <a:rPr lang="el-GR" dirty="0"/>
              <a:t> (1/2)</a:t>
            </a:r>
            <a:endParaRPr lang="en-US" dirty="0"/>
          </a:p>
        </p:txBody>
      </p:sp>
      <p:pic>
        <p:nvPicPr>
          <p:cNvPr id="9" name="Picture 2" descr="http://www.technologyreview.com/sites/default/files/images/tr10.banners.DNA_.r1x20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0835" y="2065412"/>
            <a:ext cx="5482243"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1524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of </a:t>
            </a:r>
            <a:r>
              <a:rPr lang="en-US" dirty="0" smtClean="0"/>
              <a:t>DNA – </a:t>
            </a:r>
            <a:r>
              <a:rPr lang="el-GR" dirty="0" smtClean="0"/>
              <a:t>(2/2)</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t>61</a:t>
            </a:fld>
            <a:endParaRPr lang="el-GR" dirty="0"/>
          </a:p>
        </p:txBody>
      </p:sp>
      <p:sp>
        <p:nvSpPr>
          <p:cNvPr id="8" name="Content Placeholder 7"/>
          <p:cNvSpPr>
            <a:spLocks noGrp="1"/>
          </p:cNvSpPr>
          <p:nvPr>
            <p:ph idx="1"/>
          </p:nvPr>
        </p:nvSpPr>
        <p:spPr/>
        <p:txBody>
          <a:bodyPr/>
          <a:lstStyle/>
          <a:p>
            <a:r>
              <a:rPr lang="el-GR" dirty="0" smtClean="0"/>
              <a:t>Ένα </a:t>
            </a:r>
            <a:r>
              <a:rPr lang="el-GR" dirty="0"/>
              <a:t>παγκόσμιο δίκτυο εκατομμύρια των </a:t>
            </a:r>
            <a:r>
              <a:rPr lang="el-GR" dirty="0" err="1"/>
              <a:t>γονιδιωμάτων</a:t>
            </a:r>
            <a:r>
              <a:rPr lang="el-GR" dirty="0"/>
              <a:t> θα μπορούσε να είναι η επόμενη μεγάλη πρόοδο της </a:t>
            </a:r>
            <a:r>
              <a:rPr lang="el-GR" dirty="0" smtClean="0"/>
              <a:t>ιατρικής</a:t>
            </a:r>
          </a:p>
          <a:p>
            <a:r>
              <a:rPr lang="el-GR" dirty="0" smtClean="0"/>
              <a:t>Δείτε </a:t>
            </a:r>
            <a:r>
              <a:rPr lang="en-GB" dirty="0"/>
              <a:t>http://www.technologyreview.com/featuredstory/535016/internet-of-dna</a:t>
            </a:r>
            <a:r>
              <a:rPr lang="en-GB" dirty="0" smtClean="0"/>
              <a:t>/</a:t>
            </a:r>
            <a:r>
              <a:rPr lang="el-GR" dirty="0" smtClean="0"/>
              <a:t> </a:t>
            </a:r>
            <a:endParaRPr lang="el-GR" dirty="0"/>
          </a:p>
          <a:p>
            <a:endParaRPr lang="el-GR" dirty="0"/>
          </a:p>
        </p:txBody>
      </p:sp>
    </p:spTree>
    <p:extLst>
      <p:ext uri="{BB962C8B-B14F-4D97-AF65-F5344CB8AC3E}">
        <p14:creationId xmlns:p14="http://schemas.microsoft.com/office/powerpoint/2010/main" val="26418753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a:xfrm>
            <a:off x="457200" y="1333500"/>
            <a:ext cx="8229600" cy="4267730"/>
          </a:xfrm>
        </p:spPr>
        <p:txBody>
          <a:bodyPr>
            <a:normAutofit fontScale="32500" lnSpcReduction="20000"/>
          </a:bodyPr>
          <a:lstStyle/>
          <a:p>
            <a:r>
              <a:rPr lang="el-GR" sz="6000" i="1" dirty="0" smtClean="0"/>
              <a:t>«</a:t>
            </a:r>
            <a:r>
              <a:rPr lang="en-US" sz="6000" i="1" dirty="0" smtClean="0"/>
              <a:t>Noah </a:t>
            </a:r>
            <a:r>
              <a:rPr lang="en-US" sz="6000" i="1" dirty="0"/>
              <a:t>is a six-year-old suffering from a disorder without a name. This year, his physicians will begin sending his genetic information across the Internet to see if there’s anyone, anywhere, in the world like him.</a:t>
            </a:r>
          </a:p>
          <a:p>
            <a:r>
              <a:rPr lang="en-US" sz="6000" i="1" dirty="0"/>
              <a:t>A match could make a difference. Noah is developmentally delayed, uses a walker, speaks only a few words. And he’s getting sicker. MRIs show that his cerebellum is shrinking. His DNA was analyzed by medical geneticists at the Children’s Hospital of Eastern Ontario. Somewhere in the millions of As, </a:t>
            </a:r>
            <a:r>
              <a:rPr lang="en-US" sz="6000" i="1" dirty="0" err="1"/>
              <a:t>Gs</a:t>
            </a:r>
            <a:r>
              <a:rPr lang="en-US" sz="6000" i="1" dirty="0"/>
              <a:t>, Cs, and Ts is a misspelling, and maybe the clue to a treatment. But unless they find a second child with the same symptoms, and a similar DNA error, his doctors can’t zero in on which mistake in Noah’s genes is the crucial </a:t>
            </a:r>
            <a:r>
              <a:rPr lang="en-US" sz="6000" i="1" dirty="0" smtClean="0"/>
              <a:t>one…</a:t>
            </a:r>
            <a:r>
              <a:rPr lang="el-GR" sz="6000" i="1" dirty="0" smtClean="0"/>
              <a:t>»</a:t>
            </a:r>
            <a:endParaRPr lang="en-US" sz="6000" i="1" dirty="0"/>
          </a:p>
          <a:p>
            <a:r>
              <a:rPr lang="en-GB" sz="2900" dirty="0">
                <a:hlinkClick r:id="rId2"/>
              </a:rPr>
              <a:t>http://www.technologyreview.com/featuredstory/535016/internet-of-dna</a:t>
            </a:r>
            <a:endParaRPr lang="el-GR" sz="2900" dirty="0"/>
          </a:p>
        </p:txBody>
      </p:sp>
      <p:sp>
        <p:nvSpPr>
          <p:cNvPr id="4" name="Slide Number Placeholder 3"/>
          <p:cNvSpPr>
            <a:spLocks noGrp="1"/>
          </p:cNvSpPr>
          <p:nvPr>
            <p:ph type="sldNum" sz="quarter" idx="12"/>
          </p:nvPr>
        </p:nvSpPr>
        <p:spPr/>
        <p:txBody>
          <a:bodyPr/>
          <a:lstStyle/>
          <a:p>
            <a:fld id="{53C4726A-630D-4CB4-B088-BAB00F4188E9}" type="slidenum">
              <a:rPr lang="el-GR" smtClean="0"/>
              <a:t>62</a:t>
            </a:fld>
            <a:endParaRPr lang="el-GR" dirty="0"/>
          </a:p>
        </p:txBody>
      </p:sp>
    </p:spTree>
    <p:extLst>
      <p:ext uri="{BB962C8B-B14F-4D97-AF65-F5344CB8AC3E}">
        <p14:creationId xmlns:p14="http://schemas.microsoft.com/office/powerpoint/2010/main" val="19426542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229600" cy="828435"/>
          </a:xfrm>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395536" y="1057300"/>
            <a:ext cx="8496944" cy="4392488"/>
          </a:xfrm>
        </p:spPr>
        <p:txBody>
          <a:bodyPr>
            <a:noAutofit/>
          </a:bodyPr>
          <a:lstStyle/>
          <a:p>
            <a:pPr algn="just">
              <a:lnSpc>
                <a:spcPts val="2065"/>
              </a:lnSpc>
              <a:spcBef>
                <a:spcPts val="0"/>
              </a:spcBef>
              <a:buClr>
                <a:srgbClr val="000000"/>
              </a:buClr>
              <a:buSzPts val="1200"/>
            </a:pPr>
            <a:r>
              <a:rPr lang="en-GB" sz="1600" dirty="0"/>
              <a:t>https://el.wikipedia.org/wiki</a:t>
            </a:r>
            <a:r>
              <a:rPr lang="el-GR" sz="1600" dirty="0" err="1"/>
              <a:t>Τεχνολογία_πληροφοριών_και_επικοινωνίας</a:t>
            </a:r>
            <a:r>
              <a:rPr lang="el-GR" sz="1600" dirty="0"/>
              <a:t> </a:t>
            </a:r>
          </a:p>
          <a:p>
            <a:pPr algn="just">
              <a:lnSpc>
                <a:spcPts val="2065"/>
              </a:lnSpc>
              <a:spcBef>
                <a:spcPts val="0"/>
              </a:spcBef>
              <a:buClr>
                <a:srgbClr val="000000"/>
              </a:buClr>
              <a:buSzPts val="1200"/>
            </a:pPr>
            <a:r>
              <a:rPr lang="en-US" sz="1600" dirty="0" smtClean="0">
                <a:solidFill>
                  <a:srgbClr val="000000"/>
                </a:solidFill>
                <a:ea typeface="Arial Unicode MS"/>
                <a:cs typeface="Times New Roman" pitchFamily="18" charset="0"/>
              </a:rPr>
              <a:t>MIT Technology Review from http</a:t>
            </a:r>
            <a:r>
              <a:rPr lang="en-US" sz="1600" dirty="0">
                <a:solidFill>
                  <a:srgbClr val="000000"/>
                </a:solidFill>
                <a:ea typeface="Arial Unicode MS"/>
                <a:cs typeface="Times New Roman" pitchFamily="18" charset="0"/>
              </a:rPr>
              <a:t>://www.technologyreview.com/featuredstory/534986/project-loon</a:t>
            </a:r>
            <a:r>
              <a:rPr lang="en-US" sz="1600" dirty="0" smtClean="0">
                <a:solidFill>
                  <a:srgbClr val="000000"/>
                </a:solidFill>
                <a:ea typeface="Arial Unicode MS"/>
                <a:cs typeface="Times New Roman" pitchFamily="18" charset="0"/>
              </a:rPr>
              <a:t>/</a:t>
            </a:r>
          </a:p>
          <a:p>
            <a:pPr algn="just">
              <a:lnSpc>
                <a:spcPts val="2065"/>
              </a:lnSpc>
              <a:spcBef>
                <a:spcPts val="0"/>
              </a:spcBef>
              <a:buClr>
                <a:srgbClr val="000000"/>
              </a:buClr>
              <a:buSzPts val="1200"/>
            </a:pPr>
            <a:r>
              <a:rPr lang="en-US" sz="1600" dirty="0">
                <a:solidFill>
                  <a:srgbClr val="000000"/>
                </a:solidFill>
                <a:ea typeface="Arial Unicode MS"/>
                <a:cs typeface="Times New Roman" pitchFamily="18" charset="0"/>
              </a:rPr>
              <a:t>http://www.webopedia.com/TERM/U/URL.html</a:t>
            </a:r>
          </a:p>
          <a:p>
            <a:pPr algn="just">
              <a:lnSpc>
                <a:spcPts val="2065"/>
              </a:lnSpc>
              <a:spcBef>
                <a:spcPts val="0"/>
              </a:spcBef>
              <a:buClr>
                <a:srgbClr val="000000"/>
              </a:buClr>
              <a:buSzPts val="1200"/>
            </a:pPr>
            <a:r>
              <a:rPr lang="en-US" sz="1600" dirty="0" smtClean="0">
                <a:solidFill>
                  <a:srgbClr val="000000"/>
                </a:solidFill>
                <a:ea typeface="Arial Unicode MS"/>
                <a:cs typeface="Times New Roman" pitchFamily="18" charset="0"/>
              </a:rPr>
              <a:t>https</a:t>
            </a:r>
            <a:r>
              <a:rPr lang="en-US" sz="1600" dirty="0">
                <a:solidFill>
                  <a:srgbClr val="000000"/>
                </a:solidFill>
                <a:ea typeface="Arial Unicode MS"/>
                <a:cs typeface="Times New Roman" pitchFamily="18" charset="0"/>
              </a:rPr>
              <a:t>://</a:t>
            </a:r>
            <a:r>
              <a:rPr lang="en-US" sz="1600" dirty="0" smtClean="0">
                <a:solidFill>
                  <a:srgbClr val="000000"/>
                </a:solidFill>
                <a:ea typeface="Arial Unicode MS"/>
                <a:cs typeface="Times New Roman" pitchFamily="18" charset="0"/>
              </a:rPr>
              <a:t>el.wikipedia.org/wiki/</a:t>
            </a:r>
            <a:r>
              <a:rPr lang="el-GR" sz="1600" dirty="0" err="1" smtClean="0">
                <a:solidFill>
                  <a:srgbClr val="000000"/>
                </a:solidFill>
                <a:ea typeface="Arial Unicode MS"/>
                <a:cs typeface="Times New Roman" pitchFamily="18" charset="0"/>
              </a:rPr>
              <a:t>Τρισδιάστατη_εκτύπωση</a:t>
            </a:r>
            <a:r>
              <a:rPr lang="en-US" sz="1600" dirty="0" smtClean="0">
                <a:solidFill>
                  <a:srgbClr val="000000"/>
                </a:solidFill>
                <a:ea typeface="Arial Unicode MS"/>
                <a:cs typeface="Times New Roman" pitchFamily="18" charset="0"/>
              </a:rPr>
              <a:t> </a:t>
            </a:r>
            <a:endParaRPr lang="el-GR" sz="1600" dirty="0" smtClean="0">
              <a:solidFill>
                <a:srgbClr val="000000"/>
              </a:solidFill>
              <a:ea typeface="Arial Unicode MS"/>
              <a:cs typeface="Times New Roman" pitchFamily="18" charset="0"/>
            </a:endParaRPr>
          </a:p>
          <a:p>
            <a:pPr algn="just">
              <a:lnSpc>
                <a:spcPts val="2065"/>
              </a:lnSpc>
              <a:spcBef>
                <a:spcPts val="0"/>
              </a:spcBef>
              <a:buClr>
                <a:srgbClr val="000000"/>
              </a:buClr>
              <a:buSzPts val="1200"/>
            </a:pPr>
            <a:r>
              <a:rPr lang="en-US" sz="1600" dirty="0">
                <a:solidFill>
                  <a:srgbClr val="000000"/>
                </a:solidFill>
                <a:ea typeface="Arial Unicode MS"/>
                <a:cs typeface="Times New Roman" pitchFamily="18" charset="0"/>
              </a:rPr>
              <a:t>http://replicatorinc.com/blog/2008/11/10-things-3d-printers-can-do-now</a:t>
            </a:r>
            <a:r>
              <a:rPr lang="en-US" sz="1600" dirty="0" smtClean="0">
                <a:solidFill>
                  <a:srgbClr val="000000"/>
                </a:solidFill>
                <a:ea typeface="Arial Unicode MS"/>
                <a:cs typeface="Times New Roman" pitchFamily="18" charset="0"/>
              </a:rPr>
              <a:t>/</a:t>
            </a:r>
            <a:r>
              <a:rPr lang="el-GR" sz="1600" dirty="0" smtClean="0">
                <a:solidFill>
                  <a:srgbClr val="000000"/>
                </a:solidFill>
                <a:ea typeface="Arial Unicode MS"/>
                <a:cs typeface="Times New Roman" pitchFamily="18" charset="0"/>
              </a:rPr>
              <a:t> </a:t>
            </a:r>
          </a:p>
          <a:p>
            <a:pPr marL="447675" indent="-447675" algn="just">
              <a:lnSpc>
                <a:spcPts val="2065"/>
              </a:lnSpc>
              <a:spcBef>
                <a:spcPts val="0"/>
              </a:spcBef>
              <a:buClr>
                <a:srgbClr val="000000"/>
              </a:buClr>
              <a:buSzPts val="1200"/>
              <a:buNone/>
            </a:pPr>
            <a:endParaRPr lang="en-US" sz="1600" dirty="0">
              <a:solidFill>
                <a:srgbClr val="000000"/>
              </a:solidFill>
              <a:ea typeface="Arial Unicode MS"/>
              <a:cs typeface="Times New Roman" pitchFamily="18" charset="0"/>
            </a:endParaRPr>
          </a:p>
        </p:txBody>
      </p:sp>
    </p:spTree>
    <p:extLst>
      <p:ext uri="{BB962C8B-B14F-4D97-AF65-F5344CB8AC3E}">
        <p14:creationId xmlns:p14="http://schemas.microsoft.com/office/powerpoint/2010/main" val="7967241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229600" cy="828435"/>
          </a:xfrm>
        </p:spPr>
        <p:txBody>
          <a:bodyPr>
            <a:normAutofit/>
          </a:bodyPr>
          <a:lstStyle/>
          <a:p>
            <a:r>
              <a:rPr lang="el-GR" dirty="0" smtClean="0"/>
              <a:t>Βιβλιογραφία</a:t>
            </a:r>
            <a:r>
              <a:rPr lang="en-US" dirty="0" smtClean="0"/>
              <a:t> </a:t>
            </a:r>
            <a:r>
              <a:rPr lang="el-GR" dirty="0" smtClean="0"/>
              <a:t>εικόνων </a:t>
            </a:r>
            <a:endParaRPr lang="el-GR" dirty="0"/>
          </a:p>
        </p:txBody>
      </p:sp>
      <p:sp>
        <p:nvSpPr>
          <p:cNvPr id="3" name="Θέση περιεχομένου 2"/>
          <p:cNvSpPr>
            <a:spLocks noGrp="1"/>
          </p:cNvSpPr>
          <p:nvPr>
            <p:ph idx="1"/>
          </p:nvPr>
        </p:nvSpPr>
        <p:spPr>
          <a:xfrm>
            <a:off x="395536" y="1057300"/>
            <a:ext cx="8496944" cy="4392488"/>
          </a:xfrm>
        </p:spPr>
        <p:txBody>
          <a:bodyPr>
            <a:noAutofit/>
          </a:bodyPr>
          <a:lstStyle/>
          <a:p>
            <a:pPr algn="just">
              <a:lnSpc>
                <a:spcPts val="2065"/>
              </a:lnSpc>
              <a:spcBef>
                <a:spcPts val="0"/>
              </a:spcBef>
              <a:buClr>
                <a:srgbClr val="000000"/>
              </a:buClr>
              <a:buSzPts val="1200"/>
            </a:pPr>
            <a:r>
              <a:rPr lang="en-US" sz="1400" dirty="0">
                <a:solidFill>
                  <a:srgbClr val="000000"/>
                </a:solidFill>
                <a:ea typeface="Arial Unicode MS"/>
                <a:cs typeface="Times New Roman" pitchFamily="18" charset="0"/>
                <a:hlinkClick r:id="rId3"/>
              </a:rPr>
              <a:t>https://</a:t>
            </a:r>
            <a:r>
              <a:rPr lang="en-US" sz="1400" dirty="0" smtClean="0">
                <a:solidFill>
                  <a:srgbClr val="000000"/>
                </a:solidFill>
                <a:ea typeface="Arial Unicode MS"/>
                <a:cs typeface="Times New Roman" pitchFamily="18" charset="0"/>
                <a:hlinkClick r:id="rId3"/>
              </a:rPr>
              <a:t>el.wikipedia.org/wiki/</a:t>
            </a:r>
            <a:r>
              <a:rPr lang="el-GR" sz="1400" dirty="0" err="1" smtClean="0">
                <a:solidFill>
                  <a:srgbClr val="000000"/>
                </a:solidFill>
                <a:ea typeface="Arial Unicode MS"/>
                <a:cs typeface="Times New Roman" pitchFamily="18" charset="0"/>
                <a:hlinkClick r:id="rId3"/>
              </a:rPr>
              <a:t>Τρισδιάστατη_εκτύπωση</a:t>
            </a:r>
            <a:endParaRPr lang="el-GR" sz="1400" dirty="0">
              <a:solidFill>
                <a:srgbClr val="000000"/>
              </a:solidFill>
              <a:ea typeface="Arial Unicode MS"/>
              <a:cs typeface="Times New Roman" pitchFamily="18" charset="0"/>
            </a:endParaRPr>
          </a:p>
          <a:p>
            <a:r>
              <a:rPr lang="el-GR" altLang="el-GR" sz="1400" dirty="0">
                <a:hlinkClick r:id="rId4"/>
              </a:rPr>
              <a:t>http://</a:t>
            </a:r>
            <a:r>
              <a:rPr lang="el-GR" altLang="el-GR" sz="1400" dirty="0" smtClean="0">
                <a:hlinkClick r:id="rId4"/>
              </a:rPr>
              <a:t>www.webopedia.com/TERM/I/Internet.html</a:t>
            </a:r>
            <a:endParaRPr lang="el-GR" altLang="el-GR" sz="1400" dirty="0" smtClean="0"/>
          </a:p>
          <a:p>
            <a:r>
              <a:rPr lang="el-GR" altLang="el-GR" sz="1400" dirty="0">
                <a:hlinkClick r:id="rId5"/>
              </a:rPr>
              <a:t>https://</a:t>
            </a:r>
            <a:r>
              <a:rPr lang="el-GR" altLang="el-GR" sz="1400" dirty="0" smtClean="0">
                <a:hlinkClick r:id="rId5"/>
              </a:rPr>
              <a:t>en.wikipedia.org/wiki/Web_browser</a:t>
            </a:r>
            <a:endParaRPr lang="el-GR" altLang="el-GR" sz="1400" dirty="0" smtClean="0"/>
          </a:p>
          <a:p>
            <a:r>
              <a:rPr lang="el-GR" altLang="el-GR" sz="1400" dirty="0"/>
              <a:t>http://theultralinx.com/2012/04/internet-2015-infographic/</a:t>
            </a:r>
            <a:r>
              <a:rPr lang="en-US" altLang="el-GR" sz="1400" dirty="0"/>
              <a:t> </a:t>
            </a:r>
            <a:endParaRPr lang="el-GR" altLang="el-GR" sz="1400" dirty="0" smtClean="0"/>
          </a:p>
          <a:p>
            <a:r>
              <a:rPr lang="el-GR" sz="1400" dirty="0">
                <a:hlinkClick r:id="rId6"/>
              </a:rPr>
              <a:t>http://www.fortunegreece.com/article/leap-motion-mia-mikroskopiki-siskevi-mia-terastia-idea</a:t>
            </a:r>
            <a:r>
              <a:rPr lang="el-GR" sz="1400" dirty="0" smtClean="0">
                <a:hlinkClick r:id="rId6"/>
              </a:rPr>
              <a:t>/</a:t>
            </a:r>
            <a:endParaRPr lang="el-GR" sz="1400" dirty="0" smtClean="0"/>
          </a:p>
          <a:p>
            <a:r>
              <a:rPr lang="el-GR" sz="1400" dirty="0">
                <a:hlinkClick r:id="rId7"/>
              </a:rPr>
              <a:t>http://</a:t>
            </a:r>
            <a:r>
              <a:rPr lang="el-GR" sz="1400" dirty="0" smtClean="0">
                <a:hlinkClick r:id="rId7"/>
              </a:rPr>
              <a:t>www.amazon.com/Leap-Motion-Controller-Packaging-Software/dp/B00HVYBWQO</a:t>
            </a:r>
            <a:endParaRPr lang="el-GR" sz="1400" dirty="0" smtClean="0"/>
          </a:p>
          <a:p>
            <a:r>
              <a:rPr lang="el-GR" sz="1400" dirty="0"/>
              <a:t>http://www.technologyreview.com/featuredstory/534986/project-loon</a:t>
            </a:r>
            <a:endParaRPr lang="en-US" sz="1400" dirty="0"/>
          </a:p>
          <a:p>
            <a:r>
              <a:rPr lang="en-US" sz="1400" dirty="0" smtClean="0"/>
              <a:t> </a:t>
            </a:r>
            <a:r>
              <a:rPr lang="en-US" sz="1400" dirty="0">
                <a:hlinkClick r:id="rId8"/>
              </a:rPr>
              <a:t>http://</a:t>
            </a:r>
            <a:r>
              <a:rPr lang="en-US" sz="1400" dirty="0" smtClean="0">
                <a:hlinkClick r:id="rId8"/>
              </a:rPr>
              <a:t>www.slideshare.net/javelintech/stratasys-3d-printers-from-javelin</a:t>
            </a:r>
            <a:endParaRPr lang="el-GR" sz="1400" dirty="0" smtClean="0"/>
          </a:p>
          <a:p>
            <a:r>
              <a:rPr lang="el-GR" sz="1400" dirty="0"/>
              <a:t>http://www.technologyreview.com/sites/default/files/images/tr10.banners.DNA_.r1x2020.jpg</a:t>
            </a:r>
            <a:r>
              <a:rPr lang="en-US" sz="1400"/>
              <a:t> </a:t>
            </a:r>
            <a:endParaRPr lang="en-US" sz="1400" dirty="0" smtClean="0">
              <a:solidFill>
                <a:srgbClr val="000000"/>
              </a:solidFill>
              <a:ea typeface="Arial Unicode MS"/>
              <a:cs typeface="Times New Roman" pitchFamily="18" charset="0"/>
            </a:endParaRPr>
          </a:p>
          <a:p>
            <a:pPr marL="447675" indent="-447675" algn="just">
              <a:lnSpc>
                <a:spcPts val="2065"/>
              </a:lnSpc>
              <a:spcBef>
                <a:spcPts val="0"/>
              </a:spcBef>
              <a:buClr>
                <a:srgbClr val="000000"/>
              </a:buClr>
              <a:buSzPts val="1200"/>
              <a:buNone/>
            </a:pPr>
            <a:endParaRPr lang="en-US" sz="1400" dirty="0">
              <a:solidFill>
                <a:srgbClr val="000000"/>
              </a:solidFill>
              <a:ea typeface="Arial Unicode MS"/>
              <a:cs typeface="Times New Roman" pitchFamily="18" charset="0"/>
            </a:endParaRPr>
          </a:p>
        </p:txBody>
      </p:sp>
    </p:spTree>
    <p:extLst>
      <p:ext uri="{BB962C8B-B14F-4D97-AF65-F5344CB8AC3E}">
        <p14:creationId xmlns:p14="http://schemas.microsoft.com/office/powerpoint/2010/main" val="29316993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300080"/>
          </a:xfrm>
          <a:prstGeom prst="rect">
            <a:avLst/>
          </a:prstGeom>
          <a:noFill/>
        </p:spPr>
        <p:txBody>
          <a:bodyPr wrap="square" lIns="91436" tIns="45719" rIns="91436" bIns="45719" rtlCol="0">
            <a:spAutoFit/>
          </a:bodyPr>
          <a:lstStyle/>
          <a:p>
            <a:pPr>
              <a:lnSpc>
                <a:spcPct val="150000"/>
              </a:lnSpc>
              <a:spcBef>
                <a:spcPts val="500"/>
              </a:spcBef>
              <a:defRPr/>
            </a:pPr>
            <a:r>
              <a:rPr lang="el-GR" sz="900" b="1" dirty="0" smtClean="0">
                <a:solidFill>
                  <a:schemeClr val="bg1"/>
                </a:solidFill>
              </a:rPr>
              <a:t>ΕΦΑΡΜΟΓΕΣ Η/Υ ΣΤΗ ΛΟΓΟΠΑΘΟΛΟΓΙΑ</a:t>
            </a:r>
            <a:r>
              <a:rPr lang="el-GR" sz="900" dirty="0" smtClean="0">
                <a:solidFill>
                  <a:schemeClr val="bg1"/>
                </a:solidFill>
              </a:rPr>
              <a:t>, </a:t>
            </a:r>
            <a:r>
              <a:rPr lang="el-GR" sz="900" dirty="0">
                <a:solidFill>
                  <a:schemeClr val="bg1"/>
                </a:solidFill>
              </a:rPr>
              <a:t>Ενότητα 1</a:t>
            </a:r>
            <a:r>
              <a:rPr lang="el-GR" sz="900" dirty="0" smtClean="0">
                <a:solidFill>
                  <a:schemeClr val="bg1"/>
                </a:solidFill>
              </a:rPr>
              <a:t>, </a:t>
            </a:r>
            <a:r>
              <a:rPr lang="el-GR" sz="900" dirty="0">
                <a:solidFill>
                  <a:schemeClr val="bg1"/>
                </a:solidFill>
              </a:rPr>
              <a:t>ΤΜΗΜΑ ΛΟΓΟΘΕΡΑΠΕΙΑΣ, ΤΕΙ ΗΠΕΙΡΟΥ </a:t>
            </a:r>
            <a:r>
              <a:rPr lang="el-GR" sz="9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65</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594303" y="1633364"/>
            <a:ext cx="7938137" cy="2677654"/>
          </a:xfrm>
          <a:prstGeom prst="rect">
            <a:avLst/>
          </a:prstGeom>
        </p:spPr>
        <p:txBody>
          <a:bodyPr wrap="square" lIns="91436" tIns="45719" rIns="91436" bIns="45719">
            <a:spAutoFit/>
          </a:bodyPr>
          <a:lstStyle/>
          <a:p>
            <a:pPr algn="just"/>
            <a:r>
              <a:rPr lang="el-GR" sz="2400" dirty="0" err="1">
                <a:solidFill>
                  <a:schemeClr val="bg1">
                    <a:lumMod val="50000"/>
                  </a:schemeClr>
                </a:solidFill>
              </a:rPr>
              <a:t>Τόκη</a:t>
            </a:r>
            <a:r>
              <a:rPr lang="el-GR" sz="2400" dirty="0">
                <a:solidFill>
                  <a:schemeClr val="bg1">
                    <a:lumMod val="50000"/>
                  </a:schemeClr>
                </a:solidFill>
              </a:rPr>
              <a:t>, Ευγενία. (2015). Εφαρμογές Η/Υ στη </a:t>
            </a:r>
            <a:r>
              <a:rPr lang="el-GR" sz="2400" dirty="0" err="1">
                <a:solidFill>
                  <a:schemeClr val="bg1">
                    <a:lumMod val="50000"/>
                  </a:schemeClr>
                </a:solidFill>
              </a:rPr>
              <a:t>Λογοπαθολογία</a:t>
            </a:r>
            <a:r>
              <a:rPr lang="el-GR" sz="2400" dirty="0">
                <a:solidFill>
                  <a:schemeClr val="bg1">
                    <a:lumMod val="50000"/>
                  </a:schemeClr>
                </a:solidFill>
              </a:rPr>
              <a:t>. Τεχνολογικό Ίδρυμα Ηπείρου. Διαθέσιμο από τη δικτυακή διεύθυνση:</a:t>
            </a:r>
          </a:p>
          <a:p>
            <a:pPr algn="just"/>
            <a:endParaRPr lang="el-GR" sz="2400" dirty="0">
              <a:solidFill>
                <a:schemeClr val="bg1">
                  <a:lumMod val="50000"/>
                </a:schemeClr>
              </a:solidFill>
            </a:endParaRPr>
          </a:p>
          <a:p>
            <a:pPr algn="just"/>
            <a:r>
              <a:rPr lang="el-GR" sz="2400" dirty="0">
                <a:solidFill>
                  <a:schemeClr val="bg1">
                    <a:lumMod val="50000"/>
                  </a:schemeClr>
                </a:solidFill>
              </a:rPr>
              <a:t>Έκδοση: 1.0 Ιωάννινα, 2015. </a:t>
            </a:r>
          </a:p>
          <a:p>
            <a:pPr algn="just"/>
            <a:r>
              <a:rPr lang="en-US" sz="2400" dirty="0">
                <a:solidFill>
                  <a:schemeClr val="bg1">
                    <a:lumMod val="50000"/>
                  </a:schemeClr>
                </a:solidFill>
                <a:hlinkClick r:id="rId5"/>
              </a:rPr>
              <a:t>http://eclass.teiep.gr/courses/</a:t>
            </a:r>
            <a:r>
              <a:rPr lang="en-US" sz="2400" dirty="0">
                <a:solidFill>
                  <a:srgbClr val="FF0000"/>
                </a:solidFill>
                <a:hlinkClick r:id="rId5"/>
              </a:rPr>
              <a:t>LOGO123/</a:t>
            </a:r>
            <a:r>
              <a:rPr lang="en-US" sz="2400" dirty="0">
                <a:solidFill>
                  <a:srgbClr val="FF0000"/>
                </a:solidFill>
              </a:rPr>
              <a:t> </a:t>
            </a:r>
            <a:endParaRPr lang="en-US" sz="2400" dirty="0" smtClean="0">
              <a:solidFill>
                <a:schemeClr val="bg1">
                  <a:lumMod val="50000"/>
                </a:schemeClr>
              </a:solidFill>
            </a:endParaRPr>
          </a:p>
          <a:p>
            <a:pPr algn="just"/>
            <a:endParaRPr lang="en-US" sz="2400" dirty="0" smtClean="0">
              <a:solidFill>
                <a:schemeClr val="bg1">
                  <a:lumMod val="50000"/>
                </a:schemeClr>
              </a:solidFill>
            </a:endParaRPr>
          </a:p>
        </p:txBody>
      </p:sp>
    </p:spTree>
    <p:extLst>
      <p:ext uri="{BB962C8B-B14F-4D97-AF65-F5344CB8AC3E}">
        <p14:creationId xmlns:p14="http://schemas.microsoft.com/office/powerpoint/2010/main" val="1588456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Αδειοδότησης</a:t>
            </a:r>
          </a:p>
        </p:txBody>
      </p:sp>
      <p:sp>
        <p:nvSpPr>
          <p:cNvPr id="2" name="Rectangle 1"/>
          <p:cNvSpPr/>
          <p:nvPr/>
        </p:nvSpPr>
        <p:spPr>
          <a:xfrm>
            <a:off x="434604" y="1253192"/>
            <a:ext cx="8425932" cy="1631214"/>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Creative</a:t>
            </a:r>
            <a:r>
              <a:rPr lang="en-US" sz="2000" dirty="0">
                <a:solidFill>
                  <a:schemeClr val="bg1">
                    <a:lumMod val="50000"/>
                  </a:schemeClr>
                </a:solidFill>
              </a:rPr>
              <a:t> </a:t>
            </a:r>
            <a:r>
              <a:rPr lang="el-GR" sz="2000" dirty="0">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smtClean="0">
                <a:solidFill>
                  <a:schemeClr val="bg1">
                    <a:lumMod val="50000"/>
                  </a:schemeClr>
                </a:solidFill>
              </a:rPr>
              <a:t>κλπ.,</a:t>
            </a:r>
            <a:r>
              <a:rPr lang="en-US" sz="2000" dirty="0" smtClean="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a:t>
            </a:r>
            <a:r>
              <a:rPr lang="el-GR" sz="2900" b="1" dirty="0" smtClean="0"/>
              <a:t>:</a:t>
            </a:r>
            <a:r>
              <a:rPr lang="en-US" sz="2900" b="1" dirty="0" smtClean="0"/>
              <a:t> </a:t>
            </a:r>
            <a:r>
              <a:rPr lang="el-GR" sz="2900" b="1" dirty="0" smtClean="0"/>
              <a:t>Δημήτρης </a:t>
            </a:r>
            <a:r>
              <a:rPr lang="el-GR" sz="2900" b="1" dirty="0" err="1" smtClean="0"/>
              <a:t>Σουραβλιάς</a:t>
            </a:r>
            <a:r>
              <a:rPr lang="el-GR" sz="2900" b="1" dirty="0" smtClean="0"/>
              <a:t> </a:t>
            </a:r>
            <a:r>
              <a:rPr lang="en-US" sz="2900" b="1" dirty="0" smtClean="0"/>
              <a:t> </a:t>
            </a:r>
            <a:endParaRPr lang="el-GR" sz="2900" b="1" dirty="0"/>
          </a:p>
          <a:p>
            <a:pPr algn="r"/>
            <a:r>
              <a:rPr lang="el-GR" sz="2900" dirty="0" smtClean="0"/>
              <a:t>Ιωάννινα, 2015</a:t>
            </a:r>
            <a:endParaRPr lang="el-GR" sz="29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300080"/>
          </a:xfrm>
          <a:prstGeom prst="rect">
            <a:avLst/>
          </a:prstGeom>
          <a:noFill/>
        </p:spPr>
        <p:txBody>
          <a:bodyPr wrap="square" lIns="91436" tIns="45719" rIns="91436" bIns="45719" rtlCol="0">
            <a:spAutoFit/>
          </a:bodyPr>
          <a:lstStyle/>
          <a:p>
            <a:pPr>
              <a:lnSpc>
                <a:spcPct val="150000"/>
              </a:lnSpc>
              <a:spcBef>
                <a:spcPts val="500"/>
              </a:spcBef>
              <a:defRPr/>
            </a:pPr>
            <a:r>
              <a:rPr lang="el-GR" sz="900" b="1" dirty="0" smtClean="0">
                <a:solidFill>
                  <a:schemeClr val="bg1"/>
                </a:solidFill>
              </a:rPr>
              <a:t>ΕΦΑΡΜΟΓΕΣ Η/Υ ΣΤΗ ΛΟΓΟΠΑΘΟΛΟΓΙΑ</a:t>
            </a:r>
            <a:r>
              <a:rPr lang="el-GR" sz="900" dirty="0" smtClean="0">
                <a:solidFill>
                  <a:schemeClr val="bg1"/>
                </a:solidFill>
              </a:rPr>
              <a:t>, </a:t>
            </a:r>
            <a:r>
              <a:rPr lang="el-GR" sz="900" dirty="0">
                <a:solidFill>
                  <a:schemeClr val="bg1"/>
                </a:solidFill>
              </a:rPr>
              <a:t>Ενότητα </a:t>
            </a:r>
            <a:r>
              <a:rPr lang="en-US" sz="900" dirty="0">
                <a:solidFill>
                  <a:schemeClr val="bg1"/>
                </a:solidFill>
              </a:rPr>
              <a:t>1</a:t>
            </a:r>
            <a:r>
              <a:rPr lang="el-GR" sz="900" dirty="0" smtClean="0">
                <a:solidFill>
                  <a:schemeClr val="bg1"/>
                </a:solidFill>
              </a:rPr>
              <a:t>, </a:t>
            </a:r>
            <a:r>
              <a:rPr lang="el-GR" sz="900" dirty="0">
                <a:solidFill>
                  <a:schemeClr val="bg1"/>
                </a:solidFill>
              </a:rPr>
              <a:t>ΤΜΗΜΑ ΛΟΓΟΘΕΡΑΠΕΙΑΣ, ΤΕΙ ΗΠΕΙΡΟΥ </a:t>
            </a:r>
            <a:r>
              <a:rPr lang="el-GR" sz="9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68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5222054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300080"/>
          </a:xfrm>
          <a:prstGeom prst="rect">
            <a:avLst/>
          </a:prstGeom>
          <a:noFill/>
        </p:spPr>
        <p:txBody>
          <a:bodyPr wrap="square" lIns="91436" tIns="45719" rIns="91436" bIns="45719" rtlCol="0">
            <a:spAutoFit/>
          </a:bodyPr>
          <a:lstStyle/>
          <a:p>
            <a:pPr>
              <a:lnSpc>
                <a:spcPct val="150000"/>
              </a:lnSpc>
              <a:spcBef>
                <a:spcPts val="500"/>
              </a:spcBef>
              <a:defRPr/>
            </a:pPr>
            <a:r>
              <a:rPr lang="el-GR" sz="900" b="1" dirty="0" smtClean="0">
                <a:solidFill>
                  <a:schemeClr val="bg1"/>
                </a:solidFill>
              </a:rPr>
              <a:t>ΕΦΑΡΜΟΓΕΣ Η/Υ ΣΤΗ ΛΟΓΟΠΑΘΟΛΟΓΙΑ</a:t>
            </a:r>
            <a:r>
              <a:rPr lang="el-GR" sz="900" dirty="0" smtClean="0">
                <a:solidFill>
                  <a:schemeClr val="bg1"/>
                </a:solidFill>
              </a:rPr>
              <a:t>, </a:t>
            </a:r>
            <a:r>
              <a:rPr lang="el-GR" sz="900" dirty="0">
                <a:solidFill>
                  <a:schemeClr val="bg1"/>
                </a:solidFill>
              </a:rPr>
              <a:t>Ενότητα </a:t>
            </a:r>
            <a:r>
              <a:rPr lang="en-US" sz="900" dirty="0">
                <a:solidFill>
                  <a:schemeClr val="bg1"/>
                </a:solidFill>
              </a:rPr>
              <a:t>1</a:t>
            </a:r>
            <a:r>
              <a:rPr lang="el-GR" sz="900" smtClean="0">
                <a:solidFill>
                  <a:schemeClr val="bg1"/>
                </a:solidFill>
              </a:rPr>
              <a:t>, </a:t>
            </a:r>
            <a:r>
              <a:rPr lang="el-GR" sz="900" dirty="0">
                <a:solidFill>
                  <a:schemeClr val="bg1"/>
                </a:solidFill>
              </a:rPr>
              <a:t>ΤΜΗΜΑ ΛΟΓΟΘΕΡΑΠΕΙΑΣ, ΤΕΙ ΗΠΕΙΡΟΥ </a:t>
            </a:r>
            <a:r>
              <a:rPr lang="el-GR" sz="9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69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val="3315125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683568" y="2785492"/>
            <a:ext cx="7772400" cy="1008112"/>
          </a:xfrm>
        </p:spPr>
        <p:txBody>
          <a:bodyPr>
            <a:normAutofit/>
          </a:bodyPr>
          <a:lstStyle/>
          <a:p>
            <a:pPr algn="ctr"/>
            <a:r>
              <a:rPr lang="el-GR" sz="4400" dirty="0"/>
              <a:t>Εισαγωγικά Στοιχεία</a:t>
            </a:r>
          </a:p>
        </p:txBody>
      </p:sp>
    </p:spTree>
    <p:extLst>
      <p:ext uri="{BB962C8B-B14F-4D97-AF65-F5344CB8AC3E}">
        <p14:creationId xmlns:p14="http://schemas.microsoft.com/office/powerpoint/2010/main" val="12709297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Αποσαφήνιση Ορολογίας (1/2)</a:t>
            </a:r>
            <a:endParaRPr lang="el-GR" dirty="0"/>
          </a:p>
        </p:txBody>
      </p:sp>
      <p:sp>
        <p:nvSpPr>
          <p:cNvPr id="3" name="Content Placeholder 2"/>
          <p:cNvSpPr>
            <a:spLocks noGrp="1"/>
          </p:cNvSpPr>
          <p:nvPr>
            <p:ph idx="1"/>
          </p:nvPr>
        </p:nvSpPr>
        <p:spPr>
          <a:xfrm>
            <a:off x="457200" y="1333500"/>
            <a:ext cx="8686800" cy="3771636"/>
          </a:xfrm>
        </p:spPr>
        <p:txBody>
          <a:bodyPr>
            <a:noAutofit/>
          </a:bodyPr>
          <a:lstStyle/>
          <a:p>
            <a:r>
              <a:rPr lang="el-GR" dirty="0"/>
              <a:t>Η τεχνολογία πληροφοριών, τεχνολογία πληροφοριών και επικοινωνίας ή τεχνολογία της πληροφορίας και επικοινωνίας (ΤΠΕ, αγγλ. IT ή ICT) είναι </a:t>
            </a:r>
            <a:r>
              <a:rPr lang="el-GR" dirty="0" smtClean="0"/>
              <a:t>τα έργα που </a:t>
            </a:r>
            <a:r>
              <a:rPr lang="el-GR" dirty="0"/>
              <a:t>σχετίζονται με τη μελέτη, σχεδίαση, ανάπτυξη, υλοποίηση, συντήρηση και διαχείριση υπολογιστικών πληροφοριακών </a:t>
            </a:r>
            <a:r>
              <a:rPr lang="el-GR" dirty="0" smtClean="0"/>
              <a:t>συστημάτων (λογισμικού </a:t>
            </a:r>
            <a:r>
              <a:rPr lang="el-GR" dirty="0"/>
              <a:t>και </a:t>
            </a:r>
            <a:r>
              <a:rPr lang="el-GR" dirty="0" smtClean="0"/>
              <a:t>υλικού υπολογιστών) </a:t>
            </a:r>
          </a:p>
          <a:p>
            <a:r>
              <a:rPr lang="en-GB" sz="1800" dirty="0">
                <a:hlinkClick r:id="rId2"/>
              </a:rPr>
              <a:t>https://</a:t>
            </a:r>
            <a:r>
              <a:rPr lang="en-GB" sz="1800" dirty="0" smtClean="0">
                <a:hlinkClick r:id="rId2"/>
              </a:rPr>
              <a:t>el.wikipedia.org/wiki</a:t>
            </a:r>
            <a:r>
              <a:rPr lang="el-GR" sz="1800" dirty="0" err="1" smtClean="0">
                <a:hlinkClick r:id="rId2"/>
              </a:rPr>
              <a:t>Τεχνολογία_πληροφοριών_και_επικοινωνίας</a:t>
            </a:r>
            <a:r>
              <a:rPr lang="el-GR" sz="1800" dirty="0" smtClean="0"/>
              <a:t>  </a:t>
            </a:r>
            <a:endParaRPr lang="el-GR" sz="1800" dirty="0"/>
          </a:p>
        </p:txBody>
      </p:sp>
      <p:sp>
        <p:nvSpPr>
          <p:cNvPr id="4" name="Slide Number Placeholder 3"/>
          <p:cNvSpPr>
            <a:spLocks noGrp="1"/>
          </p:cNvSpPr>
          <p:nvPr>
            <p:ph type="sldNum" sz="quarter" idx="12"/>
          </p:nvPr>
        </p:nvSpPr>
        <p:spPr/>
        <p:txBody>
          <a:bodyPr/>
          <a:lstStyle/>
          <a:p>
            <a:fld id="{53C4726A-630D-4CB4-B088-BAB00F4188E9}" type="slidenum">
              <a:rPr lang="el-GR" smtClean="0"/>
              <a:t>8</a:t>
            </a:fld>
            <a:endParaRPr lang="el-GR" dirty="0"/>
          </a:p>
        </p:txBody>
      </p:sp>
    </p:spTree>
    <p:extLst>
      <p:ext uri="{BB962C8B-B14F-4D97-AF65-F5344CB8AC3E}">
        <p14:creationId xmlns:p14="http://schemas.microsoft.com/office/powerpoint/2010/main" val="3601635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Αποσαφήνιση Ορολογίας (2/2)</a:t>
            </a:r>
            <a:endParaRPr lang="el-GR" dirty="0"/>
          </a:p>
        </p:txBody>
      </p:sp>
      <p:sp>
        <p:nvSpPr>
          <p:cNvPr id="3" name="Content Placeholder 2"/>
          <p:cNvSpPr>
            <a:spLocks noGrp="1"/>
          </p:cNvSpPr>
          <p:nvPr>
            <p:ph idx="1"/>
          </p:nvPr>
        </p:nvSpPr>
        <p:spPr>
          <a:xfrm>
            <a:off x="457200" y="1333500"/>
            <a:ext cx="7787208" cy="3771636"/>
          </a:xfrm>
        </p:spPr>
        <p:txBody>
          <a:bodyPr>
            <a:noAutofit/>
          </a:bodyPr>
          <a:lstStyle/>
          <a:p>
            <a:r>
              <a:rPr lang="el-GR" dirty="0" smtClean="0"/>
              <a:t>Με τον </a:t>
            </a:r>
            <a:r>
              <a:rPr lang="el-GR" dirty="0"/>
              <a:t>όρο «ΤΠΕ» </a:t>
            </a:r>
            <a:r>
              <a:rPr lang="el-GR" i="1" dirty="0"/>
              <a:t>(ελ.) </a:t>
            </a:r>
            <a:r>
              <a:rPr lang="el-GR" dirty="0"/>
              <a:t>ή «</a:t>
            </a:r>
            <a:r>
              <a:rPr lang="el-GR" dirty="0" smtClean="0"/>
              <a:t>I</a:t>
            </a:r>
            <a:r>
              <a:rPr lang="en-US" dirty="0" smtClean="0"/>
              <a:t>C</a:t>
            </a:r>
            <a:r>
              <a:rPr lang="el-GR" dirty="0" smtClean="0"/>
              <a:t>T</a:t>
            </a:r>
            <a:r>
              <a:rPr lang="el-GR" dirty="0"/>
              <a:t>» </a:t>
            </a:r>
            <a:r>
              <a:rPr lang="el-GR" i="1" dirty="0"/>
              <a:t>(αγγλ.) </a:t>
            </a:r>
            <a:r>
              <a:rPr lang="el-GR" dirty="0"/>
              <a:t>μπορεί να κατονομάζονται </a:t>
            </a:r>
            <a:r>
              <a:rPr lang="el-GR" dirty="0" smtClean="0"/>
              <a:t>τα έργα </a:t>
            </a:r>
            <a:r>
              <a:rPr lang="el-GR" dirty="0"/>
              <a:t>που αφορούν προϊόντα πληροφορικής και τηλεπικοινωνιών.</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t>9</a:t>
            </a:fld>
            <a:endParaRPr lang="el-GR" dirty="0"/>
          </a:p>
        </p:txBody>
      </p:sp>
    </p:spTree>
    <p:extLst>
      <p:ext uri="{BB962C8B-B14F-4D97-AF65-F5344CB8AC3E}">
        <p14:creationId xmlns:p14="http://schemas.microsoft.com/office/powerpoint/2010/main" val="18884580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Γλωσσική Ανάπτυξη&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112&quot;&gt;&lt;property id=&quot;20148&quot; value=&quot;5&quot;/&gt;&lt;property id=&quot;20300&quot; value=&quot;Slide 105 - &amp;quot;Τέλος Ενότητας&amp;quot;&quot;/&gt;&lt;property id=&quot;20307&quot; value=&quot;280&quot;/&gt;&lt;/object&gt;&lt;object type=&quot;3&quot; unique_id=&quot;10758&quot;&gt;&lt;property id=&quot;20148&quot; value=&quot;5&quot;/&gt;&lt;property id=&quot;20300&quot; value=&quot;Slide 100 - &amp;quot;Σημείωμα Αναφοράς&amp;quot;&quot;/&gt;&lt;property id=&quot;20307&quot; value=&quot;291&quot;/&gt;&lt;/object&gt;&lt;object type=&quot;3&quot; unique_id=&quot;10759&quot;&gt;&lt;property id=&quot;20148&quot; value=&quot;5&quot;/&gt;&lt;property id=&quot;20300&quot; value=&quot;Slide 101 - &amp;quot;Σημείωμα Αδειοδότησης&amp;quot;&quot;/&gt;&lt;property id=&quot;20307&quot; value=&quot;292&quot;/&gt;&lt;/object&gt;&lt;object type=&quot;3&quot; unique_id=&quot;10760&quot;&gt;&lt;property id=&quot;20148&quot; value=&quot;5&quot;/&gt;&lt;property id=&quot;20300&quot; value=&quot;Slide 102&quot;/&gt;&lt;property id=&quot;20307&quot; value=&quot;293&quot;/&gt;&lt;/object&gt;&lt;object type=&quot;3&quot; unique_id=&quot;10761&quot;&gt;&lt;property id=&quot;20148&quot; value=&quot;5&quot;/&gt;&lt;property id=&quot;20300&quot; value=&quot;Slide 103&quot;/&gt;&lt;property id=&quot;20307&quot; value=&quot;294&quot;/&gt;&lt;/object&gt;&lt;object type=&quot;3&quot; unique_id=&quot;10762&quot;&gt;&lt;property id=&quot;20148&quot; value=&quot;5&quot;/&gt;&lt;property id=&quot;20300&quot; value=&quot;Slide 104 - &amp;quot;Διατήρηση Σημειωμάτων&amp;quot;&quot;/&gt;&lt;property id=&quot;20307&quot; value=&quot;295&quot;/&gt;&lt;/object&gt;&lt;object type=&quot;3&quot; unique_id=&quot;10764&quot;&gt;&lt;property id=&quot;20148&quot; value=&quot;5&quot;/&gt;&lt;property id=&quot;20300&quot; value=&quot;Slide 7 - &amp;quot;Εισαγωγικά Στοιχεία&amp;quot;&quot;/&gt;&lt;property id=&quot;20307&quot; value=&quot;513&quot;/&gt;&lt;/object&gt;&lt;object type=&quot;3&quot; unique_id=&quot;10765&quot;&gt;&lt;property id=&quot;20148&quot; value=&quot;5&quot;/&gt;&lt;property id=&quot;20300&quot; value=&quot;Slide 8 - &amp;quot;Εισαγωγικά Στοιχεία (1 από 12)&amp;quot;&quot;/&gt;&lt;property id=&quot;20307&quot; value=&quot;563&quot;/&gt;&lt;/object&gt;&lt;object type=&quot;3&quot; unique_id=&quot;10766&quot;&gt;&lt;property id=&quot;20148&quot; value=&quot;5&quot;/&gt;&lt;property id=&quot;20300&quot; value=&quot;Slide 9 - &amp;quot;Εισαγωγικά Στοιχεία (2 από 12)&amp;quot;&quot;/&gt;&lt;property id=&quot;20307&quot; value=&quot;564&quot;/&gt;&lt;/object&gt;&lt;object type=&quot;3&quot; unique_id=&quot;10767&quot;&gt;&lt;property id=&quot;20148&quot; value=&quot;5&quot;/&gt;&lt;property id=&quot;20300&quot; value=&quot;Slide 10 - &amp;quot;Εισαγωγικά Στοιχεία (3 από 12)&amp;quot;&quot;/&gt;&lt;property id=&quot;20307&quot; value=&quot;565&quot;/&gt;&lt;/object&gt;&lt;object type=&quot;3&quot; unique_id=&quot;10768&quot;&gt;&lt;property id=&quot;20148&quot; value=&quot;5&quot;/&gt;&lt;property id=&quot;20300&quot; value=&quot;Slide 11 - &amp;quot;Εισαγωγικά Στοιχεία (4 από 12)&amp;quot;&quot;/&gt;&lt;property id=&quot;20307&quot; value=&quot;566&quot;/&gt;&lt;/object&gt;&lt;object type=&quot;3&quot; unique_id=&quot;10769&quot;&gt;&lt;property id=&quot;20148&quot; value=&quot;5&quot;/&gt;&lt;property id=&quot;20300&quot; value=&quot;Slide 12 - &amp;quot;Εισαγωγικά Στοιχεία (5 από 12)&amp;quot;&quot;/&gt;&lt;property id=&quot;20307&quot; value=&quot;567&quot;/&gt;&lt;/object&gt;&lt;object type=&quot;3&quot; unique_id=&quot;10770&quot;&gt;&lt;property id=&quot;20148&quot; value=&quot;5&quot;/&gt;&lt;property id=&quot;20300&quot; value=&quot;Slide 13 - &amp;quot;Εισαγωγικά Στοιχεία (6 από 12)&amp;quot;&quot;/&gt;&lt;property id=&quot;20307&quot; value=&quot;568&quot;/&gt;&lt;/object&gt;&lt;object type=&quot;3&quot; unique_id=&quot;10771&quot;&gt;&lt;property id=&quot;20148&quot; value=&quot;5&quot;/&gt;&lt;property id=&quot;20300&quot; value=&quot;Slide 14 - &amp;quot;Εισαγωγικά Στοιχεία (7 από 12)&amp;quot;&quot;/&gt;&lt;property id=&quot;20307&quot; value=&quot;569&quot;/&gt;&lt;/object&gt;&lt;object type=&quot;3&quot; unique_id=&quot;10772&quot;&gt;&lt;property id=&quot;20148&quot; value=&quot;5&quot;/&gt;&lt;property id=&quot;20300&quot; value=&quot;Slide 15 - &amp;quot;Εισαγωγικά Στοιχεία (8 από 12)&amp;quot;&quot;/&gt;&lt;property id=&quot;20307&quot; value=&quot;570&quot;/&gt;&lt;/object&gt;&lt;object type=&quot;3&quot; unique_id=&quot;10773&quot;&gt;&lt;property id=&quot;20148&quot; value=&quot;5&quot;/&gt;&lt;property id=&quot;20300&quot; value=&quot;Slide 16 - &amp;quot;Εισαγωγικά Στοιχεία (9 από 12)&amp;quot;&quot;/&gt;&lt;property id=&quot;20307&quot; value=&quot;571&quot;/&gt;&lt;/object&gt;&lt;object type=&quot;3&quot; unique_id=&quot;10774&quot;&gt;&lt;property id=&quot;20148&quot; value=&quot;5&quot;/&gt;&lt;property id=&quot;20300&quot; value=&quot;Slide 17 - &amp;quot;Εισαγωγικά Στοιχεία (10 από 12)&amp;quot;&quot;/&gt;&lt;property id=&quot;20307&quot; value=&quot;572&quot;/&gt;&lt;/object&gt;&lt;object type=&quot;3&quot; unique_id=&quot;10775&quot;&gt;&lt;property id=&quot;20148&quot; value=&quot;5&quot;/&gt;&lt;property id=&quot;20300&quot; value=&quot;Slide 18 - &amp;quot;Εισαγωγικά Στοιχεία (11 από 12)&amp;quot;&quot;/&gt;&lt;property id=&quot;20307&quot; value=&quot;573&quot;/&gt;&lt;/object&gt;&lt;object type=&quot;3&quot; unique_id=&quot;10776&quot;&gt;&lt;property id=&quot;20148&quot; value=&quot;5&quot;/&gt;&lt;property id=&quot;20300&quot; value=&quot;Slide 19 - &amp;quot;Εισαγωγικά Στοιχεία (12 από 12)&amp;quot;&quot;/&gt;&lt;property id=&quot;20307&quot; value=&quot;574&quot;/&gt;&lt;/object&gt;&lt;object type=&quot;3&quot; unique_id=&quot;10777&quot;&gt;&lt;property id=&quot;20148&quot; value=&quot;5&quot;/&gt;&lt;property id=&quot;20300&quot; value=&quot;Slide 20 - &amp;quot;Καθυστερημένη Γλωσσική Έναρξη &amp;quot;&quot;/&gt;&lt;property id=&quot;20307&quot; value=&quot;303&quot;/&gt;&lt;/object&gt;&lt;object type=&quot;3&quot; unique_id=&quot;10778&quot;&gt;&lt;property id=&quot;20148&quot; value=&quot;5&quot;/&gt;&lt;property id=&quot;20300&quot; value=&quot;Slide 21 - &amp;quot;Καθυστερημένη Γλωσσική Έναρξη (1 από 69)&amp;quot;&quot;/&gt;&lt;property id=&quot;20307&quot; value=&quot;381&quot;/&gt;&lt;/object&gt;&lt;object type=&quot;3&quot; unique_id=&quot;10779&quot;&gt;&lt;property id=&quot;20148&quot; value=&quot;5&quot;/&gt;&lt;property id=&quot;20300&quot; value=&quot;Slide 22 - &amp;quot;Καθυστερημένη Γλωσσική Έναρξη (2 από 69)&amp;quot;&quot;/&gt;&lt;property id=&quot;20307&quot; value=&quot;575&quot;/&gt;&lt;/object&gt;&lt;object type=&quot;3&quot; unique_id=&quot;10780&quot;&gt;&lt;property id=&quot;20148&quot; value=&quot;5&quot;/&gt;&lt;property id=&quot;20300&quot; value=&quot;Slide 23 - &amp;quot;Καθυστερημένη Γλωσσική Έναρξη (3 από 69)&amp;quot;&quot;/&gt;&lt;property id=&quot;20307&quot; value=&quot;587&quot;/&gt;&lt;/object&gt;&lt;object type=&quot;3&quot; unique_id=&quot;10781&quot;&gt;&lt;property id=&quot;20148&quot; value=&quot;5&quot;/&gt;&lt;property id=&quot;20300&quot; value=&quot;Slide 24 - &amp;quot;Καθυστερημένη Γλωσσική Έναρξη (4 από 69)&amp;quot;&quot;/&gt;&lt;property id=&quot;20307&quot; value=&quot;588&quot;/&gt;&lt;/object&gt;&lt;object type=&quot;3&quot; unique_id=&quot;10782&quot;&gt;&lt;property id=&quot;20148&quot; value=&quot;5&quot;/&gt;&lt;property id=&quot;20300&quot; value=&quot;Slide 25 - &amp;quot;Καθυστερημένη Γλωσσική Έναρξη (5 από 69)&amp;quot;&quot;/&gt;&lt;property id=&quot;20307&quot; value=&quot;589&quot;/&gt;&lt;/object&gt;&lt;object type=&quot;3&quot; unique_id=&quot;10783&quot;&gt;&lt;property id=&quot;20148&quot; value=&quot;5&quot;/&gt;&lt;property id=&quot;20300&quot; value=&quot;Slide 26 - &amp;quot;Καθυστερημένη Γλωσσική Έναρξη (6 από 69)&amp;quot;&quot;/&gt;&lt;property id=&quot;20307&quot; value=&quot;591&quot;/&gt;&lt;/object&gt;&lt;object type=&quot;3&quot; unique_id=&quot;10784&quot;&gt;&lt;property id=&quot;20148&quot; value=&quot;5&quot;/&gt;&lt;property id=&quot;20300&quot; value=&quot;Slide 27 - &amp;quot;Καθυστερημένη Γλωσσική Έναρξη (7 από 69)&amp;quot;&quot;/&gt;&lt;property id=&quot;20307&quot; value=&quot;590&quot;/&gt;&lt;/object&gt;&lt;object type=&quot;3&quot; unique_id=&quot;10785&quot;&gt;&lt;property id=&quot;20148&quot; value=&quot;5&quot;/&gt;&lt;property id=&quot;20300&quot; value=&quot;Slide 28 - &amp;quot;Καθυστερημένη Γλωσσική Έναρξη (8 από 69)&amp;quot;&quot;/&gt;&lt;property id=&quot;20307&quot; value=&quot;592&quot;/&gt;&lt;/object&gt;&lt;object type=&quot;3&quot; unique_id=&quot;10786&quot;&gt;&lt;property id=&quot;20148&quot; value=&quot;5&quot;/&gt;&lt;property id=&quot;20300&quot; value=&quot;Slide 29 - &amp;quot;Καθυστερημένη Γλωσσική Έναρξη (9 από 69)&amp;quot;&quot;/&gt;&lt;property id=&quot;20307&quot; value=&quot;593&quot;/&gt;&lt;/object&gt;&lt;object type=&quot;3&quot; unique_id=&quot;10787&quot;&gt;&lt;property id=&quot;20148&quot; value=&quot;5&quot;/&gt;&lt;property id=&quot;20300&quot; value=&quot;Slide 30 - &amp;quot;Καθυστερημένη Γλωσσική Έναρξη (10 από 69)&amp;quot;&quot;/&gt;&lt;property id=&quot;20307&quot; value=&quot;594&quot;/&gt;&lt;/object&gt;&lt;object type=&quot;3&quot; unique_id=&quot;10788&quot;&gt;&lt;property id=&quot;20148&quot; value=&quot;5&quot;/&gt;&lt;property id=&quot;20300&quot; value=&quot;Slide 31 - &amp;quot;Καθυστερημένη Γλωσσική Έναρξη (11 από 69)&amp;quot;&quot;/&gt;&lt;property id=&quot;20307&quot; value=&quot;595&quot;/&gt;&lt;/object&gt;&lt;object type=&quot;3&quot; unique_id=&quot;10789&quot;&gt;&lt;property id=&quot;20148&quot; value=&quot;5&quot;/&gt;&lt;property id=&quot;20300&quot; value=&quot;Slide 32 - &amp;quot;Καθυστερημένη Γλωσσική Έναρξη (12 από 69)&amp;quot;&quot;/&gt;&lt;property id=&quot;20307&quot; value=&quot;597&quot;/&gt;&lt;/object&gt;&lt;object type=&quot;3&quot; unique_id=&quot;10790&quot;&gt;&lt;property id=&quot;20148&quot; value=&quot;5&quot;/&gt;&lt;property id=&quot;20300&quot; value=&quot;Slide 33 - &amp;quot;Καθυστερημένη Γλωσσική Έναρξη (13 από 69)&amp;quot;&quot;/&gt;&lt;property id=&quot;20307&quot; value=&quot;596&quot;/&gt;&lt;/object&gt;&lt;object type=&quot;3&quot; unique_id=&quot;10791&quot;&gt;&lt;property id=&quot;20148&quot; value=&quot;5&quot;/&gt;&lt;property id=&quot;20300&quot; value=&quot;Slide 34 - &amp;quot;Καθυστερημένη Γλωσσική Έναρξη (14 από 69)&amp;quot;&quot;/&gt;&lt;property id=&quot;20307&quot; value=&quot;598&quot;/&gt;&lt;/object&gt;&lt;object type=&quot;3&quot; unique_id=&quot;10792&quot;&gt;&lt;property id=&quot;20148&quot; value=&quot;5&quot;/&gt;&lt;property id=&quot;20300&quot; value=&quot;Slide 35 - &amp;quot;Καθυστερημένη Γλωσσική Έναρξη (15 από 69)&amp;quot;&quot;/&gt;&lt;property id=&quot;20307&quot; value=&quot;599&quot;/&gt;&lt;/object&gt;&lt;object type=&quot;3&quot; unique_id=&quot;10793&quot;&gt;&lt;property id=&quot;20148&quot; value=&quot;5&quot;/&gt;&lt;property id=&quot;20300&quot; value=&quot;Slide 36 - &amp;quot;Καθυστερημένη Γλωσσική Έναρξη (16 από 69)&amp;quot;&quot;/&gt;&lt;property id=&quot;20307&quot; value=&quot;600&quot;/&gt;&lt;/object&gt;&lt;object type=&quot;3&quot; unique_id=&quot;10794&quot;&gt;&lt;property id=&quot;20148&quot; value=&quot;5&quot;/&gt;&lt;property id=&quot;20300&quot; value=&quot;Slide 37 - &amp;quot;Καθυστερημένη Γλωσσική Έναρξη (17 από 69)&amp;quot;&quot;/&gt;&lt;property id=&quot;20307&quot; value=&quot;601&quot;/&gt;&lt;/object&gt;&lt;object type=&quot;3&quot; unique_id=&quot;10795&quot;&gt;&lt;property id=&quot;20148&quot; value=&quot;5&quot;/&gt;&lt;property id=&quot;20300&quot; value=&quot;Slide 38 - &amp;quot;Καθυστερημένη Γλωσσική Έναρξη (18 από 69)&amp;quot;&quot;/&gt;&lt;property id=&quot;20307&quot; value=&quot;602&quot;/&gt;&lt;/object&gt;&lt;object type=&quot;3&quot; unique_id=&quot;10796&quot;&gt;&lt;property id=&quot;20148&quot; value=&quot;5&quot;/&gt;&lt;property id=&quot;20300&quot; value=&quot;Slide 39 - &amp;quot;Καθυστερημένη Γλωσσική Έναρξη (19 από 69)&amp;quot;&quot;/&gt;&lt;property id=&quot;20307&quot; value=&quot;603&quot;/&gt;&lt;/object&gt;&lt;object type=&quot;3&quot; unique_id=&quot;10797&quot;&gt;&lt;property id=&quot;20148&quot; value=&quot;5&quot;/&gt;&lt;property id=&quot;20300&quot; value=&quot;Slide 40 - &amp;quot;Καθυστερημένη Γλωσσική Έναρξη (20 από 69)&amp;quot;&quot;/&gt;&lt;property id=&quot;20307&quot; value=&quot;604&quot;/&gt;&lt;/object&gt;&lt;object type=&quot;3&quot; unique_id=&quot;10798&quot;&gt;&lt;property id=&quot;20148&quot; value=&quot;5&quot;/&gt;&lt;property id=&quot;20300&quot; value=&quot;Slide 41 - &amp;quot;Καθυστερημένη Γλωσσική Έναρξη (21 από 69)&amp;quot;&quot;/&gt;&lt;property id=&quot;20307&quot; value=&quot;605&quot;/&gt;&lt;/object&gt;&lt;object type=&quot;3&quot; unique_id=&quot;10799&quot;&gt;&lt;property id=&quot;20148&quot; value=&quot;5&quot;/&gt;&lt;property id=&quot;20300&quot; value=&quot;Slide 42 - &amp;quot;Καθυστερημένη Γλωσσική Έναρξη (22 από 69)&amp;quot;&quot;/&gt;&lt;property id=&quot;20307&quot; value=&quot;606&quot;/&gt;&lt;/object&gt;&lt;object type=&quot;3&quot; unique_id=&quot;10800&quot;&gt;&lt;property id=&quot;20148&quot; value=&quot;5&quot;/&gt;&lt;property id=&quot;20300&quot; value=&quot;Slide 43 - &amp;quot;Καθυστερημένη Γλωσσική Έναρξη (23 από 69)&amp;quot;&quot;/&gt;&lt;property id=&quot;20307&quot; value=&quot;607&quot;/&gt;&lt;/object&gt;&lt;object type=&quot;3&quot; unique_id=&quot;10801&quot;&gt;&lt;property id=&quot;20148&quot; value=&quot;5&quot;/&gt;&lt;property id=&quot;20300&quot; value=&quot;Slide 44 - &amp;quot;Καθυστερημένη Γλωσσική Έναρξη (24 από 69)&amp;quot;&quot;/&gt;&lt;property id=&quot;20307&quot; value=&quot;608&quot;/&gt;&lt;/object&gt;&lt;object type=&quot;3&quot; unique_id=&quot;10802&quot;&gt;&lt;property id=&quot;20148&quot; value=&quot;5&quot;/&gt;&lt;property id=&quot;20300&quot; value=&quot;Slide 45 - &amp;quot;Καθυστερημένη Γλωσσική Έναρξη (25 από 69)&amp;quot;&quot;/&gt;&lt;property id=&quot;20307&quot; value=&quot;610&quot;/&gt;&lt;/object&gt;&lt;object type=&quot;3&quot; unique_id=&quot;10803&quot;&gt;&lt;property id=&quot;20148&quot; value=&quot;5&quot;/&gt;&lt;property id=&quot;20300&quot; value=&quot;Slide 46 - &amp;quot;Καθυστερημένη Γλωσσική Έναρξη (26 από 69)&amp;quot;&quot;/&gt;&lt;property id=&quot;20307&quot; value=&quot;611&quot;/&gt;&lt;/object&gt;&lt;object type=&quot;3&quot; unique_id=&quot;10804&quot;&gt;&lt;property id=&quot;20148&quot; value=&quot;5&quot;/&gt;&lt;property id=&quot;20300&quot; value=&quot;Slide 47 - &amp;quot;Καθυστερημένη Γλωσσική Έναρξη (27 από 69)&amp;quot;&quot;/&gt;&lt;property id=&quot;20307&quot; value=&quot;612&quot;/&gt;&lt;/object&gt;&lt;object type=&quot;3&quot; unique_id=&quot;10805&quot;&gt;&lt;property id=&quot;20148&quot; value=&quot;5&quot;/&gt;&lt;property id=&quot;20300&quot; value=&quot;Slide 48 - &amp;quot;Καθυστερημένη Γλωσσική Έναρξη (28 από 69)&amp;quot;&quot;/&gt;&lt;property id=&quot;20307&quot; value=&quot;613&quot;/&gt;&lt;/object&gt;&lt;object type=&quot;3&quot; unique_id=&quot;10806&quot;&gt;&lt;property id=&quot;20148&quot; value=&quot;5&quot;/&gt;&lt;property id=&quot;20300&quot; value=&quot;Slide 49 - &amp;quot;Καθυστερημένη Γλωσσική Έναρξη (29 από 69)&amp;quot;&quot;/&gt;&lt;property id=&quot;20307&quot; value=&quot;614&quot;/&gt;&lt;/object&gt;&lt;object type=&quot;3&quot; unique_id=&quot;10807&quot;&gt;&lt;property id=&quot;20148&quot; value=&quot;5&quot;/&gt;&lt;property id=&quot;20300&quot; value=&quot;Slide 50 - &amp;quot;Καθυστερημένη Γλωσσική Έναρξη (30 από 69)&amp;quot;&quot;/&gt;&lt;property id=&quot;20307&quot; value=&quot;615&quot;/&gt;&lt;/object&gt;&lt;object type=&quot;3&quot; unique_id=&quot;10808&quot;&gt;&lt;property id=&quot;20148&quot; value=&quot;5&quot;/&gt;&lt;property id=&quot;20300&quot; value=&quot;Slide 51 - &amp;quot;Καθυστερημένη Γλωσσική Έναρξη (31 από 69)&amp;quot;&quot;/&gt;&lt;property id=&quot;20307&quot; value=&quot;616&quot;/&gt;&lt;/object&gt;&lt;object type=&quot;3&quot; unique_id=&quot;10809&quot;&gt;&lt;property id=&quot;20148&quot; value=&quot;5&quot;/&gt;&lt;property id=&quot;20300&quot; value=&quot;Slide 52 - &amp;quot;Καθυστερημένη Γλωσσική Έναρξη (32 από 69)&amp;quot;&quot;/&gt;&lt;property id=&quot;20307&quot; value=&quot;617&quot;/&gt;&lt;/object&gt;&lt;object type=&quot;3&quot; unique_id=&quot;10810&quot;&gt;&lt;property id=&quot;20148&quot; value=&quot;5&quot;/&gt;&lt;property id=&quot;20300&quot; value=&quot;Slide 53 - &amp;quot;Καθυστερημένη Γλωσσική Έναρξη (33 από 69)&amp;quot;&quot;/&gt;&lt;property id=&quot;20307&quot; value=&quot;618&quot;/&gt;&lt;/object&gt;&lt;object type=&quot;3&quot; unique_id=&quot;10811&quot;&gt;&lt;property id=&quot;20148&quot; value=&quot;5&quot;/&gt;&lt;property id=&quot;20300&quot; value=&quot;Slide 54 - &amp;quot;Καθυστερημένη Γλωσσική Έναρξη (34 από 69)&amp;quot;&quot;/&gt;&lt;property id=&quot;20307&quot; value=&quot;619&quot;/&gt;&lt;/object&gt;&lt;object type=&quot;3&quot; unique_id=&quot;10812&quot;&gt;&lt;property id=&quot;20148&quot; value=&quot;5&quot;/&gt;&lt;property id=&quot;20300&quot; value=&quot;Slide 55 - &amp;quot;Καθυστερημένη Γλωσσική Έναρξη (35 από 69)&amp;quot;&quot;/&gt;&lt;property id=&quot;20307&quot; value=&quot;620&quot;/&gt;&lt;/object&gt;&lt;object type=&quot;3&quot; unique_id=&quot;10813&quot;&gt;&lt;property id=&quot;20148&quot; value=&quot;5&quot;/&gt;&lt;property id=&quot;20300&quot; value=&quot;Slide 56 - &amp;quot;Καθυστερημένη Γλωσσική Έναρξη (36 από 69)&amp;quot;&quot;/&gt;&lt;property id=&quot;20307&quot; value=&quot;621&quot;/&gt;&lt;/object&gt;&lt;object type=&quot;3&quot; unique_id=&quot;10814&quot;&gt;&lt;property id=&quot;20148&quot; value=&quot;5&quot;/&gt;&lt;property id=&quot;20300&quot; value=&quot;Slide 57 - &amp;quot;Καθυστερημένη Γλωσσική Έναρξη (37 από 69)&amp;quot;&quot;/&gt;&lt;property id=&quot;20307&quot; value=&quot;622&quot;/&gt;&lt;/object&gt;&lt;object type=&quot;3&quot; unique_id=&quot;10815&quot;&gt;&lt;property id=&quot;20148&quot; value=&quot;5&quot;/&gt;&lt;property id=&quot;20300&quot; value=&quot;Slide 58 - &amp;quot;Καθυστερημένη Γλωσσική Έναρξη (38 από 69)&amp;quot;&quot;/&gt;&lt;property id=&quot;20307&quot; value=&quot;623&quot;/&gt;&lt;/object&gt;&lt;object type=&quot;3&quot; unique_id=&quot;10816&quot;&gt;&lt;property id=&quot;20148&quot; value=&quot;5&quot;/&gt;&lt;property id=&quot;20300&quot; value=&quot;Slide 59 - &amp;quot;Καθυστερημένη Γλωσσική Έναρξη (39 από 69)&amp;quot;&quot;/&gt;&lt;property id=&quot;20307&quot; value=&quot;625&quot;/&gt;&lt;/object&gt;&lt;object type=&quot;3&quot; unique_id=&quot;10817&quot;&gt;&lt;property id=&quot;20148&quot; value=&quot;5&quot;/&gt;&lt;property id=&quot;20300&quot; value=&quot;Slide 60 - &amp;quot;Καθυστερημένη Γλωσσική Έναρξη (40 από 69)&amp;quot;&quot;/&gt;&lt;property id=&quot;20307&quot; value=&quot;624&quot;/&gt;&lt;/object&gt;&lt;object type=&quot;3&quot; unique_id=&quot;10818&quot;&gt;&lt;property id=&quot;20148&quot; value=&quot;5&quot;/&gt;&lt;property id=&quot;20300&quot; value=&quot;Slide 61 - &amp;quot;Καθυστερημένη Γλωσσική Έναρξη (41 από 69)&amp;quot;&quot;/&gt;&lt;property id=&quot;20307&quot; value=&quot;626&quot;/&gt;&lt;/object&gt;&lt;object type=&quot;3&quot; unique_id=&quot;10819&quot;&gt;&lt;property id=&quot;20148&quot; value=&quot;5&quot;/&gt;&lt;property id=&quot;20300&quot; value=&quot;Slide 62 - &amp;quot;Καθυστερημένη Γλωσσική Έναρξη (42 από 69)&amp;quot;&quot;/&gt;&lt;property id=&quot;20307&quot; value=&quot;627&quot;/&gt;&lt;/object&gt;&lt;object type=&quot;3&quot; unique_id=&quot;10820&quot;&gt;&lt;property id=&quot;20148&quot; value=&quot;5&quot;/&gt;&lt;property id=&quot;20300&quot; value=&quot;Slide 63 - &amp;quot;Καθυστερημένη Γλωσσική Έναρξη (43 από 69)&amp;quot;&quot;/&gt;&lt;property id=&quot;20307&quot; value=&quot;628&quot;/&gt;&lt;/object&gt;&lt;object type=&quot;3&quot; unique_id=&quot;10821&quot;&gt;&lt;property id=&quot;20148&quot; value=&quot;5&quot;/&gt;&lt;property id=&quot;20300&quot; value=&quot;Slide 64 - &amp;quot;Καθυστερημένη Γλωσσική Έναρξη (44 από 69)&amp;quot;&quot;/&gt;&lt;property id=&quot;20307&quot; value=&quot;630&quot;/&gt;&lt;/object&gt;&lt;object type=&quot;3&quot; unique_id=&quot;10822&quot;&gt;&lt;property id=&quot;20148&quot; value=&quot;5&quot;/&gt;&lt;property id=&quot;20300&quot; value=&quot;Slide 65 - &amp;quot;Καθυστερημένη Γλωσσική Έναρξη (45 από 69)&amp;quot;&quot;/&gt;&lt;property id=&quot;20307&quot; value=&quot;629&quot;/&gt;&lt;/object&gt;&lt;object type=&quot;3&quot; unique_id=&quot;10823&quot;&gt;&lt;property id=&quot;20148&quot; value=&quot;5&quot;/&gt;&lt;property id=&quot;20300&quot; value=&quot;Slide 66 - &amp;quot;Καθυστερημένη Γλωσσική Έναρξη (46 από 69)&amp;quot;&quot;/&gt;&lt;property id=&quot;20307&quot; value=&quot;631&quot;/&gt;&lt;/object&gt;&lt;object type=&quot;3&quot; unique_id=&quot;10824&quot;&gt;&lt;property id=&quot;20148&quot; value=&quot;5&quot;/&gt;&lt;property id=&quot;20300&quot; value=&quot;Slide 67 - &amp;quot;Καθυστερημένη Γλωσσική Έναρξη (47 από 69)&amp;quot;&quot;/&gt;&lt;property id=&quot;20307&quot; value=&quot;632&quot;/&gt;&lt;/object&gt;&lt;object type=&quot;3&quot; unique_id=&quot;10825&quot;&gt;&lt;property id=&quot;20148&quot; value=&quot;5&quot;/&gt;&lt;property id=&quot;20300&quot; value=&quot;Slide 68 - &amp;quot;Καθυστερημένη Γλωσσική Έναρξη (48 από 69)&amp;quot;&quot;/&gt;&lt;property id=&quot;20307&quot; value=&quot;633&quot;/&gt;&lt;/object&gt;&lt;object type=&quot;3&quot; unique_id=&quot;10826&quot;&gt;&lt;property id=&quot;20148&quot; value=&quot;5&quot;/&gt;&lt;property id=&quot;20300&quot; value=&quot;Slide 69 - &amp;quot;Καθυστερημένη Γλωσσική Έναρξη (49 από 69)&amp;quot;&quot;/&gt;&lt;property id=&quot;20307&quot; value=&quot;634&quot;/&gt;&lt;/object&gt;&lt;object type=&quot;3&quot; unique_id=&quot;10827&quot;&gt;&lt;property id=&quot;20148&quot; value=&quot;5&quot;/&gt;&lt;property id=&quot;20300&quot; value=&quot;Slide 70 - &amp;quot;Καθυστερημένη Γλωσσική Έναρξη (50 από 69)&amp;quot;&quot;/&gt;&lt;property id=&quot;20307&quot; value=&quot;635&quot;/&gt;&lt;/object&gt;&lt;object type=&quot;3&quot; unique_id=&quot;10828&quot;&gt;&lt;property id=&quot;20148&quot; value=&quot;5&quot;/&gt;&lt;property id=&quot;20300&quot; value=&quot;Slide 71 - &amp;quot;Καθυστερημένη Γλωσσική Έναρξη (51 από 69)&amp;quot;&quot;/&gt;&lt;property id=&quot;20307&quot; value=&quot;636&quot;/&gt;&lt;/object&gt;&lt;object type=&quot;3&quot; unique_id=&quot;10829&quot;&gt;&lt;property id=&quot;20148&quot; value=&quot;5&quot;/&gt;&lt;property id=&quot;20300&quot; value=&quot;Slide 72 - &amp;quot;Καθυστερημένη Γλωσσική Έναρξη (52 από 69)&amp;quot;&quot;/&gt;&lt;property id=&quot;20307&quot; value=&quot;637&quot;/&gt;&lt;/object&gt;&lt;object type=&quot;3&quot; unique_id=&quot;10830&quot;&gt;&lt;property id=&quot;20148&quot; value=&quot;5&quot;/&gt;&lt;property id=&quot;20300&quot; value=&quot;Slide 73 - &amp;quot;Καθυστερημένη Γλωσσική Έναρξη (53 από 69)&amp;quot;&quot;/&gt;&lt;property id=&quot;20307&quot; value=&quot;638&quot;/&gt;&lt;/object&gt;&lt;object type=&quot;3&quot; unique_id=&quot;10831&quot;&gt;&lt;property id=&quot;20148&quot; value=&quot;5&quot;/&gt;&lt;property id=&quot;20300&quot; value=&quot;Slide 74 - &amp;quot;Καθυστερημένη Γλωσσική Έναρξη (54 από 69)&amp;quot;&quot;/&gt;&lt;property id=&quot;20307&quot; value=&quot;639&quot;/&gt;&lt;/object&gt;&lt;object type=&quot;3&quot; unique_id=&quot;10832&quot;&gt;&lt;property id=&quot;20148&quot; value=&quot;5&quot;/&gt;&lt;property id=&quot;20300&quot; value=&quot;Slide 75 - &amp;quot;Καθυστερημένη Γλωσσική Έναρξη (55 από 69)&amp;quot;&quot;/&gt;&lt;property id=&quot;20307&quot; value=&quot;640&quot;/&gt;&lt;/object&gt;&lt;object type=&quot;3&quot; unique_id=&quot;10833&quot;&gt;&lt;property id=&quot;20148&quot; value=&quot;5&quot;/&gt;&lt;property id=&quot;20300&quot; value=&quot;Slide 76 - &amp;quot;Καθυστερημένη Γλωσσική Έναρξη (56 από 69)&amp;quot;&quot;/&gt;&lt;property id=&quot;20307&quot; value=&quot;641&quot;/&gt;&lt;/object&gt;&lt;object type=&quot;3&quot; unique_id=&quot;10834&quot;&gt;&lt;property id=&quot;20148&quot; value=&quot;5&quot;/&gt;&lt;property id=&quot;20300&quot; value=&quot;Slide 77 - &amp;quot;Καθυστερημένη Γλωσσική Έναρξη (57 από 69)&amp;quot;&quot;/&gt;&lt;property id=&quot;20307&quot; value=&quot;642&quot;/&gt;&lt;/object&gt;&lt;object type=&quot;3&quot; unique_id=&quot;10835&quot;&gt;&lt;property id=&quot;20148&quot; value=&quot;5&quot;/&gt;&lt;property id=&quot;20300&quot; value=&quot;Slide 78 - &amp;quot;Καθυστερημένη Γλωσσική Έναρξη (58 από 69)&amp;quot;&quot;/&gt;&lt;property id=&quot;20307&quot; value=&quot;643&quot;/&gt;&lt;/object&gt;&lt;object type=&quot;3&quot; unique_id=&quot;10836&quot;&gt;&lt;property id=&quot;20148&quot; value=&quot;5&quot;/&gt;&lt;property id=&quot;20300&quot; value=&quot;Slide 79 - &amp;quot;Καθυστερημένη Γλωσσική Έναρξη (59 από 69)&amp;quot;&quot;/&gt;&lt;property id=&quot;20307&quot; value=&quot;645&quot;/&gt;&lt;/object&gt;&lt;object type=&quot;3&quot; unique_id=&quot;10837&quot;&gt;&lt;property id=&quot;20148&quot; value=&quot;5&quot;/&gt;&lt;property id=&quot;20300&quot; value=&quot;Slide 80 - &amp;quot;Καθυστερημένη Γλωσσική Έναρξη (60 από 69)&amp;quot;&quot;/&gt;&lt;property id=&quot;20307&quot; value=&quot;644&quot;/&gt;&lt;/object&gt;&lt;object type=&quot;3&quot; unique_id=&quot;10838&quot;&gt;&lt;property id=&quot;20148&quot; value=&quot;5&quot;/&gt;&lt;property id=&quot;20300&quot; value=&quot;Slide 81 - &amp;quot;Καθυστερημένη Γλωσσική Έναρξη (61 από 69)&amp;quot;&quot;/&gt;&lt;property id=&quot;20307&quot; value=&quot;646&quot;/&gt;&lt;/object&gt;&lt;object type=&quot;3&quot; unique_id=&quot;10839&quot;&gt;&lt;property id=&quot;20148&quot; value=&quot;5&quot;/&gt;&lt;property id=&quot;20300&quot; value=&quot;Slide 82 - &amp;quot;Καθυστερημένη Γλωσσική Έναρξη (62 από 69)&amp;quot;&quot;/&gt;&lt;property id=&quot;20307&quot; value=&quot;647&quot;/&gt;&lt;/object&gt;&lt;object type=&quot;3&quot; unique_id=&quot;10840&quot;&gt;&lt;property id=&quot;20148&quot; value=&quot;5&quot;/&gt;&lt;property id=&quot;20300&quot; value=&quot;Slide 83 - &amp;quot;Καθυστερημένη Γλωσσική Έναρξη (63 από 69)&amp;quot;&quot;/&gt;&lt;property id=&quot;20307&quot; value=&quot;648&quot;/&gt;&lt;/object&gt;&lt;object type=&quot;3&quot; unique_id=&quot;10841&quot;&gt;&lt;property id=&quot;20148&quot; value=&quot;5&quot;/&gt;&lt;property id=&quot;20300&quot; value=&quot;Slide 84 - &amp;quot;Καθυστερημένη Γλωσσική Έναρξη (64 από 69)&amp;quot;&quot;/&gt;&lt;property id=&quot;20307&quot; value=&quot;649&quot;/&gt;&lt;/object&gt;&lt;object type=&quot;3&quot; unique_id=&quot;10842&quot;&gt;&lt;property id=&quot;20148&quot; value=&quot;5&quot;/&gt;&lt;property id=&quot;20300&quot; value=&quot;Slide 85 - &amp;quot;Καθυστερημένη Γλωσσική Έναρξη (65 από 69)&amp;quot;&quot;/&gt;&lt;property id=&quot;20307&quot; value=&quot;650&quot;/&gt;&lt;/object&gt;&lt;object type=&quot;3&quot; unique_id=&quot;10843&quot;&gt;&lt;property id=&quot;20148&quot; value=&quot;5&quot;/&gt;&lt;property id=&quot;20300&quot; value=&quot;Slide 86 - &amp;quot;Καθυστερημένη Γλωσσική Έναρξη (66 από 69)&amp;quot;&quot;/&gt;&lt;property id=&quot;20307&quot; value=&quot;651&quot;/&gt;&lt;/object&gt;&lt;object type=&quot;3&quot; unique_id=&quot;10844&quot;&gt;&lt;property id=&quot;20148&quot; value=&quot;5&quot;/&gt;&lt;property id=&quot;20300&quot; value=&quot;Slide 87 - &amp;quot;Καθυστερημένη Γλωσσική Έναρξη (67 από 69)&amp;quot;&quot;/&gt;&lt;property id=&quot;20307&quot; value=&quot;652&quot;/&gt;&lt;/object&gt;&lt;object type=&quot;3&quot; unique_id=&quot;10845&quot;&gt;&lt;property id=&quot;20148&quot; value=&quot;5&quot;/&gt;&lt;property id=&quot;20300&quot; value=&quot;Slide 88 - &amp;quot;Καθυστερημένη Γλωσσική Έναρξη (68 από 69)&amp;quot;&quot;/&gt;&lt;property id=&quot;20307&quot; value=&quot;654&quot;/&gt;&lt;/object&gt;&lt;object type=&quot;3&quot; unique_id=&quot;10846&quot;&gt;&lt;property id=&quot;20148&quot; value=&quot;5&quot;/&gt;&lt;property id=&quot;20300&quot; value=&quot;Slide 89 - &amp;quot;Καθυστερημένη Γλωσσική Έναρξη (69 από 69)&amp;quot;&quot;/&gt;&lt;property id=&quot;20307&quot; value=&quot;653&quot;/&gt;&lt;/object&gt;&lt;object type=&quot;3&quot; unique_id=&quot;10847&quot;&gt;&lt;property id=&quot;20148&quot; value=&quot;5&quot;/&gt;&lt;property id=&quot;20300&quot; value=&quot;Slide 90 - &amp;quot;Βιβλιογραφία (1 από 10)&amp;quot;&quot;/&gt;&lt;property id=&quot;20307&quot; value=&quot;576&quot;/&gt;&lt;/object&gt;&lt;object type=&quot;3&quot; unique_id=&quot;10848&quot;&gt;&lt;property id=&quot;20148&quot; value=&quot;5&quot;/&gt;&lt;property id=&quot;20300&quot; value=&quot;Slide 91 - &amp;quot;Βιβλιογραφία (2 από 10)&amp;quot;&quot;/&gt;&lt;property id=&quot;20307&quot; value=&quot;577&quot;/&gt;&lt;/object&gt;&lt;object type=&quot;3&quot; unique_id=&quot;10849&quot;&gt;&lt;property id=&quot;20148&quot; value=&quot;5&quot;/&gt;&lt;property id=&quot;20300&quot; value=&quot;Slide 92 - &amp;quot;Βιβλιογραφία (3 από 10)&amp;quot;&quot;/&gt;&lt;property id=&quot;20307&quot; value=&quot;578&quot;/&gt;&lt;/object&gt;&lt;object type=&quot;3&quot; unique_id=&quot;10850&quot;&gt;&lt;property id=&quot;20148&quot; value=&quot;5&quot;/&gt;&lt;property id=&quot;20300&quot; value=&quot;Slide 93 - &amp;quot;Βιβλιογραφία (4 από 10)&amp;quot;&quot;/&gt;&lt;property id=&quot;20307&quot; value=&quot;580&quot;/&gt;&lt;/object&gt;&lt;object type=&quot;3&quot; unique_id=&quot;10851&quot;&gt;&lt;property id=&quot;20148&quot; value=&quot;5&quot;/&gt;&lt;property id=&quot;20300&quot; value=&quot;Slide 94 - &amp;quot;Βιβλιογραφία (5 από 10)&amp;quot;&quot;/&gt;&lt;property id=&quot;20307&quot; value=&quot;581&quot;/&gt;&lt;/object&gt;&lt;object type=&quot;3&quot; unique_id=&quot;10852&quot;&gt;&lt;property id=&quot;20148&quot; value=&quot;5&quot;/&gt;&lt;property id=&quot;20300&quot; value=&quot;Slide 95 - &amp;quot;Βιβλιογραφία (6 από 10)&amp;quot;&quot;/&gt;&lt;property id=&quot;20307&quot; value=&quot;582&quot;/&gt;&lt;/object&gt;&lt;object type=&quot;3&quot; unique_id=&quot;10853&quot;&gt;&lt;property id=&quot;20148&quot; value=&quot;5&quot;/&gt;&lt;property id=&quot;20300&quot; value=&quot;Slide 96 - &amp;quot;Βιβλιογραφία (7 από 10)&amp;quot;&quot;/&gt;&lt;property id=&quot;20307&quot; value=&quot;583&quot;/&gt;&lt;/object&gt;&lt;object type=&quot;3&quot; unique_id=&quot;10854&quot;&gt;&lt;property id=&quot;20148&quot; value=&quot;5&quot;/&gt;&lt;property id=&quot;20300&quot; value=&quot;Slide 97 - &amp;quot;Βιβλιογραφία (8 από 10)&amp;quot;&quot;/&gt;&lt;property id=&quot;20307&quot; value=&quot;584&quot;/&gt;&lt;/object&gt;&lt;object type=&quot;3&quot; unique_id=&quot;10855&quot;&gt;&lt;property id=&quot;20148&quot; value=&quot;5&quot;/&gt;&lt;property id=&quot;20300&quot; value=&quot;Slide 98 - &amp;quot;Βιβλιογραφία (9 από 10)&amp;quot;&quot;/&gt;&lt;property id=&quot;20307&quot; value=&quot;586&quot;/&gt;&lt;/object&gt;&lt;object type=&quot;3&quot; unique_id=&quot;10856&quot;&gt;&lt;property id=&quot;20148&quot; value=&quot;5&quot;/&gt;&lt;property id=&quot;20300&quot; value=&quot;Slide 99 - &amp;quot;Βιβλιογραφία (10 από 10)&amp;quot;&quot;/&gt;&lt;property id=&quot;20307&quot; value=&quot;65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14205</TotalTime>
  <Words>3255</Words>
  <Application>Microsoft Office PowerPoint</Application>
  <PresentationFormat>Προβολή στην οθόνη (16:10)</PresentationFormat>
  <Paragraphs>363</Paragraphs>
  <Slides>70</Slides>
  <Notes>35</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70</vt:i4>
      </vt:variant>
    </vt:vector>
  </HeadingPairs>
  <TitlesOfParts>
    <vt:vector size="78" baseType="lpstr">
      <vt:lpstr>Arial Unicode MS</vt:lpstr>
      <vt:lpstr>Arial</vt:lpstr>
      <vt:lpstr>Arial Narrow</vt:lpstr>
      <vt:lpstr>Calibri</vt:lpstr>
      <vt:lpstr>Times New Roman</vt:lpstr>
      <vt:lpstr>Trebuchet MS</vt:lpstr>
      <vt:lpstr>Wingdings</vt:lpstr>
      <vt:lpstr>Θέμα του Office</vt:lpstr>
      <vt:lpstr>Εφαρμογές Η/Υ στη Λογοπαθολογία</vt:lpstr>
      <vt:lpstr>Παρουσίαση του PowerPoint</vt:lpstr>
      <vt:lpstr>Άδειες Χρήσης</vt:lpstr>
      <vt:lpstr>Χρηματοδότηση</vt:lpstr>
      <vt:lpstr>Σκοποί ενότητας</vt:lpstr>
      <vt:lpstr>Περιεχόμενα ενότητας</vt:lpstr>
      <vt:lpstr>Εισαγωγικά Στοιχεία</vt:lpstr>
      <vt:lpstr>Αποσαφήνιση Ορολογίας (1/2)</vt:lpstr>
      <vt:lpstr>Αποσαφήνιση Ορολογίας (2/2)</vt:lpstr>
      <vt:lpstr>Σύγχρονες ΤΠΕ σήμερα</vt:lpstr>
      <vt:lpstr>Τεχνολογικά Επιτεύγματα (1/2)</vt:lpstr>
      <vt:lpstr>Τεχνολογικά Επιτεύγματα (2/2)</vt:lpstr>
      <vt:lpstr>Internet (1/2)</vt:lpstr>
      <vt:lpstr>Internet (2/2)</vt:lpstr>
      <vt:lpstr>Οπτικοποίηση των διασυνδεδεμένων συσκευών/κόμβων του διαδικτύου</vt:lpstr>
      <vt:lpstr>Κόμβοι στο διαδίκτυο</vt:lpstr>
      <vt:lpstr>www (1/2)</vt:lpstr>
      <vt:lpstr>www (2/2)</vt:lpstr>
      <vt:lpstr>www - web 2.0  (1/2)</vt:lpstr>
      <vt:lpstr>www - web 2.0 (2/2)</vt:lpstr>
      <vt:lpstr>Ο σημασιολογικός ιστός (1/3)</vt:lpstr>
      <vt:lpstr>Ο σημασιολογικός ιστός (2/3)</vt:lpstr>
      <vt:lpstr>Ο σημασιολογικός ιστός (3/3)</vt:lpstr>
      <vt:lpstr>Internet of Things (1/3)</vt:lpstr>
      <vt:lpstr>Internet of Things (2/3)</vt:lpstr>
      <vt:lpstr>Internet of Things (3/3)</vt:lpstr>
      <vt:lpstr>Internet of Things – Data (1/2)</vt:lpstr>
      <vt:lpstr>Internet of Things – Data (2/2)</vt:lpstr>
      <vt:lpstr>Πως μετατρέπω το αντικείμενο (thing)  σε έξυπνο (Smart Thing)</vt:lpstr>
      <vt:lpstr>Αισθήσεις</vt:lpstr>
      <vt:lpstr>Smart Applications</vt:lpstr>
      <vt:lpstr>Δεδομένα στο διαδίκτυο</vt:lpstr>
      <vt:lpstr>Κίνηση δεδομένων στο διαδίκτυο</vt:lpstr>
      <vt:lpstr>υπολογιστικό σύννεφο (1/5)</vt:lpstr>
      <vt:lpstr>υπολογιστικό σύννεφο (2/5)</vt:lpstr>
      <vt:lpstr>υπολογιστικό σύννεφο (3/5)</vt:lpstr>
      <vt:lpstr>υπολογιστικό σύννεφο (4/5)</vt:lpstr>
      <vt:lpstr>υπολογιστικό σύννεφο (5/5)</vt:lpstr>
      <vt:lpstr>Τεχνολογικές Εξελίξεις</vt:lpstr>
      <vt:lpstr>Τεχνολογικές Εξελίξεις -Συνοπτικά</vt:lpstr>
      <vt:lpstr>Leap Motion (1/5) </vt:lpstr>
      <vt:lpstr>Leap Motion (2/5) </vt:lpstr>
      <vt:lpstr>Leap Motion (3/5) </vt:lpstr>
      <vt:lpstr>Leap Motion (4/5) </vt:lpstr>
      <vt:lpstr>Leap Motion (5/5) </vt:lpstr>
      <vt:lpstr>Καθολική πρόσβαση στο ίντερνετ</vt:lpstr>
      <vt:lpstr>Έργο Loon (1/3)</vt:lpstr>
      <vt:lpstr>Έργο Loon (2/3)</vt:lpstr>
      <vt:lpstr>Έργο Loon (3/3)</vt:lpstr>
      <vt:lpstr>3D εκτυπωτές και σαρωτές</vt:lpstr>
      <vt:lpstr>3D σαρωτές (1/3)</vt:lpstr>
      <vt:lpstr>3D σαρωτές (2/3)</vt:lpstr>
      <vt:lpstr>3D σαρωτές (3/3)</vt:lpstr>
      <vt:lpstr>3D εκτυπωτές και σαρωτές</vt:lpstr>
      <vt:lpstr>3D εκτύπωση (1/4) </vt:lpstr>
      <vt:lpstr>3D εκτύπωση (2/4) </vt:lpstr>
      <vt:lpstr>3D εκτύπωση (3/4) </vt:lpstr>
      <vt:lpstr>3D εκτύπωση (4/4) </vt:lpstr>
      <vt:lpstr>Drones </vt:lpstr>
      <vt:lpstr>Internet of DNA (1/2)</vt:lpstr>
      <vt:lpstr>Internet of DNA – (2/2)</vt:lpstr>
      <vt:lpstr>Παρουσίαση του PowerPoint</vt:lpstr>
      <vt:lpstr>Βιβλιογραφία</vt:lpstr>
      <vt:lpstr>Βιβλιογραφία εικόνων </vt:lpstr>
      <vt:lpstr>Σημείωμα Αναφοράς</vt:lpstr>
      <vt:lpstr>Σημείωμα Αδειοδότησης</vt:lpstr>
      <vt:lpstr>Παρουσίαση του PowerPoint</vt:lpstr>
      <vt:lpstr>Παρουσίαση του PowerPoint</vt:lpstr>
      <vt:lpstr>Διατήρηση Σημειωμάτων</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dimitris</cp:lastModifiedBy>
  <cp:revision>610</cp:revision>
  <dcterms:created xsi:type="dcterms:W3CDTF">2012-09-06T09:03:05Z</dcterms:created>
  <dcterms:modified xsi:type="dcterms:W3CDTF">2015-09-29T12:33:35Z</dcterms:modified>
</cp:coreProperties>
</file>