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289" r:id="rId3"/>
    <p:sldId id="257" r:id="rId4"/>
    <p:sldId id="259" r:id="rId5"/>
    <p:sldId id="388"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15" r:id="rId39"/>
    <p:sldId id="291" r:id="rId40"/>
    <p:sldId id="292" r:id="rId41"/>
    <p:sldId id="293" r:id="rId42"/>
    <p:sldId id="280" r:id="rId43"/>
  </p:sldIdLst>
  <p:sldSz cx="9144000" cy="5715000" type="screen16x10"/>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309" autoAdjust="0"/>
  </p:normalViewPr>
  <p:slideViewPr>
    <p:cSldViewPr>
      <p:cViewPr varScale="1">
        <p:scale>
          <a:sx n="102" d="100"/>
          <a:sy n="102" d="100"/>
        </p:scale>
        <p:origin x="936" y="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21/07/2015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21/7/2015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242957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729753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10445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431264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96019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92054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2700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6973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93260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7600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348363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313335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1966908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921678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2180128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dirty="0"/>
          </a:p>
        </p:txBody>
      </p:sp>
    </p:spTree>
    <p:extLst>
      <p:ext uri="{BB962C8B-B14F-4D97-AF65-F5344CB8AC3E}">
        <p14:creationId xmlns:p14="http://schemas.microsoft.com/office/powerpoint/2010/main" val="370729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174363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140566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620541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171510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4262802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927879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3102912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3791094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1843585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83775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1001092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3597916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10572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124860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141766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146556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169202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369221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53996"/>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l-GR" sz="1000" b="1" dirty="0" smtClean="0">
                <a:solidFill>
                  <a:schemeClr val="bg1"/>
                </a:solidFill>
              </a:rPr>
              <a:t> – Εισαγωγή στην επιστήμη των υπολογιστών</a:t>
            </a:r>
            <a:r>
              <a:rPr lang="el-GR" sz="1000" dirty="0" smtClean="0">
                <a:solidFill>
                  <a:schemeClr val="bg1"/>
                </a:solidFill>
              </a:rPr>
              <a:t>, Τμήμα Χρηματοοικονομικής &amp; Ελεγκτικής,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Ι</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a:t>
            </a:r>
            <a:r>
              <a:rPr lang="en-US" sz="2800" dirty="0" smtClean="0"/>
              <a:t> </a:t>
            </a:r>
            <a:r>
              <a:rPr lang="el-GR" sz="2800" dirty="0" smtClean="0"/>
              <a:t>:</a:t>
            </a:r>
            <a:r>
              <a:rPr lang="en-US" sz="2800" dirty="0" smtClean="0"/>
              <a:t> </a:t>
            </a:r>
            <a:r>
              <a:rPr lang="el-GR" sz="2800" b="1" dirty="0" smtClean="0"/>
              <a:t>Εισαγωγή στην επιστήμη των υπολογιστών</a:t>
            </a:r>
          </a:p>
          <a:p>
            <a:endParaRPr lang="el-GR" sz="2000" dirty="0" smtClean="0"/>
          </a:p>
          <a:p>
            <a:r>
              <a:rPr lang="el-GR" sz="2800" dirty="0"/>
              <a:t>Δρ.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1. Αρχιτεκτονική Η/Υ</a:t>
            </a:r>
          </a:p>
        </p:txBody>
      </p:sp>
      <p:sp>
        <p:nvSpPr>
          <p:cNvPr id="5" name="Θέση περιεχομένου 4"/>
          <p:cNvSpPr>
            <a:spLocks noGrp="1"/>
          </p:cNvSpPr>
          <p:nvPr>
            <p:ph idx="1"/>
          </p:nvPr>
        </p:nvSpPr>
        <p:spPr>
          <a:xfrm>
            <a:off x="457200" y="1333500"/>
            <a:ext cx="4618856" cy="3771636"/>
          </a:xfrm>
        </p:spPr>
        <p:txBody>
          <a:bodyPr>
            <a:noAutofit/>
          </a:bodyPr>
          <a:lstStyle/>
          <a:p>
            <a:r>
              <a:rPr lang="el-GR" sz="2400" dirty="0"/>
              <a:t>Η αρχιτεκτονική Η/Υ ασχολείται με τους τρόπους με τους οποίους μπορούν να συνδυαστούν επιμέρους συστατικά έτσι ώστε να </a:t>
            </a:r>
            <a:r>
              <a:rPr lang="el-GR" sz="2400" dirty="0" smtClean="0"/>
              <a:t>κατασκευαστούν </a:t>
            </a:r>
            <a:r>
              <a:rPr lang="el-GR" sz="2400" dirty="0"/>
              <a:t>λειτουργικοί Η/Υ.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3" name="Εικόνα 2"/>
          <p:cNvPicPr>
            <a:picLocks noChangeAspect="1"/>
          </p:cNvPicPr>
          <p:nvPr/>
        </p:nvPicPr>
        <p:blipFill>
          <a:blip r:embed="rId3"/>
          <a:stretch>
            <a:fillRect/>
          </a:stretch>
        </p:blipFill>
        <p:spPr>
          <a:xfrm>
            <a:off x="1657060" y="3605601"/>
            <a:ext cx="2219136" cy="2109399"/>
          </a:xfrm>
          <a:prstGeom prst="rect">
            <a:avLst/>
          </a:prstGeom>
        </p:spPr>
      </p:pic>
      <p:pic>
        <p:nvPicPr>
          <p:cNvPr id="7" name="Εικόνα 6"/>
          <p:cNvPicPr>
            <a:picLocks noChangeAspect="1"/>
          </p:cNvPicPr>
          <p:nvPr/>
        </p:nvPicPr>
        <p:blipFill>
          <a:blip r:embed="rId4"/>
          <a:stretch>
            <a:fillRect/>
          </a:stretch>
        </p:blipFill>
        <p:spPr>
          <a:xfrm>
            <a:off x="5148064" y="965804"/>
            <a:ext cx="3596952" cy="4749196"/>
          </a:xfrm>
          <a:prstGeom prst="rect">
            <a:avLst/>
          </a:prstGeom>
        </p:spPr>
      </p:pic>
    </p:spTree>
    <p:extLst>
      <p:ext uri="{BB962C8B-B14F-4D97-AF65-F5344CB8AC3E}">
        <p14:creationId xmlns:p14="http://schemas.microsoft.com/office/powerpoint/2010/main" val="4150837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2. Λειτουργικά Συστήματα </a:t>
            </a:r>
            <a:r>
              <a:rPr lang="en-US" dirty="0" smtClean="0"/>
              <a:t/>
            </a:r>
            <a:br>
              <a:rPr lang="en-US" dirty="0" smtClean="0"/>
            </a:br>
            <a:r>
              <a:rPr lang="el-GR" sz="4000" dirty="0" smtClean="0"/>
              <a:t>(</a:t>
            </a:r>
            <a:r>
              <a:rPr lang="el-GR" sz="4000" i="1" dirty="0" err="1"/>
              <a:t>Operating</a:t>
            </a:r>
            <a:r>
              <a:rPr lang="el-GR" sz="4000" i="1" dirty="0"/>
              <a:t> Systems</a:t>
            </a:r>
            <a:r>
              <a:rPr lang="el-GR" sz="4000" dirty="0"/>
              <a:t>)</a:t>
            </a:r>
          </a:p>
        </p:txBody>
      </p:sp>
      <p:sp>
        <p:nvSpPr>
          <p:cNvPr id="5" name="Θέση περιεχομένου 4"/>
          <p:cNvSpPr>
            <a:spLocks noGrp="1"/>
          </p:cNvSpPr>
          <p:nvPr>
            <p:ph idx="1"/>
          </p:nvPr>
        </p:nvSpPr>
        <p:spPr>
          <a:xfrm>
            <a:off x="457200" y="1273324"/>
            <a:ext cx="4618856" cy="3771636"/>
          </a:xfrm>
        </p:spPr>
        <p:txBody>
          <a:bodyPr>
            <a:noAutofit/>
          </a:bodyPr>
          <a:lstStyle/>
          <a:p>
            <a:r>
              <a:rPr lang="el-GR" sz="2400" dirty="0"/>
              <a:t>Λειτουργικό Σύστημα (ΛΣ) είναι το λογισμικό που «φορτώνεται» κατά την εκκίνηση ενός Η/Υ </a:t>
            </a:r>
          </a:p>
          <a:p>
            <a:r>
              <a:rPr lang="el-GR" sz="2400" dirty="0"/>
              <a:t>Τα άλλα προγράμματα ονομάζονται εφαρμογές (</a:t>
            </a:r>
            <a:r>
              <a:rPr lang="el-GR" sz="2400" dirty="0" err="1"/>
              <a:t>applications</a:t>
            </a:r>
            <a:r>
              <a:rPr lang="el-GR" sz="2400" dirty="0"/>
              <a:t>) και «τρέχουν» υπό τον διαχείριση του ΛΣ.</a:t>
            </a:r>
          </a:p>
          <a:p>
            <a:r>
              <a:rPr lang="el-GR" sz="2400" dirty="0"/>
              <a:t>Το ΛΣ αναλαμβάνει την διαχείριση της μνήμης, του επεξεργαστή, και των περιφερειακών </a:t>
            </a:r>
            <a:r>
              <a:rPr lang="el-GR" sz="2400" dirty="0" smtClean="0"/>
              <a:t>συσκευών</a:t>
            </a:r>
            <a:r>
              <a:rPr lang="en-US" sz="2400" dirty="0" smtClean="0"/>
              <a:t>.</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2" name="Εικόνα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8064" y="1316853"/>
            <a:ext cx="3449079" cy="4140000"/>
          </a:xfrm>
          <a:prstGeom prst="rect">
            <a:avLst/>
          </a:prstGeom>
        </p:spPr>
      </p:pic>
    </p:spTree>
    <p:extLst>
      <p:ext uri="{BB962C8B-B14F-4D97-AF65-F5344CB8AC3E}">
        <p14:creationId xmlns:p14="http://schemas.microsoft.com/office/powerpoint/2010/main" val="2223343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4048" y="1077318"/>
            <a:ext cx="4081277" cy="4284000"/>
          </a:xfrm>
          <a:prstGeom prst="rect">
            <a:avLst/>
          </a:prstGeom>
        </p:spPr>
      </p:pic>
      <p:sp>
        <p:nvSpPr>
          <p:cNvPr id="4" name="Τίτλος 3"/>
          <p:cNvSpPr>
            <a:spLocks noGrp="1"/>
          </p:cNvSpPr>
          <p:nvPr>
            <p:ph type="title"/>
          </p:nvPr>
        </p:nvSpPr>
        <p:spPr/>
        <p:txBody>
          <a:bodyPr>
            <a:normAutofit/>
          </a:bodyPr>
          <a:lstStyle/>
          <a:p>
            <a:r>
              <a:rPr lang="el-GR" dirty="0"/>
              <a:t>3. Αλγόριθμοι</a:t>
            </a:r>
          </a:p>
        </p:txBody>
      </p:sp>
      <p:sp>
        <p:nvSpPr>
          <p:cNvPr id="5" name="Θέση περιεχομένου 4"/>
          <p:cNvSpPr>
            <a:spLocks noGrp="1"/>
          </p:cNvSpPr>
          <p:nvPr>
            <p:ph idx="1"/>
          </p:nvPr>
        </p:nvSpPr>
        <p:spPr>
          <a:xfrm>
            <a:off x="457200" y="1333500"/>
            <a:ext cx="4762872" cy="3771636"/>
          </a:xfrm>
        </p:spPr>
        <p:txBody>
          <a:bodyPr>
            <a:noAutofit/>
          </a:bodyPr>
          <a:lstStyle/>
          <a:p>
            <a:pPr>
              <a:lnSpc>
                <a:spcPct val="80000"/>
              </a:lnSpc>
            </a:pPr>
            <a:r>
              <a:rPr lang="el-GR" sz="2400" b="1" dirty="0" smtClean="0"/>
              <a:t>Αλγόριθμος</a:t>
            </a:r>
            <a:r>
              <a:rPr lang="en-US" sz="2400" b="1" dirty="0" smtClean="0"/>
              <a:t>:</a:t>
            </a:r>
            <a:r>
              <a:rPr lang="en-US" sz="2400" dirty="0" smtClean="0"/>
              <a:t> </a:t>
            </a:r>
            <a:r>
              <a:rPr lang="el-GR" sz="2400" dirty="0" smtClean="0"/>
              <a:t>μια </a:t>
            </a:r>
            <a:r>
              <a:rPr lang="el-GR" sz="2400" dirty="0"/>
              <a:t>σειρά ενεργειών που κάποτε ολοκληρώνεται επιλύοντας ένα πρόβλημα.</a:t>
            </a:r>
          </a:p>
          <a:p>
            <a:pPr>
              <a:lnSpc>
                <a:spcPct val="80000"/>
              </a:lnSpc>
            </a:pPr>
            <a:r>
              <a:rPr lang="el-GR" sz="2400" u="sng" dirty="0"/>
              <a:t>Δεν επαρκεί</a:t>
            </a:r>
            <a:r>
              <a:rPr lang="el-GR" sz="2400" dirty="0"/>
              <a:t> η γνώση της εργασίας που εκτελεί κάθε εντολή, αλλά ο προγραμματιστής πρέπει να γνωρίζει και την σειρά με την οποία πρέπει να συνδυάσει αυτές τις εντολές για να πραγματοποιήσει μια συγκεκριμένη εργασία.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952426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4. Γλώσσες Προγραμματισμού</a:t>
            </a:r>
          </a:p>
        </p:txBody>
      </p:sp>
      <p:sp>
        <p:nvSpPr>
          <p:cNvPr id="5" name="Θέση περιεχομένου 4"/>
          <p:cNvSpPr>
            <a:spLocks noGrp="1"/>
          </p:cNvSpPr>
          <p:nvPr>
            <p:ph idx="1"/>
          </p:nvPr>
        </p:nvSpPr>
        <p:spPr>
          <a:xfrm>
            <a:off x="457200" y="1333500"/>
            <a:ext cx="4762872" cy="3771636"/>
          </a:xfrm>
        </p:spPr>
        <p:txBody>
          <a:bodyPr>
            <a:noAutofit/>
          </a:bodyPr>
          <a:lstStyle/>
          <a:p>
            <a:pPr>
              <a:lnSpc>
                <a:spcPct val="80000"/>
              </a:lnSpc>
            </a:pPr>
            <a:r>
              <a:rPr lang="el-GR" sz="2400" b="1" dirty="0"/>
              <a:t>Γλώσσες Προγραμματισμού: </a:t>
            </a:r>
            <a:r>
              <a:rPr lang="el-GR" sz="2400" dirty="0"/>
              <a:t>Αρχικά οι εντολές ήταν σειρές από δυαδικά ψηφία. Για διευκόλυνση του προγραμματισμού επινοήθηκαν σύμβολα και λέξεις ευκολότερα στην απομνημόνευση που μπορούσαν να χρησιμοποιηθούν στην θέση των δυαδικών ακολουθιών έτσι ώστε να περιγράψουν την επίλυση του προβλήματος.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pic>
        <p:nvPicPr>
          <p:cNvPr id="2" name="Εικόνα 1"/>
          <p:cNvPicPr>
            <a:picLocks noChangeAspect="1"/>
          </p:cNvPicPr>
          <p:nvPr/>
        </p:nvPicPr>
        <p:blipFill>
          <a:blip r:embed="rId3"/>
          <a:stretch>
            <a:fillRect/>
          </a:stretch>
        </p:blipFill>
        <p:spPr>
          <a:xfrm>
            <a:off x="5148064" y="1181365"/>
            <a:ext cx="3828620" cy="3840813"/>
          </a:xfrm>
          <a:prstGeom prst="rect">
            <a:avLst/>
          </a:prstGeom>
        </p:spPr>
      </p:pic>
    </p:spTree>
    <p:extLst>
      <p:ext uri="{BB962C8B-B14F-4D97-AF65-F5344CB8AC3E}">
        <p14:creationId xmlns:p14="http://schemas.microsoft.com/office/powerpoint/2010/main" val="365329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4008" y="2137420"/>
            <a:ext cx="4194412" cy="2232248"/>
          </a:xfrm>
          <a:prstGeom prst="rect">
            <a:avLst/>
          </a:prstGeom>
        </p:spPr>
      </p:pic>
      <p:sp>
        <p:nvSpPr>
          <p:cNvPr id="4" name="Τίτλος 3"/>
          <p:cNvSpPr>
            <a:spLocks noGrp="1"/>
          </p:cNvSpPr>
          <p:nvPr>
            <p:ph type="title"/>
          </p:nvPr>
        </p:nvSpPr>
        <p:spPr/>
        <p:txBody>
          <a:bodyPr>
            <a:normAutofit/>
          </a:bodyPr>
          <a:lstStyle/>
          <a:p>
            <a:r>
              <a:rPr lang="el-GR" dirty="0"/>
              <a:t>5. Βάσεις Δεδομένων (</a:t>
            </a:r>
            <a:r>
              <a:rPr lang="en-US" dirty="0"/>
              <a:t>Databases</a:t>
            </a:r>
            <a:r>
              <a:rPr lang="el-GR" dirty="0"/>
              <a:t>)</a:t>
            </a:r>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Μια Βάση Δεδομένων αποτελεί μια οργανωμένη συλλογή δεδομένων που επιτρέπει την εύκολη και γρήγορη πρόσβαση στις επιθυμητές </a:t>
            </a:r>
            <a:r>
              <a:rPr lang="el-GR" sz="2400" dirty="0" smtClean="0"/>
              <a:t>πληροφορίες</a:t>
            </a:r>
            <a:r>
              <a:rPr lang="en-US" sz="2400" dirty="0" smtClean="0"/>
              <a:t>.</a:t>
            </a:r>
            <a:endParaRPr 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570872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a:t>6. </a:t>
            </a:r>
            <a:r>
              <a:rPr lang="el-GR" dirty="0"/>
              <a:t>Τεχνητή Νοημοσύνη</a:t>
            </a:r>
            <a:r>
              <a:rPr lang="en-US" dirty="0"/>
              <a:t> </a:t>
            </a:r>
            <a:r>
              <a:rPr lang="en-US" dirty="0" smtClean="0"/>
              <a:t/>
            </a:r>
            <a:br>
              <a:rPr lang="en-US" dirty="0" smtClean="0"/>
            </a:br>
            <a:r>
              <a:rPr lang="en-US" sz="4000" i="1" dirty="0" smtClean="0"/>
              <a:t>(</a:t>
            </a:r>
            <a:r>
              <a:rPr lang="en-US" sz="4000" i="1" dirty="0"/>
              <a:t>Artificial Intelligence)</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Η τεχνητή νοημοσύνη </a:t>
            </a:r>
            <a:endParaRPr lang="en-US" sz="2400" dirty="0" smtClean="0"/>
          </a:p>
          <a:p>
            <a:pPr marL="0" indent="0">
              <a:buNone/>
            </a:pPr>
            <a:r>
              <a:rPr lang="el-GR" sz="2400" dirty="0" smtClean="0"/>
              <a:t>(</a:t>
            </a:r>
            <a:r>
              <a:rPr lang="en-US" sz="2400" dirty="0"/>
              <a:t>A.I.</a:t>
            </a:r>
            <a:r>
              <a:rPr lang="el-GR" sz="2400" dirty="0"/>
              <a:t> = </a:t>
            </a:r>
            <a:r>
              <a:rPr lang="en-US" sz="2400" dirty="0"/>
              <a:t>Artificial Intelligence</a:t>
            </a:r>
            <a:r>
              <a:rPr lang="el-GR" sz="2400" dirty="0"/>
              <a:t>) ασχολείται με την δημιουργία μηχανών που επιδεικνύουν ευφυή συμπεριφορά.</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pic>
        <p:nvPicPr>
          <p:cNvPr id="2" name="Εικόνα 1"/>
          <p:cNvPicPr>
            <a:picLocks noChangeAspect="1"/>
          </p:cNvPicPr>
          <p:nvPr/>
        </p:nvPicPr>
        <p:blipFill>
          <a:blip r:embed="rId3"/>
          <a:stretch>
            <a:fillRect/>
          </a:stretch>
        </p:blipFill>
        <p:spPr>
          <a:xfrm>
            <a:off x="5508104" y="1407374"/>
            <a:ext cx="2328874" cy="3889585"/>
          </a:xfrm>
          <a:prstGeom prst="rect">
            <a:avLst/>
          </a:prstGeom>
        </p:spPr>
      </p:pic>
    </p:spTree>
    <p:extLst>
      <p:ext uri="{BB962C8B-B14F-4D97-AF65-F5344CB8AC3E}">
        <p14:creationId xmlns:p14="http://schemas.microsoft.com/office/powerpoint/2010/main" val="338761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7. </a:t>
            </a:r>
            <a:r>
              <a:rPr lang="el-GR" dirty="0"/>
              <a:t>Τεχνολογία Λογισμικού</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Τεχνολογία Λογισμικού είναι η επιστήμη του σχεδιασμού και της συγγραφής δομημένων προγραμμάτων έτσι ώστε να επιτυγχάνεται εύκολη κατανόηση, διόρθωση και συντήρηση τους.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7" name="Picture 2" descr="http://3.bp.blogspot.com/-h4AEuUnx15k/Tgy7D9ZSoaI/AAAAAAAAATo/JFX6DcnAE2s/s1600/SoftwareZyklus2_rdax_562x33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80111" y="1489348"/>
            <a:ext cx="2448273" cy="26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14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dirty="0" smtClean="0"/>
              <a:t>8. </a:t>
            </a:r>
            <a:r>
              <a:rPr lang="el-GR" dirty="0"/>
              <a:t>Δίκτυα Δεδομένων</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Ένα Δίκτυο Η/Υ είναι μια συλλογή από Η/Υ και συσκευές που συνδέονται μέσω γραμμών επικοινωνίας και επιτρέπουν τον διαμοιρασμό δεδομένων και πληροφοριών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8" name="Picture 4" descr="http://www.ecct.net/images/network_desig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4048" y="1489348"/>
            <a:ext cx="3538736" cy="265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35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Μηχανές ειδικής χρήσης</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r>
              <a:rPr lang="el-GR" sz="2400" dirty="0"/>
              <a:t>Χρησιμοποιώντας μηχανικά, ηλεκτρικά ή και ηλεκτρονικά μέρη είναι σε θέση να εκτελέσουν κάποιες καθορισμένες κατά την κατασκευή τους λειτουργίες.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63932" y="1214783"/>
            <a:ext cx="2049463" cy="2566988"/>
          </a:xfrm>
          <a:prstGeom prst="rect">
            <a:avLst/>
          </a:prstGeom>
          <a:noFill/>
        </p:spPr>
      </p:pic>
      <p:sp>
        <p:nvSpPr>
          <p:cNvPr id="9" name="TextBox 8"/>
          <p:cNvSpPr txBox="1"/>
          <p:nvPr/>
        </p:nvSpPr>
        <p:spPr>
          <a:xfrm>
            <a:off x="6957063" y="1915590"/>
            <a:ext cx="2088232"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t>Μηχανισμός των Αντικυθήρων (~80 π.χ.)</a:t>
            </a:r>
          </a:p>
        </p:txBody>
      </p:sp>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245" y="3932583"/>
            <a:ext cx="2520950" cy="1379538"/>
          </a:xfrm>
          <a:prstGeom prst="rect">
            <a:avLst/>
          </a:prstGeom>
          <a:noFill/>
          <a:ln w="9525">
            <a:noFill/>
            <a:miter lim="800000"/>
            <a:headEnd/>
            <a:tailEnd/>
          </a:ln>
        </p:spPr>
      </p:pic>
      <p:sp>
        <p:nvSpPr>
          <p:cNvPr id="11" name="TextBox 10"/>
          <p:cNvSpPr txBox="1"/>
          <p:nvPr/>
        </p:nvSpPr>
        <p:spPr>
          <a:xfrm>
            <a:off x="7317103" y="4219846"/>
            <a:ext cx="1584176"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t>Αριθμομηχανή (1652)</a:t>
            </a:r>
          </a:p>
          <a:p>
            <a:pPr>
              <a:defRPr/>
            </a:pPr>
            <a:r>
              <a:rPr lang="en-US" sz="1200" dirty="0" err="1"/>
              <a:t>Pascaline</a:t>
            </a:r>
            <a:endParaRPr lang="el-GR" sz="1200" dirty="0"/>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1780" y="3781771"/>
            <a:ext cx="1905000" cy="1905000"/>
          </a:xfrm>
          <a:prstGeom prst="rect">
            <a:avLst/>
          </a:prstGeom>
          <a:noFill/>
          <a:ln w="9525">
            <a:noFill/>
            <a:miter lim="800000"/>
            <a:headEnd/>
            <a:tailEnd/>
          </a:ln>
        </p:spPr>
      </p:pic>
      <p:sp>
        <p:nvSpPr>
          <p:cNvPr id="13" name="TextBox 12"/>
          <p:cNvSpPr txBox="1"/>
          <p:nvPr/>
        </p:nvSpPr>
        <p:spPr>
          <a:xfrm>
            <a:off x="2259650" y="4429768"/>
            <a:ext cx="1872208" cy="27699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l-GR" sz="1200" dirty="0"/>
              <a:t>Υπολογιστής  ποδηλάτου</a:t>
            </a:r>
          </a:p>
        </p:txBody>
      </p:sp>
    </p:spTree>
    <p:extLst>
      <p:ext uri="{BB962C8B-B14F-4D97-AF65-F5344CB8AC3E}">
        <p14:creationId xmlns:p14="http://schemas.microsoft.com/office/powerpoint/2010/main" val="383228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507678" y="3607589"/>
            <a:ext cx="4171950" cy="1970087"/>
          </a:xfrm>
          <a:prstGeom prst="rect">
            <a:avLst/>
          </a:prstGeom>
          <a:noFill/>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3578" y="962814"/>
            <a:ext cx="3529013" cy="2473325"/>
          </a:xfrm>
          <a:prstGeom prst="rect">
            <a:avLst/>
          </a:prstGeom>
          <a:noFill/>
          <a:ln w="9525">
            <a:noFill/>
            <a:miter lim="800000"/>
            <a:headEnd/>
            <a:tailEnd/>
          </a:ln>
        </p:spPr>
      </p:pic>
      <p:sp>
        <p:nvSpPr>
          <p:cNvPr id="4" name="Τίτλος 3"/>
          <p:cNvSpPr>
            <a:spLocks noGrp="1"/>
          </p:cNvSpPr>
          <p:nvPr>
            <p:ph type="title"/>
          </p:nvPr>
        </p:nvSpPr>
        <p:spPr/>
        <p:txBody>
          <a:bodyPr>
            <a:normAutofit fontScale="90000"/>
          </a:bodyPr>
          <a:lstStyle/>
          <a:p>
            <a:r>
              <a:rPr lang="el-GR" dirty="0"/>
              <a:t>Ο Η/Υ ως μια μηχανή γενικής χρήσης</a:t>
            </a:r>
            <a:endParaRPr lang="el-GR" i="1" dirty="0"/>
          </a:p>
        </p:txBody>
      </p:sp>
      <p:sp>
        <p:nvSpPr>
          <p:cNvPr id="5" name="Θέση περιεχομένου 4"/>
          <p:cNvSpPr>
            <a:spLocks noGrp="1"/>
          </p:cNvSpPr>
          <p:nvPr>
            <p:ph idx="1"/>
          </p:nvPr>
        </p:nvSpPr>
        <p:spPr>
          <a:xfrm>
            <a:off x="457200" y="1333500"/>
            <a:ext cx="4186808" cy="3771636"/>
          </a:xfrm>
        </p:spPr>
        <p:txBody>
          <a:bodyPr>
            <a:noAutofit/>
          </a:bodyPr>
          <a:lstStyle/>
          <a:p>
            <a:pPr>
              <a:lnSpc>
                <a:spcPct val="80000"/>
              </a:lnSpc>
            </a:pPr>
            <a:r>
              <a:rPr lang="el-GR" sz="2400" dirty="0"/>
              <a:t>Ο Η/Υ είναι ένας προγραμματιζόμενος επεξεργαστής δεδομένων.</a:t>
            </a:r>
          </a:p>
          <a:p>
            <a:pPr>
              <a:lnSpc>
                <a:spcPct val="80000"/>
              </a:lnSpc>
            </a:pPr>
            <a:r>
              <a:rPr lang="el-GR" sz="2400" dirty="0"/>
              <a:t>Κάθε πρόγραμμα κάνει τον υπολογιστή να εκτελεί διαφορετικές λειτουργίες.</a:t>
            </a:r>
          </a:p>
          <a:p>
            <a:pPr>
              <a:lnSpc>
                <a:spcPct val="80000"/>
              </a:lnSpc>
            </a:pPr>
            <a:r>
              <a:rPr lang="el-GR" sz="2400" dirty="0"/>
              <a:t>Ίδιο πρόγραμμα με διαφορετικά δεδομένα εισόδου δίνει διαφορετικά αποτελέσματα (π.χ. πρόγνωση καιρού).</a:t>
            </a:r>
            <a:endParaRPr lang="en-US"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646099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p>
          <a:p>
            <a:pPr algn="l"/>
            <a:r>
              <a:rPr lang="el-GR" sz="2800" b="1" dirty="0" smtClean="0"/>
              <a:t>Ενότητα 1</a:t>
            </a:r>
            <a:r>
              <a:rPr lang="en-US" sz="2800" b="1" dirty="0" smtClean="0"/>
              <a:t> </a:t>
            </a:r>
            <a:r>
              <a:rPr lang="el-GR" sz="2800" b="1" dirty="0" smtClean="0"/>
              <a:t>:</a:t>
            </a:r>
            <a:r>
              <a:rPr lang="en-US" sz="2800" b="1" dirty="0" smtClean="0"/>
              <a:t> </a:t>
            </a:r>
            <a:r>
              <a:rPr lang="el-GR" sz="2800" dirty="0"/>
              <a:t>Εισαγωγή στην επιστήμη των υπολογιστών</a:t>
            </a:r>
          </a:p>
          <a:p>
            <a:pPr algn="l">
              <a:lnSpc>
                <a:spcPts val="2600"/>
              </a:lnSpc>
            </a:pPr>
            <a:endParaRPr lang="el-GR" sz="100" dirty="0" smtClean="0">
              <a:solidFill>
                <a:schemeClr val="tx2">
                  <a:lumMod val="50000"/>
                </a:schemeClr>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Προγράμματα</a:t>
            </a:r>
            <a:endParaRPr lang="el-GR" i="1" dirty="0"/>
          </a:p>
        </p:txBody>
      </p:sp>
      <p:sp>
        <p:nvSpPr>
          <p:cNvPr id="5" name="Θέση περιεχομένου 4"/>
          <p:cNvSpPr>
            <a:spLocks noGrp="1"/>
          </p:cNvSpPr>
          <p:nvPr>
            <p:ph idx="1"/>
          </p:nvPr>
        </p:nvSpPr>
        <p:spPr>
          <a:xfrm>
            <a:off x="457200" y="1333500"/>
            <a:ext cx="4330824" cy="3771636"/>
          </a:xfrm>
        </p:spPr>
        <p:txBody>
          <a:bodyPr>
            <a:noAutofit/>
          </a:bodyPr>
          <a:lstStyle/>
          <a:p>
            <a:pPr>
              <a:lnSpc>
                <a:spcPct val="80000"/>
              </a:lnSpc>
            </a:pPr>
            <a:r>
              <a:rPr lang="el-GR" sz="2400" dirty="0"/>
              <a:t>Πρόγραμμα είναι ένα σύνολο εντολών οι οποίες εκτελούνται </a:t>
            </a:r>
            <a:r>
              <a:rPr lang="el-GR" sz="2400" dirty="0" err="1"/>
              <a:t>ακολουθιακά</a:t>
            </a:r>
            <a:r>
              <a:rPr lang="el-GR" sz="2400" dirty="0"/>
              <a:t> και λένε στον υπολογιστή τι πρέπει να κάνει με τα δεδομένα.</a:t>
            </a:r>
          </a:p>
          <a:p>
            <a:pPr>
              <a:lnSpc>
                <a:spcPct val="80000"/>
              </a:lnSpc>
            </a:pPr>
            <a:r>
              <a:rPr lang="el-GR" sz="2400" dirty="0"/>
              <a:t>Τα προγράμματα γράφονται χρησιμοποιώντας γλώσσες προγραμματισμού.</a:t>
            </a:r>
          </a:p>
          <a:p>
            <a:pPr>
              <a:lnSpc>
                <a:spcPct val="80000"/>
              </a:lnSpc>
            </a:pPr>
            <a:r>
              <a:rPr lang="el-GR" sz="2400" dirty="0"/>
              <a:t>Τα προγράμματα μεταφράζονται σε δυαδική μορφή έτσι ώστε να μπορούν να εκτελεστούν από τον Η/Υ.</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6662" y="1777380"/>
            <a:ext cx="4041775" cy="317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4407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Ντετερμινισμός (αιτιοκρατία)  Η/Υ</a:t>
            </a:r>
            <a:endParaRPr lang="el-GR"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331640" y="1561356"/>
            <a:ext cx="5903913" cy="3168352"/>
          </a:xfrm>
          <a:prstGeom prst="rect">
            <a:avLst/>
          </a:prstGeom>
          <a:noFill/>
          <a:ln w="9525">
            <a:noFill/>
            <a:miter lim="800000"/>
            <a:headEnd/>
            <a:tailEnd/>
          </a:ln>
        </p:spPr>
      </p:pic>
    </p:spTree>
    <p:extLst>
      <p:ext uri="{BB962C8B-B14F-4D97-AF65-F5344CB8AC3E}">
        <p14:creationId xmlns:p14="http://schemas.microsoft.com/office/powerpoint/2010/main" val="3397680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Προγράμματα</a:t>
            </a:r>
            <a:endParaRPr lang="el-GR" i="1" dirty="0"/>
          </a:p>
        </p:txBody>
      </p:sp>
      <p:sp>
        <p:nvSpPr>
          <p:cNvPr id="5" name="Θέση περιεχομένου 4"/>
          <p:cNvSpPr>
            <a:spLocks noGrp="1"/>
          </p:cNvSpPr>
          <p:nvPr>
            <p:ph idx="1"/>
          </p:nvPr>
        </p:nvSpPr>
        <p:spPr>
          <a:xfrm>
            <a:off x="448601" y="1181365"/>
            <a:ext cx="4915487" cy="3771636"/>
          </a:xfrm>
        </p:spPr>
        <p:txBody>
          <a:bodyPr>
            <a:noAutofit/>
          </a:bodyPr>
          <a:lstStyle/>
          <a:p>
            <a:pPr>
              <a:lnSpc>
                <a:spcPct val="80000"/>
              </a:lnSpc>
            </a:pPr>
            <a:r>
              <a:rPr lang="el-GR" sz="1800" dirty="0"/>
              <a:t>Το μοντέλο </a:t>
            </a:r>
            <a:r>
              <a:rPr lang="el-GR" sz="1800" dirty="0" err="1"/>
              <a:t>von</a:t>
            </a:r>
            <a:r>
              <a:rPr lang="el-GR" sz="1800" dirty="0"/>
              <a:t> </a:t>
            </a:r>
            <a:r>
              <a:rPr lang="el-GR" sz="1800" dirty="0" err="1"/>
              <a:t>Neumann</a:t>
            </a:r>
            <a:r>
              <a:rPr lang="el-GR" sz="1800" dirty="0"/>
              <a:t> ορίζει το υπολογιστή ως </a:t>
            </a:r>
            <a:r>
              <a:rPr lang="el-GR" sz="1800" dirty="0" smtClean="0"/>
              <a:t>τέσσερα</a:t>
            </a:r>
            <a:r>
              <a:rPr lang="en-US" sz="1800" dirty="0" smtClean="0"/>
              <a:t> (4)</a:t>
            </a:r>
            <a:r>
              <a:rPr lang="el-GR" sz="1800" dirty="0" smtClean="0"/>
              <a:t> υποσυστήματα</a:t>
            </a:r>
            <a:r>
              <a:rPr lang="en-US" sz="1800" dirty="0" smtClean="0"/>
              <a:t>:</a:t>
            </a:r>
            <a:endParaRPr lang="el-GR" sz="1800" dirty="0"/>
          </a:p>
          <a:p>
            <a:pPr lvl="1">
              <a:lnSpc>
                <a:spcPct val="80000"/>
              </a:lnSpc>
              <a:spcBef>
                <a:spcPts val="600"/>
              </a:spcBef>
            </a:pPr>
            <a:r>
              <a:rPr lang="el-GR" sz="1600" b="1" dirty="0"/>
              <a:t>Μνήμη.</a:t>
            </a:r>
            <a:r>
              <a:rPr lang="el-GR" sz="1600" dirty="0"/>
              <a:t> Περιοχή αποθήκευσης. Αποθηκεύει τα προγράμματα και τα δεδομένα κατά την επεξεργασία.</a:t>
            </a:r>
          </a:p>
          <a:p>
            <a:pPr lvl="1">
              <a:lnSpc>
                <a:spcPct val="80000"/>
              </a:lnSpc>
              <a:spcBef>
                <a:spcPts val="600"/>
              </a:spcBef>
            </a:pPr>
            <a:r>
              <a:rPr lang="el-GR" sz="1600" b="1" dirty="0"/>
              <a:t>Αριθμητική και Λογική μονάδα (ΑΛΜ). </a:t>
            </a:r>
            <a:r>
              <a:rPr lang="el-GR" sz="1600" dirty="0"/>
              <a:t>Πραγματοποιεί αριθμητικές (π.χ. πρόσθεση ενός συνόλου τιμών) και λογικές πράξεις (π.χ. εύρεση του μικρότερου από δύο στοιχεία δεδομένων)</a:t>
            </a:r>
          </a:p>
          <a:p>
            <a:pPr lvl="1">
              <a:lnSpc>
                <a:spcPct val="80000"/>
              </a:lnSpc>
              <a:spcBef>
                <a:spcPts val="600"/>
              </a:spcBef>
            </a:pPr>
            <a:r>
              <a:rPr lang="el-GR" sz="1600" b="1" dirty="0"/>
              <a:t>Μονάδα Ελέγχου.</a:t>
            </a:r>
            <a:r>
              <a:rPr lang="el-GR" sz="1600" dirty="0"/>
              <a:t> Ελέγχει και συντονίζει τις λειτουργίες της μνήμης της ΑΛΜ και του υποσυστήματος εισόδου εξόδου.</a:t>
            </a:r>
          </a:p>
          <a:p>
            <a:pPr lvl="1">
              <a:lnSpc>
                <a:spcPct val="80000"/>
              </a:lnSpc>
              <a:spcBef>
                <a:spcPts val="600"/>
              </a:spcBef>
            </a:pPr>
            <a:r>
              <a:rPr lang="el-GR" sz="1600" b="1" dirty="0"/>
              <a:t>Είσοδος/έξοδος.</a:t>
            </a:r>
            <a:r>
              <a:rPr lang="el-GR" sz="1600" dirty="0"/>
              <a:t> Το υποσύστημα εισόδου δέχεται δεδομένα εισόδου και το πρόγραμμα από έξω από τον υπολογιστή ενώ το υποσύστημα εξόδου παρουσιάζει τα παραγόμενα αποτελέσματα.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1136249"/>
            <a:ext cx="3746500" cy="2540000"/>
          </a:xfrm>
          <a:prstGeom prst="rect">
            <a:avLst/>
          </a:prstGeom>
          <a:noFill/>
          <a:ln w="9525">
            <a:noFill/>
            <a:miter lim="800000"/>
            <a:headEnd/>
            <a:tailEnd/>
          </a:ln>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31942" y="3944536"/>
            <a:ext cx="1801813" cy="1689100"/>
          </a:xfrm>
          <a:prstGeom prst="rect">
            <a:avLst/>
          </a:prstGeom>
          <a:noFill/>
          <a:ln w="9525">
            <a:noFill/>
            <a:miter lim="800000"/>
            <a:headEnd/>
            <a:tailEnd/>
          </a:ln>
        </p:spPr>
      </p:pic>
      <p:sp>
        <p:nvSpPr>
          <p:cNvPr id="10" name="TextBox 9"/>
          <p:cNvSpPr txBox="1"/>
          <p:nvPr/>
        </p:nvSpPr>
        <p:spPr>
          <a:xfrm>
            <a:off x="617390" y="5322136"/>
            <a:ext cx="5328592" cy="253916"/>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l-GR" sz="1050" dirty="0"/>
              <a:t>Ο δίαυλος (</a:t>
            </a:r>
            <a:r>
              <a:rPr lang="en-US" sz="1050" dirty="0"/>
              <a:t>bus</a:t>
            </a:r>
            <a:r>
              <a:rPr lang="el-GR" sz="1050" dirty="0"/>
              <a:t>)</a:t>
            </a:r>
            <a:r>
              <a:rPr lang="en-US" sz="1050" dirty="0"/>
              <a:t> </a:t>
            </a:r>
            <a:r>
              <a:rPr lang="el-GR" sz="1050" dirty="0"/>
              <a:t>επιτρέπει την μεταφορά δεδομένων από το ένα υποσύστημα στο άλλο</a:t>
            </a:r>
          </a:p>
        </p:txBody>
      </p:sp>
    </p:spTree>
    <p:extLst>
      <p:ext uri="{BB962C8B-B14F-4D97-AF65-F5344CB8AC3E}">
        <p14:creationId xmlns:p14="http://schemas.microsoft.com/office/powerpoint/2010/main" val="3353357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Αποθηκευμένο πρόγραμμα</a:t>
            </a:r>
            <a:endParaRPr lang="el-GR" i="1" dirty="0"/>
          </a:p>
        </p:txBody>
      </p:sp>
      <p:sp>
        <p:nvSpPr>
          <p:cNvPr id="5" name="Θέση περιεχομένου 4"/>
          <p:cNvSpPr>
            <a:spLocks noGrp="1"/>
          </p:cNvSpPr>
          <p:nvPr>
            <p:ph idx="1"/>
          </p:nvPr>
        </p:nvSpPr>
        <p:spPr>
          <a:xfrm>
            <a:off x="457200" y="1333500"/>
            <a:ext cx="4219462" cy="3771636"/>
          </a:xfrm>
        </p:spPr>
        <p:txBody>
          <a:bodyPr>
            <a:noAutofit/>
          </a:bodyPr>
          <a:lstStyle/>
          <a:p>
            <a:pPr>
              <a:lnSpc>
                <a:spcPct val="80000"/>
              </a:lnSpc>
            </a:pPr>
            <a:r>
              <a:rPr lang="el-GR" sz="2200" dirty="0"/>
              <a:t>Η αρχιτεκτονική των πρώτων υπολογιστών αποθήκευε στην μνήμη μόνο τα δεδομένα.</a:t>
            </a:r>
          </a:p>
          <a:p>
            <a:pPr>
              <a:lnSpc>
                <a:spcPct val="80000"/>
              </a:lnSpc>
            </a:pPr>
            <a:r>
              <a:rPr lang="el-GR" sz="2200" dirty="0"/>
              <a:t>Στο μοντέλο </a:t>
            </a:r>
            <a:r>
              <a:rPr lang="en-US" sz="2200" dirty="0"/>
              <a:t>Von Neumann </a:t>
            </a:r>
            <a:r>
              <a:rPr lang="el-GR" sz="2200" dirty="0"/>
              <a:t>το πρόγραμμα αποθηκεύεται στην μνήμη στην ίδια μορφή με τα δεδομένα δηλαδή ως δυαδικές τιμές. </a:t>
            </a:r>
          </a:p>
          <a:p>
            <a:pPr>
              <a:lnSpc>
                <a:spcPct val="80000"/>
              </a:lnSpc>
            </a:pPr>
            <a:r>
              <a:rPr lang="el-GR" sz="2200" dirty="0"/>
              <a:t>Αλλάζοντας το πρόγραμμα που είναι αποθηκευμένο στην μνήμη αλλάζουν και οι δυνατότητες του Η/Υ επιτρέποντας την επίλυση διαφορετικών προβλημάτων.</a:t>
            </a:r>
            <a:endParaRPr lang="en-US"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644008" y="1161582"/>
            <a:ext cx="3733800" cy="3994150"/>
          </a:xfrm>
          <a:prstGeom prst="rect">
            <a:avLst/>
          </a:prstGeom>
          <a:noFill/>
        </p:spPr>
      </p:pic>
      <p:sp>
        <p:nvSpPr>
          <p:cNvPr id="9" name="Rectangle 10"/>
          <p:cNvSpPr/>
          <p:nvPr/>
        </p:nvSpPr>
        <p:spPr>
          <a:xfrm>
            <a:off x="4871715" y="5156401"/>
            <a:ext cx="3528392" cy="26161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1100" dirty="0"/>
              <a:t>http://www.computer50.org/mark1/firstprog.html</a:t>
            </a:r>
            <a:endParaRPr lang="el-GR" sz="1100" dirty="0"/>
          </a:p>
        </p:txBody>
      </p:sp>
    </p:spTree>
    <p:extLst>
      <p:ext uri="{BB962C8B-B14F-4D97-AF65-F5344CB8AC3E}">
        <p14:creationId xmlns:p14="http://schemas.microsoft.com/office/powerpoint/2010/main" val="2524699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err="1"/>
              <a:t>Ακολουθιακή</a:t>
            </a:r>
            <a:r>
              <a:rPr lang="el-GR" dirty="0"/>
              <a:t> εκτέλεση εντολών</a:t>
            </a:r>
            <a:endParaRPr lang="el-GR" i="1" dirty="0"/>
          </a:p>
        </p:txBody>
      </p:sp>
      <p:sp>
        <p:nvSpPr>
          <p:cNvPr id="5" name="Θέση περιεχομένου 4"/>
          <p:cNvSpPr>
            <a:spLocks noGrp="1"/>
          </p:cNvSpPr>
          <p:nvPr>
            <p:ph idx="1"/>
          </p:nvPr>
        </p:nvSpPr>
        <p:spPr>
          <a:xfrm>
            <a:off x="457200" y="1333500"/>
            <a:ext cx="4219462" cy="3771636"/>
          </a:xfrm>
        </p:spPr>
        <p:txBody>
          <a:bodyPr>
            <a:noAutofit/>
          </a:bodyPr>
          <a:lstStyle/>
          <a:p>
            <a:pPr>
              <a:lnSpc>
                <a:spcPct val="80000"/>
              </a:lnSpc>
            </a:pPr>
            <a:r>
              <a:rPr lang="el-GR" sz="2000" dirty="0"/>
              <a:t>Ένα πρόγραμμα στο μοντέλο </a:t>
            </a:r>
            <a:r>
              <a:rPr lang="en-US" sz="2000" dirty="0">
                <a:solidFill>
                  <a:prstClr val="black"/>
                </a:solidFill>
                <a:latin typeface="Gill Sans MT"/>
              </a:rPr>
              <a:t>Von Neumann </a:t>
            </a:r>
            <a:r>
              <a:rPr lang="el-GR" sz="2000" dirty="0" smtClean="0"/>
              <a:t>αποτελείται </a:t>
            </a:r>
            <a:r>
              <a:rPr lang="el-GR" sz="2000" dirty="0"/>
              <a:t>από έναν πεπερασμένο αριθμό εντολών</a:t>
            </a:r>
          </a:p>
          <a:p>
            <a:pPr>
              <a:lnSpc>
                <a:spcPct val="80000"/>
              </a:lnSpc>
            </a:pPr>
            <a:r>
              <a:rPr lang="el-GR" sz="2000" dirty="0"/>
              <a:t>Η μονάδα ελέγχου ανακαλεί μια εντολή από την μνήμη την αποκωδικοποιεί και κατόπιν την εκτελεί.</a:t>
            </a:r>
          </a:p>
          <a:p>
            <a:pPr>
              <a:lnSpc>
                <a:spcPct val="80000"/>
              </a:lnSpc>
            </a:pPr>
            <a:r>
              <a:rPr lang="el-GR" sz="2000" dirty="0"/>
              <a:t>Οι εντολές εκτελούνται η μια μετά την άλλη. </a:t>
            </a:r>
          </a:p>
          <a:p>
            <a:pPr>
              <a:lnSpc>
                <a:spcPct val="80000"/>
              </a:lnSpc>
            </a:pPr>
            <a:r>
              <a:rPr lang="el-GR" sz="2000" dirty="0"/>
              <a:t>Μια εντολή μπορεί να ζητήσει την εκτέλεση κάποιας άλλης εντολής αλλάζοντας με αυτό τον τρόπο την σειρά εκτέλεσης των εντολών.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pic>
        <p:nvPicPr>
          <p:cNvPr id="8" name="Picture 2" descr="http://www.mikestratton.net/images/img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63005" y="1129308"/>
            <a:ext cx="4041775" cy="404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6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Δεδομένα</a:t>
            </a:r>
            <a:endParaRPr lang="el-GR" i="1" dirty="0"/>
          </a:p>
        </p:txBody>
      </p:sp>
      <p:sp>
        <p:nvSpPr>
          <p:cNvPr id="5" name="Θέση περιεχομένου 4"/>
          <p:cNvSpPr>
            <a:spLocks noGrp="1"/>
          </p:cNvSpPr>
          <p:nvPr>
            <p:ph idx="1"/>
          </p:nvPr>
        </p:nvSpPr>
        <p:spPr>
          <a:xfrm>
            <a:off x="457200" y="1333500"/>
            <a:ext cx="4219462" cy="3771636"/>
          </a:xfrm>
        </p:spPr>
        <p:txBody>
          <a:bodyPr>
            <a:noAutofit/>
          </a:bodyPr>
          <a:lstStyle/>
          <a:p>
            <a:pPr>
              <a:lnSpc>
                <a:spcPct val="80000"/>
              </a:lnSpc>
            </a:pPr>
            <a:r>
              <a:rPr lang="el-GR" sz="2400" dirty="0"/>
              <a:t>Αποθήκευση δεδομένων</a:t>
            </a:r>
          </a:p>
          <a:p>
            <a:pPr lvl="1">
              <a:lnSpc>
                <a:spcPct val="80000"/>
              </a:lnSpc>
            </a:pPr>
            <a:r>
              <a:rPr lang="el-GR" sz="1800" dirty="0"/>
              <a:t>Ο υπολογιστής ως ηλεκτρονική συσκευή μπορεί να αποθηκεύει τα δεδομένα με την μορφή ηλεκτρονικών σημάτων (παρουσία ή απουσία).</a:t>
            </a:r>
          </a:p>
          <a:p>
            <a:pPr lvl="1">
              <a:lnSpc>
                <a:spcPct val="80000"/>
              </a:lnSpc>
            </a:pPr>
            <a:r>
              <a:rPr lang="el-GR" sz="1800" dirty="0"/>
              <a:t>Ψηφιακή τεχνολογία. Ο υπολογιστής μπορεί να αποθηκεύει τα δεδομένα σε μια από δύο δυνατές καταστάσεις. </a:t>
            </a:r>
          </a:p>
          <a:p>
            <a:pPr lvl="1">
              <a:lnSpc>
                <a:spcPct val="80000"/>
              </a:lnSpc>
            </a:pPr>
            <a:r>
              <a:rPr lang="el-GR" sz="1800" dirty="0"/>
              <a:t>Όλα τα δεδομένα όπως αριθμητικά ψηφία, κείμενο, εικόνες, ήχος και βίντεο πρέπει να μετατραπούν σε ένα σύστημα που να χρησιμοποιεί δύο μόνο καταστάσεις.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pic>
        <p:nvPicPr>
          <p:cNvPr id="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88024" y="1300841"/>
            <a:ext cx="1662112" cy="2447925"/>
          </a:xfrm>
          <a:prstGeom prst="rect">
            <a:avLst/>
          </a:prstGeom>
          <a:noFill/>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249" y="2166028"/>
            <a:ext cx="2139950" cy="3355975"/>
          </a:xfrm>
          <a:prstGeom prst="rect">
            <a:avLst/>
          </a:prstGeom>
          <a:noFill/>
          <a:ln w="9525">
            <a:noFill/>
            <a:miter lim="800000"/>
            <a:headEnd/>
            <a:tailEnd/>
          </a:ln>
        </p:spPr>
      </p:pic>
    </p:spTree>
    <p:extLst>
      <p:ext uri="{BB962C8B-B14F-4D97-AF65-F5344CB8AC3E}">
        <p14:creationId xmlns:p14="http://schemas.microsoft.com/office/powerpoint/2010/main" val="3749849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Ιστορικό εξέλιξης υπολογιστών </a:t>
            </a:r>
            <a:r>
              <a:rPr lang="en-US" dirty="0" smtClean="0"/>
              <a:t/>
            </a:r>
            <a:br>
              <a:rPr lang="en-US" dirty="0" smtClean="0"/>
            </a:br>
            <a:r>
              <a:rPr lang="el-GR" dirty="0" smtClean="0"/>
              <a:t>πριν </a:t>
            </a:r>
            <a:r>
              <a:rPr lang="el-GR" dirty="0"/>
              <a:t>το 1930</a:t>
            </a:r>
            <a:endParaRPr lang="el-GR" i="1" dirty="0"/>
          </a:p>
        </p:txBody>
      </p:sp>
      <p:sp>
        <p:nvSpPr>
          <p:cNvPr id="5" name="Θέση περιεχομένου 4"/>
          <p:cNvSpPr>
            <a:spLocks noGrp="1"/>
          </p:cNvSpPr>
          <p:nvPr>
            <p:ph idx="1"/>
          </p:nvPr>
        </p:nvSpPr>
        <p:spPr>
          <a:xfrm>
            <a:off x="457200" y="1417340"/>
            <a:ext cx="4219462" cy="3771636"/>
          </a:xfrm>
        </p:spPr>
        <p:txBody>
          <a:bodyPr>
            <a:noAutofit/>
          </a:bodyPr>
          <a:lstStyle/>
          <a:p>
            <a:pPr>
              <a:lnSpc>
                <a:spcPct val="80000"/>
              </a:lnSpc>
              <a:spcBef>
                <a:spcPts val="600"/>
              </a:spcBef>
            </a:pPr>
            <a:r>
              <a:rPr lang="el-GR" sz="1800" dirty="0"/>
              <a:t>Πρώιμες Υπολογιστικές μηχανές.</a:t>
            </a:r>
          </a:p>
          <a:p>
            <a:pPr lvl="1">
              <a:lnSpc>
                <a:spcPct val="80000"/>
              </a:lnSpc>
              <a:spcBef>
                <a:spcPts val="0"/>
              </a:spcBef>
            </a:pPr>
            <a:r>
              <a:rPr lang="el-GR" sz="1400" b="1" dirty="0"/>
              <a:t>17</a:t>
            </a:r>
            <a:r>
              <a:rPr lang="el-GR" sz="1400" b="1" baseline="30000" dirty="0"/>
              <a:t>ος</a:t>
            </a:r>
            <a:r>
              <a:rPr lang="el-GR" sz="1400" b="1" dirty="0"/>
              <a:t> αιώνας. </a:t>
            </a:r>
            <a:r>
              <a:rPr lang="el-GR" sz="1400" dirty="0"/>
              <a:t>Μηχανική αριθμομηχανή από τον </a:t>
            </a:r>
            <a:r>
              <a:rPr lang="el-GR" sz="1400" dirty="0" err="1"/>
              <a:t>Blaise</a:t>
            </a:r>
            <a:r>
              <a:rPr lang="el-GR" sz="1400" dirty="0"/>
              <a:t> Pascal  (</a:t>
            </a:r>
            <a:r>
              <a:rPr lang="el-GR" sz="1400" dirty="0" err="1"/>
              <a:t>Pascaline</a:t>
            </a:r>
            <a:r>
              <a:rPr lang="el-GR" sz="1400" dirty="0"/>
              <a:t>).Εκτελούσε μόνο πρόσθεση και αφαίρεση.</a:t>
            </a:r>
          </a:p>
          <a:p>
            <a:pPr lvl="1">
              <a:lnSpc>
                <a:spcPct val="80000"/>
              </a:lnSpc>
              <a:spcBef>
                <a:spcPts val="0"/>
              </a:spcBef>
            </a:pPr>
            <a:r>
              <a:rPr lang="el-GR" sz="1400" b="1" dirty="0" smtClean="0"/>
              <a:t>17</a:t>
            </a:r>
            <a:r>
              <a:rPr lang="el-GR" sz="1400" b="1" baseline="30000" dirty="0" smtClean="0"/>
              <a:t>ος</a:t>
            </a:r>
            <a:r>
              <a:rPr lang="el-GR" sz="1400" b="1" dirty="0" smtClean="0"/>
              <a:t> αιώνας. </a:t>
            </a:r>
            <a:r>
              <a:rPr lang="el-GR" sz="1400" dirty="0" smtClean="0"/>
              <a:t>Τροχός του </a:t>
            </a:r>
            <a:r>
              <a:rPr lang="el-GR" sz="1400" dirty="0" err="1"/>
              <a:t>Leibnitz</a:t>
            </a:r>
            <a:r>
              <a:rPr lang="el-GR" sz="1400" dirty="0"/>
              <a:t>. Εκτελούσε πράξεις </a:t>
            </a:r>
            <a:r>
              <a:rPr lang="el-GR" sz="1400" dirty="0" smtClean="0"/>
              <a:t>πρόσθεσης</a:t>
            </a:r>
            <a:r>
              <a:rPr lang="el-GR" sz="1400" dirty="0"/>
              <a:t>, αφαίρεσης, πολλαπλασιασμού και διαίρεσης.</a:t>
            </a:r>
          </a:p>
          <a:p>
            <a:pPr lvl="1">
              <a:lnSpc>
                <a:spcPct val="80000"/>
              </a:lnSpc>
              <a:spcBef>
                <a:spcPts val="0"/>
              </a:spcBef>
            </a:pPr>
            <a:r>
              <a:rPr lang="el-GR" sz="1400" b="1" dirty="0" smtClean="0"/>
              <a:t>19</a:t>
            </a:r>
            <a:r>
              <a:rPr lang="el-GR" sz="1400" b="1" baseline="30000" dirty="0"/>
              <a:t>ος</a:t>
            </a:r>
            <a:r>
              <a:rPr lang="el-GR" sz="1400" b="1" dirty="0" smtClean="0"/>
              <a:t> </a:t>
            </a:r>
            <a:r>
              <a:rPr lang="el-GR" sz="1400" b="1" dirty="0"/>
              <a:t>αιώνας (1804). </a:t>
            </a:r>
            <a:r>
              <a:rPr lang="el-GR" sz="1400" dirty="0"/>
              <a:t>Μηχανή του </a:t>
            </a:r>
            <a:r>
              <a:rPr lang="el-GR" sz="1400" dirty="0" err="1"/>
              <a:t>Jacquard</a:t>
            </a:r>
            <a:r>
              <a:rPr lang="el-GR" sz="1400" dirty="0"/>
              <a:t>. Χρησιμοποιούσε διάτρητες κάρτες (σαν αποθηκευμένα προγράμματα)  για να ελέγχει την ανύψωση εξαρτημάτων στην κατασκευή υφαντών.</a:t>
            </a:r>
          </a:p>
          <a:p>
            <a:pPr lvl="1">
              <a:lnSpc>
                <a:spcPct val="80000"/>
              </a:lnSpc>
              <a:spcBef>
                <a:spcPts val="0"/>
              </a:spcBef>
            </a:pPr>
            <a:r>
              <a:rPr lang="el-GR" sz="1400" b="1" dirty="0" smtClean="0"/>
              <a:t>19</a:t>
            </a:r>
            <a:r>
              <a:rPr lang="el-GR" sz="1400" b="1" baseline="30000" dirty="0"/>
              <a:t>ος</a:t>
            </a:r>
            <a:r>
              <a:rPr lang="el-GR" sz="1400" b="1" dirty="0" smtClean="0"/>
              <a:t> </a:t>
            </a:r>
            <a:r>
              <a:rPr lang="el-GR" sz="1400" b="1" dirty="0"/>
              <a:t>αιώνας (1823). </a:t>
            </a:r>
            <a:r>
              <a:rPr lang="el-GR" sz="1400" dirty="0"/>
              <a:t>H διαφορική μηχανή του </a:t>
            </a:r>
            <a:r>
              <a:rPr lang="el-GR" sz="1400" dirty="0" err="1"/>
              <a:t>Babbage</a:t>
            </a:r>
            <a:r>
              <a:rPr lang="el-GR" sz="1400" dirty="0"/>
              <a:t> σχεδιάστηκε με σκοπό να λύνει </a:t>
            </a:r>
            <a:r>
              <a:rPr lang="el-GR" sz="1400" dirty="0" err="1"/>
              <a:t>πολυωνυμικές</a:t>
            </a:r>
            <a:r>
              <a:rPr lang="el-GR" sz="1400" dirty="0"/>
              <a:t> εξισώσεις. Ο ίδιος σχεδίασε και την αναλυτική μηχανή η οποία μοιράζεται αρκετά χαρακτηριστικά με τους σύγχρονους υπολογιστές.</a:t>
            </a:r>
          </a:p>
          <a:p>
            <a:pPr lvl="1">
              <a:lnSpc>
                <a:spcPct val="80000"/>
              </a:lnSpc>
              <a:spcBef>
                <a:spcPts val="0"/>
              </a:spcBef>
            </a:pPr>
            <a:r>
              <a:rPr lang="el-GR" sz="1400" b="1" dirty="0" smtClean="0"/>
              <a:t>19</a:t>
            </a:r>
            <a:r>
              <a:rPr lang="el-GR" sz="1400" b="1" baseline="30000" dirty="0"/>
              <a:t>ος</a:t>
            </a:r>
            <a:r>
              <a:rPr lang="el-GR" sz="1400" b="1" dirty="0" smtClean="0"/>
              <a:t> </a:t>
            </a:r>
            <a:r>
              <a:rPr lang="el-GR" sz="1400" b="1" dirty="0"/>
              <a:t>αιώνας (1890). </a:t>
            </a:r>
            <a:r>
              <a:rPr lang="el-GR" sz="1400" dirty="0"/>
              <a:t>Ο </a:t>
            </a:r>
            <a:r>
              <a:rPr lang="el-GR" sz="1400" dirty="0" err="1"/>
              <a:t>Hollerith</a:t>
            </a:r>
            <a:r>
              <a:rPr lang="el-GR" sz="1400" dirty="0"/>
              <a:t> σχεδίασε και κατασκεύασε μια προγραμματιζόμενη μηχανή η οποία μπορούσε αυτόματα να διαβάζει, να απαριθμεί και να ταξινομεί δεδομένα τα οποία ήταν αποθηκευμένα σε διάτρητες κάρτες.</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pic>
        <p:nvPicPr>
          <p:cNvPr id="8" name="Picture 5" descr="babb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292080" y="1473554"/>
            <a:ext cx="2925762" cy="3236912"/>
          </a:xfrm>
          <a:prstGeom prst="rect">
            <a:avLst/>
          </a:prstGeom>
          <a:noFill/>
        </p:spPr>
      </p:pic>
      <p:sp>
        <p:nvSpPr>
          <p:cNvPr id="10" name="Rectangle 7"/>
          <p:cNvSpPr/>
          <p:nvPr/>
        </p:nvSpPr>
        <p:spPr>
          <a:xfrm>
            <a:off x="5940325" y="4929516"/>
            <a:ext cx="2088232" cy="26161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1100" dirty="0"/>
              <a:t>Διαφορική μηχανή του </a:t>
            </a:r>
            <a:r>
              <a:rPr lang="en-US" sz="1100" dirty="0"/>
              <a:t>Babbage</a:t>
            </a:r>
            <a:endParaRPr lang="el-GR" sz="1100" dirty="0"/>
          </a:p>
        </p:txBody>
      </p:sp>
    </p:spTree>
    <p:extLst>
      <p:ext uri="{BB962C8B-B14F-4D97-AF65-F5344CB8AC3E}">
        <p14:creationId xmlns:p14="http://schemas.microsoft.com/office/powerpoint/2010/main" val="2848073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Ιστορικό εξέλιξης υπολογιστών </a:t>
            </a:r>
            <a:r>
              <a:rPr lang="en-US" dirty="0" smtClean="0"/>
              <a:t/>
            </a:r>
            <a:br>
              <a:rPr lang="en-US" dirty="0" smtClean="0"/>
            </a:br>
            <a:r>
              <a:rPr lang="el-GR" dirty="0" smtClean="0"/>
              <a:t>(</a:t>
            </a:r>
            <a:r>
              <a:rPr lang="el-GR" dirty="0"/>
              <a:t>1930-1950)</a:t>
            </a:r>
            <a:endParaRPr lang="el-GR" i="1" dirty="0"/>
          </a:p>
        </p:txBody>
      </p:sp>
      <p:sp>
        <p:nvSpPr>
          <p:cNvPr id="5" name="Θέση περιεχομένου 4"/>
          <p:cNvSpPr>
            <a:spLocks noGrp="1"/>
          </p:cNvSpPr>
          <p:nvPr>
            <p:ph idx="1"/>
          </p:nvPr>
        </p:nvSpPr>
        <p:spPr>
          <a:xfrm>
            <a:off x="457200" y="1417340"/>
            <a:ext cx="8291264" cy="2160240"/>
          </a:xfrm>
        </p:spPr>
        <p:txBody>
          <a:bodyPr>
            <a:noAutofit/>
          </a:bodyPr>
          <a:lstStyle/>
          <a:p>
            <a:pPr>
              <a:lnSpc>
                <a:spcPct val="80000"/>
              </a:lnSpc>
              <a:spcBef>
                <a:spcPts val="0"/>
              </a:spcBef>
            </a:pPr>
            <a:r>
              <a:rPr lang="el-GR" sz="2000" dirty="0"/>
              <a:t>Εμφάνιση των ηλεκτρονικών υπολογιστών. </a:t>
            </a:r>
          </a:p>
          <a:p>
            <a:pPr lvl="1">
              <a:lnSpc>
                <a:spcPct val="80000"/>
              </a:lnSpc>
              <a:spcBef>
                <a:spcPts val="0"/>
              </a:spcBef>
            </a:pPr>
            <a:r>
              <a:rPr lang="el-GR" sz="1800" b="1" dirty="0"/>
              <a:t>1939. </a:t>
            </a:r>
            <a:r>
              <a:rPr lang="en-US" sz="1800" dirty="0"/>
              <a:t>ABC (</a:t>
            </a:r>
            <a:r>
              <a:rPr lang="en-US" sz="1800" dirty="0" err="1"/>
              <a:t>Atanasoff</a:t>
            </a:r>
            <a:r>
              <a:rPr lang="en-US" sz="1800" dirty="0"/>
              <a:t> Berry Computer). </a:t>
            </a:r>
            <a:r>
              <a:rPr lang="el-GR" sz="1800" dirty="0"/>
              <a:t>Έλυνε συστήματα γραμμικών εξισώσεων</a:t>
            </a:r>
          </a:p>
          <a:p>
            <a:pPr lvl="1">
              <a:lnSpc>
                <a:spcPct val="80000"/>
              </a:lnSpc>
              <a:spcBef>
                <a:spcPts val="0"/>
              </a:spcBef>
            </a:pPr>
            <a:r>
              <a:rPr lang="el-GR" sz="1800" b="1" dirty="0"/>
              <a:t>1939. </a:t>
            </a:r>
            <a:r>
              <a:rPr lang="el-GR" sz="1800" dirty="0"/>
              <a:t>Ζ1 (</a:t>
            </a:r>
            <a:r>
              <a:rPr lang="en-US" sz="1800" dirty="0"/>
              <a:t>Konrad </a:t>
            </a:r>
            <a:r>
              <a:rPr lang="en-US" sz="1800" dirty="0" err="1"/>
              <a:t>Zuse</a:t>
            </a:r>
            <a:r>
              <a:rPr lang="el-GR" sz="1800" dirty="0"/>
              <a:t>)</a:t>
            </a:r>
            <a:r>
              <a:rPr lang="en-US" sz="1800" dirty="0"/>
              <a:t>. </a:t>
            </a:r>
            <a:r>
              <a:rPr lang="el-GR" sz="1800" dirty="0"/>
              <a:t>Υπολογιστής γενικής χρήσης.</a:t>
            </a:r>
          </a:p>
          <a:p>
            <a:pPr lvl="1">
              <a:lnSpc>
                <a:spcPct val="80000"/>
              </a:lnSpc>
              <a:spcBef>
                <a:spcPts val="0"/>
              </a:spcBef>
            </a:pPr>
            <a:r>
              <a:rPr lang="el-GR" sz="1800" b="1" dirty="0"/>
              <a:t>1946. </a:t>
            </a:r>
            <a:r>
              <a:rPr lang="en-US" sz="1800" dirty="0"/>
              <a:t>ENIAC.</a:t>
            </a:r>
            <a:r>
              <a:rPr lang="el-GR" sz="1800" dirty="0"/>
              <a:t> Υπολογιστής γενικής χρήσης. 18.000 λυχνίες, μήκος 30 μέτρα, ύψος 3 και βάρος 30 τόνους.</a:t>
            </a:r>
          </a:p>
          <a:p>
            <a:pPr lvl="1">
              <a:lnSpc>
                <a:spcPct val="80000"/>
              </a:lnSpc>
              <a:spcBef>
                <a:spcPts val="0"/>
              </a:spcBef>
            </a:pPr>
            <a:r>
              <a:rPr lang="el-GR" sz="1800" b="1" dirty="0"/>
              <a:t>1950.</a:t>
            </a:r>
            <a:r>
              <a:rPr lang="el-GR" sz="1800" dirty="0"/>
              <a:t> </a:t>
            </a:r>
            <a:r>
              <a:rPr lang="en-US" sz="1800" dirty="0"/>
              <a:t>EDVAC. </a:t>
            </a:r>
            <a:r>
              <a:rPr lang="el-GR" sz="1800" dirty="0"/>
              <a:t>Υπολογιστής γενικής χρήσης. Στηρίχθηκε στο μοντέλο </a:t>
            </a:r>
            <a:r>
              <a:rPr lang="en-US" sz="1800" dirty="0"/>
              <a:t>Von Neumann </a:t>
            </a:r>
            <a:r>
              <a:rPr lang="el-GR" sz="1800" dirty="0"/>
              <a:t>και χρησιμοποιούσε την μνήμη για αποθήκευση δεδομένων αλλά και για το πρόγραμμα.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pic>
        <p:nvPicPr>
          <p:cNvPr id="7" name="Picture 5" descr="enia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3563888" y="3321270"/>
            <a:ext cx="3652246" cy="2232000"/>
          </a:xfrm>
          <a:prstGeom prst="rect">
            <a:avLst/>
          </a:prstGeom>
          <a:noFill/>
        </p:spPr>
      </p:pic>
    </p:spTree>
    <p:extLst>
      <p:ext uri="{BB962C8B-B14F-4D97-AF65-F5344CB8AC3E}">
        <p14:creationId xmlns:p14="http://schemas.microsoft.com/office/powerpoint/2010/main" val="1676261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Γενιές Η/Υ από το 1950 μέχρι σήμερα</a:t>
            </a:r>
            <a:endParaRPr lang="el-GR" i="1" dirty="0"/>
          </a:p>
        </p:txBody>
      </p:sp>
      <p:sp>
        <p:nvSpPr>
          <p:cNvPr id="5" name="Θέση περιεχομένου 4"/>
          <p:cNvSpPr>
            <a:spLocks noGrp="1"/>
          </p:cNvSpPr>
          <p:nvPr>
            <p:ph idx="1"/>
          </p:nvPr>
        </p:nvSpPr>
        <p:spPr>
          <a:xfrm>
            <a:off x="457200" y="1255043"/>
            <a:ext cx="4906888" cy="2160240"/>
          </a:xfrm>
        </p:spPr>
        <p:txBody>
          <a:bodyPr>
            <a:noAutofit/>
          </a:bodyPr>
          <a:lstStyle/>
          <a:p>
            <a:pPr>
              <a:lnSpc>
                <a:spcPct val="80000"/>
              </a:lnSpc>
              <a:spcBef>
                <a:spcPts val="0"/>
              </a:spcBef>
            </a:pPr>
            <a:r>
              <a:rPr lang="el-GR" sz="1800" dirty="0"/>
              <a:t>Πρώτη γενιά (1950-1959)</a:t>
            </a:r>
          </a:p>
          <a:p>
            <a:pPr lvl="1">
              <a:lnSpc>
                <a:spcPct val="80000"/>
              </a:lnSpc>
              <a:spcBef>
                <a:spcPts val="0"/>
              </a:spcBef>
            </a:pPr>
            <a:r>
              <a:rPr lang="el-GR" sz="1400" dirty="0"/>
              <a:t>Χρήση λυχνιών κενού ως ηλεκτρονικών διακοπτών. </a:t>
            </a:r>
          </a:p>
          <a:p>
            <a:pPr>
              <a:lnSpc>
                <a:spcPct val="80000"/>
              </a:lnSpc>
              <a:spcBef>
                <a:spcPts val="0"/>
              </a:spcBef>
            </a:pPr>
            <a:r>
              <a:rPr lang="el-GR" sz="1800" dirty="0"/>
              <a:t>Δεύτερη γενιά (1959-1965)</a:t>
            </a:r>
          </a:p>
          <a:p>
            <a:pPr lvl="1">
              <a:lnSpc>
                <a:spcPct val="80000"/>
              </a:lnSpc>
              <a:spcBef>
                <a:spcPts val="0"/>
              </a:spcBef>
            </a:pPr>
            <a:r>
              <a:rPr lang="el-GR" sz="1400" dirty="0"/>
              <a:t>Χρήση τρανζίστορ αντί για λυχνίες κενού. </a:t>
            </a:r>
          </a:p>
          <a:p>
            <a:pPr lvl="1">
              <a:lnSpc>
                <a:spcPct val="80000"/>
              </a:lnSpc>
              <a:spcBef>
                <a:spcPts val="0"/>
              </a:spcBef>
            </a:pPr>
            <a:r>
              <a:rPr lang="el-GR" sz="1400" dirty="0"/>
              <a:t>Μείωση μεγέθους, κόστους. </a:t>
            </a:r>
          </a:p>
          <a:p>
            <a:pPr lvl="1">
              <a:lnSpc>
                <a:spcPct val="80000"/>
              </a:lnSpc>
              <a:spcBef>
                <a:spcPts val="0"/>
              </a:spcBef>
            </a:pPr>
            <a:r>
              <a:rPr lang="el-GR" sz="1400" dirty="0"/>
              <a:t>H δημιουργία των γλωσσών FORTRAN και COBOL επέτρεψε τον προγραμματισμό χωρίς να απαιτείται βαθιά γνώση της αρχιτεκτονικής του υπολογιστή.</a:t>
            </a:r>
          </a:p>
          <a:p>
            <a:pPr>
              <a:lnSpc>
                <a:spcPct val="80000"/>
              </a:lnSpc>
              <a:spcBef>
                <a:spcPts val="0"/>
              </a:spcBef>
            </a:pPr>
            <a:r>
              <a:rPr lang="el-GR" sz="1800" dirty="0"/>
              <a:t>Τρίτη γενιά (1965-1975)</a:t>
            </a:r>
          </a:p>
          <a:p>
            <a:pPr lvl="1">
              <a:lnSpc>
                <a:spcPct val="80000"/>
              </a:lnSpc>
              <a:spcBef>
                <a:spcPts val="0"/>
              </a:spcBef>
            </a:pPr>
            <a:r>
              <a:rPr lang="el-GR" sz="1400" dirty="0"/>
              <a:t>Ανακάλυψη ολοκληρωμένων κυκλωμάτων (Τρανζίστορ, καλωδίωση και άλλα στοιχεία σε ένα μόνο τσιπ). </a:t>
            </a:r>
          </a:p>
          <a:p>
            <a:pPr lvl="1">
              <a:lnSpc>
                <a:spcPct val="80000"/>
              </a:lnSpc>
              <a:spcBef>
                <a:spcPts val="0"/>
              </a:spcBef>
            </a:pPr>
            <a:r>
              <a:rPr lang="el-GR" sz="1400" dirty="0"/>
              <a:t>Μείωση μεγέθους, κόστους. </a:t>
            </a:r>
          </a:p>
          <a:p>
            <a:pPr lvl="1">
              <a:lnSpc>
                <a:spcPct val="80000"/>
              </a:lnSpc>
              <a:spcBef>
                <a:spcPts val="0"/>
              </a:spcBef>
            </a:pPr>
            <a:r>
              <a:rPr lang="el-GR" sz="1400" dirty="0"/>
              <a:t>Αρχές της βιομηχανίας του τυποποιημένου λογισμικού.</a:t>
            </a:r>
          </a:p>
          <a:p>
            <a:pPr>
              <a:lnSpc>
                <a:spcPct val="80000"/>
              </a:lnSpc>
              <a:spcBef>
                <a:spcPts val="0"/>
              </a:spcBef>
            </a:pPr>
            <a:r>
              <a:rPr lang="el-GR" sz="1800" dirty="0"/>
              <a:t>Τέταρτη γενιά (1975-1985)</a:t>
            </a:r>
          </a:p>
          <a:p>
            <a:pPr lvl="1">
              <a:lnSpc>
                <a:spcPct val="80000"/>
              </a:lnSpc>
              <a:spcBef>
                <a:spcPts val="0"/>
              </a:spcBef>
            </a:pPr>
            <a:r>
              <a:rPr lang="el-GR" sz="1400" dirty="0"/>
              <a:t>Εμφάνιση μικροϋπολογιστών. Εμφάνιση δικτύων.</a:t>
            </a:r>
          </a:p>
          <a:p>
            <a:pPr>
              <a:lnSpc>
                <a:spcPct val="80000"/>
              </a:lnSpc>
              <a:spcBef>
                <a:spcPts val="0"/>
              </a:spcBef>
            </a:pPr>
            <a:r>
              <a:rPr lang="el-GR" sz="1800" dirty="0"/>
              <a:t>Πέμπτη γενιά (1985-σήμερα)</a:t>
            </a:r>
          </a:p>
          <a:p>
            <a:pPr lvl="1">
              <a:lnSpc>
                <a:spcPct val="80000"/>
              </a:lnSpc>
              <a:spcBef>
                <a:spcPts val="0"/>
              </a:spcBef>
            </a:pPr>
            <a:r>
              <a:rPr lang="el-GR" sz="1400" dirty="0"/>
              <a:t>Εμφάνιση φορητών υπολογιστών, υπολογιστών χειρός. Εμφάνιση πολυμέσων. </a:t>
            </a:r>
          </a:p>
          <a:p>
            <a:pPr lvl="1">
              <a:lnSpc>
                <a:spcPct val="80000"/>
              </a:lnSpc>
              <a:spcBef>
                <a:spcPts val="0"/>
              </a:spcBef>
            </a:pPr>
            <a:r>
              <a:rPr lang="el-GR" sz="1400" dirty="0"/>
              <a:t>Εμφάνιση εικονικής πραγματικότητας. </a:t>
            </a:r>
          </a:p>
          <a:p>
            <a:pPr lvl="1">
              <a:lnSpc>
                <a:spcPct val="80000"/>
              </a:lnSpc>
              <a:spcBef>
                <a:spcPts val="0"/>
              </a:spcBef>
            </a:pPr>
            <a:r>
              <a:rPr lang="el-GR" sz="1400" dirty="0"/>
              <a:t>Εμφάνιση διαδικτύου.</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pic>
        <p:nvPicPr>
          <p:cNvPr id="8" name="Picture 6" descr="motherboard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508104" y="1395252"/>
            <a:ext cx="2244725" cy="1866900"/>
          </a:xfrm>
          <a:prstGeom prst="rect">
            <a:avLst/>
          </a:prstGeom>
          <a:noFill/>
        </p:spPr>
      </p:pic>
      <p:pic>
        <p:nvPicPr>
          <p:cNvPr id="9" name="Picture 8" descr="CPU_with_pi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508104" y="3403440"/>
            <a:ext cx="2914650" cy="1878012"/>
          </a:xfrm>
          <a:prstGeom prst="rect">
            <a:avLst/>
          </a:prstGeom>
          <a:noFill/>
        </p:spPr>
      </p:pic>
    </p:spTree>
    <p:extLst>
      <p:ext uri="{BB962C8B-B14F-4D97-AF65-F5344CB8AC3E}">
        <p14:creationId xmlns:p14="http://schemas.microsoft.com/office/powerpoint/2010/main" val="3729578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Τεχνολογική Εξέλιξη</a:t>
            </a:r>
            <a:endParaRPr lang="el-GR" i="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29</a:t>
            </a:fld>
            <a:endParaRPr lang="el-GR" dirty="0"/>
          </a:p>
        </p:txBody>
      </p:sp>
      <p:pic>
        <p:nvPicPr>
          <p:cNvPr id="3" name="Εικόνα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855" y="1201316"/>
            <a:ext cx="6551145" cy="4320000"/>
          </a:xfrm>
          <a:prstGeom prst="rect">
            <a:avLst/>
          </a:prstGeom>
        </p:spPr>
      </p:pic>
    </p:spTree>
    <p:extLst>
      <p:ext uri="{BB962C8B-B14F-4D97-AF65-F5344CB8AC3E}">
        <p14:creationId xmlns:p14="http://schemas.microsoft.com/office/powerpoint/2010/main" val="4079157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Συσκευές 3 ακροδεκτών</a:t>
            </a:r>
            <a:endParaRPr lang="el-GR" i="1" dirty="0"/>
          </a:p>
        </p:txBody>
      </p:sp>
      <p:sp>
        <p:nvSpPr>
          <p:cNvPr id="5" name="Θέση περιεχομένου 4"/>
          <p:cNvSpPr>
            <a:spLocks noGrp="1"/>
          </p:cNvSpPr>
          <p:nvPr>
            <p:ph idx="1"/>
          </p:nvPr>
        </p:nvSpPr>
        <p:spPr>
          <a:xfrm>
            <a:off x="457200" y="1255043"/>
            <a:ext cx="4402832" cy="2160240"/>
          </a:xfrm>
        </p:spPr>
        <p:txBody>
          <a:bodyPr>
            <a:noAutofit/>
          </a:bodyPr>
          <a:lstStyle/>
          <a:p>
            <a:pPr>
              <a:lnSpc>
                <a:spcPct val="80000"/>
              </a:lnSpc>
              <a:spcBef>
                <a:spcPts val="0"/>
              </a:spcBef>
            </a:pPr>
            <a:r>
              <a:rPr lang="el-GR" sz="1800" dirty="0"/>
              <a:t>Συσκευές στις οποίες μπορούμε να ελέγξουμε το ηλεκτρικό ρεύμα που διέρχεται ανάμεσα στους δυο ακροδέκτες εφαρμόζοντας ένα ρεύμα στον τρίτο ακροδέκτη. Οι συσκευές αυτές μπορούν να χρησιμοποιηθούν ως:</a:t>
            </a:r>
          </a:p>
          <a:p>
            <a:pPr lvl="1">
              <a:lnSpc>
                <a:spcPct val="80000"/>
              </a:lnSpc>
              <a:spcBef>
                <a:spcPts val="0"/>
              </a:spcBef>
            </a:pPr>
            <a:r>
              <a:rPr lang="el-GR" sz="1800" dirty="0"/>
              <a:t>ενισχυτές σήματος </a:t>
            </a:r>
          </a:p>
          <a:p>
            <a:pPr lvl="1">
              <a:lnSpc>
                <a:spcPct val="80000"/>
              </a:lnSpc>
              <a:spcBef>
                <a:spcPts val="0"/>
              </a:spcBef>
            </a:pPr>
            <a:r>
              <a:rPr lang="el-GR" sz="1800" dirty="0"/>
              <a:t>ηλεκτρικοί διακόπτες</a:t>
            </a:r>
          </a:p>
          <a:p>
            <a:pPr>
              <a:lnSpc>
                <a:spcPct val="80000"/>
              </a:lnSpc>
              <a:spcBef>
                <a:spcPts val="0"/>
              </a:spcBef>
            </a:pPr>
            <a:endParaRPr lang="en-US" sz="1800" dirty="0" smtClean="0"/>
          </a:p>
          <a:p>
            <a:pPr>
              <a:lnSpc>
                <a:spcPct val="80000"/>
              </a:lnSpc>
              <a:spcBef>
                <a:spcPts val="0"/>
              </a:spcBef>
            </a:pPr>
            <a:endParaRPr lang="en-US" sz="1800" dirty="0" smtClean="0"/>
          </a:p>
          <a:p>
            <a:pPr marL="0" indent="0">
              <a:lnSpc>
                <a:spcPct val="80000"/>
              </a:lnSpc>
              <a:spcBef>
                <a:spcPts val="0"/>
              </a:spcBef>
              <a:buNone/>
            </a:pPr>
            <a:r>
              <a:rPr lang="el-GR" sz="1800" dirty="0"/>
              <a:t>Πολλές τέτοιες συσκευές μπορούν να είναι συνδεδεμένες μεταξύ τους έτσι ώστε η έξοδος του ενός να αποτελεί είσοδο για την άλλη υλοποιώντας με αυτό τον τρόπο πολύπλοκα λογικά κυκλώματα.</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30</a:t>
            </a:fld>
            <a:endParaRPr lang="el-GR" dirty="0"/>
          </a:p>
        </p:txBody>
      </p:sp>
      <p:pic>
        <p:nvPicPr>
          <p:cNvPr id="2" name="Εικόνα 1"/>
          <p:cNvPicPr>
            <a:picLocks noChangeAspect="1"/>
          </p:cNvPicPr>
          <p:nvPr/>
        </p:nvPicPr>
        <p:blipFill>
          <a:blip r:embed="rId3"/>
          <a:stretch>
            <a:fillRect/>
          </a:stretch>
        </p:blipFill>
        <p:spPr>
          <a:xfrm>
            <a:off x="4788024" y="1355014"/>
            <a:ext cx="4273666" cy="3956647"/>
          </a:xfrm>
          <a:prstGeom prst="rect">
            <a:avLst/>
          </a:prstGeom>
        </p:spPr>
      </p:pic>
    </p:spTree>
    <p:extLst>
      <p:ext uri="{BB962C8B-B14F-4D97-AF65-F5344CB8AC3E}">
        <p14:creationId xmlns:p14="http://schemas.microsoft.com/office/powerpoint/2010/main" val="1061779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Ολοκληρωμένα κυκλώματα</a:t>
            </a:r>
            <a:endParaRPr lang="el-GR" i="1" dirty="0"/>
          </a:p>
        </p:txBody>
      </p:sp>
      <p:sp>
        <p:nvSpPr>
          <p:cNvPr id="5" name="Θέση περιεχομένου 4"/>
          <p:cNvSpPr>
            <a:spLocks noGrp="1"/>
          </p:cNvSpPr>
          <p:nvPr>
            <p:ph idx="1"/>
          </p:nvPr>
        </p:nvSpPr>
        <p:spPr>
          <a:xfrm>
            <a:off x="457200" y="1255043"/>
            <a:ext cx="4906888" cy="2160240"/>
          </a:xfrm>
        </p:spPr>
        <p:txBody>
          <a:bodyPr>
            <a:noAutofit/>
          </a:bodyPr>
          <a:lstStyle/>
          <a:p>
            <a:pPr>
              <a:lnSpc>
                <a:spcPct val="80000"/>
              </a:lnSpc>
              <a:spcBef>
                <a:spcPts val="0"/>
              </a:spcBef>
            </a:pPr>
            <a:r>
              <a:rPr lang="el-GR" sz="1800" dirty="0"/>
              <a:t>Τα ολοκληρωμένα κυκλώματα μπορούν να είναι πολύ μικρά σε μέγεθος με 1.000.000 τρανζίστορ ανά τετραγωνικό εκατοστό. Μπορούμε να τα ανοίγουμε και να τα κλείνουμε με μεγάλη ταχύτητα κάθε 0,000000001 δευτερόλεπτα.</a:t>
            </a:r>
          </a:p>
          <a:p>
            <a:pPr>
              <a:lnSpc>
                <a:spcPct val="80000"/>
              </a:lnSpc>
              <a:spcBef>
                <a:spcPts val="0"/>
              </a:spcBef>
            </a:pPr>
            <a:endParaRPr lang="en-US" sz="1800" dirty="0" smtClean="0"/>
          </a:p>
          <a:p>
            <a:r>
              <a:rPr lang="en-US" sz="1800" dirty="0"/>
              <a:t>MIPS = </a:t>
            </a:r>
            <a:r>
              <a:rPr lang="el-GR" sz="1800" dirty="0"/>
              <a:t>Μονάδα μέτρησης ισχύος υπολογιστή. Σημαίνει εκατομμύρια εντολές μηχανής που εκτελούνται σε ένα δευτερόλεπτο. </a:t>
            </a:r>
          </a:p>
          <a:p>
            <a:pPr marL="0" indent="360363">
              <a:buNone/>
            </a:pPr>
            <a:r>
              <a:rPr lang="en-US" sz="1800" dirty="0"/>
              <a:t>PCs 1987 </a:t>
            </a:r>
            <a:r>
              <a:rPr lang="en-US" sz="1800" dirty="0">
                <a:sym typeface="Wingdings" pitchFamily="2" charset="2"/>
              </a:rPr>
              <a:t> ¼ MIPS</a:t>
            </a:r>
          </a:p>
          <a:p>
            <a:pPr marL="0" indent="360363">
              <a:buNone/>
            </a:pPr>
            <a:r>
              <a:rPr lang="en-US" sz="1800" dirty="0">
                <a:sym typeface="Wingdings" pitchFamily="2" charset="2"/>
              </a:rPr>
              <a:t>PCs 2004  &gt; 100MIPS</a:t>
            </a:r>
            <a:endParaRPr lang="el-GR" sz="1800" dirty="0"/>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31</a:t>
            </a:fld>
            <a:endParaRPr lang="el-GR" dirty="0"/>
          </a:p>
        </p:txBody>
      </p:sp>
      <p:pic>
        <p:nvPicPr>
          <p:cNvPr id="7" name="Picture 4" descr="transistor-h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0072" y="1436497"/>
            <a:ext cx="3816350" cy="3678237"/>
          </a:xfrm>
          <a:prstGeom prst="rect">
            <a:avLst/>
          </a:prstGeom>
          <a:noFill/>
          <a:ln w="9525">
            <a:noFill/>
            <a:miter lim="800000"/>
            <a:headEnd/>
            <a:tailEnd/>
          </a:ln>
        </p:spPr>
      </p:pic>
    </p:spTree>
    <p:extLst>
      <p:ext uri="{BB962C8B-B14F-4D97-AF65-F5344CB8AC3E}">
        <p14:creationId xmlns:p14="http://schemas.microsoft.com/office/powerpoint/2010/main" val="391137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Νόμος του </a:t>
            </a:r>
            <a:r>
              <a:rPr lang="en-US" dirty="0"/>
              <a:t>Moore</a:t>
            </a:r>
            <a:endParaRPr lang="el-GR" i="1" dirty="0"/>
          </a:p>
        </p:txBody>
      </p:sp>
      <p:sp>
        <p:nvSpPr>
          <p:cNvPr id="5" name="Θέση περιεχομένου 4"/>
          <p:cNvSpPr>
            <a:spLocks noGrp="1"/>
          </p:cNvSpPr>
          <p:nvPr>
            <p:ph idx="1"/>
          </p:nvPr>
        </p:nvSpPr>
        <p:spPr>
          <a:xfrm>
            <a:off x="457200" y="1255043"/>
            <a:ext cx="4258816" cy="2160240"/>
          </a:xfrm>
        </p:spPr>
        <p:txBody>
          <a:bodyPr>
            <a:noAutofit/>
          </a:bodyPr>
          <a:lstStyle/>
          <a:p>
            <a:r>
              <a:rPr lang="el-GR" sz="2000" dirty="0"/>
              <a:t>Από το 1960 και μέχρι σήμερα ο αριθμός των τρανζίστορ που μπορούν να τοποθετηθούν σε ένα δεδομένο εμβαδόν διπλασιάζεται κάθε 18 μήνες.</a:t>
            </a:r>
          </a:p>
          <a:p>
            <a:r>
              <a:rPr lang="el-GR" sz="2000" dirty="0"/>
              <a:t>Πρόκειται για εμπειρικό κανόνα που επιβεβαιώνεται σε γενικές γραμμές στην πράξη, δείχνει τον ρυθμό εξέλιξης των υπολογιστικών συστημάτων.</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32</a:t>
            </a:fld>
            <a:endParaRPr lang="el-GR" dirty="0"/>
          </a:p>
        </p:txBody>
      </p:sp>
      <p:sp>
        <p:nvSpPr>
          <p:cNvPr id="8" name="TextBox 7"/>
          <p:cNvSpPr txBox="1"/>
          <p:nvPr/>
        </p:nvSpPr>
        <p:spPr>
          <a:xfrm>
            <a:off x="4750043" y="1345332"/>
            <a:ext cx="4286453" cy="739775"/>
          </a:xfrm>
          <a:prstGeom prst="rect">
            <a:avLst/>
          </a:prstGeom>
          <a:noFill/>
        </p:spPr>
        <p:txBody>
          <a:bodyPr wrap="square">
            <a:spAutoFit/>
          </a:bodyPr>
          <a:lstStyle/>
          <a:p>
            <a:pPr>
              <a:defRPr/>
            </a:pPr>
            <a:r>
              <a:rPr lang="el-GR" sz="1400" dirty="0">
                <a:latin typeface="+mj-lt"/>
              </a:rPr>
              <a:t>Υπολογισμός 2037 ψηφίων του π=3,1415...</a:t>
            </a:r>
          </a:p>
          <a:p>
            <a:pPr>
              <a:defRPr/>
            </a:pPr>
            <a:r>
              <a:rPr lang="el-GR" sz="1400" dirty="0">
                <a:latin typeface="+mj-lt"/>
              </a:rPr>
              <a:t>(1949-</a:t>
            </a:r>
            <a:r>
              <a:rPr lang="en-US" sz="1400" dirty="0">
                <a:latin typeface="+mj-lt"/>
              </a:rPr>
              <a:t>ENIAC</a:t>
            </a:r>
            <a:r>
              <a:rPr lang="el-GR" sz="1400" dirty="0">
                <a:latin typeface="+mj-lt"/>
              </a:rPr>
              <a:t>)</a:t>
            </a:r>
            <a:r>
              <a:rPr lang="en-US" sz="1400" dirty="0">
                <a:latin typeface="+mj-lt"/>
              </a:rPr>
              <a:t> </a:t>
            </a:r>
            <a:r>
              <a:rPr lang="el-GR" sz="1400" dirty="0">
                <a:latin typeface="+mj-lt"/>
              </a:rPr>
              <a:t>σε </a:t>
            </a:r>
            <a:r>
              <a:rPr lang="en-US" sz="1400" dirty="0">
                <a:latin typeface="+mj-lt"/>
              </a:rPr>
              <a:t>70 </a:t>
            </a:r>
            <a:r>
              <a:rPr lang="el-GR" sz="1400" dirty="0">
                <a:latin typeface="+mj-lt"/>
              </a:rPr>
              <a:t>ώρες</a:t>
            </a:r>
          </a:p>
          <a:p>
            <a:pPr>
              <a:defRPr/>
            </a:pPr>
            <a:r>
              <a:rPr lang="en-US" sz="1400" dirty="0">
                <a:latin typeface="+mj-lt"/>
              </a:rPr>
              <a:t>(H/Y - </a:t>
            </a:r>
            <a:r>
              <a:rPr lang="el-GR" sz="1400" dirty="0">
                <a:latin typeface="+mj-lt"/>
              </a:rPr>
              <a:t>σήμερα</a:t>
            </a:r>
            <a:r>
              <a:rPr lang="en-US" sz="1400" dirty="0">
                <a:latin typeface="+mj-lt"/>
              </a:rPr>
              <a:t>)</a:t>
            </a:r>
            <a:r>
              <a:rPr lang="el-GR" sz="1400" dirty="0">
                <a:latin typeface="+mj-lt"/>
              </a:rPr>
              <a:t> σε λιγότερο από 3,5 δευτερόλεπτα</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4788024" y="2215033"/>
            <a:ext cx="3935065" cy="2952000"/>
          </a:xfrm>
          <a:prstGeom prst="rect">
            <a:avLst/>
          </a:prstGeom>
          <a:noFill/>
        </p:spPr>
      </p:pic>
    </p:spTree>
    <p:extLst>
      <p:ext uri="{BB962C8B-B14F-4D97-AF65-F5344CB8AC3E}">
        <p14:creationId xmlns:p14="http://schemas.microsoft.com/office/powerpoint/2010/main" val="3644941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Βασικές καινοτομίες που επιτάχυναν την εξέλιξη των υπολογιστών</a:t>
            </a:r>
            <a:endParaRPr lang="el-GR" i="1" dirty="0"/>
          </a:p>
        </p:txBody>
      </p:sp>
      <p:sp>
        <p:nvSpPr>
          <p:cNvPr id="5" name="Θέση περιεχομένου 4"/>
          <p:cNvSpPr>
            <a:spLocks noGrp="1"/>
          </p:cNvSpPr>
          <p:nvPr>
            <p:ph idx="1"/>
          </p:nvPr>
        </p:nvSpPr>
        <p:spPr>
          <a:xfrm>
            <a:off x="451314" y="1417340"/>
            <a:ext cx="8235486" cy="2160240"/>
          </a:xfrm>
        </p:spPr>
        <p:txBody>
          <a:bodyPr>
            <a:noAutofit/>
          </a:bodyPr>
          <a:lstStyle/>
          <a:p>
            <a:r>
              <a:rPr lang="el-GR" sz="2200" dirty="0"/>
              <a:t>Εμπορικοί υπολογιστές</a:t>
            </a:r>
          </a:p>
          <a:p>
            <a:r>
              <a:rPr lang="el-GR" sz="2200" dirty="0"/>
              <a:t>Τρανζίστορ</a:t>
            </a:r>
          </a:p>
          <a:p>
            <a:r>
              <a:rPr lang="el-GR" sz="2200" dirty="0"/>
              <a:t>Γλώσσες προγραμματισμού υψηλού επιπέδου</a:t>
            </a:r>
          </a:p>
          <a:p>
            <a:r>
              <a:rPr lang="el-GR" sz="2200" dirty="0"/>
              <a:t>Ολοκληρωμένα κυκλώματα – μίνι υπολογιστές</a:t>
            </a:r>
          </a:p>
          <a:p>
            <a:r>
              <a:rPr lang="el-GR" sz="2200" dirty="0"/>
              <a:t>Διάθεση τυποποιημένων εμπορικών πακέτων </a:t>
            </a:r>
          </a:p>
          <a:p>
            <a:r>
              <a:rPr lang="el-GR" sz="2200" dirty="0"/>
              <a:t>Εμφάνιση μικροϋπολογιστών για εταιρική αλλά και προσωπική χρήση</a:t>
            </a:r>
          </a:p>
          <a:p>
            <a:r>
              <a:rPr lang="el-GR" sz="2200" dirty="0"/>
              <a:t>Διαδίκτυο</a:t>
            </a:r>
          </a:p>
          <a:p>
            <a:r>
              <a:rPr lang="el-GR" sz="2200" dirty="0"/>
              <a:t>Κινητές συσκευές</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4037501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301773"/>
            <a:ext cx="8784976" cy="952500"/>
          </a:xfrm>
        </p:spPr>
        <p:txBody>
          <a:bodyPr>
            <a:normAutofit/>
          </a:bodyPr>
          <a:lstStyle/>
          <a:p>
            <a:r>
              <a:rPr lang="el-GR" sz="3600" dirty="0"/>
              <a:t>Εξέλιξη υπολογιστών – </a:t>
            </a:r>
            <a:r>
              <a:rPr lang="el-GR" sz="3600" dirty="0" smtClean="0"/>
              <a:t>εξέλιξη </a:t>
            </a:r>
            <a:r>
              <a:rPr lang="el-GR" sz="3600" dirty="0"/>
              <a:t>αυτοκινήτων</a:t>
            </a:r>
            <a:endParaRPr lang="el-GR" sz="3600" i="1" dirty="0"/>
          </a:p>
        </p:txBody>
      </p:sp>
      <p:sp>
        <p:nvSpPr>
          <p:cNvPr id="5" name="Θέση περιεχομένου 4"/>
          <p:cNvSpPr>
            <a:spLocks noGrp="1"/>
          </p:cNvSpPr>
          <p:nvPr>
            <p:ph idx="1"/>
          </p:nvPr>
        </p:nvSpPr>
        <p:spPr>
          <a:xfrm>
            <a:off x="451314" y="1417340"/>
            <a:ext cx="6280926" cy="2160240"/>
          </a:xfrm>
        </p:spPr>
        <p:txBody>
          <a:bodyPr>
            <a:noAutofit/>
          </a:bodyPr>
          <a:lstStyle/>
          <a:p>
            <a:r>
              <a:rPr lang="el-GR" sz="1600" dirty="0"/>
              <a:t>"Αν η General </a:t>
            </a:r>
            <a:r>
              <a:rPr lang="el-GR" sz="1600" dirty="0" err="1"/>
              <a:t>Motors</a:t>
            </a:r>
            <a:r>
              <a:rPr lang="el-GR" sz="1600" dirty="0"/>
              <a:t> είχε τον ρυθμό εξέλιξης που έχει παρατηρηθεί στην βιομηχανία των υπολογιστικών συστημάτων θα μπορούσαμε να οδηγούμε  αυτοκίνητα των 25 δολαρίων που θα κατανάλωναν ένα λίτρο βενζίνης στα 1000 χιλιόμετρα" (</a:t>
            </a:r>
            <a:r>
              <a:rPr lang="el-GR" sz="1600" dirty="0" err="1"/>
              <a:t>Bill</a:t>
            </a:r>
            <a:r>
              <a:rPr lang="el-GR" sz="1600" dirty="0"/>
              <a:t> </a:t>
            </a:r>
            <a:r>
              <a:rPr lang="el-GR" sz="1600" dirty="0" err="1"/>
              <a:t>Gates</a:t>
            </a:r>
            <a:r>
              <a:rPr lang="el-GR" sz="1600" dirty="0"/>
              <a:t>)</a:t>
            </a:r>
          </a:p>
          <a:p>
            <a:r>
              <a:rPr lang="el-GR" sz="1600" dirty="0" smtClean="0"/>
              <a:t>Η </a:t>
            </a:r>
            <a:r>
              <a:rPr lang="el-GR" sz="1600" dirty="0"/>
              <a:t>απάντηση της General </a:t>
            </a:r>
            <a:r>
              <a:rPr lang="el-GR" sz="1600" dirty="0" err="1"/>
              <a:t>Motors</a:t>
            </a:r>
            <a:r>
              <a:rPr lang="el-GR" sz="1600" dirty="0"/>
              <a:t> ανάμεσα σε άλλα ανέφερε:</a:t>
            </a:r>
          </a:p>
          <a:p>
            <a:pPr lvl="1"/>
            <a:r>
              <a:rPr lang="el-GR" sz="1600" dirty="0"/>
              <a:t>Αν η GM είχε αναπτύξει τεχνολογία όπως της Microsoft τότε:</a:t>
            </a:r>
          </a:p>
          <a:p>
            <a:pPr lvl="2"/>
            <a:r>
              <a:rPr lang="el-GR" sz="1400" dirty="0"/>
              <a:t>Χωρίς κανένα προφανή λόγο το αυτοκίνητό σας θα έπαυε να λειτουργεί δύο φορές την ημέρα.</a:t>
            </a:r>
          </a:p>
          <a:p>
            <a:pPr lvl="1">
              <a:lnSpc>
                <a:spcPct val="80000"/>
              </a:lnSpc>
              <a:spcBef>
                <a:spcPts val="0"/>
              </a:spcBef>
            </a:pPr>
            <a:endParaRPr lang="el-GR" sz="1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34</a:t>
            </a:fld>
            <a:endParaRPr lang="el-GR"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6460742" y="2229569"/>
            <a:ext cx="2318515" cy="1694515"/>
          </a:xfrm>
          <a:prstGeom prst="rect">
            <a:avLst/>
          </a:prstGeom>
          <a:noFill/>
        </p:spPr>
      </p:pic>
      <p:sp>
        <p:nvSpPr>
          <p:cNvPr id="8" name="Θέση περιεχομένου 4"/>
          <p:cNvSpPr txBox="1">
            <a:spLocks/>
          </p:cNvSpPr>
          <p:nvPr/>
        </p:nvSpPr>
        <p:spPr>
          <a:xfrm>
            <a:off x="451314" y="3924084"/>
            <a:ext cx="6280926" cy="21602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l-GR" sz="1400" dirty="0" smtClean="0"/>
              <a:t>Κάθε φορά που θα κυκλοφορούσε νέο μοντέλο θα έπρεπε να μάθει κανείς να το οδηγεί από την αρχή.</a:t>
            </a:r>
          </a:p>
          <a:p>
            <a:pPr lvl="2"/>
            <a:r>
              <a:rPr lang="el-GR" sz="1400" dirty="0" smtClean="0"/>
              <a:t>Ο αερόσακος θα ρωτούσε "Είστε σίγουρος;" πριν ενεργοποιηθεί.</a:t>
            </a:r>
          </a:p>
          <a:p>
            <a:pPr lvl="2"/>
            <a:r>
              <a:rPr lang="el-GR" sz="1400" dirty="0" smtClean="0"/>
              <a:t>Θα έπρεπε να πατήσεις το πλήκτρο "Έναρξη" για να σβήσεις την μηχανή.</a:t>
            </a:r>
          </a:p>
          <a:p>
            <a:pPr lvl="1">
              <a:lnSpc>
                <a:spcPct val="80000"/>
              </a:lnSpc>
              <a:spcBef>
                <a:spcPts val="0"/>
              </a:spcBef>
            </a:pPr>
            <a:endParaRPr lang="el-GR" sz="1400" dirty="0"/>
          </a:p>
        </p:txBody>
      </p:sp>
    </p:spTree>
    <p:extLst>
      <p:ext uri="{BB962C8B-B14F-4D97-AF65-F5344CB8AC3E}">
        <p14:creationId xmlns:p14="http://schemas.microsoft.com/office/powerpoint/2010/main" val="3097935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fontScale="90000"/>
          </a:bodyPr>
          <a:lstStyle/>
          <a:p>
            <a:r>
              <a:rPr lang="el-GR" dirty="0"/>
              <a:t>Ο Η/Υ ως μια μηχανή γενικής χρήσης</a:t>
            </a:r>
            <a:endParaRPr lang="el-GR" i="1" dirty="0"/>
          </a:p>
        </p:txBody>
      </p:sp>
      <p:pic>
        <p:nvPicPr>
          <p:cNvPr id="10" name="Picture 2" descr="http://www.architecture411.com/common/notes/1/CAD.bmp"/>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4572000" y="1417340"/>
            <a:ext cx="403860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bestiphoneapps.scriptoor.com/files/2011/07/Computer-games.jpg"/>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381000" y="1417340"/>
            <a:ext cx="4038600" cy="3230880"/>
          </a:xfrm>
          <a:prstGeom prst="rect">
            <a:avLst/>
          </a:prstGeom>
          <a:noFill/>
          <a:extLst>
            <a:ext uri="{909E8E84-426E-40DD-AFC4-6F175D3DCCD1}">
              <a14:hiddenFill xmlns:a14="http://schemas.microsoft.com/office/drawing/2010/main">
                <a:solidFill>
                  <a:srgbClr val="FFFFFF"/>
                </a:solidFill>
              </a14:hiddenFill>
            </a:ext>
          </a:extLst>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35</a:t>
            </a:fld>
            <a:endParaRPr lang="el-GR" dirty="0"/>
          </a:p>
        </p:txBody>
      </p:sp>
    </p:spTree>
    <p:extLst>
      <p:ext uri="{BB962C8B-B14F-4D97-AF65-F5344CB8AC3E}">
        <p14:creationId xmlns:p14="http://schemas.microsoft.com/office/powerpoint/2010/main" val="2557501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1199479"/>
            <a:ext cx="4609638" cy="4131375"/>
          </a:xfrm>
          <a:prstGeom prst="rect">
            <a:avLst/>
          </a:prstGeom>
        </p:spPr>
      </p:pic>
      <p:sp>
        <p:nvSpPr>
          <p:cNvPr id="4" name="Τίτλος 3"/>
          <p:cNvSpPr>
            <a:spLocks noGrp="1"/>
          </p:cNvSpPr>
          <p:nvPr>
            <p:ph type="title"/>
          </p:nvPr>
        </p:nvSpPr>
        <p:spPr>
          <a:xfrm>
            <a:off x="457200" y="301773"/>
            <a:ext cx="8229600" cy="952500"/>
          </a:xfrm>
        </p:spPr>
        <p:txBody>
          <a:bodyPr>
            <a:normAutofit/>
          </a:bodyPr>
          <a:lstStyle/>
          <a:p>
            <a:r>
              <a:rPr lang="el-GR" dirty="0"/>
              <a:t>Ο «αόρατος» υπολογιστής</a:t>
            </a:r>
            <a:endParaRPr lang="el-GR" i="1" dirty="0"/>
          </a:p>
        </p:txBody>
      </p:sp>
      <p:sp>
        <p:nvSpPr>
          <p:cNvPr id="5" name="Θέση περιεχομένου 4"/>
          <p:cNvSpPr>
            <a:spLocks noGrp="1"/>
          </p:cNvSpPr>
          <p:nvPr>
            <p:ph idx="1"/>
          </p:nvPr>
        </p:nvSpPr>
        <p:spPr>
          <a:xfrm>
            <a:off x="457200" y="1255043"/>
            <a:ext cx="4330824" cy="2160240"/>
          </a:xfrm>
        </p:spPr>
        <p:txBody>
          <a:bodyPr>
            <a:noAutofit/>
          </a:bodyPr>
          <a:lstStyle/>
          <a:p>
            <a:pPr>
              <a:lnSpc>
                <a:spcPct val="80000"/>
              </a:lnSpc>
            </a:pPr>
            <a:r>
              <a:rPr lang="el-GR" sz="2400" dirty="0"/>
              <a:t>Ενσωματωμένα Συστήματα </a:t>
            </a:r>
            <a:r>
              <a:rPr lang="el-GR" sz="2400" dirty="0" smtClean="0"/>
              <a:t>(</a:t>
            </a:r>
            <a:r>
              <a:rPr lang="el-GR" sz="2400" dirty="0" err="1" smtClean="0"/>
              <a:t>Embedded</a:t>
            </a:r>
            <a:r>
              <a:rPr lang="el-GR" sz="2400" dirty="0" smtClean="0"/>
              <a:t> Systems) </a:t>
            </a:r>
            <a:endParaRPr lang="el-GR" sz="2400" dirty="0"/>
          </a:p>
          <a:p>
            <a:pPr>
              <a:lnSpc>
                <a:spcPct val="80000"/>
              </a:lnSpc>
            </a:pPr>
            <a:r>
              <a:rPr lang="el-GR" sz="2400" dirty="0"/>
              <a:t>Μικρές συσκευές έχουν σήμερα τεράστια υπολογιστική ισχύ και μεγάλες δυνατότητες αποθήκευσης πληροφορίας</a:t>
            </a:r>
          </a:p>
          <a:p>
            <a:pPr>
              <a:lnSpc>
                <a:spcPct val="80000"/>
              </a:lnSpc>
            </a:pPr>
            <a:r>
              <a:rPr lang="el-GR" sz="2400" dirty="0"/>
              <a:t>Έξυπνες συσκευές</a:t>
            </a:r>
          </a:p>
          <a:p>
            <a:pPr>
              <a:lnSpc>
                <a:spcPct val="80000"/>
              </a:lnSpc>
              <a:spcBef>
                <a:spcPts val="0"/>
              </a:spcBef>
            </a:pPr>
            <a:endParaRPr lang="el-GR" sz="18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36</a:t>
            </a:fld>
            <a:endParaRPr lang="el-GR" dirty="0"/>
          </a:p>
        </p:txBody>
      </p:sp>
    </p:spTree>
    <p:extLst>
      <p:ext uri="{BB962C8B-B14F-4D97-AF65-F5344CB8AC3E}">
        <p14:creationId xmlns:p14="http://schemas.microsoft.com/office/powerpoint/2010/main" val="317708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n-US" dirty="0"/>
              <a:t>Cloud computing</a:t>
            </a:r>
            <a:endParaRPr lang="el-GR" i="1" dirty="0"/>
          </a:p>
        </p:txBody>
      </p:sp>
      <p:sp>
        <p:nvSpPr>
          <p:cNvPr id="5" name="Θέση περιεχομένου 4"/>
          <p:cNvSpPr>
            <a:spLocks noGrp="1"/>
          </p:cNvSpPr>
          <p:nvPr>
            <p:ph idx="1"/>
          </p:nvPr>
        </p:nvSpPr>
        <p:spPr>
          <a:xfrm>
            <a:off x="457200" y="1255043"/>
            <a:ext cx="4258816" cy="2160240"/>
          </a:xfrm>
        </p:spPr>
        <p:txBody>
          <a:bodyPr>
            <a:noAutofit/>
          </a:bodyPr>
          <a:lstStyle/>
          <a:p>
            <a:r>
              <a:rPr lang="el-GR" sz="1800" dirty="0"/>
              <a:t>Το </a:t>
            </a:r>
            <a:r>
              <a:rPr lang="el-GR" sz="1800" dirty="0" err="1"/>
              <a:t>cloud</a:t>
            </a:r>
            <a:r>
              <a:rPr lang="el-GR" sz="1800" dirty="0"/>
              <a:t> </a:t>
            </a:r>
            <a:r>
              <a:rPr lang="el-GR" sz="1800" dirty="0" err="1"/>
              <a:t>computing</a:t>
            </a:r>
            <a:r>
              <a:rPr lang="el-GR" sz="1800" dirty="0"/>
              <a:t> συνδυάζει: </a:t>
            </a:r>
          </a:p>
          <a:p>
            <a:pPr lvl="1"/>
            <a:r>
              <a:rPr lang="el-GR" sz="1600" b="1" dirty="0"/>
              <a:t>Software </a:t>
            </a:r>
            <a:r>
              <a:rPr lang="el-GR" sz="1600" b="1" dirty="0" err="1"/>
              <a:t>as</a:t>
            </a:r>
            <a:r>
              <a:rPr lang="el-GR" sz="1600" b="1" dirty="0"/>
              <a:t> a </a:t>
            </a:r>
            <a:r>
              <a:rPr lang="el-GR" sz="1600" b="1" dirty="0" err="1"/>
              <a:t>Service</a:t>
            </a:r>
            <a:r>
              <a:rPr lang="el-GR" sz="1600" b="1" dirty="0"/>
              <a:t> (</a:t>
            </a:r>
            <a:r>
              <a:rPr lang="el-GR" sz="1600" b="1" dirty="0" err="1"/>
              <a:t>SaaS</a:t>
            </a:r>
            <a:r>
              <a:rPr lang="el-GR" sz="1600" b="1" dirty="0"/>
              <a:t>), </a:t>
            </a:r>
            <a:r>
              <a:rPr lang="el-GR" sz="1600" dirty="0"/>
              <a:t>λογισμικό ως υπηρεσία. Γρήγορες συνδέσεις στο δίκτυο επιτρέπουν την χρήση λογισμικού που εκτελείται σε άλλα υπολογιστικά συστήματα.</a:t>
            </a:r>
          </a:p>
          <a:p>
            <a:pPr lvl="1"/>
            <a:r>
              <a:rPr lang="el-GR" sz="1600" b="1" dirty="0" err="1"/>
              <a:t>Virtualization</a:t>
            </a:r>
            <a:r>
              <a:rPr lang="el-GR" sz="1600" b="1" dirty="0"/>
              <a:t>. </a:t>
            </a:r>
            <a:r>
              <a:rPr lang="el-GR" sz="1600" dirty="0"/>
              <a:t>Μια φυσική οντότητα μπορεί να λειτουργήσει ως πολλές ιδεατές οντότητες. </a:t>
            </a:r>
          </a:p>
          <a:p>
            <a:r>
              <a:rPr lang="el-GR" sz="1600" dirty="0"/>
              <a:t>Το υπολογιστικό σύστημα μαζί με το λογισμικό – εφαρμογές και τα δεδομένα βρίσκεται στο </a:t>
            </a:r>
            <a:r>
              <a:rPr lang="el-GR" sz="1600" dirty="0" err="1"/>
              <a:t>cloud</a:t>
            </a:r>
            <a:r>
              <a:rPr lang="el-GR" sz="1600" dirty="0"/>
              <a:t> που είναι μια υποδομή έτοιμη να φιλοξενήσει ιδεατά υπολογιστικά συστήματα φορτωμένα με εφαρμογές. Η χρέωση γίνεται ανάλογα με την χρήση.</a:t>
            </a:r>
          </a:p>
          <a:p>
            <a:endParaRPr lang="el-GR" sz="1800" dirty="0"/>
          </a:p>
          <a:p>
            <a:pPr>
              <a:lnSpc>
                <a:spcPct val="80000"/>
              </a:lnSpc>
              <a:spcBef>
                <a:spcPts val="0"/>
              </a:spcBef>
            </a:pPr>
            <a:endParaRPr lang="el-GR" sz="1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37</a:t>
            </a:fld>
            <a:endParaRPr lang="el-GR"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24450" y="1777380"/>
            <a:ext cx="2857500" cy="2857500"/>
          </a:xfrm>
          <a:prstGeom prst="rect">
            <a:avLst/>
          </a:prstGeom>
          <a:noFill/>
          <a:ln w="9525">
            <a:noFill/>
            <a:miter lim="800000"/>
            <a:headEnd/>
            <a:tailEnd/>
          </a:ln>
        </p:spPr>
      </p:pic>
    </p:spTree>
    <p:extLst>
      <p:ext uri="{BB962C8B-B14F-4D97-AF65-F5344CB8AC3E}">
        <p14:creationId xmlns:p14="http://schemas.microsoft.com/office/powerpoint/2010/main" val="1885903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138262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39</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eclass.teiep.gr/OpenClass/courses/ACC136/</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Εισαγωγή στην επιστήμη των </a:t>
            </a:r>
            <a:r>
              <a:rPr lang="el-GR" dirty="0" smtClean="0"/>
              <a:t>υπολογιστών</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Μοντέλο </a:t>
            </a:r>
            <a:r>
              <a:rPr lang="en-US" dirty="0"/>
              <a:t>Turing</a:t>
            </a:r>
            <a:endParaRPr lang="el-GR" dirty="0"/>
          </a:p>
        </p:txBody>
      </p:sp>
      <p:sp>
        <p:nvSpPr>
          <p:cNvPr id="5" name="Θέση περιεχομένου 4"/>
          <p:cNvSpPr>
            <a:spLocks noGrp="1"/>
          </p:cNvSpPr>
          <p:nvPr>
            <p:ph idx="1"/>
          </p:nvPr>
        </p:nvSpPr>
        <p:spPr>
          <a:xfrm>
            <a:off x="457200" y="1333500"/>
            <a:ext cx="5050904" cy="3771636"/>
          </a:xfrm>
        </p:spPr>
        <p:txBody>
          <a:bodyPr>
            <a:noAutofit/>
          </a:bodyPr>
          <a:lstStyle/>
          <a:p>
            <a:pPr>
              <a:spcBef>
                <a:spcPts val="200"/>
              </a:spcBef>
              <a:buFont typeface="Wingdings" panose="05000000000000000000" pitchFamily="2" charset="2"/>
              <a:buChar char="§"/>
            </a:pPr>
            <a:r>
              <a:rPr lang="el-GR" sz="2400" dirty="0"/>
              <a:t>Στο μοντέλο </a:t>
            </a:r>
            <a:r>
              <a:rPr lang="el-GR" sz="2400" dirty="0" err="1"/>
              <a:t>Turing</a:t>
            </a:r>
            <a:r>
              <a:rPr lang="el-GR" sz="2400" dirty="0"/>
              <a:t> τα δεδομένα εξόδου εξαρτώνται από τον συνδυασμό δύο παραγόντων: </a:t>
            </a:r>
            <a:endParaRPr lang="el-GR" sz="2400" dirty="0" smtClean="0"/>
          </a:p>
          <a:p>
            <a:pPr lvl="1">
              <a:spcBef>
                <a:spcPts val="200"/>
              </a:spcBef>
              <a:buFont typeface="Wingdings" panose="05000000000000000000" pitchFamily="2" charset="2"/>
              <a:buChar char="§"/>
            </a:pPr>
            <a:r>
              <a:rPr lang="el-GR" sz="2400" dirty="0" smtClean="0"/>
              <a:t>τα </a:t>
            </a:r>
            <a:r>
              <a:rPr lang="el-GR" sz="2400" dirty="0"/>
              <a:t>δεδομένα εισόδου και </a:t>
            </a:r>
            <a:endParaRPr lang="el-GR" sz="2400" dirty="0" smtClean="0"/>
          </a:p>
          <a:p>
            <a:pPr lvl="1">
              <a:spcBef>
                <a:spcPts val="200"/>
              </a:spcBef>
              <a:buFont typeface="Wingdings" panose="05000000000000000000" pitchFamily="2" charset="2"/>
              <a:buChar char="§"/>
            </a:pPr>
            <a:r>
              <a:rPr lang="el-GR" sz="2400" dirty="0" smtClean="0"/>
              <a:t>το </a:t>
            </a:r>
            <a:r>
              <a:rPr lang="el-GR" sz="2400" dirty="0"/>
              <a:t>πρόγραμμα</a:t>
            </a:r>
          </a:p>
          <a:p>
            <a:pPr>
              <a:spcBef>
                <a:spcPts val="200"/>
              </a:spcBef>
              <a:buFont typeface="Wingdings" panose="05000000000000000000" pitchFamily="2" charset="2"/>
              <a:buChar char="§"/>
            </a:pPr>
            <a:r>
              <a:rPr lang="el-GR" sz="2400" dirty="0"/>
              <a:t>Η καθολική μηχανή </a:t>
            </a:r>
            <a:r>
              <a:rPr lang="el-GR" sz="2400" dirty="0" err="1"/>
              <a:t>Turing</a:t>
            </a:r>
            <a:r>
              <a:rPr lang="el-GR" sz="2400" dirty="0"/>
              <a:t> ήταν η πρώτη περιγραφή ενός υπολογιστή δηλαδή ενός μηχανήματος που μπορεί να εκτελέσει οποιονδήποτε υπολογισμό αν τροφοδοτηθεί με το κατάλληλο πρόγραμμα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5</a:t>
            </a:fld>
            <a:endParaRPr lang="el-GR" dirty="0"/>
          </a:p>
        </p:txBody>
      </p:sp>
      <p:pic>
        <p:nvPicPr>
          <p:cNvPr id="2" name="Εικόνα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1149318"/>
            <a:ext cx="3463858" cy="4140000"/>
          </a:xfrm>
          <a:prstGeom prst="rect">
            <a:avLst/>
          </a:prstGeom>
        </p:spPr>
      </p:pic>
    </p:spTree>
    <p:extLst>
      <p:ext uri="{BB962C8B-B14F-4D97-AF65-F5344CB8AC3E}">
        <p14:creationId xmlns:p14="http://schemas.microsoft.com/office/powerpoint/2010/main" val="1464280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Μοντέλο </a:t>
            </a:r>
            <a:r>
              <a:rPr lang="en-US" dirty="0"/>
              <a:t>Turing</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pic>
        <p:nvPicPr>
          <p:cNvPr id="7" name="Εικόνα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6649" y="1489348"/>
            <a:ext cx="7787760" cy="3168352"/>
          </a:xfrm>
          <a:prstGeom prst="rect">
            <a:avLst/>
          </a:prstGeom>
        </p:spPr>
      </p:pic>
    </p:spTree>
    <p:extLst>
      <p:ext uri="{BB962C8B-B14F-4D97-AF65-F5344CB8AC3E}">
        <p14:creationId xmlns:p14="http://schemas.microsoft.com/office/powerpoint/2010/main" val="201889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descr="Computer_hardware_poster_ful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67812" y="1018665"/>
            <a:ext cx="3302116" cy="4680000"/>
          </a:xfrm>
          <a:prstGeom prst="rect">
            <a:avLst/>
          </a:prstGeom>
        </p:spPr>
      </p:pic>
      <p:sp>
        <p:nvSpPr>
          <p:cNvPr id="4" name="Τίτλος 3"/>
          <p:cNvSpPr>
            <a:spLocks noGrp="1"/>
          </p:cNvSpPr>
          <p:nvPr>
            <p:ph type="title"/>
          </p:nvPr>
        </p:nvSpPr>
        <p:spPr/>
        <p:txBody>
          <a:bodyPr>
            <a:normAutofit/>
          </a:bodyPr>
          <a:lstStyle/>
          <a:p>
            <a:r>
              <a:rPr lang="el-GR" dirty="0"/>
              <a:t>Υλικό Υπολογιστή (</a:t>
            </a:r>
            <a:r>
              <a:rPr lang="en-US" dirty="0"/>
              <a:t>Hardware)</a:t>
            </a:r>
            <a:endParaRPr lang="el-GR" dirty="0"/>
          </a:p>
        </p:txBody>
      </p:sp>
      <p:sp>
        <p:nvSpPr>
          <p:cNvPr id="5" name="Θέση περιεχομένου 4"/>
          <p:cNvSpPr>
            <a:spLocks noGrp="1"/>
          </p:cNvSpPr>
          <p:nvPr>
            <p:ph idx="1"/>
          </p:nvPr>
        </p:nvSpPr>
        <p:spPr>
          <a:xfrm>
            <a:off x="457200" y="1333500"/>
            <a:ext cx="5338936" cy="3771636"/>
          </a:xfrm>
        </p:spPr>
        <p:txBody>
          <a:bodyPr>
            <a:noAutofit/>
          </a:bodyPr>
          <a:lstStyle/>
          <a:p>
            <a:pPr>
              <a:spcBef>
                <a:spcPts val="200"/>
              </a:spcBef>
            </a:pPr>
            <a:r>
              <a:rPr lang="el-GR" sz="2200" dirty="0"/>
              <a:t>Υλικό είναι τα συστατικά του υπολογιστή που έχουν φυσική υπόσταση. Για παράδειγμα:</a:t>
            </a:r>
          </a:p>
          <a:p>
            <a:pPr lvl="1">
              <a:spcBef>
                <a:spcPts val="200"/>
              </a:spcBef>
            </a:pPr>
            <a:r>
              <a:rPr lang="el-GR" sz="2200" dirty="0"/>
              <a:t>Κεντρική μονάδα επεξεργασίας (CPU)</a:t>
            </a:r>
          </a:p>
          <a:p>
            <a:pPr lvl="1">
              <a:spcBef>
                <a:spcPts val="200"/>
              </a:spcBef>
            </a:pPr>
            <a:r>
              <a:rPr lang="el-GR" sz="2200" dirty="0"/>
              <a:t>Κύρια μνήμη (</a:t>
            </a:r>
            <a:r>
              <a:rPr lang="el-GR" sz="2200" dirty="0" err="1"/>
              <a:t>Main</a:t>
            </a:r>
            <a:r>
              <a:rPr lang="el-GR" sz="2200" dirty="0"/>
              <a:t> memory)</a:t>
            </a:r>
          </a:p>
          <a:p>
            <a:pPr lvl="1">
              <a:spcBef>
                <a:spcPts val="200"/>
              </a:spcBef>
            </a:pPr>
            <a:r>
              <a:rPr lang="el-GR" sz="2200" dirty="0"/>
              <a:t>Συσκευές εισόδου – εξόδου (</a:t>
            </a:r>
            <a:r>
              <a:rPr lang="el-GR" sz="2200" dirty="0" err="1"/>
              <a:t>Input</a:t>
            </a:r>
            <a:r>
              <a:rPr lang="el-GR" sz="2200" dirty="0"/>
              <a:t> / </a:t>
            </a:r>
            <a:r>
              <a:rPr lang="el-GR" sz="2200" dirty="0" err="1"/>
              <a:t>Output</a:t>
            </a:r>
            <a:r>
              <a:rPr lang="el-GR" sz="2200" dirty="0"/>
              <a:t>)</a:t>
            </a:r>
          </a:p>
          <a:p>
            <a:pPr lvl="2">
              <a:spcBef>
                <a:spcPts val="200"/>
              </a:spcBef>
            </a:pPr>
            <a:r>
              <a:rPr lang="el-GR" sz="2200" dirty="0"/>
              <a:t>Πληκτρολόγιο</a:t>
            </a:r>
          </a:p>
          <a:p>
            <a:pPr lvl="2">
              <a:spcBef>
                <a:spcPts val="200"/>
              </a:spcBef>
            </a:pPr>
            <a:r>
              <a:rPr lang="el-GR" sz="2200" dirty="0"/>
              <a:t>Ποντίκι</a:t>
            </a:r>
          </a:p>
          <a:p>
            <a:pPr lvl="2">
              <a:spcBef>
                <a:spcPts val="200"/>
              </a:spcBef>
            </a:pPr>
            <a:r>
              <a:rPr lang="el-GR" sz="2200" dirty="0"/>
              <a:t>Οθόνη</a:t>
            </a:r>
          </a:p>
          <a:p>
            <a:pPr lvl="2">
              <a:spcBef>
                <a:spcPts val="200"/>
              </a:spcBef>
            </a:pPr>
            <a:r>
              <a:rPr lang="el-GR" sz="2200" dirty="0"/>
              <a:t>Σκληρός Δίσκος</a:t>
            </a:r>
          </a:p>
          <a:p>
            <a:pPr lvl="1">
              <a:spcBef>
                <a:spcPts val="200"/>
              </a:spcBef>
            </a:pPr>
            <a:r>
              <a:rPr lang="el-GR" sz="2200" dirty="0"/>
              <a:t>Δίαυλοι (</a:t>
            </a:r>
            <a:r>
              <a:rPr lang="el-GR" sz="2200" dirty="0" err="1"/>
              <a:t>Busses</a:t>
            </a:r>
            <a:r>
              <a:rPr lang="el-GR" sz="2200" dirty="0"/>
              <a:t>)</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027545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Λογισμικό Υπολογιστών (</a:t>
            </a:r>
            <a:r>
              <a:rPr lang="en-US" dirty="0"/>
              <a:t>Software)</a:t>
            </a:r>
            <a:endParaRPr lang="el-GR" dirty="0"/>
          </a:p>
        </p:txBody>
      </p:sp>
      <p:sp>
        <p:nvSpPr>
          <p:cNvPr id="5" name="Θέση περιεχομένου 4"/>
          <p:cNvSpPr>
            <a:spLocks noGrp="1"/>
          </p:cNvSpPr>
          <p:nvPr>
            <p:ph idx="1"/>
          </p:nvPr>
        </p:nvSpPr>
        <p:spPr>
          <a:xfrm>
            <a:off x="457200" y="1333500"/>
            <a:ext cx="5338936" cy="3771636"/>
          </a:xfrm>
        </p:spPr>
        <p:txBody>
          <a:bodyPr>
            <a:noAutofit/>
          </a:bodyPr>
          <a:lstStyle/>
          <a:p>
            <a:pPr>
              <a:spcBef>
                <a:spcPts val="200"/>
              </a:spcBef>
            </a:pPr>
            <a:r>
              <a:rPr lang="el-GR" sz="2400" dirty="0"/>
              <a:t>Λογισμικό είναι τα προγράμματα που μπορούν να εκτελεστούν σε ένα υπολογιστικό σύστημα.</a:t>
            </a:r>
          </a:p>
          <a:p>
            <a:pPr>
              <a:spcBef>
                <a:spcPts val="200"/>
              </a:spcBef>
            </a:pPr>
            <a:r>
              <a:rPr lang="el-GR" sz="2400" dirty="0"/>
              <a:t>Τα προγράμματα γράφονται σε κάποια γλώσσα προγραμματισμού. </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pic>
        <p:nvPicPr>
          <p:cNvPr id="2" name="Εικόνα 1"/>
          <p:cNvPicPr>
            <a:picLocks noChangeAspect="1"/>
          </p:cNvPicPr>
          <p:nvPr/>
        </p:nvPicPr>
        <p:blipFill>
          <a:blip r:embed="rId3"/>
          <a:stretch>
            <a:fillRect/>
          </a:stretch>
        </p:blipFill>
        <p:spPr>
          <a:xfrm>
            <a:off x="5966320" y="1007079"/>
            <a:ext cx="2395936" cy="1914310"/>
          </a:xfrm>
          <a:prstGeom prst="rect">
            <a:avLst/>
          </a:prstGeom>
        </p:spPr>
      </p:pic>
      <p:sp>
        <p:nvSpPr>
          <p:cNvPr id="8" name="Θέση περιεχομένου 4"/>
          <p:cNvSpPr txBox="1">
            <a:spLocks/>
          </p:cNvSpPr>
          <p:nvPr/>
        </p:nvSpPr>
        <p:spPr>
          <a:xfrm>
            <a:off x="457200" y="3219318"/>
            <a:ext cx="8073954" cy="185182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00"/>
              </a:spcBef>
            </a:pPr>
            <a:r>
              <a:rPr lang="el-GR" sz="2400" dirty="0" smtClean="0"/>
              <a:t>Τα προγράμματα αποθηκεύονται σε μονάδες αποθήκευσης και προκειμένου να εκτελεστούν μεταφέρονται στην μνήμη του υπολογιστικού συστήματος.</a:t>
            </a:r>
          </a:p>
          <a:p>
            <a:pPr>
              <a:spcBef>
                <a:spcPts val="200"/>
              </a:spcBef>
            </a:pPr>
            <a:r>
              <a:rPr lang="el-GR" sz="2400" dirty="0" smtClean="0"/>
              <a:t>Για να εκτελεστεί ένα πρόγραμμα ο επεξεργαστής εκτελεί μια λογική σειρά από εντολές που δίνει το επιθυμητό αποτέλεσμα. </a:t>
            </a:r>
            <a:endParaRPr lang="el-GR" sz="2400" dirty="0"/>
          </a:p>
        </p:txBody>
      </p:sp>
    </p:spTree>
    <p:extLst>
      <p:ext uri="{BB962C8B-B14F-4D97-AF65-F5344CB8AC3E}">
        <p14:creationId xmlns:p14="http://schemas.microsoft.com/office/powerpoint/2010/main" val="158072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Επιστήμη των υπολογιστών</a:t>
            </a:r>
          </a:p>
        </p:txBody>
      </p:sp>
      <p:sp>
        <p:nvSpPr>
          <p:cNvPr id="5" name="Θέση περιεχομένου 4"/>
          <p:cNvSpPr>
            <a:spLocks noGrp="1"/>
          </p:cNvSpPr>
          <p:nvPr>
            <p:ph idx="1"/>
          </p:nvPr>
        </p:nvSpPr>
        <p:spPr>
          <a:xfrm>
            <a:off x="457200" y="1333500"/>
            <a:ext cx="5338936" cy="3771636"/>
          </a:xfrm>
        </p:spPr>
        <p:txBody>
          <a:bodyPr>
            <a:noAutofit/>
          </a:bodyPr>
          <a:lstStyle/>
          <a:p>
            <a:pPr>
              <a:spcBef>
                <a:spcPts val="200"/>
              </a:spcBef>
            </a:pPr>
            <a:r>
              <a:rPr lang="el-GR" sz="1800" dirty="0"/>
              <a:t>Computer </a:t>
            </a:r>
            <a:r>
              <a:rPr lang="el-GR" sz="1800" dirty="0" err="1"/>
              <a:t>Science</a:t>
            </a:r>
            <a:r>
              <a:rPr lang="el-GR" sz="1800" dirty="0"/>
              <a:t> (CS) ή Information </a:t>
            </a:r>
            <a:r>
              <a:rPr lang="el-GR" sz="1800" dirty="0" err="1"/>
              <a:t>Science</a:t>
            </a:r>
            <a:r>
              <a:rPr lang="el-GR" sz="1800" dirty="0"/>
              <a:t> (IS) ή Information </a:t>
            </a:r>
            <a:r>
              <a:rPr lang="el-GR" sz="1800" dirty="0" err="1"/>
              <a:t>Technology</a:t>
            </a:r>
            <a:r>
              <a:rPr lang="el-GR" sz="1800" dirty="0"/>
              <a:t> (IT).</a:t>
            </a:r>
          </a:p>
          <a:p>
            <a:pPr>
              <a:spcBef>
                <a:spcPts val="200"/>
              </a:spcBef>
            </a:pPr>
            <a:r>
              <a:rPr lang="el-GR" sz="1800" u="sng" dirty="0"/>
              <a:t>Επιστήμη Υπολογιστών</a:t>
            </a:r>
            <a:r>
              <a:rPr lang="el-GR" sz="1800" dirty="0"/>
              <a:t> είναι η μελέτη των υπολογιστικών συστημάτων συμπεριλαμβανομένου του υλικού και του λογισμικού. </a:t>
            </a:r>
          </a:p>
          <a:p>
            <a:pPr>
              <a:spcBef>
                <a:spcPts val="200"/>
              </a:spcBef>
            </a:pPr>
            <a:r>
              <a:rPr lang="el-GR" sz="1800" dirty="0"/>
              <a:t>Ορισμένες κατευθύνσεις της επιστήμης υπολογιστών</a:t>
            </a:r>
          </a:p>
          <a:p>
            <a:pPr lvl="1">
              <a:spcBef>
                <a:spcPts val="200"/>
              </a:spcBef>
            </a:pPr>
            <a:r>
              <a:rPr lang="el-GR" sz="1400" dirty="0"/>
              <a:t>Αρχιτεκτονική Η/Υ</a:t>
            </a:r>
          </a:p>
          <a:p>
            <a:pPr lvl="1">
              <a:spcBef>
                <a:spcPts val="200"/>
              </a:spcBef>
            </a:pPr>
            <a:r>
              <a:rPr lang="el-GR" sz="1400" dirty="0"/>
              <a:t>Λειτουργικά Συστήματα</a:t>
            </a:r>
          </a:p>
          <a:p>
            <a:pPr lvl="1">
              <a:spcBef>
                <a:spcPts val="200"/>
              </a:spcBef>
            </a:pPr>
            <a:r>
              <a:rPr lang="el-GR" sz="1400" dirty="0"/>
              <a:t>Αλγόριθμοι </a:t>
            </a:r>
          </a:p>
          <a:p>
            <a:pPr lvl="1">
              <a:spcBef>
                <a:spcPts val="200"/>
              </a:spcBef>
            </a:pPr>
            <a:r>
              <a:rPr lang="el-GR" sz="1400" dirty="0"/>
              <a:t>Γλώσσες προγραμματισμού</a:t>
            </a:r>
          </a:p>
          <a:p>
            <a:pPr lvl="1">
              <a:spcBef>
                <a:spcPts val="200"/>
              </a:spcBef>
            </a:pPr>
            <a:r>
              <a:rPr lang="el-GR" sz="1400" dirty="0"/>
              <a:t>Βάσεις Δεδομένων</a:t>
            </a:r>
          </a:p>
          <a:p>
            <a:pPr lvl="1">
              <a:spcBef>
                <a:spcPts val="200"/>
              </a:spcBef>
            </a:pPr>
            <a:r>
              <a:rPr lang="el-GR" sz="1400" dirty="0"/>
              <a:t>Τεχνητή Νοημοσύνη </a:t>
            </a:r>
          </a:p>
          <a:p>
            <a:pPr lvl="1">
              <a:spcBef>
                <a:spcPts val="200"/>
              </a:spcBef>
            </a:pPr>
            <a:r>
              <a:rPr lang="el-GR" sz="1400" dirty="0"/>
              <a:t>Τεχνολογία Λογισμικού </a:t>
            </a:r>
          </a:p>
          <a:p>
            <a:pPr lvl="1">
              <a:spcBef>
                <a:spcPts val="200"/>
              </a:spcBef>
            </a:pPr>
            <a:r>
              <a:rPr lang="el-GR" sz="1400" dirty="0"/>
              <a:t>Δίκτυα Δεδομένων</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pic>
        <p:nvPicPr>
          <p:cNvPr id="3" name="Εικόνα 2"/>
          <p:cNvPicPr>
            <a:picLocks noChangeAspect="1"/>
          </p:cNvPicPr>
          <p:nvPr/>
        </p:nvPicPr>
        <p:blipFill>
          <a:blip r:embed="rId3"/>
          <a:stretch>
            <a:fillRect/>
          </a:stretch>
        </p:blipFill>
        <p:spPr>
          <a:xfrm>
            <a:off x="5724128" y="1333500"/>
            <a:ext cx="2664183" cy="2036240"/>
          </a:xfrm>
          <a:prstGeom prst="rect">
            <a:avLst/>
          </a:prstGeom>
        </p:spPr>
      </p:pic>
      <p:sp>
        <p:nvSpPr>
          <p:cNvPr id="9" name="TextBox 8"/>
          <p:cNvSpPr txBox="1"/>
          <p:nvPr/>
        </p:nvSpPr>
        <p:spPr>
          <a:xfrm>
            <a:off x="4932040" y="3521875"/>
            <a:ext cx="3960813" cy="1677988"/>
          </a:xfrm>
          <a:prstGeom prst="rect">
            <a:avLst/>
          </a:prstGeom>
          <a:noFill/>
        </p:spPr>
        <p:txBody>
          <a:bodyPr>
            <a:spAutoFit/>
          </a:bodyPr>
          <a:lstStyle/>
          <a:p>
            <a:pPr>
              <a:defRPr/>
            </a:pPr>
            <a:r>
              <a:rPr lang="el-GR" sz="1700" dirty="0">
                <a:latin typeface="+mn-lt"/>
              </a:rPr>
              <a:t>Η επιστήμη των υπολογιστών μελετά το θεωρητικό υπόβαθρο των υπολογιστικών διαδικασιών καθώς και τις χρησιμοποιούμενες τεχνικές έτσι ώστε να είναι δυνατή η πρακτική εφαρμογή της θεωρίας</a:t>
            </a:r>
            <a:r>
              <a:rPr lang="en-US" sz="1700" dirty="0">
                <a:latin typeface="+mn-lt"/>
              </a:rPr>
              <a:t>.</a:t>
            </a:r>
            <a:endParaRPr lang="el-GR" sz="1700" dirty="0">
              <a:latin typeface="+mn-lt"/>
            </a:endParaRPr>
          </a:p>
        </p:txBody>
      </p:sp>
    </p:spTree>
    <p:extLst>
      <p:ext uri="{BB962C8B-B14F-4D97-AF65-F5344CB8AC3E}">
        <p14:creationId xmlns:p14="http://schemas.microsoft.com/office/powerpoint/2010/main" val="25135123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3692</TotalTime>
  <Words>2343</Words>
  <Application>Microsoft Office PowerPoint</Application>
  <PresentationFormat>Προβολή στην οθόνη (16:10)</PresentationFormat>
  <Paragraphs>332</Paragraphs>
  <Slides>42</Slides>
  <Notes>42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42</vt:i4>
      </vt:variant>
    </vt:vector>
  </HeadingPairs>
  <TitlesOfParts>
    <vt:vector size="49" baseType="lpstr">
      <vt:lpstr>Arial Unicode MS</vt:lpstr>
      <vt:lpstr>Arial</vt:lpstr>
      <vt:lpstr>Calibri</vt:lpstr>
      <vt:lpstr>Gill Sans MT</vt:lpstr>
      <vt:lpstr>Times New Roman</vt:lpstr>
      <vt:lpstr>Wingdings</vt:lpstr>
      <vt:lpstr>Θέμα του Office</vt:lpstr>
      <vt:lpstr>Πληροφορική Ι</vt:lpstr>
      <vt:lpstr>Παρουσίαση του PowerPoint</vt:lpstr>
      <vt:lpstr>Άδειες Χρήσης</vt:lpstr>
      <vt:lpstr>Χρηματοδότηση</vt:lpstr>
      <vt:lpstr>Μοντέλο Turing</vt:lpstr>
      <vt:lpstr>Μοντέλο Turing</vt:lpstr>
      <vt:lpstr>Υλικό Υπολογιστή (Hardware)</vt:lpstr>
      <vt:lpstr>Λογισμικό Υπολογιστών (Software)</vt:lpstr>
      <vt:lpstr>Επιστήμη των υπολογιστών</vt:lpstr>
      <vt:lpstr>1. Αρχιτεκτονική Η/Υ</vt:lpstr>
      <vt:lpstr>2. Λειτουργικά Συστήματα  (Operating Systems)</vt:lpstr>
      <vt:lpstr>3. Αλγόριθμοι</vt:lpstr>
      <vt:lpstr>4. Γλώσσες Προγραμματισμού</vt:lpstr>
      <vt:lpstr>5. Βάσεις Δεδομένων (Databases)</vt:lpstr>
      <vt:lpstr>6. Τεχνητή Νοημοσύνη  (Artificial Intelligence)</vt:lpstr>
      <vt:lpstr>7. Τεχνολογία Λογισμικού</vt:lpstr>
      <vt:lpstr>8. Δίκτυα Δεδομένων</vt:lpstr>
      <vt:lpstr>Μηχανές ειδικής χρήσης</vt:lpstr>
      <vt:lpstr>Ο Η/Υ ως μια μηχανή γενικής χρήσης</vt:lpstr>
      <vt:lpstr>Προγράμματα</vt:lpstr>
      <vt:lpstr>Ντετερμινισμός (αιτιοκρατία)  Η/Υ</vt:lpstr>
      <vt:lpstr>Προγράμματα</vt:lpstr>
      <vt:lpstr>Αποθηκευμένο πρόγραμμα</vt:lpstr>
      <vt:lpstr>Ακολουθιακή εκτέλεση εντολών</vt:lpstr>
      <vt:lpstr>Δεδομένα</vt:lpstr>
      <vt:lpstr>Ιστορικό εξέλιξης υπολογιστών  πριν το 1930</vt:lpstr>
      <vt:lpstr>Ιστορικό εξέλιξης υπολογιστών  (1930-1950)</vt:lpstr>
      <vt:lpstr>Γενιές Η/Υ από το 1950 μέχρι σήμερα</vt:lpstr>
      <vt:lpstr>Τεχνολογική Εξέλιξη</vt:lpstr>
      <vt:lpstr>Συσκευές 3 ακροδεκτών</vt:lpstr>
      <vt:lpstr>Ολοκληρωμένα κυκλώματα</vt:lpstr>
      <vt:lpstr>Νόμος του Moore</vt:lpstr>
      <vt:lpstr>Βασικές καινοτομίες που επιτάχυναν την εξέλιξη των υπολογιστών</vt:lpstr>
      <vt:lpstr>Εξέλιξη υπολογιστών – εξέλιξη αυτοκινήτων</vt:lpstr>
      <vt:lpstr>Ο Η/Υ ως μια μηχανή γενικής χρήσης</vt:lpstr>
      <vt:lpstr>Ο «αόρατος» υπολογιστής</vt:lpstr>
      <vt:lpstr>Cloud computing</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263</cp:revision>
  <dcterms:created xsi:type="dcterms:W3CDTF">2012-09-06T09:03:05Z</dcterms:created>
  <dcterms:modified xsi:type="dcterms:W3CDTF">2015-07-21T14:08:59Z</dcterms:modified>
</cp:coreProperties>
</file>