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9" r:id="rId3"/>
    <p:sldId id="257" r:id="rId4"/>
    <p:sldId id="259" r:id="rId5"/>
    <p:sldId id="388" r:id="rId6"/>
    <p:sldId id="442" r:id="rId7"/>
    <p:sldId id="425" r:id="rId8"/>
    <p:sldId id="426" r:id="rId9"/>
    <p:sldId id="429" r:id="rId10"/>
    <p:sldId id="427" r:id="rId11"/>
    <p:sldId id="428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24" r:id="rId24"/>
    <p:sldId id="399" r:id="rId25"/>
    <p:sldId id="400" r:id="rId26"/>
    <p:sldId id="441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43" r:id="rId51"/>
    <p:sldId id="291" r:id="rId52"/>
    <p:sldId id="292" r:id="rId53"/>
    <p:sldId id="293" r:id="rId54"/>
    <p:sldId id="280" r:id="rId55"/>
  </p:sldIdLst>
  <p:sldSz cx="9144000" cy="5715000" type="screen16x10"/>
  <p:notesSz cx="6858000" cy="9144000"/>
  <p:custDataLst>
    <p:tags r:id="rId5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53204" autoAdjust="0"/>
  </p:normalViewPr>
  <p:slideViewPr>
    <p:cSldViewPr>
      <p:cViewPr varScale="1">
        <p:scale>
          <a:sx n="52" d="100"/>
          <a:sy n="52" d="100"/>
        </p:scale>
        <p:origin x="2323" y="29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081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801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7722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253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5637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99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6861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2000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0599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842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31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0786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728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559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7464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280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688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4392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831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4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0229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2249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81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9211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0707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7058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42010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37236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2966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129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556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68595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2719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780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1300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1789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9995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05346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35706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12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26901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127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204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5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674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299311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Υγείας</a:t>
            </a:r>
            <a:r>
              <a:rPr lang="el-GR" sz="1000" b="1" dirty="0" smtClean="0">
                <a:solidFill>
                  <a:schemeClr val="bg1"/>
                </a:solidFill>
              </a:rPr>
              <a:t> – Συστήματα ιατρικής απεικόνισης, Τμήμα </a:t>
            </a:r>
            <a:r>
              <a:rPr lang="el-GR" sz="1000" b="1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1000" b="1" dirty="0" smtClean="0">
                <a:solidFill>
                  <a:schemeClr val="bg1"/>
                </a:solidFill>
              </a:rPr>
              <a:t>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media.2014.10.012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media.2011.12.005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LOGO126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Υγείας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6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Συστήματα ιατρικής απεικόνισης</a:t>
            </a:r>
            <a:r>
              <a:rPr lang="el-GR" sz="2800" b="1" dirty="0" smtClean="0"/>
              <a:t/>
            </a:r>
            <a:br>
              <a:rPr lang="el-GR" sz="2800" b="1" dirty="0" smtClean="0"/>
            </a:br>
            <a:endParaRPr lang="el-GR" sz="2800" b="1" dirty="0"/>
          </a:p>
          <a:p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802694"/>
            <a:ext cx="5256584" cy="1820156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Ψηφιακές ιατρικές εικόνες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Είδη ιατρικών εικόνων</a:t>
            </a:r>
            <a:r>
              <a:rPr lang="en-US" sz="2400" b="1" dirty="0" smtClean="0"/>
              <a:t>:</a:t>
            </a:r>
            <a:endParaRPr lang="el-GR" sz="2400" b="1" dirty="0" smtClean="0"/>
          </a:p>
          <a:p>
            <a:pPr lvl="1">
              <a:spcBef>
                <a:spcPts val="600"/>
              </a:spcBef>
            </a:pPr>
            <a:r>
              <a:rPr lang="el-GR" sz="2000" b="1" i="1" dirty="0"/>
              <a:t>Δύο διαστάσεων (2D)</a:t>
            </a:r>
            <a:r>
              <a:rPr lang="el-GR" sz="2000" i="1" dirty="0"/>
              <a:t>: </a:t>
            </a:r>
            <a:r>
              <a:rPr lang="el-GR" sz="2000" dirty="0"/>
              <a:t>Ακτινογραφίες και υπέρηχοι.</a:t>
            </a:r>
          </a:p>
          <a:p>
            <a:pPr lvl="1">
              <a:spcBef>
                <a:spcPts val="600"/>
              </a:spcBef>
            </a:pPr>
            <a:r>
              <a:rPr lang="el-GR" sz="2000" b="1" i="1" dirty="0" smtClean="0"/>
              <a:t>Τριών </a:t>
            </a:r>
            <a:r>
              <a:rPr lang="el-GR" sz="2000" b="1" i="1" dirty="0"/>
              <a:t>διαστάσεων (3D):</a:t>
            </a:r>
            <a:r>
              <a:rPr lang="el-GR" sz="2000" i="1" dirty="0"/>
              <a:t> </a:t>
            </a:r>
            <a:r>
              <a:rPr lang="el-GR" sz="2000" dirty="0"/>
              <a:t>Υπολογιστική τομογραφία (CT), </a:t>
            </a:r>
            <a:r>
              <a:rPr lang="el-GR" sz="2000" dirty="0" smtClean="0"/>
              <a:t>μαγνητική</a:t>
            </a:r>
            <a:r>
              <a:rPr lang="en-US" sz="2000" dirty="0" smtClean="0"/>
              <a:t> </a:t>
            </a:r>
            <a:r>
              <a:rPr lang="el-GR" sz="2000" dirty="0"/>
              <a:t>τομογραφία (MRI), τομογραφία εκπομπής ποζιτρονίων (PET)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τομογραφία </a:t>
            </a:r>
            <a:r>
              <a:rPr lang="el-GR" sz="2000" dirty="0"/>
              <a:t>εκπομπής φωτονίου (</a:t>
            </a:r>
            <a:r>
              <a:rPr lang="en-US" sz="2000" dirty="0"/>
              <a:t>SPECT).</a:t>
            </a:r>
          </a:p>
          <a:p>
            <a:pPr lvl="1">
              <a:spcBef>
                <a:spcPts val="600"/>
              </a:spcBef>
            </a:pPr>
            <a:r>
              <a:rPr lang="el-GR" sz="2000" b="1" i="1" dirty="0" smtClean="0"/>
              <a:t>Τεσσάρων </a:t>
            </a:r>
            <a:r>
              <a:rPr lang="el-GR" sz="2000" b="1" i="1" dirty="0"/>
              <a:t>διαστάσεων (4D):</a:t>
            </a:r>
            <a:r>
              <a:rPr lang="el-GR" sz="2000" i="1" dirty="0"/>
              <a:t> </a:t>
            </a:r>
            <a:r>
              <a:rPr lang="el-GR" sz="2000" dirty="0"/>
              <a:t>Δυναμική αλληλουχία </a:t>
            </a:r>
            <a:r>
              <a:rPr lang="el-GR" sz="2000" dirty="0" smtClean="0"/>
              <a:t>ογκομετρικών</a:t>
            </a:r>
            <a:r>
              <a:rPr lang="en-US" sz="2000" dirty="0" smtClean="0"/>
              <a:t> </a:t>
            </a:r>
            <a:r>
              <a:rPr lang="el-GR" sz="2000" dirty="0" smtClean="0"/>
              <a:t>δεδομένων </a:t>
            </a:r>
            <a:r>
              <a:rPr lang="el-GR" sz="2000" dirty="0"/>
              <a:t>από μία δυναμική </a:t>
            </a:r>
            <a:r>
              <a:rPr lang="el-GR" sz="2000" dirty="0" err="1"/>
              <a:t>τομογραφική</a:t>
            </a:r>
            <a:r>
              <a:rPr lang="el-GR" sz="2000" dirty="0"/>
              <a:t> μελέτη.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704" y="5370822"/>
            <a:ext cx="1672199" cy="2520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822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Χρησιμότητα ιατρικής απεικόνισης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200" b="1" i="1" dirty="0" smtClean="0"/>
              <a:t>Υποβοήθηση </a:t>
            </a:r>
            <a:r>
              <a:rPr lang="el-GR" sz="2200" b="1" i="1" dirty="0"/>
              <a:t>της </a:t>
            </a:r>
            <a:r>
              <a:rPr lang="el-GR" sz="2200" b="1" i="1" dirty="0" smtClean="0"/>
              <a:t>διάγνωσης</a:t>
            </a:r>
            <a:r>
              <a:rPr lang="el-GR" sz="2200" dirty="0" smtClean="0"/>
              <a:t>: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 Εκτίμηση μορφής και διαστάσεων (π.χ., όγκων</a:t>
            </a:r>
            <a:r>
              <a:rPr lang="el-GR" sz="2200" dirty="0" smtClean="0"/>
              <a:t>)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 Εκτίμηση υφής (π.χ., διαφοροποίηση μεταξύ όγκων</a:t>
            </a:r>
            <a:r>
              <a:rPr lang="el-GR" sz="2200" dirty="0" smtClean="0"/>
              <a:t>)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 Εκτίμηση </a:t>
            </a:r>
            <a:r>
              <a:rPr lang="el-GR" sz="2200" dirty="0" smtClean="0"/>
              <a:t>λειτουργίας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l-GR" sz="2200" dirty="0"/>
              <a:t> </a:t>
            </a:r>
            <a:r>
              <a:rPr lang="el-GR" sz="2200" b="1" i="1" dirty="0" smtClean="0"/>
              <a:t>Θεραπεία</a:t>
            </a:r>
            <a:r>
              <a:rPr lang="el-GR" sz="2200" dirty="0" smtClean="0"/>
              <a:t>:</a:t>
            </a:r>
            <a:endParaRPr lang="el-GR" sz="2200" dirty="0"/>
          </a:p>
          <a:p>
            <a:pPr lvl="1">
              <a:spcBef>
                <a:spcPts val="600"/>
              </a:spcBef>
            </a:pPr>
            <a:r>
              <a:rPr lang="el-GR" sz="2200" dirty="0"/>
              <a:t> Σχεδιασμός θεραπείας</a:t>
            </a:r>
          </a:p>
          <a:p>
            <a:pPr lvl="1">
              <a:spcBef>
                <a:spcPts val="600"/>
              </a:spcBef>
            </a:pPr>
            <a:r>
              <a:rPr lang="el-GR" sz="2200" dirty="0"/>
              <a:t> Θεραπεία με την καθοδήγηση απεικονιστικών συστημάτων (π.χ</a:t>
            </a:r>
            <a:r>
              <a:rPr lang="el-GR" sz="2200" dirty="0" smtClean="0"/>
              <a:t>.,</a:t>
            </a:r>
            <a:r>
              <a:rPr lang="en-US" sz="2200" dirty="0" smtClean="0"/>
              <a:t> </a:t>
            </a:r>
            <a:r>
              <a:rPr lang="el-GR" sz="2200" dirty="0" err="1" smtClean="0"/>
              <a:t>ενδαρτηριακοί</a:t>
            </a:r>
            <a:r>
              <a:rPr lang="el-GR" sz="2200" dirty="0" smtClean="0"/>
              <a:t> </a:t>
            </a:r>
            <a:r>
              <a:rPr lang="el-GR" sz="2200" dirty="0"/>
              <a:t>νάρθηκες, </a:t>
            </a:r>
            <a:r>
              <a:rPr lang="el-GR" sz="2200" dirty="0" err="1"/>
              <a:t>χημειοβολισμοί</a:t>
            </a:r>
            <a:r>
              <a:rPr lang="el-GR" sz="2200" dirty="0" smtClean="0"/>
              <a:t>)</a:t>
            </a:r>
            <a:endParaRPr lang="el-GR" sz="2200" dirty="0"/>
          </a:p>
          <a:p>
            <a:pPr>
              <a:spcBef>
                <a:spcPts val="600"/>
              </a:spcBef>
            </a:pPr>
            <a:r>
              <a:rPr lang="el-GR" sz="2200" dirty="0"/>
              <a:t> </a:t>
            </a:r>
            <a:r>
              <a:rPr lang="el-GR" sz="2200" b="1" i="1" dirty="0" smtClean="0"/>
              <a:t>Έρευνα</a:t>
            </a:r>
            <a:endParaRPr lang="el-GR" sz="2200" i="1" dirty="0"/>
          </a:p>
          <a:p>
            <a:pPr>
              <a:spcBef>
                <a:spcPts val="600"/>
              </a:spcBef>
            </a:pPr>
            <a:r>
              <a:rPr lang="el-GR" sz="2200" dirty="0"/>
              <a:t> </a:t>
            </a:r>
            <a:r>
              <a:rPr lang="el-GR" sz="2200" b="1" i="1" dirty="0" smtClean="0"/>
              <a:t>Εκπαίδευση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9565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000" b="1" dirty="0"/>
              <a:t>Ιατρική </a:t>
            </a:r>
            <a:r>
              <a:rPr lang="el-GR" sz="2000" b="1" dirty="0" smtClean="0"/>
              <a:t>Απεικόνιση -</a:t>
            </a:r>
            <a:r>
              <a:rPr lang="en-US" sz="2000" b="1" dirty="0" smtClean="0"/>
              <a:t> </a:t>
            </a:r>
            <a:r>
              <a:rPr lang="el-GR" sz="2000" i="1" dirty="0" smtClean="0"/>
              <a:t>in </a:t>
            </a:r>
            <a:r>
              <a:rPr lang="el-GR" sz="2000" i="1" dirty="0" err="1"/>
              <a:t>vivo</a:t>
            </a:r>
            <a:r>
              <a:rPr lang="el-GR" sz="2000" i="1" dirty="0"/>
              <a:t> αναπαραγωγή της </a:t>
            </a:r>
            <a:r>
              <a:rPr lang="el-GR" sz="2000" i="1" dirty="0" smtClean="0"/>
              <a:t>εικό</a:t>
            </a:r>
            <a:r>
              <a:rPr lang="el-GR" sz="2000" i="1" dirty="0"/>
              <a:t>νας </a:t>
            </a:r>
            <a:r>
              <a:rPr lang="el-GR" sz="2000" i="1" dirty="0" smtClean="0"/>
              <a:t>δομών του </a:t>
            </a:r>
            <a:r>
              <a:rPr lang="el-GR" sz="2000" i="1" dirty="0"/>
              <a:t>σώματος με σκοπό τη </a:t>
            </a:r>
            <a:r>
              <a:rPr lang="el-GR" sz="2000" b="1" i="1" dirty="0"/>
              <a:t>διάγνωση</a:t>
            </a:r>
            <a:r>
              <a:rPr lang="el-GR" sz="2000" i="1" dirty="0"/>
              <a:t>, το </a:t>
            </a:r>
            <a:r>
              <a:rPr lang="el-GR" sz="2000" b="1" i="1" dirty="0"/>
              <a:t>σχεδιασμό</a:t>
            </a:r>
            <a:r>
              <a:rPr lang="el-GR" sz="2000" i="1" dirty="0"/>
              <a:t> </a:t>
            </a:r>
            <a:r>
              <a:rPr lang="el-GR" sz="2000" i="1" dirty="0" smtClean="0"/>
              <a:t>και την </a:t>
            </a:r>
            <a:r>
              <a:rPr lang="el-GR" sz="2000" b="1" i="1" dirty="0"/>
              <a:t>παρακολούθηση</a:t>
            </a:r>
            <a:r>
              <a:rPr lang="el-GR" sz="2000" i="1" dirty="0"/>
              <a:t> των θεραπευτικών αγωγών και τη </a:t>
            </a:r>
            <a:r>
              <a:rPr lang="el-GR" sz="2000" i="1" dirty="0" smtClean="0"/>
              <a:t>συμβολή σε πειραματικές μελέτες</a:t>
            </a:r>
          </a:p>
          <a:p>
            <a:endParaRPr lang="el-GR" sz="2200" dirty="0"/>
          </a:p>
        </p:txBody>
      </p:sp>
      <p:sp>
        <p:nvSpPr>
          <p:cNvPr id="3" name="Ορθογώνιο 2"/>
          <p:cNvSpPr/>
          <p:nvPr/>
        </p:nvSpPr>
        <p:spPr>
          <a:xfrm>
            <a:off x="179512" y="4567688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/>
              <a:t>Σχηματική αναπαράσταση της συνολικής διαδικασίας για τη </a:t>
            </a:r>
            <a:r>
              <a:rPr lang="el-GR" sz="1400" dirty="0" smtClean="0"/>
              <a:t>δημιουργία </a:t>
            </a:r>
            <a:r>
              <a:rPr lang="el-GR" sz="1400" dirty="0"/>
              <a:t>σύγχρονης ιατρικής απεικόνισης.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01" y="2629581"/>
            <a:ext cx="5035551" cy="28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474840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Υπολογιστική τομογραφία (</a:t>
            </a:r>
            <a:r>
              <a:rPr lang="en-US" sz="2200" b="1" dirty="0" smtClean="0"/>
              <a:t>CT)</a:t>
            </a:r>
            <a:endParaRPr lang="el-GR" sz="2200" b="1" dirty="0" smtClean="0"/>
          </a:p>
          <a:p>
            <a:pPr>
              <a:buFont typeface="Calibri" panose="020F0502020204030204" pitchFamily="34" charset="0"/>
              <a:buChar char="−"/>
            </a:pPr>
            <a:r>
              <a:rPr lang="el-GR" sz="2000" dirty="0" smtClean="0"/>
              <a:t>Ευρύτατα </a:t>
            </a:r>
            <a:r>
              <a:rPr lang="el-GR" sz="2000" dirty="0"/>
              <a:t>χρησιμοποιούμενη μέθοδος ιατρικής </a:t>
            </a:r>
            <a:r>
              <a:rPr lang="el-GR" sz="2000" dirty="0" smtClean="0"/>
              <a:t>απεικόνισης που </a:t>
            </a:r>
            <a:r>
              <a:rPr lang="el-GR" sz="2000" dirty="0"/>
              <a:t>στηρίζεται στην </a:t>
            </a:r>
            <a:r>
              <a:rPr lang="el-GR" sz="2000" dirty="0" smtClean="0"/>
              <a:t>αλληλεπίδραση </a:t>
            </a:r>
            <a:r>
              <a:rPr lang="el-GR" sz="2000" dirty="0"/>
              <a:t>των ακτινών Χ με τους ιστούς και τα όργανα του </a:t>
            </a:r>
            <a:r>
              <a:rPr lang="el-GR" sz="2000" dirty="0" smtClean="0"/>
              <a:t>σώματος</a:t>
            </a:r>
            <a:endParaRPr lang="el-GR" sz="2000" dirty="0"/>
          </a:p>
          <a:p>
            <a:pPr>
              <a:buFont typeface="Calibri" panose="020F0502020204030204" pitchFamily="34" charset="0"/>
              <a:buChar char="−"/>
            </a:pPr>
            <a:r>
              <a:rPr lang="el-GR" sz="2000" dirty="0" smtClean="0"/>
              <a:t>Οι </a:t>
            </a:r>
            <a:r>
              <a:rPr lang="el-GR" sz="2000" dirty="0"/>
              <a:t>ακτίνες Χ προβάλλονται διαμέσου του σώματος από διάφορες </a:t>
            </a:r>
            <a:r>
              <a:rPr lang="el-GR" sz="2000" dirty="0" smtClean="0"/>
              <a:t>γωνίες και </a:t>
            </a:r>
            <a:r>
              <a:rPr lang="el-GR" sz="2000" dirty="0"/>
              <a:t>οι τιμές τους, που προκύπτουν μετά την απορρόφησή τους, </a:t>
            </a:r>
            <a:r>
              <a:rPr lang="el-GR" sz="2000" dirty="0" smtClean="0"/>
              <a:t>αναλύονται </a:t>
            </a:r>
            <a:r>
              <a:rPr lang="el-GR" sz="2000" dirty="0"/>
              <a:t>με τη βοήθεια Η/Υ για να δημιουργηθούν εικόνες διατομών</a:t>
            </a:r>
          </a:p>
        </p:txBody>
      </p:sp>
      <p:pic>
        <p:nvPicPr>
          <p:cNvPr id="2050" name="Picture 2" descr="http://www.pitsilidis.gr/imageupload/seminars/t28-5_p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41" y="1945132"/>
            <a:ext cx="41837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3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200" b="1" dirty="0" smtClean="0"/>
              <a:t>Υπολογιστική τομογραφία (</a:t>
            </a:r>
            <a:r>
              <a:rPr lang="en-US" sz="2200" b="1" dirty="0" smtClean="0"/>
              <a:t>CT) - </a:t>
            </a:r>
            <a:r>
              <a:rPr lang="el-GR" sz="2200" b="1" dirty="0"/>
              <a:t>Εφαρμογές</a:t>
            </a:r>
            <a:endParaRPr lang="el-GR" sz="2200" b="1" dirty="0" smtClean="0"/>
          </a:p>
          <a:p>
            <a:pPr lvl="1"/>
            <a:r>
              <a:rPr lang="el-GR" sz="2400" b="1" dirty="0" smtClean="0"/>
              <a:t>Διάγνωση ανατομικών ανωμαλιών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pPr lvl="2"/>
            <a:r>
              <a:rPr lang="el-GR" sz="2200" b="1" dirty="0" smtClean="0"/>
              <a:t>Του </a:t>
            </a:r>
            <a:r>
              <a:rPr lang="el-GR" sz="2200" b="1" dirty="0"/>
              <a:t>κεντρικού νευρικού συστήματος </a:t>
            </a:r>
            <a:r>
              <a:rPr lang="en-US" sz="2200" dirty="0" smtClean="0"/>
              <a:t>(</a:t>
            </a:r>
            <a:r>
              <a:rPr lang="el-GR" sz="2200" dirty="0" smtClean="0"/>
              <a:t>εγκέφαλος</a:t>
            </a:r>
            <a:r>
              <a:rPr lang="en-US" sz="2200" dirty="0" smtClean="0"/>
              <a:t>, </a:t>
            </a:r>
            <a:r>
              <a:rPr lang="el-GR" sz="2200" dirty="0" smtClean="0"/>
              <a:t>νωτιαίος μυελός</a:t>
            </a:r>
            <a:r>
              <a:rPr lang="en-US" sz="2200" dirty="0" smtClean="0"/>
              <a:t>)</a:t>
            </a:r>
            <a:endParaRPr lang="el-GR" sz="2200" dirty="0"/>
          </a:p>
          <a:p>
            <a:pPr lvl="2"/>
            <a:r>
              <a:rPr lang="el-GR" sz="2200" b="1" dirty="0" smtClean="0"/>
              <a:t>Των </a:t>
            </a:r>
            <a:r>
              <a:rPr lang="el-GR" sz="2200" b="1" dirty="0"/>
              <a:t>οργάνων του θώρακος </a:t>
            </a:r>
            <a:r>
              <a:rPr lang="el-GR" sz="2200" dirty="0"/>
              <a:t>(</a:t>
            </a:r>
            <a:r>
              <a:rPr lang="el-GR" sz="2200" dirty="0" err="1"/>
              <a:t>Ca</a:t>
            </a:r>
            <a:r>
              <a:rPr lang="el-GR" sz="2200" dirty="0"/>
              <a:t> πνεύμονα, συλλογή </a:t>
            </a:r>
            <a:r>
              <a:rPr lang="el-GR" sz="2200" dirty="0" smtClean="0"/>
              <a:t>πλευριτικού</a:t>
            </a:r>
            <a:r>
              <a:rPr lang="en-US" sz="2200" dirty="0" smtClean="0"/>
              <a:t> </a:t>
            </a:r>
            <a:r>
              <a:rPr lang="el-GR" sz="2200" dirty="0" smtClean="0"/>
              <a:t>υγρού</a:t>
            </a:r>
            <a:r>
              <a:rPr lang="el-GR" sz="2200" dirty="0"/>
              <a:t>, κακοήθης διόγκωση των λεμφαδένων του </a:t>
            </a:r>
            <a:r>
              <a:rPr lang="el-GR" sz="2200" dirty="0" err="1"/>
              <a:t>μεσοθωρακίου</a:t>
            </a:r>
            <a:r>
              <a:rPr lang="el-GR" sz="2200" dirty="0" smtClean="0"/>
              <a:t>)</a:t>
            </a:r>
            <a:endParaRPr lang="el-GR" sz="2200" dirty="0"/>
          </a:p>
          <a:p>
            <a:pPr lvl="2"/>
            <a:r>
              <a:rPr lang="el-GR" sz="2200" b="1" dirty="0" smtClean="0"/>
              <a:t>Της </a:t>
            </a:r>
            <a:r>
              <a:rPr lang="el-GR" sz="2200" b="1" dirty="0"/>
              <a:t>άνω κοιλίας </a:t>
            </a:r>
            <a:r>
              <a:rPr lang="el-GR" sz="2200" dirty="0"/>
              <a:t>(κακοήθης διήθηση του ύπατος</a:t>
            </a:r>
            <a:r>
              <a:rPr lang="el-GR" sz="2200" dirty="0" smtClean="0"/>
              <a:t>)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191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4906888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200" b="1" dirty="0" smtClean="0"/>
              <a:t>Μαγνητική τομογραφία (</a:t>
            </a:r>
            <a:r>
              <a:rPr lang="en-US" sz="2200" b="1" dirty="0" smtClean="0"/>
              <a:t>MRI)</a:t>
            </a:r>
            <a:endParaRPr lang="el-GR" sz="2200" b="1" dirty="0" smtClean="0"/>
          </a:p>
          <a:p>
            <a:pPr>
              <a:buFont typeface="Calibri" panose="020F0502020204030204" pitchFamily="34" charset="0"/>
              <a:buChar char="−"/>
            </a:pPr>
            <a:r>
              <a:rPr lang="el-GR" sz="2000" dirty="0" smtClean="0"/>
              <a:t>Δεν </a:t>
            </a:r>
            <a:r>
              <a:rPr lang="el-GR" sz="2000" dirty="0"/>
              <a:t>χρησιμοποιεί </a:t>
            </a:r>
            <a:r>
              <a:rPr lang="el-GR" sz="2000" dirty="0" err="1" smtClean="0"/>
              <a:t>ιοντίζουσες</a:t>
            </a:r>
            <a:r>
              <a:rPr lang="el-GR" sz="2000" dirty="0" smtClean="0"/>
              <a:t> ακτινοβολίες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el-GR" sz="2000" dirty="0" smtClean="0"/>
              <a:t>Η </a:t>
            </a:r>
            <a:r>
              <a:rPr lang="el-GR" sz="2000" dirty="0"/>
              <a:t>απεικονιστική τεχνική της εκμεταλλεύεται </a:t>
            </a:r>
            <a:r>
              <a:rPr lang="el-GR" sz="2000" dirty="0" smtClean="0"/>
              <a:t>το φαινόμενο </a:t>
            </a:r>
            <a:r>
              <a:rPr lang="el-GR" sz="2000" dirty="0"/>
              <a:t>του </a:t>
            </a:r>
            <a:r>
              <a:rPr lang="el-GR" sz="2000" dirty="0" smtClean="0"/>
              <a:t>μαγνητικού </a:t>
            </a:r>
            <a:r>
              <a:rPr lang="el-GR" sz="2000" dirty="0"/>
              <a:t>συντονισμού των πυρήνων (Nuclear </a:t>
            </a:r>
            <a:r>
              <a:rPr lang="el-GR" sz="2000" dirty="0" err="1"/>
              <a:t>Magnetic</a:t>
            </a:r>
            <a:r>
              <a:rPr lang="el-GR" sz="2000" dirty="0"/>
              <a:t> </a:t>
            </a:r>
            <a:r>
              <a:rPr lang="el-GR" sz="2000" dirty="0" err="1"/>
              <a:t>Resonance</a:t>
            </a:r>
            <a:r>
              <a:rPr lang="el-GR" sz="2000" dirty="0"/>
              <a:t> </a:t>
            </a:r>
            <a:r>
              <a:rPr lang="el-GR" sz="2000" dirty="0" err="1" smtClean="0"/>
              <a:t>or</a:t>
            </a:r>
            <a:r>
              <a:rPr lang="el-GR" sz="2000" dirty="0" smtClean="0"/>
              <a:t> NMR) ορισμένων </a:t>
            </a:r>
            <a:r>
              <a:rPr lang="el-GR" sz="2000" dirty="0"/>
              <a:t>στοιχείων που </a:t>
            </a:r>
            <a:r>
              <a:rPr lang="el-GR" sz="2000" dirty="0" smtClean="0"/>
              <a:t>βρίσκονται στον </a:t>
            </a:r>
            <a:r>
              <a:rPr lang="el-GR" sz="2000" dirty="0"/>
              <a:t>ανθρώπινο </a:t>
            </a:r>
            <a:r>
              <a:rPr lang="el-GR" sz="2000" dirty="0" smtClean="0"/>
              <a:t>οργανισμό και </a:t>
            </a:r>
            <a:r>
              <a:rPr lang="el-GR" sz="2000" dirty="0"/>
              <a:t>έχουν </a:t>
            </a:r>
            <a:r>
              <a:rPr lang="el-GR" sz="2000" dirty="0" err="1"/>
              <a:t>spin</a:t>
            </a:r>
            <a:r>
              <a:rPr lang="el-GR" sz="2000" dirty="0"/>
              <a:t> 1/2 (1Η, 13C, 31P, 23Na, 19F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pic>
        <p:nvPicPr>
          <p:cNvPr id="3074" name="Picture 2" descr="http://attiko.eu/images/m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3500"/>
            <a:ext cx="3240360" cy="35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l-GR" sz="2200" b="1" dirty="0"/>
              <a:t>Μαγνητική τομογραφία (</a:t>
            </a:r>
            <a:r>
              <a:rPr lang="en-US" sz="2200" b="1" dirty="0"/>
              <a:t>MRI)</a:t>
            </a:r>
            <a:r>
              <a:rPr lang="en-US" sz="2200" b="1" dirty="0" smtClean="0"/>
              <a:t> - </a:t>
            </a:r>
            <a:r>
              <a:rPr lang="el-GR" sz="2200" b="1" dirty="0"/>
              <a:t>Εφαρμογές</a:t>
            </a:r>
            <a:endParaRPr lang="el-GR" sz="2200" b="1" dirty="0" smtClean="0"/>
          </a:p>
          <a:p>
            <a:pPr lvl="1"/>
            <a:r>
              <a:rPr lang="el-GR" sz="2200" b="1" dirty="0" smtClean="0"/>
              <a:t>Απεικόνιση ανατομικών </a:t>
            </a:r>
            <a:r>
              <a:rPr lang="el-GR" sz="2200" b="1" dirty="0"/>
              <a:t>ανωμαλιών και κυρίως των μαλακών μορίων</a:t>
            </a:r>
            <a:r>
              <a:rPr lang="en-US" sz="2200" b="1" dirty="0" smtClean="0"/>
              <a:t>:</a:t>
            </a:r>
            <a:endParaRPr lang="el-GR" sz="2200" b="1" dirty="0" smtClean="0"/>
          </a:p>
          <a:p>
            <a:pPr lvl="2"/>
            <a:r>
              <a:rPr lang="el-GR" sz="2000" b="1" dirty="0"/>
              <a:t>Το κεντρικό νευρικό σύστημα </a:t>
            </a:r>
            <a:r>
              <a:rPr lang="el-GR" sz="2000" dirty="0" smtClean="0"/>
              <a:t>(εγκέφαλος, νωτιαίος μυελός])</a:t>
            </a:r>
          </a:p>
          <a:p>
            <a:pPr lvl="2"/>
            <a:r>
              <a:rPr lang="el-GR" sz="2000" b="1" dirty="0"/>
              <a:t>Τα μεγάλα αγγεία </a:t>
            </a:r>
            <a:r>
              <a:rPr lang="el-GR" sz="2000" dirty="0"/>
              <a:t>(αορτικό τόξο, θωρακική αορτή </a:t>
            </a:r>
            <a:r>
              <a:rPr lang="el-GR" sz="2000" dirty="0" smtClean="0"/>
              <a:t>και κοιλιακή </a:t>
            </a:r>
            <a:r>
              <a:rPr lang="el-GR" sz="2000" dirty="0"/>
              <a:t>αορτή</a:t>
            </a:r>
            <a:r>
              <a:rPr lang="el-GR" sz="2000" dirty="0" smtClean="0"/>
              <a:t>)</a:t>
            </a:r>
            <a:endParaRPr lang="el-GR" sz="2000" dirty="0"/>
          </a:p>
          <a:p>
            <a:pPr lvl="2"/>
            <a:r>
              <a:rPr lang="el-GR" sz="2000" b="1" dirty="0" smtClean="0"/>
              <a:t>Τα </a:t>
            </a:r>
            <a:r>
              <a:rPr lang="el-GR" sz="2000" b="1" dirty="0"/>
              <a:t>μαλακά μόρια </a:t>
            </a:r>
            <a:r>
              <a:rPr lang="el-GR" sz="2000" dirty="0"/>
              <a:t>(μύες</a:t>
            </a:r>
            <a:r>
              <a:rPr lang="el-GR" sz="2000" dirty="0" smtClean="0"/>
              <a:t>)</a:t>
            </a:r>
            <a:endParaRPr lang="el-GR" sz="2000" dirty="0"/>
          </a:p>
          <a:p>
            <a:pPr lvl="2"/>
            <a:r>
              <a:rPr lang="el-GR" sz="2000" b="1" dirty="0" smtClean="0"/>
              <a:t>Οι </a:t>
            </a:r>
            <a:r>
              <a:rPr lang="el-GR" sz="2000" b="1" dirty="0"/>
              <a:t>αρθρώσεις </a:t>
            </a:r>
            <a:r>
              <a:rPr lang="el-GR" sz="2000" dirty="0"/>
              <a:t>(αρθρική κοιλότητα, σύνδεσμοι</a:t>
            </a:r>
            <a:r>
              <a:rPr lang="el-GR" sz="2000" dirty="0" smtClean="0"/>
              <a:t>)</a:t>
            </a:r>
            <a:endParaRPr lang="el-GR" sz="2000" dirty="0"/>
          </a:p>
          <a:p>
            <a:pPr lvl="2"/>
            <a:r>
              <a:rPr lang="el-GR" sz="2000" b="1" dirty="0" smtClean="0"/>
              <a:t>Ο θώρακας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271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l-GR" sz="2200" b="1" dirty="0" smtClean="0"/>
              <a:t>Τομογραφία υπερήχων</a:t>
            </a:r>
            <a:r>
              <a:rPr lang="en-US" sz="2200" b="1" dirty="0" smtClean="0"/>
              <a:t> (</a:t>
            </a:r>
            <a:r>
              <a:rPr lang="en-US" sz="2200" b="1" i="1" dirty="0" smtClean="0"/>
              <a:t>Ultrasound CT</a:t>
            </a:r>
            <a:r>
              <a:rPr lang="en-US" sz="2200" b="1" dirty="0" smtClean="0"/>
              <a:t>):</a:t>
            </a:r>
            <a:r>
              <a:rPr lang="el-GR" sz="2200" dirty="0" smtClean="0"/>
              <a:t>Απεικονιστική τεχνική που στηρίζεται στην αλληλεπίδραση υπερήχων με βιολογικούς ιστούς</a:t>
            </a:r>
            <a:endParaRPr lang="el-GR" sz="2200" dirty="0"/>
          </a:p>
        </p:txBody>
      </p:sp>
      <p:pic>
        <p:nvPicPr>
          <p:cNvPr id="5124" name="Picture 4" descr="http://www.ob-ultrasound.net/images/color_12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5452"/>
            <a:ext cx="2782645" cy="24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ultrasound-images.com/admin/uploads/femoral-vein-thrombus-2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" b="10341"/>
          <a:stretch/>
        </p:blipFill>
        <p:spPr bwMode="auto">
          <a:xfrm>
            <a:off x="2825802" y="3350477"/>
            <a:ext cx="3564403" cy="22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medison.ru/uzi/img/p56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t="4963" r="15740" b="3689"/>
          <a:stretch/>
        </p:blipFill>
        <p:spPr bwMode="auto">
          <a:xfrm>
            <a:off x="5940152" y="2163975"/>
            <a:ext cx="2664296" cy="275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1286" y="4713999"/>
            <a:ext cx="1368152" cy="5834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 </a:t>
            </a:r>
            <a:r>
              <a:rPr lang="el-GR" i="1" dirty="0" smtClean="0"/>
              <a:t>Εγκύου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775" y="2906597"/>
            <a:ext cx="1368152" cy="5834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 </a:t>
            </a:r>
            <a:r>
              <a:rPr lang="el-GR" i="1" dirty="0" smtClean="0"/>
              <a:t>Γονάτου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8185" y="4823502"/>
            <a:ext cx="1368152" cy="5834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 </a:t>
            </a:r>
            <a:r>
              <a:rPr lang="el-GR" i="1" dirty="0" smtClean="0"/>
              <a:t>Καρδιάς</a:t>
            </a:r>
          </a:p>
        </p:txBody>
      </p:sp>
    </p:spTree>
    <p:extLst>
      <p:ext uri="{BB962C8B-B14F-4D97-AF65-F5344CB8AC3E}">
        <p14:creationId xmlns:p14="http://schemas.microsoft.com/office/powerpoint/2010/main" val="29240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Πλεονεκτήματα</a:t>
            </a:r>
          </a:p>
          <a:p>
            <a:pPr lvl="1"/>
            <a:r>
              <a:rPr lang="el-GR" sz="2200" dirty="0"/>
              <a:t>Χρήση μη </a:t>
            </a:r>
            <a:r>
              <a:rPr lang="el-GR" sz="2200" dirty="0" err="1"/>
              <a:t>ιοντιζόντων</a:t>
            </a:r>
            <a:r>
              <a:rPr lang="el-GR" sz="2200" dirty="0"/>
              <a:t> </a:t>
            </a:r>
            <a:r>
              <a:rPr lang="el-GR" sz="2200" dirty="0" smtClean="0"/>
              <a:t>κυμάτων</a:t>
            </a:r>
            <a:endParaRPr lang="el-GR" sz="2200" dirty="0"/>
          </a:p>
          <a:p>
            <a:pPr lvl="1"/>
            <a:r>
              <a:rPr lang="el-GR" sz="2200" dirty="0" smtClean="0"/>
              <a:t>Μη </a:t>
            </a:r>
            <a:r>
              <a:rPr lang="el-GR" sz="2200" dirty="0"/>
              <a:t>επεμβατική τεχνική στο ανθρώπινο </a:t>
            </a:r>
            <a:r>
              <a:rPr lang="el-GR" sz="2200" dirty="0" smtClean="0"/>
              <a:t>σώμα</a:t>
            </a:r>
            <a:endParaRPr lang="el-GR" sz="2200" dirty="0"/>
          </a:p>
          <a:p>
            <a:pPr lvl="1"/>
            <a:r>
              <a:rPr lang="el-GR" sz="2200" dirty="0" smtClean="0"/>
              <a:t>Διαδικασία σάρωσης </a:t>
            </a:r>
            <a:r>
              <a:rPr lang="en-US" sz="2200" dirty="0" smtClean="0"/>
              <a:t>(</a:t>
            </a:r>
            <a:r>
              <a:rPr lang="el-GR" sz="2200" dirty="0" smtClean="0"/>
              <a:t>γρήγορη</a:t>
            </a:r>
            <a:r>
              <a:rPr lang="en-US" sz="2200" dirty="0" smtClean="0"/>
              <a:t>, </a:t>
            </a:r>
            <a:r>
              <a:rPr lang="el-GR" sz="2200" dirty="0" smtClean="0"/>
              <a:t>άνετη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l-GR" sz="2200" dirty="0" smtClean="0"/>
              <a:t>ασθενή</a:t>
            </a:r>
            <a:r>
              <a:rPr lang="en-US" sz="2200" dirty="0" smtClean="0"/>
              <a:t>)</a:t>
            </a:r>
            <a:endParaRPr lang="el-GR" sz="2200" dirty="0"/>
          </a:p>
          <a:p>
            <a:pPr lvl="1"/>
            <a:r>
              <a:rPr lang="el-GR" sz="2200" dirty="0" smtClean="0"/>
              <a:t>Δυναμική </a:t>
            </a:r>
            <a:r>
              <a:rPr lang="el-GR" sz="2200" dirty="0"/>
              <a:t>απεικόνιση των οργάνων/ιστών του </a:t>
            </a:r>
            <a:r>
              <a:rPr lang="el-GR" sz="2200" dirty="0" smtClean="0"/>
              <a:t>σώματος</a:t>
            </a:r>
            <a:endParaRPr lang="el-GR" sz="2200" dirty="0"/>
          </a:p>
          <a:p>
            <a:pPr lvl="1"/>
            <a:r>
              <a:rPr lang="el-GR" sz="2200" dirty="0" smtClean="0"/>
              <a:t>Σχετικά </a:t>
            </a:r>
            <a:r>
              <a:rPr lang="el-GR" sz="2200" dirty="0"/>
              <a:t>χαμηλό </a:t>
            </a:r>
            <a:r>
              <a:rPr lang="el-GR" sz="2200" dirty="0" smtClean="0"/>
              <a:t>κόστος</a:t>
            </a:r>
            <a:endParaRPr lang="el-GR" sz="2200" dirty="0"/>
          </a:p>
          <a:p>
            <a:pPr lvl="1"/>
            <a:r>
              <a:rPr lang="el-GR" sz="2200" dirty="0" smtClean="0"/>
              <a:t>Ευκολία </a:t>
            </a:r>
            <a:r>
              <a:rPr lang="el-GR" sz="2200" dirty="0"/>
              <a:t>χρήσης και </a:t>
            </a:r>
            <a:r>
              <a:rPr lang="el-GR" sz="2200" dirty="0" smtClean="0"/>
              <a:t>μεταφοράς</a:t>
            </a:r>
            <a:endParaRPr lang="el-GR" sz="2200" dirty="0"/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4232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sz="2200" b="1" dirty="0"/>
              <a:t>Τομογραφία εκπομπής ποζιτρονίων </a:t>
            </a:r>
            <a:r>
              <a:rPr lang="el-GR" sz="2200" b="1" dirty="0" smtClean="0"/>
              <a:t>(</a:t>
            </a:r>
            <a:r>
              <a:rPr lang="en-US" sz="2200" b="1" dirty="0" smtClean="0"/>
              <a:t>PET)</a:t>
            </a:r>
          </a:p>
          <a:p>
            <a:pPr marL="857250" lvl="1" indent="-457200"/>
            <a:r>
              <a:rPr lang="en-US" sz="2200" b="1" dirty="0" smtClean="0"/>
              <a:t>A</a:t>
            </a:r>
            <a:r>
              <a:rPr lang="el-GR" sz="2200" b="1" dirty="0" err="1" smtClean="0"/>
              <a:t>πεικονιστική</a:t>
            </a:r>
            <a:r>
              <a:rPr lang="el-GR" sz="2200" b="1" dirty="0" smtClean="0"/>
              <a:t> </a:t>
            </a:r>
            <a:r>
              <a:rPr lang="el-GR" sz="2200" b="1" dirty="0"/>
              <a:t>τεχνική </a:t>
            </a:r>
            <a:r>
              <a:rPr lang="el-GR" sz="2200" dirty="0"/>
              <a:t>της πυρηνικής ιατρικής που κάνει </a:t>
            </a:r>
            <a:r>
              <a:rPr lang="el-GR" sz="2200" dirty="0" smtClean="0"/>
              <a:t>χρήση</a:t>
            </a:r>
            <a:r>
              <a:rPr lang="en-US" sz="2200" dirty="0" smtClean="0"/>
              <a:t> </a:t>
            </a:r>
            <a:r>
              <a:rPr lang="el-GR" sz="2200" dirty="0" smtClean="0"/>
              <a:t>των </a:t>
            </a:r>
            <a:r>
              <a:rPr lang="el-GR" sz="2200" dirty="0"/>
              <a:t>αλγορίθμων ανακατασκευής εικόνας της </a:t>
            </a:r>
            <a:r>
              <a:rPr lang="el-GR" sz="2200" dirty="0" smtClean="0"/>
              <a:t>υπολογιστικής τομογραφίας</a:t>
            </a:r>
            <a:endParaRPr lang="en-US" sz="2200" dirty="0" smtClean="0"/>
          </a:p>
          <a:p>
            <a:pPr marL="857250" lvl="1" indent="-457200"/>
            <a:r>
              <a:rPr lang="el-GR" sz="2200" b="1" dirty="0" smtClean="0"/>
              <a:t>Διαγνωστική αξία</a:t>
            </a:r>
            <a:r>
              <a:rPr lang="en-US" sz="2200" b="1" dirty="0" smtClean="0"/>
              <a:t>:</a:t>
            </a:r>
            <a:r>
              <a:rPr lang="el-GR" sz="2200" dirty="0" smtClean="0"/>
              <a:t> </a:t>
            </a:r>
            <a:r>
              <a:rPr lang="el-GR" sz="2200" dirty="0"/>
              <a:t>Π</a:t>
            </a:r>
            <a:r>
              <a:rPr lang="el-GR" sz="2200" dirty="0" smtClean="0"/>
              <a:t>αρέχει ανατομικές </a:t>
            </a:r>
            <a:r>
              <a:rPr lang="el-GR" sz="2200" dirty="0"/>
              <a:t>(ιστολογικές) </a:t>
            </a:r>
            <a:r>
              <a:rPr lang="el-GR" sz="2200" dirty="0" smtClean="0"/>
              <a:t>και λειτουργικές</a:t>
            </a:r>
            <a:r>
              <a:rPr lang="en-US" sz="2200" dirty="0" smtClean="0"/>
              <a:t> </a:t>
            </a:r>
            <a:r>
              <a:rPr lang="el-GR" sz="2200" dirty="0" smtClean="0"/>
              <a:t>(</a:t>
            </a:r>
            <a:r>
              <a:rPr lang="el-GR" sz="2200" dirty="0"/>
              <a:t>μεταβολικές) </a:t>
            </a:r>
            <a:r>
              <a:rPr lang="el-GR" sz="2200" dirty="0" smtClean="0"/>
              <a:t>πληροφορίες</a:t>
            </a:r>
            <a:endParaRPr lang="el-GR" sz="2200" dirty="0"/>
          </a:p>
        </p:txBody>
      </p:sp>
      <p:pic>
        <p:nvPicPr>
          <p:cNvPr id="7170" name="Picture 2" descr="http://www.pnas.org/content/97/16/9226/F3.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5"/>
          <a:stretch/>
        </p:blipFill>
        <p:spPr bwMode="auto">
          <a:xfrm>
            <a:off x="899592" y="3793604"/>
            <a:ext cx="720643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6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Υγείας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smtClean="0"/>
              <a:t>6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Συστήματα </a:t>
            </a:r>
            <a:r>
              <a:rPr lang="el-GR" sz="2800" dirty="0"/>
              <a:t>ιατρικής απεικόνισης</a:t>
            </a:r>
            <a:endParaRPr lang="en-US" sz="2800" dirty="0" smtClean="0"/>
          </a:p>
          <a:p>
            <a:pPr algn="l"/>
            <a:endParaRPr lang="el-GR" sz="2800" b="1" dirty="0" smtClean="0"/>
          </a:p>
          <a:p>
            <a:pPr algn="l"/>
            <a:r>
              <a:rPr lang="el-GR" sz="2800" dirty="0" err="1" smtClean="0"/>
              <a:t>Τόκη</a:t>
            </a:r>
            <a:r>
              <a:rPr lang="en-US" sz="2800" dirty="0" smtClean="0"/>
              <a:t> </a:t>
            </a:r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sz="2400" b="1" dirty="0"/>
              <a:t>Ενδοσκοπικές απεικονίσεις </a:t>
            </a:r>
            <a:endParaRPr lang="el-GR" sz="2400" b="1" dirty="0" smtClean="0"/>
          </a:p>
          <a:p>
            <a:pPr lvl="1"/>
            <a:r>
              <a:rPr lang="el-GR" sz="2000" b="1" dirty="0" smtClean="0"/>
              <a:t>Ενδοσκόπηση</a:t>
            </a:r>
            <a:r>
              <a:rPr lang="en-US" sz="2000" b="1" dirty="0" smtClean="0"/>
              <a:t>: </a:t>
            </a:r>
            <a:r>
              <a:rPr lang="el-GR" sz="2000" b="1" dirty="0" smtClean="0"/>
              <a:t> </a:t>
            </a:r>
            <a:r>
              <a:rPr lang="el-GR" sz="2000" dirty="0" smtClean="0"/>
              <a:t>Δυνατότητα </a:t>
            </a:r>
            <a:r>
              <a:rPr lang="el-GR" sz="2000" dirty="0"/>
              <a:t>να επισκοπεί (ή να εξετάζει οπτικά) ο εξειδικευμένος ιατρός το εσωτερικό οργάνων και κοίλων περιοχών του ανθρωπίνου σώματος με ειδικό ιατρικό όργανο, που λέγεται </a:t>
            </a:r>
            <a:r>
              <a:rPr lang="el-GR" sz="2000" b="1" dirty="0"/>
              <a:t>ενδοσκόπιο </a:t>
            </a:r>
            <a:r>
              <a:rPr lang="el-GR" sz="2000" dirty="0"/>
              <a:t>(</a:t>
            </a:r>
            <a:r>
              <a:rPr lang="el-GR" sz="2000" dirty="0" err="1"/>
              <a:t>endoscope</a:t>
            </a:r>
            <a:r>
              <a:rPr lang="el-GR" sz="2000" dirty="0" smtClean="0"/>
              <a:t>)</a:t>
            </a:r>
          </a:p>
          <a:p>
            <a:pPr marL="1073150" lvl="2" indent="-352425">
              <a:buFont typeface="Courier New" panose="02070309020205020404" pitchFamily="49" charset="0"/>
              <a:buChar char="o"/>
            </a:pPr>
            <a:r>
              <a:rPr lang="el-GR" sz="1800" b="1" dirty="0" smtClean="0"/>
              <a:t>Ανίχνευση </a:t>
            </a:r>
            <a:r>
              <a:rPr lang="el-GR" sz="1800" dirty="0" smtClean="0"/>
              <a:t>παθολογικών </a:t>
            </a:r>
            <a:r>
              <a:rPr lang="el-GR" sz="1800" dirty="0"/>
              <a:t>ή </a:t>
            </a:r>
            <a:r>
              <a:rPr lang="el-GR" sz="1800" dirty="0" smtClean="0"/>
              <a:t>τραυματικών βλαβών </a:t>
            </a:r>
            <a:r>
              <a:rPr lang="el-GR" sz="1800" dirty="0"/>
              <a:t>στο εσωτερικό του </a:t>
            </a:r>
            <a:r>
              <a:rPr lang="el-GR" sz="1800" dirty="0" smtClean="0"/>
              <a:t>ανθρωπίνου σώματος</a:t>
            </a:r>
            <a:endParaRPr lang="el-GR" sz="1800" dirty="0"/>
          </a:p>
          <a:p>
            <a:pPr marL="1073150" lvl="2" indent="-352425">
              <a:buFont typeface="Courier New" panose="02070309020205020404" pitchFamily="49" charset="0"/>
              <a:buChar char="o"/>
            </a:pPr>
            <a:r>
              <a:rPr lang="el-GR" sz="1800" b="1" dirty="0" smtClean="0"/>
              <a:t>Λήψη</a:t>
            </a:r>
            <a:r>
              <a:rPr lang="el-GR" sz="1800" dirty="0" smtClean="0"/>
              <a:t> δειγμάτων </a:t>
            </a:r>
            <a:r>
              <a:rPr lang="el-GR" sz="1800" dirty="0"/>
              <a:t>για </a:t>
            </a:r>
            <a:r>
              <a:rPr lang="el-GR" sz="1800" dirty="0" smtClean="0"/>
              <a:t>βιοψίες</a:t>
            </a:r>
            <a:endParaRPr lang="el-GR" sz="1800" dirty="0"/>
          </a:p>
          <a:p>
            <a:pPr marL="1073150" lvl="2" indent="-352425">
              <a:buFont typeface="Courier New" panose="02070309020205020404" pitchFamily="49" charset="0"/>
              <a:buChar char="o"/>
            </a:pPr>
            <a:r>
              <a:rPr lang="el-GR" sz="1800" b="1" dirty="0" smtClean="0"/>
              <a:t>Εντοπισμός</a:t>
            </a:r>
            <a:r>
              <a:rPr lang="el-GR" sz="1800" dirty="0" smtClean="0"/>
              <a:t> ξένων αντικειμένων </a:t>
            </a:r>
            <a:r>
              <a:rPr lang="el-GR" sz="1800" dirty="0"/>
              <a:t>μέσα στον ανθρώπινο </a:t>
            </a:r>
            <a:r>
              <a:rPr lang="el-GR" sz="1800" dirty="0" smtClean="0"/>
              <a:t>οργανισμό</a:t>
            </a:r>
            <a:endParaRPr lang="el-GR" sz="1800" dirty="0"/>
          </a:p>
          <a:p>
            <a:pPr marL="1073150" lvl="2" indent="-352425">
              <a:buFont typeface="Courier New" panose="02070309020205020404" pitchFamily="49" charset="0"/>
              <a:buChar char="o"/>
            </a:pPr>
            <a:r>
              <a:rPr lang="el-GR" sz="1800" b="1" dirty="0" smtClean="0"/>
              <a:t>Χρήση </a:t>
            </a:r>
            <a:r>
              <a:rPr lang="el-GR" sz="1800" dirty="0"/>
              <a:t>περαιτέρω </a:t>
            </a:r>
            <a:r>
              <a:rPr lang="el-GR" sz="1800" dirty="0" smtClean="0"/>
              <a:t>για </a:t>
            </a:r>
            <a:r>
              <a:rPr lang="el-GR" sz="1800" dirty="0"/>
              <a:t>την </a:t>
            </a:r>
            <a:r>
              <a:rPr lang="el-GR" sz="1800" dirty="0" smtClean="0"/>
              <a:t>διεξαγωγή λεπτών </a:t>
            </a:r>
            <a:r>
              <a:rPr lang="el-GR" sz="1800" dirty="0"/>
              <a:t>εγχειρήσεων στο εσωτερικό του ανθρωπίνου σώματος</a:t>
            </a:r>
            <a:r>
              <a:rPr lang="el-GR" sz="1800" dirty="0" smtClean="0"/>
              <a:t>, χωρίς </a:t>
            </a:r>
            <a:r>
              <a:rPr lang="el-GR" sz="1800" dirty="0"/>
              <a:t>την ανάγκη διάνοιξης μεγάλων </a:t>
            </a:r>
            <a:r>
              <a:rPr lang="el-GR" sz="1800" dirty="0" smtClean="0"/>
              <a:t>διατομών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2138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l-GR" sz="2400" b="1" dirty="0"/>
              <a:t>Ενδοσκοπικές απεικονίσεις </a:t>
            </a:r>
            <a:endParaRPr lang="el-GR" sz="2400" b="1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3" y="1921396"/>
            <a:ext cx="4694578" cy="246332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895799"/>
            <a:ext cx="3772681" cy="2488921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98647" y="4406374"/>
            <a:ext cx="3596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i="1" dirty="0"/>
              <a:t>Ενδοσκόπηση της εισόδου του στομάχου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788796" y="4426274"/>
            <a:ext cx="424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/>
              <a:t>Συγκριτική αναπαράστασης μεταξύ της </a:t>
            </a:r>
            <a:r>
              <a:rPr lang="el-GR" sz="1600" i="1" dirty="0" smtClean="0"/>
              <a:t>ανοικτής </a:t>
            </a:r>
            <a:r>
              <a:rPr lang="el-GR" sz="1600" i="1" dirty="0"/>
              <a:t>εγχείρησης και της </a:t>
            </a:r>
            <a:r>
              <a:rPr lang="el-GR" sz="1600" i="1" dirty="0" err="1"/>
              <a:t>λαπαροσκοπικής</a:t>
            </a:r>
            <a:r>
              <a:rPr lang="el-GR" sz="1600" i="1" dirty="0"/>
              <a:t> εγχείρησης </a:t>
            </a:r>
            <a:r>
              <a:rPr lang="el-GR" sz="1600" i="1" dirty="0" smtClean="0"/>
              <a:t>για την </a:t>
            </a:r>
            <a:r>
              <a:rPr lang="el-GR" sz="1600" i="1" dirty="0"/>
              <a:t>αφαίρεση της χοληδόχου κύστης</a:t>
            </a:r>
          </a:p>
        </p:txBody>
      </p:sp>
    </p:spTree>
    <p:extLst>
      <p:ext uri="{BB962C8B-B14F-4D97-AF65-F5344CB8AC3E}">
        <p14:creationId xmlns:p14="http://schemas.microsoft.com/office/powerpoint/2010/main" val="11541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Βασικές ιατρικές απεικονίσεις</a:t>
            </a:r>
            <a:endParaRPr lang="el-GR" sz="4000" i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l-GR" sz="2400" b="1" dirty="0" smtClean="0"/>
              <a:t>Απόκτηση </a:t>
            </a:r>
            <a:r>
              <a:rPr lang="el-GR" sz="2400" b="1" dirty="0"/>
              <a:t>δερματολογικών εικόνων</a:t>
            </a:r>
            <a:endParaRPr lang="el-GR" sz="2400" b="1" dirty="0" smtClean="0"/>
          </a:p>
          <a:p>
            <a:pPr lvl="1"/>
            <a:r>
              <a:rPr lang="el-GR" sz="2000" dirty="0"/>
              <a:t>Οι </a:t>
            </a:r>
            <a:r>
              <a:rPr lang="el-GR" sz="2000" b="1" dirty="0"/>
              <a:t>δερματολογικές εικόνες </a:t>
            </a:r>
            <a:r>
              <a:rPr lang="el-GR" sz="2000" dirty="0"/>
              <a:t>παρέχουν το φάσμα της εκάστοτε </a:t>
            </a:r>
            <a:r>
              <a:rPr lang="el-GR" sz="2000" dirty="0" smtClean="0"/>
              <a:t>δερματικής νόσου </a:t>
            </a:r>
            <a:r>
              <a:rPr lang="el-GR" sz="2000" dirty="0"/>
              <a:t>προσδιορίζοντας τα ιδιαίτερα χαρακτηριστικά της κάθε μίας </a:t>
            </a:r>
            <a:r>
              <a:rPr lang="el-GR" sz="2000" dirty="0" smtClean="0"/>
              <a:t>από αυτές.</a:t>
            </a:r>
          </a:p>
          <a:p>
            <a:pPr lvl="1"/>
            <a:r>
              <a:rPr lang="el-GR" sz="2000" b="1" dirty="0" smtClean="0"/>
              <a:t>Απαραίτητη μια </a:t>
            </a:r>
            <a:r>
              <a:rPr lang="el-GR" sz="2000" b="1" dirty="0"/>
              <a:t>σύγχρονη ψηφιακή φωτογραφική </a:t>
            </a:r>
            <a:r>
              <a:rPr lang="el-GR" sz="2000" b="1" dirty="0" smtClean="0"/>
              <a:t>μηχανή </a:t>
            </a:r>
            <a:r>
              <a:rPr lang="el-GR" sz="2000" dirty="0"/>
              <a:t>με</a:t>
            </a:r>
            <a:r>
              <a:rPr lang="el-GR" sz="2000" dirty="0" smtClean="0"/>
              <a:t>:</a:t>
            </a:r>
          </a:p>
          <a:p>
            <a:pPr lvl="2"/>
            <a:r>
              <a:rPr lang="el-GR" sz="2000" b="1" dirty="0"/>
              <a:t>Τη χωρική </a:t>
            </a:r>
            <a:r>
              <a:rPr lang="el-GR" sz="2000" b="1" dirty="0" err="1"/>
              <a:t>διακριτότητα</a:t>
            </a:r>
            <a:r>
              <a:rPr lang="el-GR" sz="2000" b="1" dirty="0"/>
              <a:t> </a:t>
            </a:r>
            <a:r>
              <a:rPr lang="el-GR" sz="2000" dirty="0"/>
              <a:t>(</a:t>
            </a:r>
            <a:r>
              <a:rPr lang="el-GR" sz="2000" dirty="0" err="1"/>
              <a:t>spatial</a:t>
            </a:r>
            <a:r>
              <a:rPr lang="el-GR" sz="2000" dirty="0"/>
              <a:t> </a:t>
            </a:r>
            <a:r>
              <a:rPr lang="el-GR" sz="2000" dirty="0" err="1"/>
              <a:t>resolution</a:t>
            </a:r>
            <a:r>
              <a:rPr lang="el-GR" sz="2000" dirty="0" smtClean="0"/>
              <a:t>)</a:t>
            </a:r>
          </a:p>
          <a:p>
            <a:pPr lvl="2"/>
            <a:r>
              <a:rPr lang="el-GR" sz="2000" b="1" dirty="0"/>
              <a:t>Ένα μετατροπέα αναλογικού σε ψηφιακό σήμα </a:t>
            </a:r>
            <a:r>
              <a:rPr lang="el-GR" sz="2000" dirty="0"/>
              <a:t>(A/D </a:t>
            </a:r>
            <a:r>
              <a:rPr lang="el-GR" sz="2000" dirty="0" err="1"/>
              <a:t>Convener</a:t>
            </a:r>
            <a:r>
              <a:rPr lang="el-GR" sz="2000" dirty="0" smtClean="0"/>
              <a:t>)</a:t>
            </a:r>
          </a:p>
          <a:p>
            <a:pPr lvl="1"/>
            <a:endParaRPr lang="el-GR" sz="6000" dirty="0"/>
          </a:p>
        </p:txBody>
      </p:sp>
    </p:spTree>
    <p:extLst>
      <p:ext uri="{BB962C8B-B14F-4D97-AF65-F5344CB8AC3E}">
        <p14:creationId xmlns:p14="http://schemas.microsoft.com/office/powerpoint/2010/main" val="22231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smtClean="0"/>
              <a:t>Βασικές </a:t>
            </a:r>
            <a:r>
              <a:rPr lang="el-GR" sz="2000" spc="-150" dirty="0"/>
              <a:t>έννοιες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200" b="1" dirty="0" smtClean="0"/>
              <a:t>Σκοπός επεξεργασίας ψηφιακών </a:t>
            </a:r>
            <a:r>
              <a:rPr lang="el-GR" sz="2200" b="1" dirty="0"/>
              <a:t>εικόνων (</a:t>
            </a:r>
            <a:r>
              <a:rPr lang="el-GR" sz="2200" b="1" dirty="0" err="1"/>
              <a:t>digital</a:t>
            </a:r>
            <a:r>
              <a:rPr lang="el-GR" sz="2200" b="1" dirty="0"/>
              <a:t> </a:t>
            </a:r>
            <a:r>
              <a:rPr lang="el-GR" sz="2200" b="1" dirty="0" err="1" smtClean="0"/>
              <a:t>image</a:t>
            </a:r>
            <a:r>
              <a:rPr lang="el-GR" sz="2200" b="1" dirty="0" smtClean="0"/>
              <a:t> </a:t>
            </a:r>
            <a:r>
              <a:rPr lang="el-GR" sz="2200" b="1" dirty="0" err="1" smtClean="0"/>
              <a:t>processing</a:t>
            </a:r>
            <a:r>
              <a:rPr lang="el-GR" sz="2200" b="1" dirty="0" smtClean="0"/>
              <a:t>)</a:t>
            </a:r>
          </a:p>
          <a:p>
            <a:pPr lvl="1"/>
            <a:r>
              <a:rPr lang="el-GR" sz="2000" dirty="0" smtClean="0"/>
              <a:t>Βελτίωση της εμφάνισής </a:t>
            </a:r>
            <a:r>
              <a:rPr lang="el-GR" sz="2000" dirty="0"/>
              <a:t>τους για την </a:t>
            </a:r>
            <a:r>
              <a:rPr lang="el-GR" sz="2000" dirty="0" smtClean="0"/>
              <a:t>καλύτερη παρατήρησή </a:t>
            </a:r>
            <a:r>
              <a:rPr lang="el-GR" sz="2000" dirty="0"/>
              <a:t>τους από τον άνθρωπο ή </a:t>
            </a:r>
            <a:r>
              <a:rPr lang="el-GR" sz="2000" dirty="0" smtClean="0"/>
              <a:t>γι</a:t>
            </a:r>
            <a:r>
              <a:rPr lang="el-GR" sz="2000" dirty="0"/>
              <a:t>α</a:t>
            </a:r>
            <a:r>
              <a:rPr lang="el-GR" sz="2000" dirty="0" smtClean="0"/>
              <a:t> προετοιμασία τους </a:t>
            </a:r>
            <a:r>
              <a:rPr lang="el-GR" sz="2000" dirty="0"/>
              <a:t>για την </a:t>
            </a:r>
            <a:r>
              <a:rPr lang="el-GR" sz="2000" dirty="0" smtClean="0"/>
              <a:t>αυτόματη </a:t>
            </a:r>
            <a:r>
              <a:rPr lang="el-GR" sz="2000" dirty="0"/>
              <a:t>αναγνώριση και τη μέτρηση </a:t>
            </a:r>
            <a:r>
              <a:rPr lang="el-GR" sz="2000" dirty="0" smtClean="0"/>
              <a:t>των χαρακτηριστικών </a:t>
            </a:r>
            <a:r>
              <a:rPr lang="el-GR" sz="2000" dirty="0"/>
              <a:t>δομών </a:t>
            </a:r>
            <a:r>
              <a:rPr lang="el-GR" sz="2000" dirty="0" smtClean="0"/>
              <a:t>τους.</a:t>
            </a:r>
          </a:p>
          <a:p>
            <a:r>
              <a:rPr lang="el-GR" sz="2200" b="1" dirty="0"/>
              <a:t>Βασικές διαδικασίες ψηφιακής επεξεργασίες </a:t>
            </a:r>
            <a:r>
              <a:rPr lang="el-GR" sz="2200" b="1" dirty="0" smtClean="0"/>
              <a:t>εικόνων</a:t>
            </a:r>
            <a:endParaRPr lang="el-GR" sz="2200" b="1" dirty="0"/>
          </a:p>
          <a:p>
            <a:pPr marL="0" lvl="1" indent="0" algn="ctr">
              <a:buNone/>
            </a:pPr>
            <a:r>
              <a:rPr lang="el-GR" sz="2200" dirty="0" err="1" smtClean="0"/>
              <a:t>Προεπεξεργασία</a:t>
            </a:r>
            <a:endParaRPr lang="el-GR" sz="2200" dirty="0"/>
          </a:p>
          <a:p>
            <a:pPr marL="0" lvl="1" indent="0" algn="ctr">
              <a:buNone/>
            </a:pPr>
            <a:r>
              <a:rPr lang="el-GR" sz="2200" dirty="0" err="1"/>
              <a:t>Τμηματοποίηση</a:t>
            </a:r>
            <a:r>
              <a:rPr lang="el-GR" sz="2200" dirty="0"/>
              <a:t> (ή εξαγωγή δομών ενδιαφέροντος</a:t>
            </a:r>
            <a:r>
              <a:rPr lang="el-GR" sz="2200" dirty="0" smtClean="0"/>
              <a:t>)</a:t>
            </a:r>
            <a:endParaRPr lang="el-GR" sz="2200" dirty="0"/>
          </a:p>
          <a:p>
            <a:pPr marL="0" lvl="1" indent="0" algn="ctr">
              <a:buNone/>
            </a:pPr>
            <a:r>
              <a:rPr lang="el-GR" sz="2200" dirty="0"/>
              <a:t>Ανάλυση και αναγνώριση (ή οι μετρήσεις εικόνας</a:t>
            </a:r>
            <a:r>
              <a:rPr lang="el-GR" sz="2200" dirty="0" smtClean="0"/>
              <a:t>)</a:t>
            </a:r>
            <a:endParaRPr lang="el-GR" sz="2200" dirty="0"/>
          </a:p>
          <a:p>
            <a:pPr marL="0" lvl="1" indent="0" algn="ctr">
              <a:buNone/>
            </a:pPr>
            <a:r>
              <a:rPr lang="el-GR" sz="2200" dirty="0" err="1"/>
              <a:t>Μοντελοποίηση</a:t>
            </a:r>
            <a:endParaRPr lang="el-GR" sz="2200" dirty="0"/>
          </a:p>
          <a:p>
            <a:pPr lvl="1"/>
            <a:endParaRPr lang="el-GR" sz="1800" dirty="0"/>
          </a:p>
        </p:txBody>
      </p:sp>
      <p:sp>
        <p:nvSpPr>
          <p:cNvPr id="3" name="Βέλος προς τα κάτω 2"/>
          <p:cNvSpPr/>
          <p:nvPr/>
        </p:nvSpPr>
        <p:spPr>
          <a:xfrm>
            <a:off x="4355976" y="3793604"/>
            <a:ext cx="720080" cy="1440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Βέλος προς τα κάτω 6"/>
          <p:cNvSpPr/>
          <p:nvPr/>
        </p:nvSpPr>
        <p:spPr>
          <a:xfrm>
            <a:off x="4355976" y="4269350"/>
            <a:ext cx="720080" cy="1440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 προς τα κάτω 7"/>
          <p:cNvSpPr/>
          <p:nvPr/>
        </p:nvSpPr>
        <p:spPr>
          <a:xfrm>
            <a:off x="4355976" y="4757324"/>
            <a:ext cx="720080" cy="1440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9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286389"/>
            <a:ext cx="6408712" cy="390195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2003376" y="520816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/>
              <a:t>Βασικές διαδικασίες ψηφιακής επεξεργασίας εικόνων</a:t>
            </a:r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smtClean="0"/>
              <a:t>Βασικές </a:t>
            </a:r>
            <a:r>
              <a:rPr lang="el-GR" sz="2000" spc="-150" dirty="0"/>
              <a:t>έννοιες</a:t>
            </a:r>
          </a:p>
        </p:txBody>
      </p:sp>
    </p:spTree>
    <p:extLst>
      <p:ext uri="{BB962C8B-B14F-4D97-AF65-F5344CB8AC3E}">
        <p14:creationId xmlns:p14="http://schemas.microsoft.com/office/powerpoint/2010/main" val="35844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b="1" dirty="0" smtClean="0"/>
              <a:t>Βασικά </a:t>
            </a:r>
            <a:r>
              <a:rPr lang="el-GR" b="1" dirty="0"/>
              <a:t>μέσα </a:t>
            </a:r>
            <a:r>
              <a:rPr lang="el-GR" b="1" dirty="0" smtClean="0"/>
              <a:t>λήψης </a:t>
            </a:r>
            <a:r>
              <a:rPr lang="el-GR" b="1" dirty="0"/>
              <a:t>και </a:t>
            </a:r>
            <a:r>
              <a:rPr lang="el-GR" b="1" dirty="0" smtClean="0"/>
              <a:t>επεξεργασίας εικόνας</a:t>
            </a:r>
            <a:r>
              <a:rPr lang="el-GR" b="1" dirty="0"/>
              <a:t>:</a:t>
            </a:r>
            <a:endParaRPr lang="el-GR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Η κάμερα και ο σαρωτής </a:t>
            </a:r>
            <a:r>
              <a:rPr lang="el-GR" dirty="0" smtClean="0"/>
              <a:t>(οπτικός αναγνώστης) </a:t>
            </a:r>
            <a:r>
              <a:rPr lang="el-GR" dirty="0"/>
              <a:t>(</a:t>
            </a:r>
            <a:r>
              <a:rPr lang="el-GR" i="1" dirty="0" err="1" smtClean="0"/>
              <a:t>scanner</a:t>
            </a:r>
            <a:r>
              <a:rPr lang="el-GR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Ο </a:t>
            </a:r>
            <a:r>
              <a:rPr lang="el-GR" dirty="0" err="1"/>
              <a:t>ψηφιοποιητής</a:t>
            </a:r>
            <a:r>
              <a:rPr lang="el-GR" dirty="0"/>
              <a:t> (</a:t>
            </a:r>
            <a:r>
              <a:rPr lang="el-GR" i="1" dirty="0" err="1" smtClean="0"/>
              <a:t>digitizer</a:t>
            </a:r>
            <a:r>
              <a:rPr lang="el-GR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Το λογισμικό</a:t>
            </a:r>
            <a:endParaRPr lang="el-GR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/>
              <a:t>Η/Υ </a:t>
            </a:r>
            <a:r>
              <a:rPr lang="el-GR" dirty="0"/>
              <a:t>με οθόνη υψηλής </a:t>
            </a:r>
            <a:r>
              <a:rPr lang="el-GR" dirty="0" smtClean="0"/>
              <a:t>ανάλυσης</a:t>
            </a:r>
            <a:endParaRPr lang="el-GR" dirty="0"/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smtClean="0"/>
              <a:t>Βασικές </a:t>
            </a:r>
            <a:r>
              <a:rPr lang="el-GR" sz="2000" spc="-150" dirty="0"/>
              <a:t>έννοιες</a:t>
            </a:r>
          </a:p>
        </p:txBody>
      </p:sp>
    </p:spTree>
    <p:extLst>
      <p:ext uri="{BB962C8B-B14F-4D97-AF65-F5344CB8AC3E}">
        <p14:creationId xmlns:p14="http://schemas.microsoft.com/office/powerpoint/2010/main" val="15623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Βασικά </a:t>
            </a:r>
            <a:r>
              <a:rPr lang="el-GR" sz="2800" b="1" dirty="0"/>
              <a:t>μέσα για τη λήψη και επεξεργασία μιας </a:t>
            </a:r>
            <a:r>
              <a:rPr lang="el-GR" sz="2800" b="1" dirty="0" smtClean="0"/>
              <a:t>εικόνας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" y="2714178"/>
            <a:ext cx="8363272" cy="1511474"/>
          </a:xfrm>
          <a:prstGeom prst="rect">
            <a:avLst/>
          </a:prstGeom>
        </p:spPr>
      </p:pic>
      <p:sp>
        <p:nvSpPr>
          <p:cNvPr id="8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smtClean="0"/>
              <a:t>Βασικές </a:t>
            </a:r>
            <a:r>
              <a:rPr lang="el-GR" sz="2000" spc="-150" dirty="0"/>
              <a:t>έννοιες</a:t>
            </a:r>
          </a:p>
        </p:txBody>
      </p:sp>
    </p:spTree>
    <p:extLst>
      <p:ext uri="{BB962C8B-B14F-4D97-AF65-F5344CB8AC3E}">
        <p14:creationId xmlns:p14="http://schemas.microsoft.com/office/powerpoint/2010/main" val="24530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pPr algn="just"/>
            <a:r>
              <a:rPr lang="el-GR" sz="2800" b="1" dirty="0" smtClean="0"/>
              <a:t>βελτίωση </a:t>
            </a:r>
            <a:r>
              <a:rPr lang="el-GR" sz="2800" b="1" dirty="0"/>
              <a:t>εικόνας (</a:t>
            </a:r>
            <a:r>
              <a:rPr lang="el-GR" sz="2800" b="1" dirty="0" err="1"/>
              <a:t>image</a:t>
            </a:r>
            <a:r>
              <a:rPr lang="el-GR" sz="2800" b="1" dirty="0"/>
              <a:t> </a:t>
            </a:r>
            <a:r>
              <a:rPr lang="el-GR" sz="2800" b="1" dirty="0" err="1"/>
              <a:t>enhancement</a:t>
            </a:r>
            <a:r>
              <a:rPr lang="el-GR" sz="2800" b="1" dirty="0" smtClean="0"/>
              <a:t>)</a:t>
            </a:r>
            <a:r>
              <a:rPr lang="en-US" sz="2800" b="1" dirty="0" smtClean="0"/>
              <a:t>:</a:t>
            </a:r>
            <a:r>
              <a:rPr lang="el-GR" sz="2800" b="1" dirty="0" smtClean="0"/>
              <a:t> </a:t>
            </a:r>
            <a:r>
              <a:rPr lang="el-GR" sz="2800" dirty="0" smtClean="0"/>
              <a:t>Κατηγορία μεθόδων</a:t>
            </a:r>
            <a:r>
              <a:rPr lang="en-US" sz="2800" dirty="0" smtClean="0"/>
              <a:t> </a:t>
            </a:r>
            <a:r>
              <a:rPr lang="el-GR" sz="2800" dirty="0" smtClean="0"/>
              <a:t>μετασχηματισμών </a:t>
            </a:r>
            <a:r>
              <a:rPr lang="el-GR" sz="2800" dirty="0"/>
              <a:t>που γίνονται για την αύξηση της ορατότητας (</a:t>
            </a:r>
            <a:r>
              <a:rPr lang="el-GR" sz="2800" dirty="0" err="1"/>
              <a:t>visibility</a:t>
            </a:r>
            <a:r>
              <a:rPr lang="el-GR" sz="2800" dirty="0" smtClean="0"/>
              <a:t>)</a:t>
            </a:r>
            <a:r>
              <a:rPr lang="en-US" sz="2800" dirty="0" smtClean="0"/>
              <a:t> </a:t>
            </a:r>
            <a:r>
              <a:rPr lang="el-GR" sz="2800" dirty="0" smtClean="0"/>
              <a:t>μιας </a:t>
            </a:r>
            <a:r>
              <a:rPr lang="el-GR" sz="2800" dirty="0"/>
              <a:t>περιοχής ή μιας δομής της εικόνας, έτσι ώστε να </a:t>
            </a:r>
            <a:r>
              <a:rPr lang="el-GR" sz="2800" dirty="0" smtClean="0"/>
              <a:t>είναι</a:t>
            </a:r>
            <a:r>
              <a:rPr lang="en-US" sz="2800" dirty="0" smtClean="0"/>
              <a:t> </a:t>
            </a:r>
            <a:r>
              <a:rPr lang="el-GR" sz="2800" dirty="0" smtClean="0"/>
              <a:t>εγκυρότερες οι</a:t>
            </a:r>
            <a:r>
              <a:rPr lang="en-US" sz="2800" dirty="0" smtClean="0"/>
              <a:t> </a:t>
            </a:r>
            <a:r>
              <a:rPr lang="el-GR" sz="2800" dirty="0" smtClean="0"/>
              <a:t>εξαγόμενες </a:t>
            </a:r>
            <a:r>
              <a:rPr lang="el-GR" sz="2800" dirty="0"/>
              <a:t>πληροφορίες και ευκολότερη η εφαρμογή άλλων τεχνικών</a:t>
            </a:r>
            <a:r>
              <a:rPr lang="el-GR" sz="2800" dirty="0" smtClean="0"/>
              <a:t>.</a:t>
            </a:r>
            <a:endParaRPr lang="el-GR" dirty="0"/>
          </a:p>
        </p:txBody>
      </p:sp>
      <p:sp>
        <p:nvSpPr>
          <p:cNvPr id="5" name="Τίτλος 3"/>
          <p:cNvSpPr txBox="1">
            <a:spLocks/>
          </p:cNvSpPr>
          <p:nvPr/>
        </p:nvSpPr>
        <p:spPr>
          <a:xfrm>
            <a:off x="0" y="228865"/>
            <a:ext cx="9144000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Βελτίωση ψηφιακής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2597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pPr marL="0" indent="355600" algn="just">
              <a:buFont typeface="+mj-lt"/>
              <a:buAutoNum type="arabicPeriod"/>
            </a:pPr>
            <a:r>
              <a:rPr lang="el-GR" sz="2400" b="1" dirty="0" smtClean="0"/>
              <a:t>Σημειακή </a:t>
            </a:r>
            <a:r>
              <a:rPr lang="el-GR" sz="2400" b="1" dirty="0"/>
              <a:t>επεξεργασία (</a:t>
            </a:r>
            <a:r>
              <a:rPr lang="el-GR" sz="2400" b="1" dirty="0" err="1"/>
              <a:t>point</a:t>
            </a:r>
            <a:r>
              <a:rPr lang="el-GR" sz="2400" b="1" dirty="0"/>
              <a:t> </a:t>
            </a:r>
            <a:r>
              <a:rPr lang="el-GR" sz="2400" b="1" dirty="0" err="1"/>
              <a:t>processing</a:t>
            </a:r>
            <a:r>
              <a:rPr lang="el-GR" sz="2400" b="1" dirty="0"/>
              <a:t>) - </a:t>
            </a:r>
            <a:r>
              <a:rPr lang="el-GR" sz="2400" b="1" dirty="0" smtClean="0"/>
              <a:t>ιστόγραμμα </a:t>
            </a:r>
            <a:r>
              <a:rPr lang="el-GR" sz="2400" b="1" dirty="0"/>
              <a:t>(</a:t>
            </a:r>
            <a:r>
              <a:rPr lang="el-GR" sz="2400" b="1" dirty="0" err="1"/>
              <a:t>histogram</a:t>
            </a:r>
            <a:r>
              <a:rPr lang="el-GR" sz="2400" b="1" dirty="0" smtClean="0"/>
              <a:t>),</a:t>
            </a:r>
            <a:r>
              <a:rPr lang="en-US" sz="2400" b="1" dirty="0" smtClean="0"/>
              <a:t> </a:t>
            </a:r>
            <a:r>
              <a:rPr lang="el-GR" sz="2400" dirty="0" smtClean="0"/>
              <a:t>που </a:t>
            </a:r>
            <a:r>
              <a:rPr lang="el-GR" sz="2400" dirty="0"/>
              <a:t>γίνεται με βάση τη χρωματική πυκνότητα </a:t>
            </a:r>
            <a:r>
              <a:rPr lang="el-GR" sz="2400" dirty="0" smtClean="0"/>
              <a:t>μεμονωμένων</a:t>
            </a:r>
            <a:r>
              <a:rPr lang="en-US" sz="2400" dirty="0" smtClean="0"/>
              <a:t> </a:t>
            </a:r>
            <a:r>
              <a:rPr lang="el-GR" sz="2400" dirty="0" smtClean="0"/>
              <a:t>στοιχείων </a:t>
            </a:r>
            <a:r>
              <a:rPr lang="el-GR" sz="2400" dirty="0"/>
              <a:t>της </a:t>
            </a:r>
            <a:r>
              <a:rPr lang="el-GR" sz="2400" dirty="0" smtClean="0"/>
              <a:t>εικόνας</a:t>
            </a:r>
            <a:r>
              <a:rPr lang="en-US" sz="2400" dirty="0" smtClean="0"/>
              <a:t>.</a:t>
            </a:r>
            <a:endParaRPr lang="el-GR" sz="28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494060"/>
            <a:ext cx="6552728" cy="258629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827584" y="4934105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/>
              <a:t>Εικόνα κοιλίας από υπολογιστική </a:t>
            </a:r>
            <a:r>
              <a:rPr lang="el-GR" i="1" dirty="0" smtClean="0"/>
              <a:t>τομογραφία</a:t>
            </a:r>
            <a:r>
              <a:rPr lang="el-GR" i="1" dirty="0"/>
              <a:t>, πριν και μετά τη βελτίωσή της με σημειακή </a:t>
            </a:r>
            <a:r>
              <a:rPr lang="el-GR" i="1" dirty="0" smtClean="0"/>
              <a:t>επεξεργασία</a:t>
            </a:r>
            <a:r>
              <a:rPr lang="el-GR" i="1" dirty="0"/>
              <a:t>.</a:t>
            </a:r>
          </a:p>
        </p:txBody>
      </p:sp>
      <p:sp>
        <p:nvSpPr>
          <p:cNvPr id="9" name="Τίτλος 3"/>
          <p:cNvSpPr txBox="1">
            <a:spLocks/>
          </p:cNvSpPr>
          <p:nvPr/>
        </p:nvSpPr>
        <p:spPr>
          <a:xfrm>
            <a:off x="0" y="228865"/>
            <a:ext cx="9144000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Βελτίωση ψηφιακής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37403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pPr marL="0" indent="355600">
              <a:buFont typeface="+mj-lt"/>
              <a:buAutoNum type="arabicPeriod" startAt="2"/>
            </a:pPr>
            <a:r>
              <a:rPr lang="el-GR" sz="2400" b="1" dirty="0" smtClean="0"/>
              <a:t>Χρήση </a:t>
            </a:r>
            <a:r>
              <a:rPr lang="el-GR" sz="2400" b="1" dirty="0"/>
              <a:t>φίλτρων (</a:t>
            </a:r>
            <a:r>
              <a:rPr lang="el-GR" sz="2400" b="1" dirty="0" err="1"/>
              <a:t>filtering</a:t>
            </a:r>
            <a:r>
              <a:rPr lang="el-GR" sz="2400" b="1" dirty="0"/>
              <a:t>), </a:t>
            </a:r>
            <a:r>
              <a:rPr lang="el-GR" sz="2400" dirty="0"/>
              <a:t>που γίνεται με χρήση καταλλήλων </a:t>
            </a:r>
            <a:r>
              <a:rPr lang="el-GR" sz="2400" dirty="0" smtClean="0"/>
              <a:t>χωρικών φίλτρων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l-GR" sz="2400" dirty="0" smtClean="0"/>
              <a:t>Φίλτρα </a:t>
            </a:r>
            <a:r>
              <a:rPr lang="el-GR" sz="2400" dirty="0"/>
              <a:t>εξομάλυνσης και </a:t>
            </a:r>
            <a:r>
              <a:rPr lang="el-GR" sz="2400" dirty="0" smtClean="0"/>
              <a:t>αποθορυβοποίησης</a:t>
            </a:r>
          </a:p>
          <a:p>
            <a:pPr marL="893763" lvl="2" indent="-263525">
              <a:lnSpc>
                <a:spcPct val="150000"/>
              </a:lnSpc>
              <a:buFont typeface="Calibri" panose="020F0502020204030204" pitchFamily="34" charset="0"/>
              <a:buChar char="−"/>
            </a:pPr>
            <a:r>
              <a:rPr lang="el-GR" dirty="0" smtClean="0"/>
              <a:t>Φίλτρο </a:t>
            </a:r>
            <a:r>
              <a:rPr lang="el-GR" dirty="0"/>
              <a:t>μέσης </a:t>
            </a:r>
            <a:r>
              <a:rPr lang="el-GR" dirty="0" smtClean="0"/>
              <a:t>τιμής</a:t>
            </a:r>
          </a:p>
          <a:p>
            <a:pPr marL="893763" lvl="2" indent="-263525">
              <a:lnSpc>
                <a:spcPct val="150000"/>
              </a:lnSpc>
              <a:buFont typeface="Calibri" panose="020F0502020204030204" pitchFamily="34" charset="0"/>
              <a:buChar char="−"/>
            </a:pPr>
            <a:r>
              <a:rPr lang="el-GR" dirty="0"/>
              <a:t>Φίλτρο ενδιάμεσης </a:t>
            </a:r>
            <a:r>
              <a:rPr lang="el-GR" dirty="0" smtClean="0"/>
              <a:t>τιμής</a:t>
            </a:r>
          </a:p>
          <a:p>
            <a:pPr marL="893763" lvl="2" indent="-263525">
              <a:lnSpc>
                <a:spcPct val="150000"/>
              </a:lnSpc>
              <a:buFont typeface="Calibri" panose="020F0502020204030204" pitchFamily="34" charset="0"/>
              <a:buChar char="−"/>
            </a:pPr>
            <a:r>
              <a:rPr lang="el-GR" dirty="0"/>
              <a:t>Φ</a:t>
            </a:r>
            <a:r>
              <a:rPr lang="el-GR" dirty="0" smtClean="0"/>
              <a:t>ίλτρα </a:t>
            </a:r>
            <a:r>
              <a:rPr lang="el-GR" dirty="0" err="1" smtClean="0"/>
              <a:t>διαφόρισης</a:t>
            </a:r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709" y="2857500"/>
            <a:ext cx="4024787" cy="1944216"/>
          </a:xfrm>
          <a:prstGeom prst="rect">
            <a:avLst/>
          </a:prstGeom>
        </p:spPr>
      </p:pic>
      <p:sp>
        <p:nvSpPr>
          <p:cNvPr id="10" name="Δεξιό βέλος 9"/>
          <p:cNvSpPr/>
          <p:nvPr/>
        </p:nvSpPr>
        <p:spPr>
          <a:xfrm>
            <a:off x="4662207" y="3793604"/>
            <a:ext cx="354868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Βελτίωση ψηφιακής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29267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4703176"/>
            <a:ext cx="8507288" cy="401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i="1" dirty="0"/>
              <a:t>Εικόνα κοιλίας από υπολογιστική τομογραφία </a:t>
            </a:r>
            <a:r>
              <a:rPr lang="el-GR" sz="1800" i="1" dirty="0" smtClean="0"/>
              <a:t>που βελτιώθηκε </a:t>
            </a:r>
            <a:r>
              <a:rPr lang="el-GR" sz="1800" i="1" dirty="0"/>
              <a:t>με </a:t>
            </a:r>
            <a:r>
              <a:rPr lang="el-GR" sz="1800" i="1" dirty="0" smtClean="0"/>
              <a:t>φίλτρο </a:t>
            </a:r>
            <a:r>
              <a:rPr lang="el-GR" sz="1800" i="1" dirty="0"/>
              <a:t>μέσης τιμής (Φ.Μ.Τ.) και φίλτρο ενδιάμεσης </a:t>
            </a:r>
            <a:r>
              <a:rPr lang="el-GR" sz="1800" i="1" dirty="0" smtClean="0"/>
              <a:t>τιμής </a:t>
            </a:r>
            <a:r>
              <a:rPr lang="el-GR" sz="1800" i="1" dirty="0"/>
              <a:t>(Φ.Ε.Τ.).</a:t>
            </a:r>
            <a:endParaRPr lang="el-GR" sz="1800" i="1" dirty="0" smtClean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07" y="1735460"/>
            <a:ext cx="8072393" cy="2967716"/>
          </a:xfrm>
          <a:prstGeom prst="rect">
            <a:avLst/>
          </a:prstGeom>
        </p:spPr>
      </p:pic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Βελτίωση ψηφιακής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33694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Κατάτμηση </a:t>
            </a:r>
            <a:r>
              <a:rPr lang="el-GR" sz="2400" b="1" dirty="0"/>
              <a:t>ή </a:t>
            </a:r>
            <a:r>
              <a:rPr lang="el-GR" sz="2400" b="1" dirty="0" err="1"/>
              <a:t>τμηματοποίηση</a:t>
            </a:r>
            <a:r>
              <a:rPr lang="el-GR" sz="2400" b="1" dirty="0"/>
              <a:t> εικόνας </a:t>
            </a:r>
            <a:r>
              <a:rPr lang="el-GR" sz="2400" dirty="0"/>
              <a:t>(</a:t>
            </a:r>
            <a:r>
              <a:rPr lang="el-GR" sz="2400" dirty="0" err="1"/>
              <a:t>image</a:t>
            </a:r>
            <a:r>
              <a:rPr lang="el-GR" sz="2400" dirty="0"/>
              <a:t> </a:t>
            </a:r>
            <a:r>
              <a:rPr lang="el-GR" sz="2400" dirty="0" err="1"/>
              <a:t>segmentation</a:t>
            </a:r>
            <a:r>
              <a:rPr lang="el-GR" sz="2400" dirty="0" smtClean="0"/>
              <a:t>)</a:t>
            </a:r>
            <a:r>
              <a:rPr lang="en-US" sz="2400" dirty="0" smtClean="0"/>
              <a:t>:</a:t>
            </a:r>
            <a:r>
              <a:rPr lang="el-GR" sz="2400" dirty="0" smtClean="0"/>
              <a:t> Στάδιο </a:t>
            </a:r>
            <a:r>
              <a:rPr lang="el-GR" sz="2400" dirty="0"/>
              <a:t>επεξεργασίας, όπου διαχωρίζεται η εικόνα στα συστατικά της </a:t>
            </a:r>
            <a:r>
              <a:rPr lang="el-GR" sz="2400" dirty="0" smtClean="0"/>
              <a:t>μέρη ή </a:t>
            </a:r>
            <a:r>
              <a:rPr lang="el-GR" sz="2400" dirty="0"/>
              <a:t>αντικείμενα για την καλύτερη ανάλυσή </a:t>
            </a:r>
            <a:r>
              <a:rPr lang="el-GR" sz="2400" dirty="0" smtClean="0"/>
              <a:t>τους</a:t>
            </a:r>
          </a:p>
          <a:p>
            <a:r>
              <a:rPr lang="el-GR" sz="2400" dirty="0" smtClean="0"/>
              <a:t>Οι αλγόριθμοι </a:t>
            </a:r>
            <a:r>
              <a:rPr lang="el-GR" sz="2400" b="1" dirty="0" smtClean="0"/>
              <a:t>στηρίζονται</a:t>
            </a:r>
            <a:r>
              <a:rPr lang="en-US" sz="2400" dirty="0"/>
              <a:t>:</a:t>
            </a:r>
            <a:endParaRPr lang="el-GR" sz="2400" dirty="0" smtClean="0"/>
          </a:p>
          <a:p>
            <a:pPr lvl="1"/>
            <a:r>
              <a:rPr lang="el-GR" sz="2000" dirty="0" smtClean="0"/>
              <a:t>Στην </a:t>
            </a:r>
            <a:r>
              <a:rPr lang="el-GR" sz="2000" dirty="0"/>
              <a:t>ασυνέχεια (ή απότομη μεταβολή) </a:t>
            </a:r>
            <a:r>
              <a:rPr lang="el-GR" sz="2000" dirty="0" smtClean="0"/>
              <a:t>των τιμών </a:t>
            </a:r>
            <a:r>
              <a:rPr lang="el-GR" sz="2000" dirty="0"/>
              <a:t>των </a:t>
            </a:r>
            <a:r>
              <a:rPr lang="el-GR" sz="2000" dirty="0" err="1"/>
              <a:t>εικονοστοιχείων</a:t>
            </a:r>
            <a:r>
              <a:rPr lang="el-GR" sz="2000" dirty="0"/>
              <a:t> [ανίχνευση μεμονωμένων σημείων, γραμμών </a:t>
            </a:r>
            <a:r>
              <a:rPr lang="el-GR" sz="2000" dirty="0" smtClean="0"/>
              <a:t>ή </a:t>
            </a:r>
            <a:r>
              <a:rPr lang="en-US" sz="2000" dirty="0" smtClean="0"/>
              <a:t>α</a:t>
            </a:r>
            <a:r>
              <a:rPr lang="en-US" sz="2000" dirty="0" err="1" smtClean="0"/>
              <a:t>κμών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thresholding</a:t>
            </a:r>
            <a:r>
              <a:rPr lang="en-US" sz="2000" dirty="0"/>
              <a:t>, region growing, region splitting </a:t>
            </a:r>
            <a:r>
              <a:rPr lang="en-US" sz="2000" dirty="0" smtClean="0"/>
              <a:t>and</a:t>
            </a:r>
            <a:r>
              <a:rPr lang="el-GR" sz="2000" dirty="0" smtClean="0"/>
              <a:t> </a:t>
            </a:r>
            <a:r>
              <a:rPr lang="en-US" sz="2000" dirty="0" smtClean="0"/>
              <a:t>merging</a:t>
            </a:r>
            <a:r>
              <a:rPr lang="en-US" sz="2000" dirty="0"/>
              <a:t>)] ή </a:t>
            </a:r>
            <a:endParaRPr lang="el-GR" sz="2000" dirty="0" smtClean="0"/>
          </a:p>
          <a:p>
            <a:pPr lvl="1"/>
            <a:r>
              <a:rPr lang="el-GR" sz="2000" dirty="0" smtClean="0"/>
              <a:t>Σ</a:t>
            </a:r>
            <a:r>
              <a:rPr lang="en-US" sz="2000" dirty="0" err="1" smtClean="0"/>
              <a:t>τις</a:t>
            </a:r>
            <a:r>
              <a:rPr lang="en-US" sz="2000" dirty="0" smtClean="0"/>
              <a:t> </a:t>
            </a:r>
            <a:r>
              <a:rPr lang="en-US" sz="2000" dirty="0" err="1" smtClean="0"/>
              <a:t>κοινές</a:t>
            </a:r>
            <a:r>
              <a:rPr lang="el-GR" sz="2000" dirty="0" smtClean="0"/>
              <a:t> </a:t>
            </a:r>
            <a:r>
              <a:rPr lang="el-GR" sz="2000" dirty="0"/>
              <a:t>χρωματικές ιδιότητες, </a:t>
            </a:r>
            <a:r>
              <a:rPr lang="el-GR" sz="2000" dirty="0" smtClean="0"/>
              <a:t>που παρουσιάζουν </a:t>
            </a:r>
            <a:r>
              <a:rPr lang="el-GR" sz="2000" dirty="0"/>
              <a:t>εκείνα τα </a:t>
            </a:r>
            <a:r>
              <a:rPr lang="el-GR" sz="2000" dirty="0" err="1"/>
              <a:t>εικονοστοιχεία</a:t>
            </a:r>
            <a:r>
              <a:rPr lang="el-GR" sz="2000" dirty="0"/>
              <a:t> της </a:t>
            </a:r>
            <a:r>
              <a:rPr lang="el-GR" sz="2000" dirty="0" smtClean="0"/>
              <a:t>εικόνας που </a:t>
            </a:r>
            <a:r>
              <a:rPr lang="el-GR" sz="2000" dirty="0"/>
              <a:t>ανήκουν στην ίδια κλάση ή στο ίδιο </a:t>
            </a:r>
            <a:r>
              <a:rPr lang="el-GR" sz="2000" dirty="0" smtClean="0"/>
              <a:t>αντικείμενο</a:t>
            </a:r>
            <a:endParaRPr lang="el-GR" sz="2000" dirty="0"/>
          </a:p>
        </p:txBody>
      </p:sp>
      <p:sp>
        <p:nvSpPr>
          <p:cNvPr id="5" name="Τίτλος 3"/>
          <p:cNvSpPr txBox="1">
            <a:spLocks/>
          </p:cNvSpPr>
          <p:nvPr/>
        </p:nvSpPr>
        <p:spPr>
          <a:xfrm>
            <a:off x="0" y="228865"/>
            <a:ext cx="9144000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Τμηματοποίηση</a:t>
            </a:r>
            <a:r>
              <a:rPr lang="el-GR" sz="2000" spc="-150" dirty="0"/>
              <a:t> και διαχωρισμός δεδομένων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20423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Κυριότερες </a:t>
            </a:r>
            <a:r>
              <a:rPr lang="el-GR" sz="2400" b="1" dirty="0"/>
              <a:t>τεχνικές </a:t>
            </a:r>
            <a:r>
              <a:rPr lang="el-GR" sz="2400" b="1" dirty="0" err="1"/>
              <a:t>τμηματοποίησης</a:t>
            </a:r>
            <a:r>
              <a:rPr lang="el-GR" sz="2400" b="1" dirty="0"/>
              <a:t> </a:t>
            </a:r>
            <a:r>
              <a:rPr lang="el-GR" sz="2400" b="1" dirty="0" smtClean="0"/>
              <a:t>εικόνας:</a:t>
            </a:r>
            <a:endParaRPr lang="el-GR" sz="2400" b="1" dirty="0"/>
          </a:p>
          <a:p>
            <a:pPr marL="914400" lvl="1" indent="-457200">
              <a:buFont typeface="+mj-lt"/>
              <a:buAutoNum type="arabicPeriod"/>
            </a:pPr>
            <a:r>
              <a:rPr lang="el-GR" sz="2400" dirty="0"/>
              <a:t> </a:t>
            </a:r>
            <a:r>
              <a:rPr lang="el-GR" sz="2400" b="1" dirty="0" err="1" smtClean="0"/>
              <a:t>Κατωφλίωση</a:t>
            </a:r>
            <a:endParaRPr lang="el-GR" sz="2400" b="1" dirty="0" smtClean="0"/>
          </a:p>
          <a:p>
            <a:pPr lvl="2"/>
            <a:r>
              <a:rPr lang="el-GR" sz="1800" i="1" dirty="0" smtClean="0"/>
              <a:t>Επιλογή εύρος </a:t>
            </a:r>
            <a:r>
              <a:rPr lang="el-GR" sz="1800" i="1" dirty="0"/>
              <a:t>τιμών ή </a:t>
            </a:r>
            <a:r>
              <a:rPr lang="el-GR" sz="1800" i="1" dirty="0" smtClean="0"/>
              <a:t>καθορισμός </a:t>
            </a:r>
            <a:r>
              <a:rPr lang="el-GR" sz="1800" i="1" dirty="0"/>
              <a:t>μιας κλίμακας τιμών των </a:t>
            </a:r>
            <a:r>
              <a:rPr lang="el-GR" sz="1800" i="1" dirty="0" err="1" smtClean="0"/>
              <a:t>εικονοστοιχείων</a:t>
            </a:r>
            <a:r>
              <a:rPr lang="el-GR" sz="1800" i="1" dirty="0" smtClean="0"/>
              <a:t> </a:t>
            </a:r>
            <a:r>
              <a:rPr lang="el-GR" sz="1800" i="1" dirty="0"/>
              <a:t>στην αρχική </a:t>
            </a:r>
            <a:r>
              <a:rPr lang="el-GR" sz="1800" i="1" dirty="0" smtClean="0"/>
              <a:t>εικόνα</a:t>
            </a:r>
          </a:p>
          <a:p>
            <a:pPr lvl="2"/>
            <a:r>
              <a:rPr lang="el-GR" sz="1800" i="1" dirty="0" smtClean="0"/>
              <a:t>Ταξινόμηση </a:t>
            </a:r>
            <a:r>
              <a:rPr lang="el-GR" sz="1800" i="1" dirty="0"/>
              <a:t>των </a:t>
            </a:r>
            <a:r>
              <a:rPr lang="el-GR" sz="1800" i="1" dirty="0" err="1"/>
              <a:t>εικονοστοιχείων</a:t>
            </a:r>
            <a:r>
              <a:rPr lang="el-GR" sz="1800" i="1" dirty="0"/>
              <a:t> που ανήκουν σ’ αυτή τη περιοχή </a:t>
            </a:r>
            <a:r>
              <a:rPr lang="el-GR" sz="1800" i="1" dirty="0" smtClean="0"/>
              <a:t>και τοποθέτηση </a:t>
            </a:r>
            <a:r>
              <a:rPr lang="el-GR" sz="1800" i="1" dirty="0"/>
              <a:t>των υπολοίπων εκτός της </a:t>
            </a:r>
            <a:r>
              <a:rPr lang="el-GR" sz="1800" i="1" dirty="0" smtClean="0"/>
              <a:t>περιοχής αυτής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400" b="1" dirty="0" smtClean="0"/>
              <a:t>Ανάπτυξη </a:t>
            </a:r>
            <a:r>
              <a:rPr lang="el-GR" sz="2400" b="1" dirty="0"/>
              <a:t>περιοχών και ο διαχωρισμός </a:t>
            </a:r>
            <a:r>
              <a:rPr lang="el-GR" sz="2400" b="1" dirty="0" smtClean="0"/>
              <a:t>τους</a:t>
            </a:r>
            <a:endParaRPr lang="el-GR" sz="2400" b="1" dirty="0"/>
          </a:p>
          <a:p>
            <a:pPr lvl="2"/>
            <a:r>
              <a:rPr lang="el-GR" sz="1800" i="1" dirty="0" smtClean="0"/>
              <a:t>Τεχνική </a:t>
            </a:r>
            <a:r>
              <a:rPr lang="el-GR" sz="1800" i="1" dirty="0"/>
              <a:t>διαχωρισμού και </a:t>
            </a:r>
            <a:r>
              <a:rPr lang="el-GR" sz="1800" i="1" dirty="0" smtClean="0"/>
              <a:t>συνένωσης</a:t>
            </a:r>
          </a:p>
          <a:p>
            <a:pPr lvl="2"/>
            <a:r>
              <a:rPr lang="el-GR" sz="1800" i="1" dirty="0" smtClean="0"/>
              <a:t>Τεχνική </a:t>
            </a:r>
            <a:r>
              <a:rPr lang="el-GR" sz="1800" i="1" dirty="0"/>
              <a:t>πρόσθεσης </a:t>
            </a:r>
            <a:r>
              <a:rPr lang="el-GR" sz="1800" i="1" dirty="0" err="1"/>
              <a:t>εικονοστοιχείων</a:t>
            </a:r>
            <a:r>
              <a:rPr lang="el-GR" sz="1800" i="1" dirty="0"/>
              <a:t> </a:t>
            </a:r>
            <a:r>
              <a:rPr lang="el-GR" sz="1800" dirty="0"/>
              <a:t>(</a:t>
            </a:r>
            <a:r>
              <a:rPr lang="el-GR" sz="1800" dirty="0" err="1"/>
              <a:t>pixel</a:t>
            </a:r>
            <a:r>
              <a:rPr lang="el-GR" sz="1800" dirty="0"/>
              <a:t> </a:t>
            </a:r>
            <a:r>
              <a:rPr lang="el-GR" sz="1800" dirty="0" err="1"/>
              <a:t>aggregation</a:t>
            </a:r>
            <a:r>
              <a:rPr lang="el-GR" sz="1800" dirty="0"/>
              <a:t> </a:t>
            </a:r>
            <a:r>
              <a:rPr lang="el-GR" sz="1800" dirty="0" err="1"/>
              <a:t>techniques</a:t>
            </a:r>
            <a:r>
              <a:rPr lang="el-GR" sz="1800" dirty="0" smtClean="0"/>
              <a:t>)</a:t>
            </a:r>
            <a:endParaRPr lang="el-GR" sz="1800" dirty="0"/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Τμηματοποίηση</a:t>
            </a:r>
            <a:r>
              <a:rPr lang="el-GR" sz="2000" spc="-150" dirty="0"/>
              <a:t> και διαχωρισμός δεδομένων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38119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92" y="1345332"/>
            <a:ext cx="8171164" cy="3096344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331640" y="4684651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Ανάπτυξη περιοχών της κοιλίας, όπου έχει απομονωθεί το ήπαρ</a:t>
            </a:r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Τμηματοποίηση</a:t>
            </a:r>
            <a:r>
              <a:rPr lang="el-GR" sz="2000" spc="-150" dirty="0"/>
              <a:t> και διαχωρισμός δεδομένων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7789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Κυριότερες </a:t>
            </a:r>
            <a:r>
              <a:rPr lang="el-GR" sz="2400" b="1" dirty="0"/>
              <a:t>τεχνικές </a:t>
            </a:r>
            <a:r>
              <a:rPr lang="el-GR" sz="2400" b="1" dirty="0" err="1"/>
              <a:t>τμηματοποίησης</a:t>
            </a:r>
            <a:r>
              <a:rPr lang="el-GR" sz="2400" b="1" dirty="0"/>
              <a:t> </a:t>
            </a:r>
            <a:r>
              <a:rPr lang="el-GR" sz="2400" b="1" dirty="0" smtClean="0"/>
              <a:t>εικόνας:</a:t>
            </a:r>
            <a:endParaRPr lang="el-GR" sz="2400" b="1" dirty="0"/>
          </a:p>
          <a:p>
            <a:pPr marL="914400" lvl="1" indent="-457200">
              <a:buFont typeface="+mj-lt"/>
              <a:buAutoNum type="arabicPeriod" startAt="3"/>
            </a:pPr>
            <a:r>
              <a:rPr lang="el-GR" sz="2400" b="1" dirty="0" smtClean="0"/>
              <a:t>Ανίχνευση ακμών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7460"/>
            <a:ext cx="4217077" cy="2446676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6564" y="4856633"/>
            <a:ext cx="4103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/>
              <a:t>Διάφοροι τύποι </a:t>
            </a:r>
            <a:r>
              <a:rPr lang="el-GR" i="1" dirty="0" smtClean="0"/>
              <a:t>ακμών </a:t>
            </a:r>
            <a:r>
              <a:rPr lang="el-GR" i="1" dirty="0"/>
              <a:t>με τις </a:t>
            </a:r>
            <a:r>
              <a:rPr lang="el-GR" i="1" dirty="0" smtClean="0"/>
              <a:t>αντίστοιχες παραγώγους </a:t>
            </a:r>
            <a:r>
              <a:rPr lang="el-GR" i="1" dirty="0"/>
              <a:t>τους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076" y="2600817"/>
            <a:ext cx="4362329" cy="2322999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4199947" y="49077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i="1" dirty="0"/>
              <a:t>Διάφοροι τύποι </a:t>
            </a:r>
            <a:r>
              <a:rPr lang="el-GR" i="1" dirty="0" smtClean="0"/>
              <a:t>ακμών </a:t>
            </a:r>
            <a:r>
              <a:rPr lang="el-GR" i="1" dirty="0"/>
              <a:t>σε </a:t>
            </a:r>
            <a:r>
              <a:rPr lang="el-GR" i="1" dirty="0" smtClean="0"/>
              <a:t>υπολογιστική τομογραφία </a:t>
            </a:r>
            <a:r>
              <a:rPr lang="el-GR" i="1" dirty="0"/>
              <a:t>(</a:t>
            </a:r>
            <a:r>
              <a:rPr lang="en-US" i="1" dirty="0"/>
              <a:t>CT) </a:t>
            </a:r>
            <a:r>
              <a:rPr lang="el-GR" i="1" dirty="0" smtClean="0"/>
              <a:t>εγκεφάλου</a:t>
            </a:r>
            <a:r>
              <a:rPr lang="el-GR" i="1" dirty="0"/>
              <a:t>.</a:t>
            </a:r>
          </a:p>
        </p:txBody>
      </p:sp>
      <p:sp>
        <p:nvSpPr>
          <p:cNvPr id="10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Τμηματοποίηση</a:t>
            </a:r>
            <a:r>
              <a:rPr lang="el-GR" sz="2000" spc="-150" dirty="0"/>
              <a:t> και διαχωρισμός δεδομένων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23590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64" y="2331900"/>
            <a:ext cx="7128418" cy="2524733"/>
          </a:xfrm>
          <a:prstGeom prst="rect">
            <a:avLst/>
          </a:prstGeom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Κυριότερες </a:t>
            </a:r>
            <a:r>
              <a:rPr lang="el-GR" sz="2400" b="1" dirty="0"/>
              <a:t>τεχνικές </a:t>
            </a:r>
            <a:r>
              <a:rPr lang="el-GR" sz="2400" b="1" dirty="0" err="1"/>
              <a:t>τμηματοποίησης</a:t>
            </a:r>
            <a:r>
              <a:rPr lang="el-GR" sz="2400" b="1" dirty="0"/>
              <a:t> </a:t>
            </a:r>
            <a:r>
              <a:rPr lang="el-GR" sz="2400" b="1" dirty="0" smtClean="0"/>
              <a:t>εικόνας:</a:t>
            </a:r>
            <a:endParaRPr lang="el-GR" sz="2400" b="1" dirty="0"/>
          </a:p>
          <a:p>
            <a:pPr marL="914400" lvl="1" indent="-457200">
              <a:buFont typeface="+mj-lt"/>
              <a:buAutoNum type="arabicPeriod" startAt="3"/>
            </a:pPr>
            <a:r>
              <a:rPr lang="el-GR" sz="2400" b="1" dirty="0" smtClean="0"/>
              <a:t>Ανίχνευση ακμών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-108520" y="4781970"/>
            <a:ext cx="8630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/>
              <a:t>Ψηφιακή ραδιογραφία </a:t>
            </a:r>
            <a:r>
              <a:rPr lang="el-GR" i="1" dirty="0" smtClean="0"/>
              <a:t>(αναλυτική ακτινοσκόπηση </a:t>
            </a:r>
            <a:r>
              <a:rPr lang="el-GR" i="1" dirty="0"/>
              <a:t>οισοφάγου με βαριούχο διάλυμα) και δύο περιγράμματα του </a:t>
            </a:r>
            <a:r>
              <a:rPr lang="el-GR" i="1" dirty="0" err="1" smtClean="0"/>
              <a:t>εισοφάγου</a:t>
            </a:r>
            <a:r>
              <a:rPr lang="el-GR" i="1" dirty="0" smtClean="0"/>
              <a:t> </a:t>
            </a:r>
            <a:r>
              <a:rPr lang="el-GR" i="1" dirty="0"/>
              <a:t>με χρήση διαφορετικών αλγορίθμων.</a:t>
            </a:r>
          </a:p>
        </p:txBody>
      </p:sp>
      <p:sp>
        <p:nvSpPr>
          <p:cNvPr id="9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Τμηματοποίηση</a:t>
            </a:r>
            <a:r>
              <a:rPr lang="el-GR" sz="2000" spc="-150" dirty="0"/>
              <a:t> και διαχωρισμός δεδομένων εικόνας</a:t>
            </a:r>
          </a:p>
        </p:txBody>
      </p:sp>
    </p:spTree>
    <p:extLst>
      <p:ext uri="{BB962C8B-B14F-4D97-AF65-F5344CB8AC3E}">
        <p14:creationId xmlns:p14="http://schemas.microsoft.com/office/powerpoint/2010/main" val="22139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Ανάλυση </a:t>
            </a:r>
            <a:r>
              <a:rPr lang="el-GR" sz="2800" b="1" dirty="0"/>
              <a:t>των ψηφιακών </a:t>
            </a:r>
            <a:r>
              <a:rPr lang="el-GR" sz="2800" b="1" dirty="0" smtClean="0"/>
              <a:t>εικόνων</a:t>
            </a:r>
            <a:r>
              <a:rPr lang="en-US" sz="2800" b="1" dirty="0" smtClean="0"/>
              <a:t>:</a:t>
            </a:r>
            <a:r>
              <a:rPr lang="el-GR" sz="2800" b="1" dirty="0" smtClean="0"/>
              <a:t> </a:t>
            </a:r>
            <a:r>
              <a:rPr lang="el-GR" sz="2800" dirty="0"/>
              <a:t>Σ</a:t>
            </a:r>
            <a:r>
              <a:rPr lang="el-GR" sz="2800" dirty="0" smtClean="0"/>
              <a:t>χετίζεται </a:t>
            </a:r>
            <a:r>
              <a:rPr lang="el-GR" sz="2800" dirty="0"/>
              <a:t>με την περιγραφή </a:t>
            </a:r>
            <a:r>
              <a:rPr lang="el-GR" sz="2800" dirty="0" smtClean="0"/>
              <a:t>και την </a:t>
            </a:r>
            <a:r>
              <a:rPr lang="el-GR" sz="2800" dirty="0"/>
              <a:t>αναγνώριση του περιεχομένου μιας εικόνας.</a:t>
            </a:r>
          </a:p>
          <a:p>
            <a:r>
              <a:rPr lang="el-GR" sz="2800" b="1" dirty="0" smtClean="0"/>
              <a:t>Τεχνικές </a:t>
            </a:r>
            <a:r>
              <a:rPr lang="el-GR" sz="2800" b="1" dirty="0"/>
              <a:t>ανάλυσης </a:t>
            </a:r>
            <a:r>
              <a:rPr lang="el-GR" sz="2800" b="1" dirty="0" smtClean="0"/>
              <a:t>εικόνας</a:t>
            </a:r>
            <a:r>
              <a:rPr lang="en-US" sz="2800" b="1" dirty="0" smtClean="0"/>
              <a:t>:</a:t>
            </a:r>
            <a:r>
              <a:rPr lang="el-GR" sz="2800" b="1" dirty="0" smtClean="0"/>
              <a:t> </a:t>
            </a:r>
            <a:r>
              <a:rPr lang="el-GR" sz="2800" dirty="0"/>
              <a:t>Σ</a:t>
            </a:r>
            <a:r>
              <a:rPr lang="el-GR" sz="2800" dirty="0" smtClean="0"/>
              <a:t>κοπεύουν στην πραγματοποίηση ποιοτικών </a:t>
            </a:r>
            <a:r>
              <a:rPr lang="el-GR" sz="2800" dirty="0"/>
              <a:t>και ποσοτικών μετρήσεων σε μια εικόνα, ώστε να γίνει η </a:t>
            </a:r>
            <a:r>
              <a:rPr lang="el-GR" sz="2800" dirty="0" smtClean="0"/>
              <a:t>περιγραφή της</a:t>
            </a:r>
            <a:r>
              <a:rPr lang="el-GR" sz="2800" dirty="0"/>
              <a:t>. </a:t>
            </a:r>
          </a:p>
          <a:p>
            <a:pPr lvl="1">
              <a:spcBef>
                <a:spcPts val="600"/>
              </a:spcBef>
            </a:pPr>
            <a:r>
              <a:rPr lang="el-GR" sz="2400" b="1" i="1" dirty="0" smtClean="0"/>
              <a:t>Μελέτη </a:t>
            </a:r>
            <a:r>
              <a:rPr lang="el-GR" sz="2400" b="1" i="1" dirty="0"/>
              <a:t>μεθόδων εξαγωγής χαρακτηριστικών </a:t>
            </a:r>
            <a:r>
              <a:rPr lang="el-GR" sz="2400" i="1" dirty="0"/>
              <a:t>(</a:t>
            </a:r>
            <a:r>
              <a:rPr lang="el-GR" sz="2400" i="1" dirty="0" err="1"/>
              <a:t>feature</a:t>
            </a:r>
            <a:r>
              <a:rPr lang="el-GR" sz="2400" i="1" dirty="0"/>
              <a:t> </a:t>
            </a:r>
            <a:r>
              <a:rPr lang="el-GR" sz="2400" i="1" dirty="0" err="1"/>
              <a:t>extractions</a:t>
            </a:r>
            <a:r>
              <a:rPr lang="el-GR" sz="2400" i="1" dirty="0" smtClean="0"/>
              <a:t>) </a:t>
            </a:r>
            <a:r>
              <a:rPr lang="el-GR" sz="2400" b="1" i="1" dirty="0" smtClean="0"/>
              <a:t>και </a:t>
            </a:r>
            <a:r>
              <a:rPr lang="el-GR" sz="2400" b="1" i="1" dirty="0"/>
              <a:t>ταξινόμησής των </a:t>
            </a:r>
            <a:r>
              <a:rPr lang="el-GR" sz="2400" i="1" dirty="0"/>
              <a:t>(</a:t>
            </a:r>
            <a:r>
              <a:rPr lang="el-GR" sz="2400" i="1" dirty="0" err="1" smtClean="0"/>
              <a:t>classification</a:t>
            </a:r>
            <a:r>
              <a:rPr lang="el-GR" sz="2400" i="1" dirty="0" smtClean="0"/>
              <a:t>).</a:t>
            </a:r>
          </a:p>
          <a:p>
            <a:pPr lvl="1">
              <a:spcBef>
                <a:spcPts val="600"/>
              </a:spcBef>
            </a:pPr>
            <a:r>
              <a:rPr lang="el-GR" sz="2400" b="1" i="1" dirty="0"/>
              <a:t>Π</a:t>
            </a:r>
            <a:r>
              <a:rPr lang="el-GR" sz="2400" b="1" i="1" dirty="0" smtClean="0"/>
              <a:t>οσοτικές </a:t>
            </a:r>
            <a:r>
              <a:rPr lang="el-GR" sz="2400" b="1" i="1" dirty="0"/>
              <a:t>μετρήσεις των </a:t>
            </a:r>
            <a:r>
              <a:rPr lang="el-GR" sz="2400" b="1" i="1" dirty="0" smtClean="0"/>
              <a:t>χαρακτηριστικών</a:t>
            </a:r>
            <a:r>
              <a:rPr lang="el-GR" sz="2400" dirty="0"/>
              <a:t>.</a:t>
            </a:r>
            <a:endParaRPr lang="el-GR" sz="1600" dirty="0"/>
          </a:p>
        </p:txBody>
      </p:sp>
      <p:sp>
        <p:nvSpPr>
          <p:cNvPr id="7" name="Τίτλος 3"/>
          <p:cNvSpPr txBox="1">
            <a:spLocks/>
          </p:cNvSpPr>
          <p:nvPr/>
        </p:nvSpPr>
        <p:spPr>
          <a:xfrm>
            <a:off x="0" y="228865"/>
            <a:ext cx="9144000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Ανάλυση ψηφιακών εικόνων</a:t>
            </a:r>
          </a:p>
        </p:txBody>
      </p:sp>
    </p:spTree>
    <p:extLst>
      <p:ext uri="{BB962C8B-B14F-4D97-AF65-F5344CB8AC3E}">
        <p14:creationId xmlns:p14="http://schemas.microsoft.com/office/powerpoint/2010/main" val="22407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Εξαγωγή χαρακτηριστικών </a:t>
            </a:r>
            <a:r>
              <a:rPr lang="el-GR" sz="2400" b="1" dirty="0" smtClean="0"/>
              <a:t>εικόνας</a:t>
            </a:r>
          </a:p>
          <a:p>
            <a:pPr lvl="1"/>
            <a:r>
              <a:rPr lang="el-GR" sz="1800" b="1" dirty="0" smtClean="0"/>
              <a:t>Χαρακτηριστικά έντασης/χρώματος</a:t>
            </a:r>
            <a:r>
              <a:rPr lang="en-US" sz="1800" b="1" dirty="0" smtClean="0"/>
              <a:t>,</a:t>
            </a:r>
            <a:r>
              <a:rPr lang="el-GR" sz="1800" b="1" dirty="0" smtClean="0"/>
              <a:t> </a:t>
            </a:r>
            <a:r>
              <a:rPr lang="el-GR" sz="1800" dirty="0"/>
              <a:t>ενός αντικειμένου μιας </a:t>
            </a:r>
            <a:r>
              <a:rPr lang="el-GR" sz="1800" dirty="0" smtClean="0"/>
              <a:t>ψηφιακή </a:t>
            </a:r>
            <a:r>
              <a:rPr lang="el-GR" sz="1800" dirty="0"/>
              <a:t>εικόνας </a:t>
            </a:r>
            <a:r>
              <a:rPr lang="el-GR" sz="1800" dirty="0" smtClean="0"/>
              <a:t>(προσδιορίζονται </a:t>
            </a:r>
            <a:r>
              <a:rPr lang="el-GR" sz="1800" dirty="0"/>
              <a:t>από τα επίπεδα του γκρι </a:t>
            </a:r>
            <a:r>
              <a:rPr lang="el-GR" sz="1800" dirty="0" smtClean="0"/>
              <a:t>χρώματος)</a:t>
            </a:r>
          </a:p>
          <a:p>
            <a:pPr lvl="1"/>
            <a:r>
              <a:rPr lang="el-GR" sz="1800" b="1" dirty="0" smtClean="0"/>
              <a:t>Ανίχνευση ακμών</a:t>
            </a:r>
            <a:r>
              <a:rPr lang="en-US" sz="1800" b="1" dirty="0" smtClean="0"/>
              <a:t>,</a:t>
            </a:r>
            <a:r>
              <a:rPr lang="el-GR" sz="1800" b="1" dirty="0" smtClean="0"/>
              <a:t> </a:t>
            </a:r>
            <a:r>
              <a:rPr lang="el-GR" sz="1800" dirty="0"/>
              <a:t>αναφέρεται στον τονισμό όλων των ακμών </a:t>
            </a:r>
            <a:r>
              <a:rPr lang="el-GR" sz="1800" dirty="0" smtClean="0"/>
              <a:t>μιας</a:t>
            </a:r>
            <a:r>
              <a:rPr lang="en-US" sz="1800" dirty="0" smtClean="0"/>
              <a:t> </a:t>
            </a:r>
            <a:r>
              <a:rPr lang="el-GR" sz="1800" dirty="0" smtClean="0"/>
              <a:t>ψηφιακής </a:t>
            </a:r>
            <a:r>
              <a:rPr lang="el-GR" sz="1800" dirty="0"/>
              <a:t>εικόνα, εμφανίζοντας τα περιγράμματα όλων των </a:t>
            </a:r>
            <a:r>
              <a:rPr lang="el-GR" sz="1800" dirty="0" smtClean="0"/>
              <a:t>αντικειμένων της</a:t>
            </a:r>
            <a:endParaRPr lang="en-US" sz="1800" dirty="0"/>
          </a:p>
          <a:p>
            <a:pPr lvl="1"/>
            <a:r>
              <a:rPr lang="el-GR" sz="1800" b="1" dirty="0" smtClean="0"/>
              <a:t>Χαρακτηριστικά </a:t>
            </a:r>
            <a:r>
              <a:rPr lang="el-GR" sz="1800" b="1" dirty="0"/>
              <a:t>του σχήματος</a:t>
            </a:r>
            <a:r>
              <a:rPr lang="el-GR" sz="1800" dirty="0"/>
              <a:t>, τα οποία μπορούν να αναπαρασταθούν με μεθόδους σχετικές με τα όρια και τη δομή του σχήματος ενός </a:t>
            </a:r>
            <a:r>
              <a:rPr lang="el-GR" sz="1800" dirty="0" smtClean="0"/>
              <a:t>α</a:t>
            </a:r>
            <a:r>
              <a:rPr lang="el-GR" sz="1800" dirty="0"/>
              <a:t>ντικειμένου, όπως η περίμετρος, το εμβαδόν…</a:t>
            </a:r>
          </a:p>
          <a:p>
            <a:pPr lvl="1"/>
            <a:r>
              <a:rPr lang="el-GR" sz="1800" b="1" dirty="0" smtClean="0"/>
              <a:t>Χαρακτηριστικά </a:t>
            </a:r>
            <a:r>
              <a:rPr lang="el-GR" sz="1800" b="1" dirty="0"/>
              <a:t>υφής, </a:t>
            </a:r>
            <a:r>
              <a:rPr lang="el-GR" sz="1800" dirty="0" smtClean="0"/>
              <a:t>παρατηρείται </a:t>
            </a:r>
            <a:r>
              <a:rPr lang="el-GR" sz="1800" dirty="0"/>
              <a:t>και αναγνωρίζεται </a:t>
            </a:r>
            <a:r>
              <a:rPr lang="el-GR" sz="1800" dirty="0" smtClean="0"/>
              <a:t>σε σχήματα </a:t>
            </a:r>
            <a:r>
              <a:rPr lang="el-GR" sz="1800" dirty="0"/>
              <a:t>συγκεκριμένης δομής που εμφανίζονται </a:t>
            </a:r>
            <a:r>
              <a:rPr lang="el-GR" sz="1800" dirty="0" smtClean="0"/>
              <a:t>στις επιφάνειες των αντικειμένων</a:t>
            </a:r>
            <a:endParaRPr lang="el-GR" sz="1800" dirty="0"/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Ανάλυση ψηφιακών εικόνων</a:t>
            </a:r>
          </a:p>
        </p:txBody>
      </p:sp>
    </p:spTree>
    <p:extLst>
      <p:ext uri="{BB962C8B-B14F-4D97-AF65-F5344CB8AC3E}">
        <p14:creationId xmlns:p14="http://schemas.microsoft.com/office/powerpoint/2010/main" val="24312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Δυσκολίες στην ανάλυση ψηφιακής </a:t>
            </a:r>
            <a:r>
              <a:rPr lang="el-GR" sz="2400" b="1" dirty="0" smtClean="0"/>
              <a:t>εικόνας</a:t>
            </a:r>
          </a:p>
          <a:p>
            <a:pPr lvl="1"/>
            <a:r>
              <a:rPr lang="el-GR" sz="2400" dirty="0" smtClean="0"/>
              <a:t>Ανατομική </a:t>
            </a:r>
            <a:r>
              <a:rPr lang="el-GR" sz="2400" dirty="0"/>
              <a:t>πολυπλοκότητα των </a:t>
            </a:r>
            <a:r>
              <a:rPr lang="el-GR" sz="2400" dirty="0" smtClean="0"/>
              <a:t>ανθρώπινων οργάνων</a:t>
            </a:r>
            <a:endParaRPr lang="el-GR" sz="2400" dirty="0"/>
          </a:p>
          <a:p>
            <a:pPr lvl="1"/>
            <a:r>
              <a:rPr lang="el-GR" sz="2400" dirty="0" smtClean="0"/>
              <a:t>Επηρεασμός </a:t>
            </a:r>
            <a:r>
              <a:rPr lang="el-GR" sz="2400" dirty="0"/>
              <a:t>της εικόνας από φυσιολογικές </a:t>
            </a:r>
            <a:r>
              <a:rPr lang="el-GR" sz="2400" dirty="0" smtClean="0"/>
              <a:t>διεργασίες</a:t>
            </a:r>
          </a:p>
          <a:p>
            <a:pPr lvl="1"/>
            <a:r>
              <a:rPr lang="el-GR" sz="2400" dirty="0" smtClean="0"/>
              <a:t>Εξατομίκευση </a:t>
            </a:r>
            <a:r>
              <a:rPr lang="el-GR" sz="2400" dirty="0"/>
              <a:t>της ανατομικής </a:t>
            </a:r>
            <a:r>
              <a:rPr lang="el-GR" sz="2400" dirty="0" smtClean="0"/>
              <a:t>πληροφορίας</a:t>
            </a:r>
          </a:p>
          <a:p>
            <a:pPr lvl="1"/>
            <a:r>
              <a:rPr lang="el-GR" sz="2400" dirty="0" smtClean="0"/>
              <a:t>Στην </a:t>
            </a:r>
            <a:r>
              <a:rPr lang="el-GR" sz="2400" dirty="0"/>
              <a:t>παρουσία παθολογικών </a:t>
            </a:r>
            <a:r>
              <a:rPr lang="el-GR" sz="2400" dirty="0" smtClean="0"/>
              <a:t>καταστάσεων</a:t>
            </a:r>
            <a:endParaRPr lang="el-GR" sz="2400" dirty="0"/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Ανάλυση ψηφιακών εικόνων</a:t>
            </a:r>
          </a:p>
        </p:txBody>
      </p:sp>
    </p:spTree>
    <p:extLst>
      <p:ext uri="{BB962C8B-B14F-4D97-AF65-F5344CB8AC3E}">
        <p14:creationId xmlns:p14="http://schemas.microsoft.com/office/powerpoint/2010/main" val="34464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 err="1" smtClean="0"/>
              <a:t>Μοντελοποίηση</a:t>
            </a:r>
            <a:r>
              <a:rPr lang="el-GR" sz="2400" b="1" dirty="0" smtClean="0"/>
              <a:t> </a:t>
            </a:r>
            <a:r>
              <a:rPr lang="el-GR" sz="2400" b="1" dirty="0"/>
              <a:t>ψηφιακών </a:t>
            </a:r>
            <a:r>
              <a:rPr lang="el-GR" sz="2400" b="1" dirty="0" smtClean="0"/>
              <a:t>εικόνων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Σύνολο </a:t>
            </a:r>
            <a:r>
              <a:rPr lang="el-GR" sz="2400" dirty="0"/>
              <a:t>διαδικασιών </a:t>
            </a:r>
            <a:r>
              <a:rPr lang="el-GR" sz="2400" dirty="0" smtClean="0"/>
              <a:t>με</a:t>
            </a:r>
            <a:r>
              <a:rPr lang="en-US" sz="2400" dirty="0" smtClean="0"/>
              <a:t> </a:t>
            </a:r>
            <a:r>
              <a:rPr lang="el-GR" sz="2400" dirty="0" smtClean="0"/>
              <a:t>τη </a:t>
            </a:r>
            <a:r>
              <a:rPr lang="el-GR" sz="2400" dirty="0"/>
              <a:t>χρήση διαφορετικών απεικονιστικών τεχνικών, που </a:t>
            </a:r>
            <a:r>
              <a:rPr lang="el-GR" sz="2400" dirty="0" smtClean="0"/>
              <a:t>αποσκοπούν στη</a:t>
            </a:r>
            <a:r>
              <a:rPr lang="en-US" sz="2400" dirty="0" smtClean="0"/>
              <a:t> </a:t>
            </a:r>
            <a:r>
              <a:rPr lang="el-GR" sz="2400" dirty="0" smtClean="0"/>
              <a:t>δημιουργία </a:t>
            </a:r>
            <a:r>
              <a:rPr lang="el-GR" sz="2400" dirty="0"/>
              <a:t>μοντέλων ανατομικών </a:t>
            </a:r>
            <a:r>
              <a:rPr lang="el-GR" sz="2400" dirty="0" smtClean="0"/>
              <a:t>δομών</a:t>
            </a:r>
            <a:endParaRPr lang="en-US" sz="2400" dirty="0" smtClean="0"/>
          </a:p>
          <a:p>
            <a:r>
              <a:rPr lang="el-GR" sz="2400" b="1" dirty="0" smtClean="0"/>
              <a:t>Επιτυγχάνεται </a:t>
            </a:r>
            <a:r>
              <a:rPr lang="el-GR" sz="2400" b="1" dirty="0"/>
              <a:t>η βέλτιστη δυνατή απεικόνιση </a:t>
            </a:r>
            <a:r>
              <a:rPr lang="el-GR" sz="2400" dirty="0"/>
              <a:t>και αναπαράσταση της μορφολογίας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της </a:t>
            </a:r>
            <a:r>
              <a:rPr lang="el-GR" sz="2400" dirty="0"/>
              <a:t>λειτουργίας ενός συστήματος </a:t>
            </a:r>
            <a:r>
              <a:rPr lang="el-GR" sz="2400" dirty="0" smtClean="0"/>
              <a:t>αντικειμένων</a:t>
            </a:r>
            <a:endParaRPr lang="el-GR" sz="2400" dirty="0"/>
          </a:p>
          <a:p>
            <a:r>
              <a:rPr lang="en-US" sz="2400" dirty="0" smtClean="0"/>
              <a:t>H</a:t>
            </a:r>
            <a:r>
              <a:rPr lang="el-GR" sz="2400" b="1" dirty="0" smtClean="0"/>
              <a:t> </a:t>
            </a:r>
            <a:r>
              <a:rPr lang="el-GR" sz="2400" b="1" dirty="0"/>
              <a:t>ανακατασκευή και η παρουσίαση των ιατρικών και </a:t>
            </a:r>
            <a:r>
              <a:rPr lang="el-GR" sz="2400" b="1" dirty="0" err="1" smtClean="0"/>
              <a:t>ιστο</a:t>
            </a:r>
            <a:r>
              <a:rPr lang="en-US" sz="2400" b="1" dirty="0"/>
              <a:t> </a:t>
            </a:r>
            <a:r>
              <a:rPr lang="el-GR" sz="2400" b="1" dirty="0" smtClean="0"/>
              <a:t>λογικών </a:t>
            </a:r>
            <a:r>
              <a:rPr lang="el-GR" sz="2400" b="1" dirty="0"/>
              <a:t>δεδομένων με χρήση υπολογιστή </a:t>
            </a:r>
            <a:r>
              <a:rPr lang="el-GR" sz="2400" dirty="0"/>
              <a:t>προσφέρουν </a:t>
            </a:r>
            <a:r>
              <a:rPr lang="el-GR" sz="2400" dirty="0" smtClean="0"/>
              <a:t>νέα</a:t>
            </a:r>
            <a:r>
              <a:rPr lang="en-US" sz="2400" dirty="0" smtClean="0"/>
              <a:t> </a:t>
            </a:r>
            <a:r>
              <a:rPr lang="el-GR" sz="2400" dirty="0" smtClean="0"/>
              <a:t>πανίσχυρα </a:t>
            </a:r>
            <a:r>
              <a:rPr lang="el-GR" sz="2400" dirty="0"/>
              <a:t>εργαλεία για την υποβοήθηση της διάγνωσης και το σχεδιασμό </a:t>
            </a:r>
            <a:r>
              <a:rPr lang="el-GR" sz="2400" dirty="0" smtClean="0"/>
              <a:t>θεραπευτικών παρεμβάσεων</a:t>
            </a:r>
            <a:endParaRPr lang="el-GR" sz="2400" dirty="0"/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Μοντελοποίηση</a:t>
            </a:r>
            <a:r>
              <a:rPr lang="el-GR" sz="2000" spc="-150" dirty="0"/>
              <a:t> ψηφιακών </a:t>
            </a:r>
            <a:r>
              <a:rPr lang="el-GR" sz="2000" spc="-150" dirty="0" smtClean="0"/>
              <a:t>εικόνων</a:t>
            </a:r>
            <a:endParaRPr lang="el-GR" sz="2000" spc="-150" dirty="0"/>
          </a:p>
        </p:txBody>
      </p:sp>
    </p:spTree>
    <p:extLst>
      <p:ext uri="{BB962C8B-B14F-4D97-AF65-F5344CB8AC3E}">
        <p14:creationId xmlns:p14="http://schemas.microsoft.com/office/powerpoint/2010/main" val="39779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dirty="0" err="1"/>
              <a:t>Οπτικοποίηση</a:t>
            </a:r>
            <a:r>
              <a:rPr lang="el-GR" sz="2400" b="1" dirty="0"/>
              <a:t> ιατρικών </a:t>
            </a:r>
            <a:r>
              <a:rPr lang="el-GR" sz="2400" b="1" dirty="0" smtClean="0"/>
              <a:t>δεδομένων</a:t>
            </a:r>
            <a:r>
              <a:rPr lang="en-US" sz="2400" b="1" dirty="0" smtClean="0"/>
              <a:t>: </a:t>
            </a:r>
            <a:r>
              <a:rPr lang="el-GR" sz="2400" dirty="0" smtClean="0"/>
              <a:t>Σύνολο διαδικασιών με </a:t>
            </a:r>
            <a:r>
              <a:rPr lang="el-GR" sz="2400" dirty="0"/>
              <a:t>σκοπό τη ρεαλιστική αναπαράσταση ανατομικών </a:t>
            </a:r>
            <a:r>
              <a:rPr lang="el-GR" sz="2400" dirty="0" smtClean="0"/>
              <a:t>δεδομένων</a:t>
            </a:r>
          </a:p>
          <a:p>
            <a:r>
              <a:rPr lang="el-GR" sz="2400" b="1" dirty="0"/>
              <a:t>Κ</a:t>
            </a:r>
            <a:r>
              <a:rPr lang="el-GR" sz="2400" b="1" dirty="0" smtClean="0"/>
              <a:t>ατηγορίες τεχνικών οπτικοποίησης</a:t>
            </a:r>
            <a:r>
              <a:rPr lang="el-GR" sz="2400" dirty="0" smtClean="0"/>
              <a:t>:</a:t>
            </a:r>
            <a:endParaRPr lang="el-GR" sz="2400" dirty="0"/>
          </a:p>
          <a:p>
            <a:pPr marL="914400" lvl="1" indent="-457200">
              <a:buFont typeface="+mj-lt"/>
              <a:buAutoNum type="arabicPeriod"/>
            </a:pPr>
            <a:r>
              <a:rPr lang="el-GR" sz="2400" dirty="0" err="1" smtClean="0"/>
              <a:t>Οπτικοποίηση</a:t>
            </a:r>
            <a:r>
              <a:rPr lang="el-GR" sz="2400" dirty="0" smtClean="0"/>
              <a:t> </a:t>
            </a:r>
            <a:r>
              <a:rPr lang="el-GR" sz="2400" dirty="0"/>
              <a:t>όγκου</a:t>
            </a:r>
            <a:r>
              <a:rPr lang="el-GR" sz="2400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400" dirty="0"/>
              <a:t>Ο</a:t>
            </a:r>
            <a:r>
              <a:rPr lang="el-GR" sz="2400" dirty="0" smtClean="0"/>
              <a:t>πτικοποίησης επιφανειών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2400" dirty="0" smtClean="0"/>
              <a:t>Τεχνικές </a:t>
            </a:r>
            <a:r>
              <a:rPr lang="el-GR" sz="2400" dirty="0"/>
              <a:t>τεσσάρων διαστάσεων </a:t>
            </a:r>
            <a:r>
              <a:rPr lang="el-GR" sz="2400" dirty="0" smtClean="0"/>
              <a:t>οπτικοποίησης</a:t>
            </a:r>
          </a:p>
          <a:p>
            <a:endParaRPr lang="el-GR" sz="2400" b="1" dirty="0"/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Μοντελοποίηση</a:t>
            </a:r>
            <a:r>
              <a:rPr lang="el-GR" sz="2000" spc="-150" dirty="0"/>
              <a:t> ψηφιακών </a:t>
            </a:r>
            <a:r>
              <a:rPr lang="el-GR" sz="2000" spc="-150" dirty="0" smtClean="0"/>
              <a:t>εικόνων</a:t>
            </a:r>
            <a:endParaRPr lang="el-GR" sz="2000" spc="-150" dirty="0"/>
          </a:p>
        </p:txBody>
      </p:sp>
    </p:spTree>
    <p:extLst>
      <p:ext uri="{BB962C8B-B14F-4D97-AF65-F5344CB8AC3E}">
        <p14:creationId xmlns:p14="http://schemas.microsoft.com/office/powerpoint/2010/main" val="247079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Παραδείγματα </a:t>
            </a:r>
            <a:r>
              <a:rPr lang="el-GR" sz="2400" b="1" dirty="0"/>
              <a:t>τεχνικών οπτικοποίησης</a:t>
            </a:r>
            <a:r>
              <a:rPr lang="el-GR" sz="2400" dirty="0"/>
              <a:t>:</a:t>
            </a:r>
          </a:p>
          <a:p>
            <a:pPr marL="457200" lvl="1" indent="0">
              <a:buNone/>
            </a:pPr>
            <a:r>
              <a:rPr lang="el-GR" sz="2400" dirty="0" smtClean="0"/>
              <a:t>1. </a:t>
            </a:r>
            <a:r>
              <a:rPr lang="el-GR" sz="2400" dirty="0" err="1" smtClean="0"/>
              <a:t>Οπτικοποίηση</a:t>
            </a:r>
            <a:r>
              <a:rPr lang="el-GR" sz="2400" dirty="0" smtClean="0"/>
              <a:t> </a:t>
            </a:r>
            <a:r>
              <a:rPr lang="el-GR" sz="2400" dirty="0"/>
              <a:t>όγκου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62842"/>
            <a:ext cx="6336704" cy="3230962"/>
          </a:xfrm>
          <a:prstGeom prst="rect">
            <a:avLst/>
          </a:prstGeom>
        </p:spPr>
      </p:pic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Μοντελοποίηση</a:t>
            </a:r>
            <a:r>
              <a:rPr lang="el-GR" sz="2000" spc="-150" dirty="0"/>
              <a:t> ψηφιακών </a:t>
            </a:r>
            <a:r>
              <a:rPr lang="el-GR" sz="2000" spc="-150" dirty="0" smtClean="0"/>
              <a:t>εικόνων</a:t>
            </a:r>
            <a:endParaRPr lang="el-GR" sz="2000" spc="-150" dirty="0"/>
          </a:p>
        </p:txBody>
      </p:sp>
    </p:spTree>
    <p:extLst>
      <p:ext uri="{BB962C8B-B14F-4D97-AF65-F5344CB8AC3E}">
        <p14:creationId xmlns:p14="http://schemas.microsoft.com/office/powerpoint/2010/main" val="21123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Παραδείγματα </a:t>
            </a:r>
            <a:r>
              <a:rPr lang="el-GR" sz="2400" b="1" dirty="0"/>
              <a:t>τεχνικών οπτικοποίησης</a:t>
            </a:r>
            <a:r>
              <a:rPr lang="el-GR" sz="2400" dirty="0"/>
              <a:t>:</a:t>
            </a:r>
          </a:p>
          <a:p>
            <a:pPr marL="457200" lvl="1" indent="0">
              <a:buNone/>
            </a:pPr>
            <a:r>
              <a:rPr lang="el-GR" sz="2400" dirty="0" smtClean="0"/>
              <a:t>2. Οπτικοποίησης </a:t>
            </a:r>
            <a:r>
              <a:rPr lang="el-GR" sz="2400" dirty="0"/>
              <a:t>επιφανειών</a:t>
            </a:r>
          </a:p>
          <a:p>
            <a:endParaRPr lang="el-GR" sz="24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353444"/>
            <a:ext cx="6968081" cy="3037947"/>
          </a:xfrm>
          <a:prstGeom prst="rect">
            <a:avLst/>
          </a:prstGeom>
        </p:spPr>
      </p:pic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Μοντελοποίηση</a:t>
            </a:r>
            <a:r>
              <a:rPr lang="el-GR" sz="2000" spc="-150" dirty="0"/>
              <a:t> ψηφιακών </a:t>
            </a:r>
            <a:r>
              <a:rPr lang="el-GR" sz="2000" spc="-150" dirty="0" smtClean="0"/>
              <a:t>εικόνων</a:t>
            </a:r>
            <a:endParaRPr lang="el-GR" sz="2000" spc="-150" dirty="0"/>
          </a:p>
        </p:txBody>
      </p:sp>
    </p:spTree>
    <p:extLst>
      <p:ext uri="{BB962C8B-B14F-4D97-AF65-F5344CB8AC3E}">
        <p14:creationId xmlns:p14="http://schemas.microsoft.com/office/powerpoint/2010/main" val="8243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Παραδείγματα </a:t>
            </a:r>
            <a:r>
              <a:rPr lang="el-GR" sz="2400" b="1" dirty="0"/>
              <a:t>τεχνικών οπτικοποίησης</a:t>
            </a:r>
            <a:r>
              <a:rPr lang="el-GR" sz="2400" dirty="0"/>
              <a:t>:</a:t>
            </a:r>
          </a:p>
          <a:p>
            <a:pPr marL="457200" lvl="1" indent="0">
              <a:buNone/>
            </a:pPr>
            <a:r>
              <a:rPr lang="el-GR" sz="2400" dirty="0" smtClean="0"/>
              <a:t>3. Τεχνικές </a:t>
            </a:r>
            <a:r>
              <a:rPr lang="el-GR" sz="2400" dirty="0"/>
              <a:t>τεσσάρων διαστάσεων </a:t>
            </a:r>
            <a:r>
              <a:rPr lang="el-GR" sz="2400" dirty="0" smtClean="0"/>
              <a:t>οπτικοποίησης</a:t>
            </a:r>
            <a:endParaRPr lang="el-GR" sz="2400" dirty="0"/>
          </a:p>
          <a:p>
            <a:endParaRPr lang="el-GR" sz="24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40" y="2341986"/>
            <a:ext cx="5588528" cy="3249952"/>
          </a:xfrm>
          <a:prstGeom prst="rect">
            <a:avLst/>
          </a:prstGeom>
        </p:spPr>
      </p:pic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Μοντελοποίηση</a:t>
            </a:r>
            <a:r>
              <a:rPr lang="el-GR" sz="2000" spc="-150" dirty="0"/>
              <a:t> ψηφιακών </a:t>
            </a:r>
            <a:r>
              <a:rPr lang="el-GR" sz="2000" spc="-150" dirty="0" smtClean="0"/>
              <a:t>εικόνων</a:t>
            </a:r>
            <a:endParaRPr lang="el-GR" sz="2000" spc="-150" dirty="0"/>
          </a:p>
        </p:txBody>
      </p:sp>
    </p:spTree>
    <p:extLst>
      <p:ext uri="{BB962C8B-B14F-4D97-AF65-F5344CB8AC3E}">
        <p14:creationId xmlns:p14="http://schemas.microsoft.com/office/powerpoint/2010/main" val="22400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200" b="1" dirty="0"/>
              <a:t>Μίξη ιατρικών </a:t>
            </a:r>
            <a:r>
              <a:rPr lang="el-GR" sz="2200" b="1" dirty="0" smtClean="0"/>
              <a:t>εικόνων</a:t>
            </a:r>
            <a:r>
              <a:rPr lang="en-US" sz="2200" b="1" dirty="0" smtClean="0"/>
              <a:t> </a:t>
            </a:r>
            <a:r>
              <a:rPr lang="el-GR" sz="2200" b="1" dirty="0" smtClean="0"/>
              <a:t>(</a:t>
            </a:r>
            <a:r>
              <a:rPr lang="el-GR" sz="2200" b="1" dirty="0" err="1"/>
              <a:t>medical</a:t>
            </a:r>
            <a:r>
              <a:rPr lang="el-GR" sz="2200" b="1" dirty="0"/>
              <a:t> </a:t>
            </a:r>
            <a:r>
              <a:rPr lang="el-GR" sz="2200" b="1" dirty="0" err="1"/>
              <a:t>image</a:t>
            </a:r>
            <a:r>
              <a:rPr lang="el-GR" sz="2200" b="1" dirty="0"/>
              <a:t> </a:t>
            </a:r>
            <a:r>
              <a:rPr lang="el-GR" sz="2200" b="1" dirty="0" err="1"/>
              <a:t>fusion</a:t>
            </a:r>
            <a:r>
              <a:rPr lang="el-GR" sz="2200" b="1" dirty="0" smtClean="0"/>
              <a:t>)</a:t>
            </a:r>
            <a:r>
              <a:rPr lang="en-US" sz="2200" b="1" dirty="0" smtClean="0"/>
              <a:t>:</a:t>
            </a:r>
            <a:r>
              <a:rPr lang="el-GR" sz="2200" b="1" dirty="0" smtClean="0"/>
              <a:t> </a:t>
            </a:r>
            <a:r>
              <a:rPr lang="en-US" sz="2200" dirty="0" smtClean="0"/>
              <a:t>H</a:t>
            </a:r>
            <a:r>
              <a:rPr lang="el-GR" sz="2200" dirty="0" smtClean="0"/>
              <a:t> </a:t>
            </a:r>
            <a:r>
              <a:rPr lang="el-GR" sz="2200" dirty="0"/>
              <a:t>σύντηξη δύο </a:t>
            </a:r>
            <a:r>
              <a:rPr lang="el-GR" sz="2200" dirty="0" smtClean="0"/>
              <a:t>ή</a:t>
            </a:r>
            <a:r>
              <a:rPr lang="en-US" sz="2200" dirty="0" smtClean="0"/>
              <a:t> </a:t>
            </a:r>
            <a:r>
              <a:rPr lang="el-GR" sz="2200" dirty="0" smtClean="0"/>
              <a:t>περισσότερων </a:t>
            </a:r>
            <a:r>
              <a:rPr lang="el-GR" sz="2200" dirty="0"/>
              <a:t>εικόνων διαφορετικών απεικονιστικών τεχνικών, που </a:t>
            </a:r>
            <a:r>
              <a:rPr lang="el-GR" sz="2200" dirty="0" smtClean="0"/>
              <a:t>οδηγεί </a:t>
            </a:r>
            <a:r>
              <a:rPr lang="el-GR" sz="2200" dirty="0"/>
              <a:t>στη δημιουργία μιας εικόνας και προσφέρει μια ολοκληρωμένη </a:t>
            </a:r>
            <a:r>
              <a:rPr lang="el-GR" sz="2200" dirty="0" smtClean="0"/>
              <a:t>αντίληψη </a:t>
            </a:r>
            <a:r>
              <a:rPr lang="el-GR" sz="2200" dirty="0"/>
              <a:t>της κατάστασης της υπό εξέταση δομής. </a:t>
            </a:r>
            <a:endParaRPr lang="en-US" sz="2200" dirty="0" smtClean="0"/>
          </a:p>
          <a:p>
            <a:r>
              <a:rPr lang="el-GR" sz="2200" dirty="0" smtClean="0"/>
              <a:t>Απαραίτητη </a:t>
            </a:r>
            <a:r>
              <a:rPr lang="el-GR" sz="2200" b="1" dirty="0" smtClean="0"/>
              <a:t>η </a:t>
            </a:r>
            <a:r>
              <a:rPr lang="el-GR" sz="2200" b="1" dirty="0"/>
              <a:t>συλλογή των </a:t>
            </a:r>
            <a:r>
              <a:rPr lang="el-GR" sz="2200" b="1" dirty="0" smtClean="0"/>
              <a:t>δεδομένων </a:t>
            </a:r>
            <a:r>
              <a:rPr lang="el-GR" sz="2200" b="1" dirty="0"/>
              <a:t>των διαφορετικών απεικονιστικών τεχνικών να γίνεται </a:t>
            </a:r>
            <a:r>
              <a:rPr lang="el-GR" sz="2200" b="1" dirty="0" smtClean="0"/>
              <a:t>υπό τις </a:t>
            </a:r>
            <a:r>
              <a:rPr lang="el-GR" sz="2200" b="1" dirty="0"/>
              <a:t>ίδιες </a:t>
            </a:r>
            <a:r>
              <a:rPr lang="el-GR" sz="2200" b="1" dirty="0" smtClean="0"/>
              <a:t>συνθήκες</a:t>
            </a:r>
            <a:endParaRPr lang="en-US" sz="2200" b="1" dirty="0" smtClean="0"/>
          </a:p>
          <a:p>
            <a:pPr marL="360363" indent="0">
              <a:buNone/>
            </a:pPr>
            <a:endParaRPr lang="en-US" sz="2000" b="1" dirty="0" smtClean="0"/>
          </a:p>
          <a:p>
            <a:pPr marL="360363" indent="0">
              <a:buNone/>
            </a:pPr>
            <a:endParaRPr lang="el-GR" sz="2200" b="1" dirty="0" smtClean="0"/>
          </a:p>
          <a:p>
            <a:pPr marL="0" indent="0" algn="ctr">
              <a:buNone/>
            </a:pPr>
            <a:r>
              <a:rPr lang="el-GR" sz="2200" b="1" dirty="0" smtClean="0"/>
              <a:t>Αλγόριθμοι </a:t>
            </a:r>
            <a:r>
              <a:rPr lang="el-GR" sz="2200" b="1" dirty="0"/>
              <a:t>ευθυγράμμισης εικόνων (</a:t>
            </a:r>
            <a:r>
              <a:rPr lang="en-US" sz="2200" b="1" dirty="0"/>
              <a:t>image registration algorithms</a:t>
            </a:r>
            <a:r>
              <a:rPr lang="en-US" sz="2200" b="1" dirty="0" smtClean="0"/>
              <a:t>)</a:t>
            </a:r>
            <a:endParaRPr lang="el-GR" sz="2200" dirty="0"/>
          </a:p>
        </p:txBody>
      </p:sp>
      <p:sp>
        <p:nvSpPr>
          <p:cNvPr id="2" name="Βέλος προς τα κάτω 1"/>
          <p:cNvSpPr/>
          <p:nvPr/>
        </p:nvSpPr>
        <p:spPr>
          <a:xfrm>
            <a:off x="3203848" y="3580868"/>
            <a:ext cx="1872208" cy="1080120"/>
          </a:xfrm>
          <a:prstGeom prst="downArrow">
            <a:avLst>
              <a:gd name="adj1" fmla="val 50000"/>
              <a:gd name="adj2" fmla="val 14726"/>
            </a:avLst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ΛΥΣΗ</a:t>
            </a:r>
            <a:endParaRPr lang="el-GR" sz="2400" b="1" dirty="0"/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Μοντελοποίηση</a:t>
            </a:r>
            <a:r>
              <a:rPr lang="el-GR" sz="2000" spc="-150" dirty="0"/>
              <a:t> ψηφιακών </a:t>
            </a:r>
            <a:r>
              <a:rPr lang="el-GR" sz="2000" spc="-150" dirty="0" smtClean="0"/>
              <a:t>εικόνων</a:t>
            </a:r>
            <a:endParaRPr lang="el-GR" sz="2000" spc="-150" dirty="0"/>
          </a:p>
        </p:txBody>
      </p:sp>
    </p:spTree>
    <p:extLst>
      <p:ext uri="{BB962C8B-B14F-4D97-AF65-F5344CB8AC3E}">
        <p14:creationId xmlns:p14="http://schemas.microsoft.com/office/powerpoint/2010/main" val="2412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b="1" dirty="0" smtClean="0"/>
              <a:t>Απαιτήσεις</a:t>
            </a:r>
          </a:p>
          <a:p>
            <a:pPr lvl="1">
              <a:spcBef>
                <a:spcPts val="600"/>
              </a:spcBef>
            </a:pPr>
            <a:r>
              <a:rPr lang="el-GR" sz="2400" dirty="0"/>
              <a:t>Π</a:t>
            </a:r>
            <a:r>
              <a:rPr lang="el-GR" sz="2400" dirty="0" smtClean="0"/>
              <a:t>λήρως αυτοματοποιημένη διαδικασία ευθυγράμμισης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400" dirty="0"/>
              <a:t>Α</a:t>
            </a:r>
            <a:r>
              <a:rPr lang="el-GR" sz="2400" dirty="0" smtClean="0"/>
              <a:t>ποδοτικοί</a:t>
            </a:r>
            <a:r>
              <a:rPr lang="el-GR" sz="2400" dirty="0"/>
              <a:t>, </a:t>
            </a:r>
            <a:r>
              <a:rPr lang="el-GR" sz="2400" dirty="0" smtClean="0"/>
              <a:t>ευσταθείς, χωρίς </a:t>
            </a:r>
            <a:r>
              <a:rPr lang="el-GR" sz="2400" dirty="0"/>
              <a:t>υπερβολικές απαιτήσεις σε υπολογιστικούς πόρους</a:t>
            </a:r>
            <a:r>
              <a:rPr lang="el-GR" sz="2400" dirty="0" smtClean="0"/>
              <a:t> αλγόριθμοι</a:t>
            </a:r>
            <a:endParaRPr lang="el-GR" sz="2400" dirty="0"/>
          </a:p>
          <a:p>
            <a:pPr lvl="1">
              <a:spcBef>
                <a:spcPts val="600"/>
              </a:spcBef>
            </a:pPr>
            <a:r>
              <a:rPr lang="el-GR" sz="2400" dirty="0" smtClean="0"/>
              <a:t>Οι </a:t>
            </a:r>
            <a:r>
              <a:rPr lang="el-GR" sz="2400" dirty="0"/>
              <a:t>προς ευθυγράμμιση εικόνες πρέπει να έχουν υποστεί </a:t>
            </a:r>
            <a:r>
              <a:rPr lang="el-GR" sz="2400" dirty="0" smtClean="0"/>
              <a:t>γεωμετρική διόρθωση </a:t>
            </a:r>
            <a:r>
              <a:rPr lang="el-GR" sz="2400" dirty="0"/>
              <a:t>καθώς και διόρθωση ως προς τη </a:t>
            </a:r>
            <a:r>
              <a:rPr lang="el-GR" sz="2400" dirty="0" smtClean="0"/>
              <a:t>φωτεινότητα</a:t>
            </a:r>
          </a:p>
          <a:p>
            <a:pPr lvl="1">
              <a:spcBef>
                <a:spcPts val="600"/>
              </a:spcBef>
            </a:pPr>
            <a:r>
              <a:rPr lang="el-GR" sz="2400" dirty="0"/>
              <a:t>Τα παράθυρα των δύο εικόνων θα πρέπει να έχουν πολύ </a:t>
            </a:r>
            <a:r>
              <a:rPr lang="el-GR" sz="2400" dirty="0" smtClean="0"/>
              <a:t>μεγάλο ποσοστό </a:t>
            </a:r>
            <a:r>
              <a:rPr lang="el-GR" sz="2400" dirty="0" err="1" smtClean="0"/>
              <a:t>αλληλοκάλυψης</a:t>
            </a:r>
            <a:endParaRPr lang="el-GR" sz="240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l-GR" sz="2400" dirty="0" smtClean="0"/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Μοντελοποίηση</a:t>
            </a:r>
            <a:r>
              <a:rPr lang="el-GR" sz="2000" spc="-150" dirty="0"/>
              <a:t> ψηφιακών </a:t>
            </a:r>
            <a:r>
              <a:rPr lang="el-GR" sz="2000" spc="-150" dirty="0" smtClean="0"/>
              <a:t>εικόνων</a:t>
            </a:r>
            <a:endParaRPr lang="el-GR" sz="2000" spc="-150" dirty="0"/>
          </a:p>
        </p:txBody>
      </p:sp>
    </p:spTree>
    <p:extLst>
      <p:ext uri="{BB962C8B-B14F-4D97-AF65-F5344CB8AC3E}">
        <p14:creationId xmlns:p14="http://schemas.microsoft.com/office/powerpoint/2010/main" val="19218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629" y="1921396"/>
            <a:ext cx="3971603" cy="2588455"/>
          </a:xfrm>
          <a:prstGeom prst="rect">
            <a:avLst/>
          </a:prstGeom>
        </p:spPr>
      </p:pic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354360" y="5255339"/>
            <a:ext cx="8507288" cy="3754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i="1" dirty="0"/>
              <a:t>Σχεδιασμός για την παράκαμψη </a:t>
            </a:r>
            <a:r>
              <a:rPr lang="el-GR" sz="1600" i="1" dirty="0" err="1"/>
              <a:t>αρτηριοφλεβώδους</a:t>
            </a:r>
            <a:r>
              <a:rPr lang="el-GR" sz="1600" i="1" dirty="0"/>
              <a:t> </a:t>
            </a:r>
            <a:r>
              <a:rPr lang="el-GR" sz="1600" i="1" dirty="0" smtClean="0"/>
              <a:t>δυσπλασίας </a:t>
            </a:r>
            <a:r>
              <a:rPr lang="el-GR" sz="1600" i="1" dirty="0"/>
              <a:t>με μίξη εικόνων CT, PET και SPECT</a:t>
            </a:r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 err="1"/>
              <a:t>Μοντελοποίηση</a:t>
            </a:r>
            <a:r>
              <a:rPr lang="el-GR" sz="2000" spc="-150" dirty="0"/>
              <a:t> ψηφιακών </a:t>
            </a:r>
            <a:r>
              <a:rPr lang="el-GR" sz="2000" spc="-150" dirty="0" smtClean="0"/>
              <a:t>εικόνων</a:t>
            </a:r>
            <a:endParaRPr lang="el-GR" sz="2000" spc="-150" dirty="0"/>
          </a:p>
        </p:txBody>
      </p:sp>
      <p:sp>
        <p:nvSpPr>
          <p:cNvPr id="5" name="Rectangle 4"/>
          <p:cNvSpPr/>
          <p:nvPr/>
        </p:nvSpPr>
        <p:spPr>
          <a:xfrm>
            <a:off x="611560" y="1421173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2 </a:t>
            </a:r>
            <a:r>
              <a:rPr lang="el-GR" sz="2800" dirty="0"/>
              <a:t>ψηφιακές </a:t>
            </a:r>
            <a:r>
              <a:rPr lang="el-GR" sz="2800" dirty="0" smtClean="0"/>
              <a:t>εικόνες </a:t>
            </a:r>
            <a:r>
              <a:rPr lang="el-GR" sz="2800" dirty="0"/>
              <a:t>(τουλάχιστον) </a:t>
            </a:r>
            <a:endParaRPr lang="el-G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τις </a:t>
            </a:r>
            <a:r>
              <a:rPr lang="el-GR" sz="2800" dirty="0"/>
              <a:t>διορθώνει ως προς την διαφορετική θέση της κάμερας (</a:t>
            </a:r>
            <a:r>
              <a:rPr lang="el-GR" sz="2800" b="1" dirty="0"/>
              <a:t>ευθυγραμμίζει),</a:t>
            </a:r>
            <a:r>
              <a:rPr lang="el-GR" sz="2800" dirty="0"/>
              <a:t> </a:t>
            </a:r>
            <a:endParaRPr lang="el-G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επιτρέποντας </a:t>
            </a:r>
            <a:r>
              <a:rPr lang="el-GR" sz="2800" dirty="0"/>
              <a:t>την αντικειμενική σύγκρισής </a:t>
            </a:r>
            <a:r>
              <a:rPr lang="el-GR" sz="2800" dirty="0" smtClean="0"/>
              <a:t>τους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1801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Ηλεκτρονική αρχειοθέτηση ιατρικών </a:t>
            </a:r>
            <a:r>
              <a:rPr lang="el-GR" sz="2400" b="1" dirty="0" smtClean="0"/>
              <a:t>εικόνων</a:t>
            </a:r>
            <a:endParaRPr lang="en-US" sz="2400" b="1" dirty="0" smtClean="0"/>
          </a:p>
          <a:p>
            <a:pPr lvl="1"/>
            <a:r>
              <a:rPr lang="en-US" sz="2000" b="1" i="1" dirty="0"/>
              <a:t>PACS </a:t>
            </a:r>
            <a:r>
              <a:rPr lang="en-US" sz="2000" i="1" dirty="0"/>
              <a:t>(</a:t>
            </a:r>
            <a:r>
              <a:rPr lang="en-US" sz="2000" b="1" i="1" dirty="0"/>
              <a:t>P</a:t>
            </a:r>
            <a:r>
              <a:rPr lang="en-US" sz="2000" i="1" dirty="0"/>
              <a:t>icture </a:t>
            </a:r>
            <a:r>
              <a:rPr lang="en-US" sz="2000" b="1" i="1" dirty="0"/>
              <a:t>A</a:t>
            </a:r>
            <a:r>
              <a:rPr lang="en-US" sz="2000" i="1" dirty="0"/>
              <a:t>rchiving and </a:t>
            </a:r>
            <a:r>
              <a:rPr lang="en-US" sz="2000" b="1" i="1" dirty="0"/>
              <a:t>C</a:t>
            </a:r>
            <a:r>
              <a:rPr lang="en-US" sz="2000" i="1" dirty="0"/>
              <a:t>ommunication </a:t>
            </a:r>
            <a:r>
              <a:rPr lang="en-US" sz="2000" b="1" i="1" dirty="0"/>
              <a:t>S</a:t>
            </a:r>
            <a:r>
              <a:rPr lang="en-US" sz="2000" i="1" dirty="0"/>
              <a:t>ystem</a:t>
            </a:r>
            <a:r>
              <a:rPr lang="en-US" sz="2000" i="1" dirty="0" smtClean="0"/>
              <a:t>): </a:t>
            </a:r>
            <a:r>
              <a:rPr lang="en-US" sz="2000" dirty="0" smtClean="0"/>
              <a:t>online </a:t>
            </a:r>
            <a:r>
              <a:rPr lang="el-GR" sz="2000" dirty="0" smtClean="0"/>
              <a:t>σύστημα</a:t>
            </a:r>
            <a:r>
              <a:rPr lang="el-GR" sz="2000" dirty="0"/>
              <a:t>, που συλλέγει, επεξεργάζεται, διανέμει, αποθηκεύει, </a:t>
            </a:r>
            <a:r>
              <a:rPr lang="el-GR" sz="2000" dirty="0" smtClean="0"/>
              <a:t>αρχειοθετεί </a:t>
            </a:r>
            <a:r>
              <a:rPr lang="el-GR" sz="2000" dirty="0"/>
              <a:t>και απεικονίζει ιατρικές </a:t>
            </a:r>
            <a:r>
              <a:rPr lang="el-GR" sz="2000" dirty="0" smtClean="0"/>
              <a:t>εικόνες</a:t>
            </a:r>
            <a:endParaRPr lang="en-US" sz="2000" dirty="0" smtClean="0"/>
          </a:p>
          <a:p>
            <a:pPr lvl="2"/>
            <a:r>
              <a:rPr lang="el-GR" sz="2000" b="1" dirty="0" smtClean="0"/>
              <a:t>Συνιστώσες</a:t>
            </a:r>
            <a:endParaRPr lang="el-GR" sz="2000" b="1" dirty="0"/>
          </a:p>
          <a:p>
            <a:pPr lvl="3">
              <a:spcBef>
                <a:spcPts val="600"/>
              </a:spcBef>
            </a:pPr>
            <a:r>
              <a:rPr lang="el-GR" dirty="0" smtClean="0"/>
              <a:t>Οι απεικονιστικές συσκευές</a:t>
            </a:r>
          </a:p>
          <a:p>
            <a:pPr lvl="3">
              <a:spcBef>
                <a:spcPts val="600"/>
              </a:spcBef>
            </a:pPr>
            <a:r>
              <a:rPr lang="el-GR" dirty="0" smtClean="0"/>
              <a:t>Μία κεντρική βάση δεδομένων (</a:t>
            </a:r>
            <a:r>
              <a:rPr lang="el-GR" dirty="0" err="1" smtClean="0"/>
              <a:t>central</a:t>
            </a:r>
            <a:r>
              <a:rPr lang="el-GR" dirty="0" smtClean="0"/>
              <a:t> </a:t>
            </a:r>
            <a:r>
              <a:rPr lang="el-GR" dirty="0" err="1" smtClean="0"/>
              <a:t>database</a:t>
            </a:r>
            <a:r>
              <a:rPr lang="el-GR" dirty="0" smtClean="0"/>
              <a:t>)</a:t>
            </a:r>
          </a:p>
          <a:p>
            <a:pPr lvl="3">
              <a:spcBef>
                <a:spcPts val="600"/>
              </a:spcBef>
            </a:pPr>
            <a:r>
              <a:rPr lang="el-GR" dirty="0" smtClean="0"/>
              <a:t>Οι υπολογιστές με οθόνες υψηλής ευκρίνειας</a:t>
            </a:r>
          </a:p>
          <a:p>
            <a:pPr lvl="3">
              <a:spcBef>
                <a:spcPts val="600"/>
              </a:spcBef>
            </a:pPr>
            <a:r>
              <a:rPr lang="el-GR" dirty="0" smtClean="0"/>
              <a:t>Οι οπτικοί δίσκοι (και γενικά μέσα αποθήκευσης)</a:t>
            </a:r>
          </a:p>
          <a:p>
            <a:pPr lvl="3">
              <a:spcBef>
                <a:spcPts val="600"/>
              </a:spcBef>
            </a:pPr>
            <a:r>
              <a:rPr lang="el-GR" dirty="0" smtClean="0"/>
              <a:t>Η δικτυακή υποδομή</a:t>
            </a:r>
            <a:endParaRPr lang="el-GR" dirty="0"/>
          </a:p>
        </p:txBody>
      </p:sp>
      <p:sp>
        <p:nvSpPr>
          <p:cNvPr id="5" name="Τίτλος 3"/>
          <p:cNvSpPr txBox="1">
            <a:spLocks/>
          </p:cNvSpPr>
          <p:nvPr/>
        </p:nvSpPr>
        <p:spPr>
          <a:xfrm>
            <a:off x="0" y="228865"/>
            <a:ext cx="9144000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Διαχείριση ιατρικών εικόνων</a:t>
            </a:r>
          </a:p>
        </p:txBody>
      </p:sp>
    </p:spTree>
    <p:extLst>
      <p:ext uri="{BB962C8B-B14F-4D97-AF65-F5344CB8AC3E}">
        <p14:creationId xmlns:p14="http://schemas.microsoft.com/office/powerpoint/2010/main" val="6174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Συμπίεση και μετάδοση ιατρικών </a:t>
            </a:r>
            <a:r>
              <a:rPr lang="el-GR" sz="2400" b="1" dirty="0" smtClean="0"/>
              <a:t>εικόνων</a:t>
            </a:r>
          </a:p>
          <a:p>
            <a:pPr lvl="1"/>
            <a:r>
              <a:rPr lang="el-GR" sz="2200" b="1" dirty="0" smtClean="0"/>
              <a:t>Συμπίεση </a:t>
            </a:r>
            <a:r>
              <a:rPr lang="el-GR" sz="2200" b="1" dirty="0"/>
              <a:t>(</a:t>
            </a:r>
            <a:r>
              <a:rPr lang="el-GR" sz="2200" b="1" dirty="0" err="1"/>
              <a:t>compression</a:t>
            </a:r>
            <a:r>
              <a:rPr lang="el-GR" sz="2200" b="1" dirty="0" smtClean="0"/>
              <a:t>)</a:t>
            </a:r>
            <a:r>
              <a:rPr lang="en-US" sz="2200" b="1" dirty="0" smtClean="0"/>
              <a:t>: </a:t>
            </a:r>
            <a:r>
              <a:rPr lang="el-GR" sz="2200" dirty="0" smtClean="0"/>
              <a:t>Η </a:t>
            </a:r>
            <a:r>
              <a:rPr lang="el-GR" sz="2200" dirty="0"/>
              <a:t>διαδικασία, </a:t>
            </a:r>
            <a:r>
              <a:rPr lang="el-GR" sz="2200" dirty="0" smtClean="0"/>
              <a:t>με </a:t>
            </a:r>
            <a:r>
              <a:rPr lang="el-GR" sz="2200" dirty="0"/>
              <a:t>την οποία περιορίζεται, με τη χρήση ειδικών </a:t>
            </a:r>
            <a:r>
              <a:rPr lang="el-GR" sz="2200" dirty="0" smtClean="0"/>
              <a:t>αλγορίθμων</a:t>
            </a:r>
            <a:r>
              <a:rPr lang="el-GR" sz="2200" dirty="0"/>
              <a:t>, το μέγεθος ενός αρχείου </a:t>
            </a:r>
            <a:r>
              <a:rPr lang="el-GR" sz="2200" dirty="0" smtClean="0"/>
              <a:t>καλείται</a:t>
            </a:r>
          </a:p>
          <a:p>
            <a:pPr lvl="2"/>
            <a:r>
              <a:rPr lang="el-GR" sz="2000" dirty="0" smtClean="0"/>
              <a:t>Αλγόριθμος </a:t>
            </a:r>
            <a:r>
              <a:rPr lang="en-US" sz="2000" b="1" dirty="0"/>
              <a:t>JPEG</a:t>
            </a:r>
            <a:r>
              <a:rPr lang="en-US" sz="2000" dirty="0"/>
              <a:t> (Joint Photographic Experts </a:t>
            </a:r>
            <a:r>
              <a:rPr lang="en-US" sz="2000" dirty="0" smtClean="0"/>
              <a:t>Group)</a:t>
            </a:r>
            <a:endParaRPr lang="el-GR" sz="2000" dirty="0" smtClean="0"/>
          </a:p>
          <a:p>
            <a:pPr lvl="2"/>
            <a:r>
              <a:rPr lang="el-GR" sz="2000" dirty="0" smtClean="0"/>
              <a:t>Αλγόριθμος </a:t>
            </a:r>
            <a:r>
              <a:rPr lang="en-US" sz="2000" b="1" dirty="0"/>
              <a:t>FIF</a:t>
            </a:r>
            <a:r>
              <a:rPr lang="en-US" sz="2000" dirty="0"/>
              <a:t> (Fractal Image Format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lvl="2"/>
            <a:endParaRPr lang="el-GR" sz="2000" b="1" dirty="0" smtClean="0"/>
          </a:p>
          <a:p>
            <a:pPr marL="0" indent="0" algn="just">
              <a:buNone/>
            </a:pPr>
            <a:r>
              <a:rPr lang="el-GR" sz="2000" dirty="0" smtClean="0"/>
              <a:t>Με </a:t>
            </a:r>
            <a:r>
              <a:rPr lang="el-GR" sz="2000" dirty="0"/>
              <a:t>εφαρμογή </a:t>
            </a:r>
            <a:r>
              <a:rPr lang="el-GR" sz="2000" dirty="0" smtClean="0"/>
              <a:t>της </a:t>
            </a:r>
            <a:r>
              <a:rPr lang="el-GR" sz="2000" dirty="0"/>
              <a:t>αποστολής </a:t>
            </a:r>
            <a:r>
              <a:rPr lang="el-GR" sz="2000" dirty="0" smtClean="0"/>
              <a:t>(συμπιεσμένων</a:t>
            </a:r>
            <a:r>
              <a:rPr lang="el-GR" sz="2000" dirty="0"/>
              <a:t>) </a:t>
            </a:r>
            <a:r>
              <a:rPr lang="el-GR" sz="2000" dirty="0" smtClean="0"/>
              <a:t>εικόνων </a:t>
            </a:r>
            <a:r>
              <a:rPr lang="el-GR" sz="2000" dirty="0"/>
              <a:t>και </a:t>
            </a:r>
            <a:r>
              <a:rPr lang="el-GR" sz="2000" dirty="0" err="1"/>
              <a:t>video</a:t>
            </a:r>
            <a:r>
              <a:rPr lang="el-GR" sz="2000" dirty="0"/>
              <a:t> αναπτύχθηκε σήμερα ιδιαίτερος κλάδος των </a:t>
            </a:r>
            <a:r>
              <a:rPr lang="el-GR" sz="2000" dirty="0" smtClean="0"/>
              <a:t>επιστημών </a:t>
            </a:r>
            <a:r>
              <a:rPr lang="el-GR" sz="2000" dirty="0"/>
              <a:t>υγείας, η επιστήμη της </a:t>
            </a:r>
            <a:r>
              <a:rPr lang="el-GR" sz="2000" b="1" dirty="0" err="1"/>
              <a:t>τηλεϋγείας</a:t>
            </a:r>
            <a:r>
              <a:rPr lang="el-GR" sz="2000" b="1" dirty="0"/>
              <a:t> ή τηλεϊατρικής </a:t>
            </a:r>
            <a:r>
              <a:rPr lang="el-GR" sz="2000" dirty="0"/>
              <a:t>(</a:t>
            </a:r>
            <a:r>
              <a:rPr lang="el-GR" sz="2000" dirty="0" err="1"/>
              <a:t>Telehealth</a:t>
            </a:r>
            <a:r>
              <a:rPr lang="el-GR" sz="2000" dirty="0"/>
              <a:t> </a:t>
            </a:r>
            <a:r>
              <a:rPr lang="el-GR" sz="2000" dirty="0" err="1" smtClean="0"/>
              <a:t>or</a:t>
            </a:r>
            <a:r>
              <a:rPr lang="el-GR" sz="2000" dirty="0" smtClean="0"/>
              <a:t> </a:t>
            </a:r>
            <a:r>
              <a:rPr lang="en-US" sz="2000" dirty="0" smtClean="0"/>
              <a:t>telemedicine)</a:t>
            </a:r>
            <a:endParaRPr lang="el-GR" sz="2000" dirty="0"/>
          </a:p>
        </p:txBody>
      </p:sp>
      <p:sp>
        <p:nvSpPr>
          <p:cNvPr id="7" name="Τίτλος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spc="-150" dirty="0" smtClean="0"/>
              <a:t>Στοιχεία επεξεργασίας ιατρικών εικόνων: </a:t>
            </a:r>
            <a:r>
              <a:rPr lang="el-GR" sz="2000" spc="-150" dirty="0"/>
              <a:t>Διαχείριση ιατρικών εικόνων</a:t>
            </a:r>
          </a:p>
        </p:txBody>
      </p:sp>
    </p:spTree>
    <p:extLst>
      <p:ext uri="{BB962C8B-B14F-4D97-AF65-F5344CB8AC3E}">
        <p14:creationId xmlns:p14="http://schemas.microsoft.com/office/powerpoint/2010/main" val="24044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Μέλλον της ιατρικής απεικόνισης</a:t>
            </a:r>
            <a:endParaRPr lang="el-GR" sz="31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  <p:sp>
        <p:nvSpPr>
          <p:cNvPr id="8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507288" cy="3771636"/>
          </a:xfrm>
        </p:spPr>
        <p:txBody>
          <a:bodyPr>
            <a:noAutofit/>
          </a:bodyPr>
          <a:lstStyle/>
          <a:p>
            <a:r>
              <a:rPr lang="el-GR" sz="2000" dirty="0" smtClean="0"/>
              <a:t>Περαιτέρω </a:t>
            </a:r>
            <a:r>
              <a:rPr lang="el-GR" sz="2000" b="1" dirty="0"/>
              <a:t>μείωση του χρόνου συλλογής των ιατρικών </a:t>
            </a:r>
            <a:r>
              <a:rPr lang="el-GR" sz="2000" b="1" dirty="0" smtClean="0"/>
              <a:t>απεικονίσεων</a:t>
            </a:r>
            <a:r>
              <a:rPr lang="el-GR" sz="2000" dirty="0"/>
              <a:t>, καθώς </a:t>
            </a:r>
            <a:r>
              <a:rPr lang="el-GR" sz="2000" dirty="0" smtClean="0"/>
              <a:t>και βελτίωση </a:t>
            </a:r>
            <a:r>
              <a:rPr lang="el-GR" sz="2000" dirty="0"/>
              <a:t>στην </a:t>
            </a:r>
            <a:r>
              <a:rPr lang="el-GR" sz="2000" dirty="0" smtClean="0"/>
              <a:t>ποιότητα </a:t>
            </a:r>
            <a:r>
              <a:rPr lang="el-GR" sz="2000" dirty="0"/>
              <a:t>και διάγνωσή </a:t>
            </a:r>
            <a:r>
              <a:rPr lang="el-GR" sz="2000" dirty="0" smtClean="0"/>
              <a:t>τους</a:t>
            </a:r>
            <a:endParaRPr lang="el-GR" sz="2000" dirty="0"/>
          </a:p>
          <a:p>
            <a:r>
              <a:rPr lang="el-GR" sz="2000" b="1" dirty="0" smtClean="0"/>
              <a:t>Αλγόριθμοι </a:t>
            </a:r>
            <a:r>
              <a:rPr lang="el-GR" sz="2000" dirty="0" smtClean="0"/>
              <a:t>ανάλυση </a:t>
            </a:r>
            <a:r>
              <a:rPr lang="el-GR" sz="2000" dirty="0"/>
              <a:t>εικόνας </a:t>
            </a:r>
            <a:r>
              <a:rPr lang="el-GR" sz="2000" dirty="0" smtClean="0"/>
              <a:t>έχουν </a:t>
            </a:r>
            <a:r>
              <a:rPr lang="el-GR" sz="2000" dirty="0"/>
              <a:t>επιστρατευθεί </a:t>
            </a:r>
            <a:r>
              <a:rPr lang="el-GR" sz="2000" b="1" dirty="0"/>
              <a:t>για την επίλυση </a:t>
            </a:r>
            <a:r>
              <a:rPr lang="el-GR" sz="2000" b="1" dirty="0" smtClean="0"/>
              <a:t>των προβλημάτων </a:t>
            </a:r>
            <a:r>
              <a:rPr lang="el-GR" sz="2000" b="1" dirty="0"/>
              <a:t>ανάλυσης ιατρικής </a:t>
            </a:r>
            <a:r>
              <a:rPr lang="el-GR" sz="2000" b="1" dirty="0" smtClean="0"/>
              <a:t>εικόνας</a:t>
            </a:r>
            <a:endParaRPr lang="el-GR" sz="2000" dirty="0"/>
          </a:p>
          <a:p>
            <a:r>
              <a:rPr lang="el-GR" sz="2000" b="1" dirty="0" smtClean="0"/>
              <a:t>Οι </a:t>
            </a:r>
            <a:r>
              <a:rPr lang="el-GR" sz="2000" b="1" dirty="0"/>
              <a:t>μέχρι τώρα εφαρμογές αλγορίθμων είναι επιτυχείς </a:t>
            </a:r>
            <a:r>
              <a:rPr lang="el-GR" sz="2000" dirty="0"/>
              <a:t>στα </a:t>
            </a:r>
            <a:r>
              <a:rPr lang="el-GR" sz="2000" dirty="0" smtClean="0"/>
              <a:t>εξειδικευμένα </a:t>
            </a:r>
            <a:r>
              <a:rPr lang="el-GR" sz="2000" dirty="0"/>
              <a:t>προβλήματα ιατρικής εικόνας για τα οποία </a:t>
            </a:r>
            <a:r>
              <a:rPr lang="el-GR" sz="2000" dirty="0" smtClean="0"/>
              <a:t>σχεδιάστηκαν (</a:t>
            </a:r>
            <a:r>
              <a:rPr lang="el-GR" sz="2000" u="sng" dirty="0" smtClean="0"/>
              <a:t>Σπάνια</a:t>
            </a:r>
            <a:r>
              <a:rPr lang="el-GR" sz="2000" dirty="0" smtClean="0"/>
              <a:t> όμως σε </a:t>
            </a:r>
            <a:r>
              <a:rPr lang="el-GR" sz="2000" dirty="0"/>
              <a:t>όλες τις γενικές </a:t>
            </a:r>
            <a:r>
              <a:rPr lang="el-GR" sz="2000" dirty="0" smtClean="0"/>
              <a:t>περιπτώσεις)</a:t>
            </a:r>
          </a:p>
          <a:p>
            <a:r>
              <a:rPr lang="el-GR" sz="2000" b="1" dirty="0" smtClean="0"/>
              <a:t>Η </a:t>
            </a:r>
            <a:r>
              <a:rPr lang="el-GR" sz="2000" b="1" dirty="0"/>
              <a:t>εξέλιξη του υλικού των υπολογιστούν </a:t>
            </a:r>
            <a:r>
              <a:rPr lang="el-GR" sz="2000" dirty="0"/>
              <a:t>αποδεικνύει </a:t>
            </a:r>
            <a:r>
              <a:rPr lang="el-GR" sz="2000" dirty="0" smtClean="0"/>
              <a:t>καθημερινά ότι </a:t>
            </a:r>
            <a:r>
              <a:rPr lang="el-GR" sz="2000" b="1" dirty="0"/>
              <a:t>θα επιτρέψει την εφαρμογή νέων μεθόδων </a:t>
            </a:r>
            <a:r>
              <a:rPr lang="el-GR" sz="2000" dirty="0"/>
              <a:t>στα συστήματα </a:t>
            </a:r>
            <a:r>
              <a:rPr lang="el-GR" sz="2000" dirty="0" smtClean="0"/>
              <a:t>ιατρικών </a:t>
            </a:r>
            <a:r>
              <a:rPr lang="el-GR" sz="2000" dirty="0"/>
              <a:t>απεικονίσεων, οι οποίες παλαιότερα είχαν θεωρηθεί μη </a:t>
            </a:r>
            <a:r>
              <a:rPr lang="el-GR" sz="2000" dirty="0" smtClean="0"/>
              <a:t>ρεαλιστικές</a:t>
            </a:r>
            <a:r>
              <a:rPr lang="el-GR" sz="2000" dirty="0"/>
              <a:t>, κυρίως εξαιτίας της αργής εκτέλεσής </a:t>
            </a:r>
            <a:r>
              <a:rPr lang="el-GR" sz="2000" dirty="0" smtClean="0"/>
              <a:t>τους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0772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Περιεχόμενα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75240" cy="3771636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/>
              <a:t>Ιατρικά απεικονιστικά </a:t>
            </a:r>
            <a:r>
              <a:rPr lang="el-GR" sz="2400" dirty="0" smtClean="0"/>
              <a:t>συστήματα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/>
              <a:t>Ψηφιακές ιατρικές </a:t>
            </a:r>
            <a:r>
              <a:rPr lang="el-GR" sz="2400" dirty="0" smtClean="0"/>
              <a:t>εικόνες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/>
              <a:t>Χρησιμότητα ιατρικής </a:t>
            </a:r>
            <a:r>
              <a:rPr lang="el-GR" sz="2400" dirty="0" smtClean="0"/>
              <a:t>απεικόνισης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/>
              <a:t>Βασικές ιατρικές </a:t>
            </a:r>
            <a:r>
              <a:rPr lang="el-GR" sz="2400" dirty="0" smtClean="0"/>
              <a:t>απεικονίσεις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/>
              <a:t>Στοιχεία επεξεργασίας ιατρικών </a:t>
            </a:r>
            <a:r>
              <a:rPr lang="el-GR" sz="2400" dirty="0" smtClean="0"/>
              <a:t>εικόνων 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l-GR" sz="2000" dirty="0" smtClean="0"/>
              <a:t>Βασικές έννοιες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l-GR" sz="2000" dirty="0"/>
              <a:t>Βελτίωση ψηφιακής </a:t>
            </a:r>
            <a:r>
              <a:rPr lang="el-GR" sz="2000" dirty="0" smtClean="0"/>
              <a:t>εικόνας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l-GR" sz="2000" dirty="0" err="1"/>
              <a:t>Τμηματοποίηση</a:t>
            </a:r>
            <a:r>
              <a:rPr lang="el-GR" sz="2000" dirty="0"/>
              <a:t> και διαχωρισμός δεδομένων </a:t>
            </a:r>
            <a:r>
              <a:rPr lang="el-GR" sz="2000" dirty="0" smtClean="0"/>
              <a:t>εικόνας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l-GR" sz="2000" dirty="0"/>
              <a:t>Ανάλυση ψηφιακών </a:t>
            </a:r>
            <a:r>
              <a:rPr lang="el-GR" sz="2000" dirty="0" smtClean="0"/>
              <a:t>εικόνων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l-GR" sz="2000" dirty="0" err="1"/>
              <a:t>Μοντελοποίηση</a:t>
            </a:r>
            <a:r>
              <a:rPr lang="el-GR" sz="2000" dirty="0"/>
              <a:t> ψηφιακών </a:t>
            </a:r>
            <a:r>
              <a:rPr lang="el-GR" sz="2000" dirty="0" smtClean="0"/>
              <a:t>εικόνων</a:t>
            </a:r>
          </a:p>
          <a:p>
            <a:pPr lvl="1">
              <a:lnSpc>
                <a:spcPts val="2600"/>
              </a:lnSpc>
              <a:spcBef>
                <a:spcPts val="0"/>
              </a:spcBef>
            </a:pPr>
            <a:r>
              <a:rPr lang="el-GR" sz="2000" dirty="0"/>
              <a:t>Διαχείριση ιατρικών </a:t>
            </a:r>
            <a:r>
              <a:rPr lang="el-GR" sz="2000" dirty="0" smtClean="0"/>
              <a:t>εικόνων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l-GR" sz="2400" dirty="0"/>
              <a:t>Μέλλον της ιατρικής απεικόνισης</a:t>
            </a:r>
            <a:endParaRPr lang="el-GR" sz="24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spc="-150" dirty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endParaRPr lang="el-GR" sz="2000" dirty="0" smtClean="0"/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el-GR" sz="2400" b="1" dirty="0" smtClean="0"/>
          </a:p>
          <a:p>
            <a:pPr>
              <a:lnSpc>
                <a:spcPts val="2600"/>
              </a:lnSpc>
              <a:spcBef>
                <a:spcPts val="600"/>
              </a:spcBef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526703" cy="3852804"/>
          </a:xfrm>
        </p:spPr>
        <p:txBody>
          <a:bodyPr>
            <a:noAutofit/>
          </a:bodyPr>
          <a:lstStyle/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Τόκης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Ι.Ν. και Τόκη, E. Ι., (2006). Πληροφορική Υγείας, Θεσσαλονίκη: Εκδόσεις </a:t>
            </a:r>
            <a:r>
              <a:rPr lang="el-GR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Καρανικόλας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Ν. (2010). Πληροφορική και επαγγέλματα Υγείας.</a:t>
            </a:r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1200" dirty="0" err="1" smtClean="0"/>
              <a:t>Smistad</a:t>
            </a:r>
            <a:r>
              <a:rPr lang="en-GB" sz="1200" dirty="0" smtClean="0"/>
              <a:t>, Erik et al.</a:t>
            </a:r>
            <a:r>
              <a:rPr lang="el-GR" sz="1200" dirty="0" smtClean="0"/>
              <a:t> (2014). </a:t>
            </a:r>
            <a:r>
              <a:rPr lang="en-GB" sz="1200" dirty="0" smtClean="0"/>
              <a:t>Medical image segmentation on GPUs – A comprehensive review</a:t>
            </a:r>
            <a:r>
              <a:rPr lang="el-GR" sz="1200" dirty="0" smtClean="0"/>
              <a:t>. </a:t>
            </a:r>
            <a:r>
              <a:rPr lang="en-GB" sz="1200" i="1" dirty="0" smtClean="0"/>
              <a:t>Medical Image Analysis </a:t>
            </a:r>
            <a:r>
              <a:rPr lang="en-GB" sz="1200" dirty="0" smtClean="0"/>
              <a:t>, 20 </a:t>
            </a:r>
            <a:r>
              <a:rPr lang="el-GR" sz="1200" dirty="0" smtClean="0"/>
              <a:t>(</a:t>
            </a:r>
            <a:r>
              <a:rPr lang="en-GB" sz="1200" dirty="0" smtClean="0"/>
              <a:t>1</a:t>
            </a:r>
            <a:r>
              <a:rPr lang="el-GR" sz="1200" dirty="0" smtClean="0"/>
              <a:t>)</a:t>
            </a:r>
            <a:r>
              <a:rPr lang="en-GB" sz="1200" dirty="0" smtClean="0"/>
              <a:t> , 1 – 18</a:t>
            </a:r>
            <a:r>
              <a:rPr lang="el-GR" sz="1200" dirty="0" smtClean="0"/>
              <a:t>.</a:t>
            </a:r>
            <a:r>
              <a:rPr lang="en-GB" sz="1200" dirty="0" smtClean="0"/>
              <a:t> DOI: </a:t>
            </a:r>
            <a:r>
              <a:rPr lang="en-GB" sz="1200" dirty="0" smtClean="0">
                <a:hlinkClick r:id="rId3"/>
              </a:rPr>
              <a:t>http://dx.doi.org/10.1016/j.media.2014.10.012</a:t>
            </a:r>
            <a:endParaRPr lang="el-GR" sz="1200" dirty="0" smtClean="0"/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GB" sz="1200" dirty="0" smtClean="0"/>
              <a:t>Gupta, </a:t>
            </a:r>
            <a:r>
              <a:rPr lang="en-GB" sz="1200" dirty="0" err="1" smtClean="0"/>
              <a:t>Vikas</a:t>
            </a:r>
            <a:r>
              <a:rPr lang="en-GB" sz="1200" dirty="0" smtClean="0"/>
              <a:t> et al.</a:t>
            </a:r>
            <a:r>
              <a:rPr lang="el-GR" sz="1200" dirty="0" smtClean="0"/>
              <a:t> (2012). </a:t>
            </a:r>
            <a:r>
              <a:rPr lang="en-GB" sz="1200" dirty="0" smtClean="0"/>
              <a:t>Cardiac MR perfusion image processing techniques: A survey</a:t>
            </a:r>
            <a:r>
              <a:rPr lang="el-GR" sz="1200" dirty="0" smtClean="0"/>
              <a:t>. </a:t>
            </a:r>
            <a:r>
              <a:rPr lang="en-GB" sz="1200" i="1" dirty="0" smtClean="0"/>
              <a:t>Medical Image Analysis</a:t>
            </a:r>
            <a:r>
              <a:rPr lang="en-GB" sz="1200" dirty="0" smtClean="0"/>
              <a:t>, 16 </a:t>
            </a:r>
            <a:r>
              <a:rPr lang="el-GR" sz="1200" dirty="0" smtClean="0"/>
              <a:t>(</a:t>
            </a:r>
            <a:r>
              <a:rPr lang="en-GB" sz="1200" dirty="0" smtClean="0"/>
              <a:t>4</a:t>
            </a:r>
            <a:r>
              <a:rPr lang="el-GR" sz="1200" dirty="0" smtClean="0"/>
              <a:t>)</a:t>
            </a:r>
            <a:r>
              <a:rPr lang="en-GB" sz="1200" dirty="0" smtClean="0"/>
              <a:t>, 767 - 785</a:t>
            </a:r>
            <a:r>
              <a:rPr lang="el-GR" sz="1200" dirty="0" smtClean="0"/>
              <a:t>. </a:t>
            </a:r>
            <a:r>
              <a:rPr lang="fi-FI" sz="1200" dirty="0" smtClean="0"/>
              <a:t>DOI: </a:t>
            </a:r>
            <a:r>
              <a:rPr lang="fi-FI" sz="1200" dirty="0" smtClean="0">
                <a:hlinkClick r:id="rId4"/>
              </a:rPr>
              <a:t>http://dx.doi.org/10.1016/j.media.2011.12.005</a:t>
            </a:r>
            <a:endParaRPr lang="fi-FI" sz="1200" dirty="0" smtClean="0"/>
          </a:p>
          <a:p>
            <a:pPr marL="269875" indent="-269875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smtClean="0"/>
              <a:t>Αποστολάκης, Ι. (2002). </a:t>
            </a:r>
            <a:r>
              <a:rPr lang="el-GR" sz="1200" i="1" dirty="0" smtClean="0"/>
              <a:t>Πληροφοριακά Συστήματα Υγείας</a:t>
            </a:r>
            <a:r>
              <a:rPr lang="el-GR" sz="1200" dirty="0" smtClean="0"/>
              <a:t>. </a:t>
            </a:r>
            <a:r>
              <a:rPr lang="el-GR" sz="1200" dirty="0" err="1" smtClean="0"/>
              <a:t>Εκδ</a:t>
            </a:r>
            <a:r>
              <a:rPr lang="el-GR" sz="1200" dirty="0" smtClean="0"/>
              <a:t>. </a:t>
            </a:r>
            <a:r>
              <a:rPr lang="el-GR" sz="1200" dirty="0" err="1" smtClean="0"/>
              <a:t>Παπαζήση</a:t>
            </a:r>
            <a:r>
              <a:rPr lang="el-GR" sz="1200" dirty="0" smtClean="0"/>
              <a:t>, Αθήνα, </a:t>
            </a:r>
            <a:r>
              <a:rPr lang="el-GR" sz="1200" dirty="0" err="1" smtClean="0"/>
              <a:t>σσ</a:t>
            </a:r>
            <a:r>
              <a:rPr lang="el-GR" sz="1200" dirty="0" smtClean="0"/>
              <a:t>. 149 – 165.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err="1" smtClean="0"/>
              <a:t>Δελημπάσης</a:t>
            </a:r>
            <a:r>
              <a:rPr lang="el-GR" sz="1200" dirty="0" smtClean="0"/>
              <a:t>, Κ. και </a:t>
            </a:r>
            <a:r>
              <a:rPr lang="el-GR" sz="1200" dirty="0" err="1" smtClean="0"/>
              <a:t>Νικηφορίδης</a:t>
            </a:r>
            <a:r>
              <a:rPr lang="el-GR" sz="1200" dirty="0" smtClean="0"/>
              <a:t>, Γ. (2001). </a:t>
            </a:r>
            <a:r>
              <a:rPr lang="el-GR" sz="1200" i="1" dirty="0" smtClean="0"/>
              <a:t>Ιατρική Πληροφορική</a:t>
            </a:r>
            <a:r>
              <a:rPr lang="el-GR" sz="1200" dirty="0" smtClean="0"/>
              <a:t>. Ελληνικό Ανοικτό Πανεπιστήμιο, Πάτρα, </a:t>
            </a:r>
            <a:r>
              <a:rPr lang="el-GR" sz="1200" dirty="0" err="1" smtClean="0"/>
              <a:t>σσ</a:t>
            </a:r>
            <a:r>
              <a:rPr lang="el-GR" sz="1200" dirty="0" smtClean="0"/>
              <a:t>. 97 - 133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de-DE" sz="1200" dirty="0" smtClean="0"/>
              <a:t>Foley D. D., Van Dam A., Feiner S. K., Hughes J. F. (1990) Computer Graphics:</a:t>
            </a:r>
            <a:r>
              <a:rPr lang="el-GR" sz="1200" dirty="0" smtClean="0"/>
              <a:t> </a:t>
            </a:r>
            <a:r>
              <a:rPr lang="en-US" sz="1200" dirty="0" smtClean="0"/>
              <a:t>Principles and Practice. Reading, MA: Addison – Wesley.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smtClean="0"/>
              <a:t>Νικήτα, Κ. (2003α). </a:t>
            </a:r>
            <a:r>
              <a:rPr lang="el-GR" sz="1200" i="1" dirty="0" smtClean="0"/>
              <a:t>Αξονική Τομογραφία</a:t>
            </a:r>
            <a:r>
              <a:rPr lang="el-GR" sz="1200" dirty="0" smtClean="0"/>
              <a:t>. Εργαστήριο </a:t>
            </a:r>
            <a:r>
              <a:rPr lang="el-GR" sz="1200" dirty="0" err="1" smtClean="0"/>
              <a:t>Βιοϊατρικών</a:t>
            </a:r>
            <a:r>
              <a:rPr lang="el-GR" sz="1200" dirty="0" smtClean="0"/>
              <a:t> Προσομοιώσεων και Απεικονιστικής Τεχνολογίας. 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smtClean="0"/>
              <a:t>Νικήτα</a:t>
            </a:r>
            <a:r>
              <a:rPr lang="el-GR" sz="1200" dirty="0"/>
              <a:t>, Κ. (2003β). </a:t>
            </a:r>
            <a:r>
              <a:rPr lang="el-GR" sz="1200" i="1" dirty="0"/>
              <a:t>Στοιχεία Επεξεργασίας Ιατρικών Εικόνων. </a:t>
            </a:r>
            <a:r>
              <a:rPr lang="el-GR" sz="1200" dirty="0"/>
              <a:t>Εργαστήριο </a:t>
            </a:r>
            <a:r>
              <a:rPr lang="el-GR" sz="1200" dirty="0" err="1" smtClean="0"/>
              <a:t>Βιοϊατρικών</a:t>
            </a:r>
            <a:r>
              <a:rPr lang="el-GR" sz="1200" dirty="0" smtClean="0"/>
              <a:t> </a:t>
            </a:r>
            <a:r>
              <a:rPr lang="el-GR" sz="1200" dirty="0"/>
              <a:t>Προσομοιώσεων και Απεικονιστικής Τεχνολογίας. </a:t>
            </a:r>
            <a:endParaRPr lang="el-GR" sz="1200" dirty="0" smtClean="0"/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smtClean="0"/>
              <a:t>Νικήτα</a:t>
            </a:r>
            <a:r>
              <a:rPr lang="el-GR" sz="1200" dirty="0"/>
              <a:t>, Κ. (2003γ). </a:t>
            </a:r>
            <a:r>
              <a:rPr lang="el-GR" sz="1200" i="1" dirty="0"/>
              <a:t>Εισαγωγή στα Ιατρικά Απεικονιστικά Συστήματα. </a:t>
            </a:r>
            <a:r>
              <a:rPr lang="el-GR" sz="1200" dirty="0" smtClean="0"/>
              <a:t>Εργαστήριο </a:t>
            </a:r>
            <a:r>
              <a:rPr lang="el-GR" sz="1200" dirty="0" err="1" smtClean="0"/>
              <a:t>Βιοϊατρικών</a:t>
            </a:r>
            <a:r>
              <a:rPr lang="el-GR" sz="1200" dirty="0" smtClean="0"/>
              <a:t> </a:t>
            </a:r>
            <a:r>
              <a:rPr lang="el-GR" sz="1200" dirty="0"/>
              <a:t>Προσομοιώσεων και Απεικονιστικής Τεχνολογίας. </a:t>
            </a:r>
            <a:endParaRPr lang="el-GR" sz="1200" dirty="0" smtClean="0"/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smtClean="0"/>
              <a:t>Νικήτα</a:t>
            </a:r>
            <a:r>
              <a:rPr lang="el-GR" sz="1200" dirty="0"/>
              <a:t>, Κ. (2003δ). </a:t>
            </a:r>
            <a:r>
              <a:rPr lang="el-GR" sz="1200" i="1" dirty="0"/>
              <a:t>Μέθοδοι Ανακατασκευής Εικόνας. </a:t>
            </a:r>
            <a:r>
              <a:rPr lang="el-GR" sz="1200" dirty="0"/>
              <a:t>Εργαστήριο </a:t>
            </a:r>
            <a:r>
              <a:rPr lang="el-GR" sz="1200" dirty="0" err="1" smtClean="0"/>
              <a:t>Βιοϊατρικών</a:t>
            </a:r>
            <a:r>
              <a:rPr lang="el-GR" sz="1200" dirty="0" smtClean="0"/>
              <a:t> Προσομοιώσεων </a:t>
            </a:r>
            <a:r>
              <a:rPr lang="el-GR" sz="1200" dirty="0"/>
              <a:t>και Απεικονιστικής Τεχνολογίας. </a:t>
            </a:r>
            <a:endParaRPr lang="el-GR" sz="1200" dirty="0" smtClean="0"/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l-GR" sz="1200" dirty="0" err="1" smtClean="0"/>
              <a:t>Μαγκλογιάννης</a:t>
            </a:r>
            <a:r>
              <a:rPr lang="el-GR" sz="1200" dirty="0"/>
              <a:t>, Η. (2003). </a:t>
            </a:r>
            <a:r>
              <a:rPr lang="el-GR" sz="1200" i="1" dirty="0"/>
              <a:t>Πληροφοριακά Συστήματα Υγείας</a:t>
            </a:r>
            <a:r>
              <a:rPr lang="el-GR" sz="1200" dirty="0"/>
              <a:t>. Πανεπιστήμιο </a:t>
            </a:r>
            <a:r>
              <a:rPr lang="el-GR" sz="1200" dirty="0" smtClean="0"/>
              <a:t>Αιγαίου</a:t>
            </a:r>
            <a:r>
              <a:rPr lang="el-GR" sz="1200" dirty="0"/>
              <a:t>, Σάμος, </a:t>
            </a:r>
            <a:r>
              <a:rPr lang="el-GR" sz="1200" dirty="0" err="1"/>
              <a:t>σσ</a:t>
            </a:r>
            <a:r>
              <a:rPr lang="el-GR" sz="1200" dirty="0"/>
              <a:t>. 51 - 65.</a:t>
            </a:r>
            <a:endParaRPr lang="el-GR" sz="12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51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0" y="193204"/>
            <a:ext cx="9143999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Τόκη, Ευγενία. (2015). Πληροφορική Υγείας. ΤΕΙ Ηπείρου.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eclass.teiep.gr/courses/LOGO126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0" y="238226"/>
            <a:ext cx="9143999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Συστήματα ιατρικής απεικόνισης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07524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Ιατρικά </a:t>
            </a:r>
            <a:r>
              <a:rPr lang="el-GR" sz="2400" b="1" dirty="0"/>
              <a:t>απεικονιστικά </a:t>
            </a:r>
            <a:r>
              <a:rPr lang="el-GR" sz="2400" b="1" dirty="0" smtClean="0"/>
              <a:t>συστήματα</a:t>
            </a:r>
            <a:endParaRPr lang="en-US" sz="2400" b="1" dirty="0" smtClean="0"/>
          </a:p>
          <a:p>
            <a:pPr lvl="1"/>
            <a:r>
              <a:rPr lang="el-GR" sz="2400" dirty="0" smtClean="0"/>
              <a:t>Συστήματα</a:t>
            </a:r>
            <a:r>
              <a:rPr lang="el-GR" sz="2400" dirty="0"/>
              <a:t>, </a:t>
            </a:r>
            <a:r>
              <a:rPr lang="el-GR" sz="2400" dirty="0" smtClean="0"/>
              <a:t>που αναπτύχθηκαν </a:t>
            </a:r>
            <a:r>
              <a:rPr lang="el-GR" sz="2400" dirty="0"/>
              <a:t>για την απεικόνιση των εσωτερικών </a:t>
            </a:r>
            <a:r>
              <a:rPr lang="el-GR" sz="2400" dirty="0" smtClean="0"/>
              <a:t>δομών του ανθρωπίνου </a:t>
            </a:r>
            <a:r>
              <a:rPr lang="el-GR" sz="2400" dirty="0"/>
              <a:t>σώματος, μέσω της αλληλεπίδρασης διαφορετικών μορφών </a:t>
            </a:r>
            <a:r>
              <a:rPr lang="el-GR" sz="2400" dirty="0" smtClean="0"/>
              <a:t>ενέργειας ή </a:t>
            </a:r>
            <a:r>
              <a:rPr lang="el-GR" sz="2400" dirty="0"/>
              <a:t>ακτινοβολίας με βιολογικούς ιστούς. </a:t>
            </a:r>
            <a:endParaRPr lang="el-GR" sz="2400" dirty="0" smtClean="0"/>
          </a:p>
          <a:p>
            <a:r>
              <a:rPr lang="el-GR" sz="2400" b="1" dirty="0" smtClean="0"/>
              <a:t>Σκοπός</a:t>
            </a:r>
            <a:endParaRPr lang="en-US" sz="2400" b="1" dirty="0" smtClean="0"/>
          </a:p>
          <a:p>
            <a:pPr lvl="1"/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διάγνωση, </a:t>
            </a:r>
            <a:r>
              <a:rPr lang="en-US" sz="2400" dirty="0" smtClean="0"/>
              <a:t>o</a:t>
            </a:r>
            <a:r>
              <a:rPr lang="el-GR" sz="2400" dirty="0" smtClean="0"/>
              <a:t> σχεδιασμός </a:t>
            </a:r>
            <a:r>
              <a:rPr lang="el-GR" sz="2400" dirty="0"/>
              <a:t>και </a:t>
            </a:r>
            <a:r>
              <a:rPr lang="el-GR" sz="2400" dirty="0" smtClean="0"/>
              <a:t>παρακολούθηση </a:t>
            </a:r>
            <a:r>
              <a:rPr lang="el-GR" sz="2400" dirty="0"/>
              <a:t>των </a:t>
            </a:r>
            <a:r>
              <a:rPr lang="el-GR" sz="2400" dirty="0" smtClean="0"/>
              <a:t>θεραπευτικών</a:t>
            </a:r>
            <a:r>
              <a:rPr lang="en-US" sz="2400" dirty="0" smtClean="0"/>
              <a:t> </a:t>
            </a:r>
            <a:r>
              <a:rPr lang="el-GR" sz="2400" dirty="0" smtClean="0"/>
              <a:t>αγωγών </a:t>
            </a:r>
            <a:r>
              <a:rPr lang="el-GR" sz="2400" dirty="0"/>
              <a:t>και </a:t>
            </a:r>
            <a:r>
              <a:rPr lang="el-GR" sz="2400" dirty="0" smtClean="0"/>
              <a:t>η </a:t>
            </a:r>
            <a:r>
              <a:rPr lang="el-GR" sz="2400" dirty="0"/>
              <a:t>συμβολή σε πειραματικές μελέτες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473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Ιατρικά απεικονιστικά συστήματα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200" b="1" dirty="0"/>
              <a:t>Υπολογιστική τομογραφία </a:t>
            </a:r>
            <a:r>
              <a:rPr lang="el-GR" sz="2200" dirty="0"/>
              <a:t>(</a:t>
            </a:r>
            <a:r>
              <a:rPr lang="el-GR" sz="2200" b="1" dirty="0"/>
              <a:t>CT</a:t>
            </a:r>
            <a:r>
              <a:rPr lang="el-GR" sz="2200" dirty="0"/>
              <a:t>) </a:t>
            </a:r>
            <a:r>
              <a:rPr lang="el-GR" sz="2200" dirty="0" smtClean="0"/>
              <a:t>(ή </a:t>
            </a:r>
            <a:r>
              <a:rPr lang="el-GR" sz="2200" b="1" dirty="0"/>
              <a:t>αξονική </a:t>
            </a:r>
            <a:r>
              <a:rPr lang="el-GR" sz="2200" b="1" dirty="0" smtClean="0"/>
              <a:t>τομογραφία </a:t>
            </a:r>
            <a:r>
              <a:rPr lang="en-US" sz="2200" dirty="0" smtClean="0"/>
              <a:t>(</a:t>
            </a:r>
            <a:r>
              <a:rPr lang="en-US" sz="2200" dirty="0"/>
              <a:t>X-Ray CT</a:t>
            </a:r>
            <a:r>
              <a:rPr lang="en-US" sz="2200" dirty="0" smtClean="0"/>
              <a:t>).</a:t>
            </a:r>
            <a:endParaRPr lang="en-US" sz="2200" dirty="0"/>
          </a:p>
          <a:p>
            <a:r>
              <a:rPr lang="el-GR" sz="2200" b="1" dirty="0" smtClean="0"/>
              <a:t>Μαγνητική </a:t>
            </a:r>
            <a:r>
              <a:rPr lang="el-GR" sz="2200" b="1" dirty="0"/>
              <a:t>τομογραφία </a:t>
            </a:r>
            <a:r>
              <a:rPr lang="el-GR" sz="2200" dirty="0"/>
              <a:t>(</a:t>
            </a:r>
            <a:r>
              <a:rPr lang="en-US" sz="2200" dirty="0"/>
              <a:t>Magnetic resonance imaging - </a:t>
            </a:r>
            <a:r>
              <a:rPr lang="en-US" sz="2200" b="1" dirty="0"/>
              <a:t>MRI</a:t>
            </a:r>
            <a:r>
              <a:rPr lang="en-US" sz="2200" dirty="0"/>
              <a:t>).</a:t>
            </a:r>
          </a:p>
          <a:p>
            <a:r>
              <a:rPr lang="el-GR" sz="2200" b="1" dirty="0" smtClean="0"/>
              <a:t>Τομογραφία </a:t>
            </a:r>
            <a:r>
              <a:rPr lang="el-GR" sz="2200" b="1" dirty="0"/>
              <a:t>υπερήχων </a:t>
            </a:r>
            <a:r>
              <a:rPr lang="el-GR" sz="2200" dirty="0"/>
              <a:t>(</a:t>
            </a:r>
            <a:r>
              <a:rPr lang="en-US" sz="2200" b="1" dirty="0"/>
              <a:t>Ultrasound CT</a:t>
            </a:r>
            <a:r>
              <a:rPr lang="en-US" sz="2200" dirty="0"/>
              <a:t>).</a:t>
            </a:r>
          </a:p>
          <a:p>
            <a:r>
              <a:rPr lang="el-GR" sz="2200" b="1" dirty="0" smtClean="0"/>
              <a:t>Τομογραφία </a:t>
            </a:r>
            <a:r>
              <a:rPr lang="el-GR" sz="2200" b="1" dirty="0"/>
              <a:t>εκπομπής ποζιτρονίου </a:t>
            </a:r>
            <a:r>
              <a:rPr lang="el-GR" sz="2200" dirty="0"/>
              <a:t>(</a:t>
            </a:r>
            <a:r>
              <a:rPr lang="en-US" sz="2200" dirty="0"/>
              <a:t>Positron-emission </a:t>
            </a:r>
            <a:r>
              <a:rPr lang="en-US" sz="2200" dirty="0" smtClean="0"/>
              <a:t>tomography</a:t>
            </a:r>
            <a:r>
              <a:rPr lang="el-GR" sz="2200" dirty="0" smtClean="0"/>
              <a:t> </a:t>
            </a:r>
            <a:r>
              <a:rPr lang="en-US" sz="2200" dirty="0" smtClean="0"/>
              <a:t>- </a:t>
            </a:r>
            <a:r>
              <a:rPr lang="en-US" sz="2200" b="1" dirty="0"/>
              <a:t>PET</a:t>
            </a:r>
            <a:r>
              <a:rPr lang="en-US" sz="2200" dirty="0"/>
              <a:t>).</a:t>
            </a:r>
          </a:p>
          <a:p>
            <a:r>
              <a:rPr lang="en-US" sz="2200" b="1" dirty="0" err="1" smtClean="0"/>
              <a:t>Τομογρ</a:t>
            </a:r>
            <a:r>
              <a:rPr lang="en-US" sz="2200" b="1" dirty="0" smtClean="0"/>
              <a:t>αφία </a:t>
            </a:r>
            <a:r>
              <a:rPr lang="en-US" sz="2200" b="1" dirty="0"/>
              <a:t>εκπομπής φωτονίου </a:t>
            </a:r>
            <a:r>
              <a:rPr lang="en-US" sz="2200" dirty="0"/>
              <a:t>(Single-photon-emission </a:t>
            </a:r>
            <a:r>
              <a:rPr lang="en-US" sz="2200" dirty="0" smtClean="0"/>
              <a:t>computed</a:t>
            </a:r>
            <a:r>
              <a:rPr lang="el-GR" sz="2200" dirty="0" smtClean="0"/>
              <a:t> </a:t>
            </a:r>
            <a:r>
              <a:rPr lang="en-US" sz="2200" dirty="0" smtClean="0"/>
              <a:t>tomography</a:t>
            </a:r>
            <a:r>
              <a:rPr lang="en-US" sz="2200" dirty="0"/>
              <a:t>, </a:t>
            </a:r>
            <a:r>
              <a:rPr lang="en-US" sz="2200" b="1" dirty="0"/>
              <a:t>SPECT</a:t>
            </a:r>
            <a:r>
              <a:rPr lang="en-US" sz="2200" dirty="0"/>
              <a:t>).</a:t>
            </a:r>
          </a:p>
          <a:p>
            <a:r>
              <a:rPr lang="el-GR" sz="2200" b="1" dirty="0" smtClean="0"/>
              <a:t>Ενδοσκοπικά </a:t>
            </a:r>
            <a:r>
              <a:rPr lang="el-GR" sz="2200" b="1" dirty="0"/>
              <a:t>συστήματα</a:t>
            </a:r>
            <a:r>
              <a:rPr lang="el-G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Ψηφιακές ιατρικές εικόνες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Ψηφιακές </a:t>
            </a:r>
            <a:r>
              <a:rPr lang="el-GR" sz="2400" b="1" dirty="0"/>
              <a:t>εικόνες</a:t>
            </a:r>
            <a:r>
              <a:rPr lang="el-GR" sz="2400" dirty="0"/>
              <a:t>, λοιπόν, </a:t>
            </a:r>
            <a:r>
              <a:rPr lang="el-GR" sz="2400" b="1" dirty="0"/>
              <a:t>αποτελούνται από κουκίδες </a:t>
            </a:r>
            <a:r>
              <a:rPr lang="el-GR" sz="2400" b="1" dirty="0" smtClean="0"/>
              <a:t>ή </a:t>
            </a:r>
            <a:r>
              <a:rPr lang="el-GR" sz="2400" b="1" dirty="0" err="1" smtClean="0"/>
              <a:t>εικονοστοιχεία</a:t>
            </a:r>
            <a:r>
              <a:rPr lang="el-GR" sz="2400" b="1" dirty="0" smtClean="0"/>
              <a:t> </a:t>
            </a:r>
            <a:r>
              <a:rPr lang="el-GR" sz="2400" b="1" dirty="0"/>
              <a:t>ή </a:t>
            </a:r>
            <a:r>
              <a:rPr lang="el-GR" sz="2400" b="1" dirty="0" err="1"/>
              <a:t>pixels</a:t>
            </a:r>
            <a:r>
              <a:rPr lang="el-GR" sz="2400" b="1" dirty="0"/>
              <a:t>. </a:t>
            </a:r>
            <a:endParaRPr lang="el-GR" sz="2400" b="1" dirty="0" smtClean="0"/>
          </a:p>
          <a:p>
            <a:r>
              <a:rPr lang="el-GR" sz="2400" dirty="0" smtClean="0"/>
              <a:t>Κάθε </a:t>
            </a:r>
            <a:r>
              <a:rPr lang="el-GR" sz="2400" dirty="0"/>
              <a:t>κουκίδα αναπαρίσταται από ένα </a:t>
            </a:r>
            <a:r>
              <a:rPr lang="el-GR" sz="2400" b="1" dirty="0"/>
              <a:t>δυαδικό </a:t>
            </a:r>
            <a:r>
              <a:rPr lang="el-GR" sz="2400" b="1" dirty="0" smtClean="0"/>
              <a:t>ψηφίο (</a:t>
            </a:r>
            <a:r>
              <a:rPr lang="el-GR" sz="2400" b="1" i="1" dirty="0"/>
              <a:t>0 ή 1</a:t>
            </a:r>
            <a:r>
              <a:rPr lang="el-GR" sz="2400" b="1" dirty="0"/>
              <a:t>) ή </a:t>
            </a:r>
            <a:r>
              <a:rPr lang="el-GR" sz="2400" b="1" dirty="0" err="1"/>
              <a:t>bit</a:t>
            </a:r>
            <a:r>
              <a:rPr lang="el-GR" sz="2400" b="1" dirty="0"/>
              <a:t> </a:t>
            </a:r>
            <a:r>
              <a:rPr lang="el-GR" sz="2400" dirty="0"/>
              <a:t>για την περίπτωση ασπρόμαυρης κουκίδας και </a:t>
            </a:r>
            <a:r>
              <a:rPr lang="el-GR" sz="2400" dirty="0" smtClean="0"/>
              <a:t>από περισσότερα </a:t>
            </a:r>
            <a:r>
              <a:rPr lang="el-GR" sz="2400" dirty="0" err="1"/>
              <a:t>bits</a:t>
            </a:r>
            <a:r>
              <a:rPr lang="el-GR" sz="2400" dirty="0"/>
              <a:t> για έγχρωμη </a:t>
            </a:r>
            <a:r>
              <a:rPr lang="el-GR" sz="2400" dirty="0" smtClean="0"/>
              <a:t>κουκίδα.</a:t>
            </a:r>
          </a:p>
          <a:p>
            <a:r>
              <a:rPr lang="el-GR" sz="2400" b="1" dirty="0"/>
              <a:t>Η ποιότητα μιας </a:t>
            </a:r>
            <a:r>
              <a:rPr lang="el-GR" sz="2400" b="1" dirty="0" smtClean="0"/>
              <a:t>εικόνας</a:t>
            </a:r>
            <a:r>
              <a:rPr lang="el-GR" sz="2400" dirty="0"/>
              <a:t> </a:t>
            </a:r>
            <a:r>
              <a:rPr lang="el-GR" sz="2400" dirty="0" smtClean="0"/>
              <a:t>εξαρτάται </a:t>
            </a:r>
            <a:r>
              <a:rPr lang="el-GR" sz="2400" dirty="0"/>
              <a:t>από </a:t>
            </a:r>
            <a:r>
              <a:rPr lang="el-GR" sz="2400" dirty="0" smtClean="0"/>
              <a:t>την πυκνότητα των κουκίδων </a:t>
            </a:r>
            <a:r>
              <a:rPr lang="el-GR" sz="2400" dirty="0"/>
              <a:t>και τον αριθμό των χρωμάτων που έχουν χρησιμοποιηθεί.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8349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Ψηφιακές ιατρικές εικόνες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i="1" dirty="0"/>
              <a:t>Ψηφιακές ιατρικές εικόνες</a:t>
            </a:r>
            <a:endParaRPr lang="el-GR" sz="2200" b="1" i="1" dirty="0"/>
          </a:p>
        </p:txBody>
      </p:sp>
      <p:pic>
        <p:nvPicPr>
          <p:cNvPr id="1026" name="Picture 2" descr="http://1.bp.blogspot.com/-oJ2AOefaf7E/TwsmRJK1M2I/AAAAAAAAAAU/1fU6pRP_44U/s1600/eikona+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1396"/>
            <a:ext cx="2016224" cy="253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kPDBuz7V-6g/TwsmUD_R2DI/AAAAAAAAAAc/kynFpIVu6Ms/s1600/eikona+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28" y="2950096"/>
            <a:ext cx="3229881" cy="23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mWSgUUX_sps/TwsmfOLLovI/AAAAAAAAAAk/duQ1eb_1ZOM/s1600/eikona+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09" y="123135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e9Vzph0Zi5U/TwsowwCw8gI/AAAAAAAAAAs/anF-lTwM1Sw/s1600/lal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80" y="2281436"/>
            <a:ext cx="1802828" cy="28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5987</TotalTime>
  <Words>2817</Words>
  <Application>Microsoft Office PowerPoint</Application>
  <PresentationFormat>Προβολή στην οθόνη (16:10)</PresentationFormat>
  <Paragraphs>386</Paragraphs>
  <Slides>54</Slides>
  <Notes>54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54</vt:i4>
      </vt:variant>
    </vt:vector>
  </HeadingPairs>
  <TitlesOfParts>
    <vt:vector size="61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Πληροφορική Υγείας</vt:lpstr>
      <vt:lpstr>Παρουσίαση του PowerPoint</vt:lpstr>
      <vt:lpstr>Άδειες Χρήσης</vt:lpstr>
      <vt:lpstr>Χρηματοδότηση</vt:lpstr>
      <vt:lpstr>Περιεχόμενα</vt:lpstr>
      <vt:lpstr>Εισαγωγή</vt:lpstr>
      <vt:lpstr>Ιατρικά απεικονιστικά συστήματα</vt:lpstr>
      <vt:lpstr>Ψηφιακές ιατρικές εικόνες</vt:lpstr>
      <vt:lpstr>Ψηφιακές ιατρικές εικόνες</vt:lpstr>
      <vt:lpstr>Ψηφιακές ιατρικές εικόνες</vt:lpstr>
      <vt:lpstr>Χρησιμότητα ιατρικής απεικόνισης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Βασικές ιατρικές απεικονίσεις</vt:lpstr>
      <vt:lpstr>Στοιχεία επεξεργασίας ιατρικών εικόνων: Βασικές έννοιες</vt:lpstr>
      <vt:lpstr>Στοιχεία επεξεργασίας ιατρικών εικόνων: Βασικές έννοιες</vt:lpstr>
      <vt:lpstr>Στοιχεία επεξεργασίας ιατρικών εικόνων: Βασικές έννοιες</vt:lpstr>
      <vt:lpstr>Στοιχεία επεξεργασίας ιατρικών εικόνων: Βασικές έννοιες</vt:lpstr>
      <vt:lpstr>Παρουσίαση του PowerPoint</vt:lpstr>
      <vt:lpstr>Παρουσίαση του PowerPoint</vt:lpstr>
      <vt:lpstr>Στοιχεία επεξεργασίας ιατρικών εικόνων: Βελτίωση ψηφιακής εικόνας</vt:lpstr>
      <vt:lpstr>Στοιχεία επεξεργασίας ιατρικών εικόνων: Βελτίωση ψηφιακής εικόνας</vt:lpstr>
      <vt:lpstr>Παρουσίαση του PowerPoint</vt:lpstr>
      <vt:lpstr>Στοιχεία επεξεργασίας ιατρικών εικόνων: Τμηματοποίηση και διαχωρισμός δεδομένων εικόνας</vt:lpstr>
      <vt:lpstr>Στοιχεία επεξεργασίας ιατρικών εικόνων: Τμηματοποίηση και διαχωρισμός δεδομένων εικόνας</vt:lpstr>
      <vt:lpstr>Στοιχεία επεξεργασίας ιατρικών εικόνων: Τμηματοποίηση και διαχωρισμός δεδομένων εικόνας</vt:lpstr>
      <vt:lpstr>Στοιχεία επεξεργασίας ιατρικών εικόνων: Τμηματοποίηση και διαχωρισμός δεδομένων εικόνας</vt:lpstr>
      <vt:lpstr>Παρουσίαση του PowerPoint</vt:lpstr>
      <vt:lpstr>Στοιχεία επεξεργασίας ιατρικών εικόνων: Ανάλυση ψηφιακών εικόνων</vt:lpstr>
      <vt:lpstr>Στοιχεία επεξεργασίας ιατρικών εικόνων: Ανάλυση ψηφιακών εικόνων</vt:lpstr>
      <vt:lpstr>Στοιχεία επεξεργασίας ιατρικών εικόνων: Μοντελοποίηση ψηφιακών εικόνων</vt:lpstr>
      <vt:lpstr>Στοιχεία επεξεργασίας ιατρικών εικόνων: Μοντελοποίηση ψηφιακών εικόνων</vt:lpstr>
      <vt:lpstr>Στοιχεία επεξεργασίας ιατρικών εικόνων: Μοντελοποίηση ψηφιακών εικόνων</vt:lpstr>
      <vt:lpstr>Στοιχεία επεξεργασίας ιατρικών εικόνων: Μοντελοποίηση ψηφιακών εικόνων</vt:lpstr>
      <vt:lpstr>Στοιχεία επεξεργασίας ιατρικών εικόνων: Μοντελοποίηση ψηφιακών εικόνων</vt:lpstr>
      <vt:lpstr>Στοιχεία επεξεργασίας ιατρικών εικόνων: Μοντελοποίηση ψηφιακών εικόνων</vt:lpstr>
      <vt:lpstr>Στοιχεία επεξεργασίας ιατρικών εικόνων: Μοντελοποίηση ψηφιακών εικόνων</vt:lpstr>
      <vt:lpstr>Στοιχεία επεξεργασίας ιατρικών εικόνων: Μοντελοποίηση ψηφιακών εικόνων</vt:lpstr>
      <vt:lpstr>Παρουσίαση του PowerPoint</vt:lpstr>
      <vt:lpstr>Στοιχεία επεξεργασίας ιατρικών εικόνων: Διαχείριση ιατρικών εικόνων</vt:lpstr>
      <vt:lpstr>Μέλλον της ιατρικής απεικόνισης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643</cp:revision>
  <dcterms:created xsi:type="dcterms:W3CDTF">2012-09-06T09:03:05Z</dcterms:created>
  <dcterms:modified xsi:type="dcterms:W3CDTF">2015-09-30T16:09:17Z</dcterms:modified>
</cp:coreProperties>
</file>