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9" r:id="rId3"/>
    <p:sldId id="257" r:id="rId4"/>
    <p:sldId id="259" r:id="rId5"/>
    <p:sldId id="261" r:id="rId6"/>
    <p:sldId id="262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9" r:id="rId16"/>
    <p:sldId id="322" r:id="rId17"/>
    <p:sldId id="323" r:id="rId18"/>
    <p:sldId id="324" r:id="rId19"/>
    <p:sldId id="325" r:id="rId20"/>
    <p:sldId id="326" r:id="rId21"/>
    <p:sldId id="327" r:id="rId22"/>
    <p:sldId id="331" r:id="rId23"/>
    <p:sldId id="328" r:id="rId24"/>
    <p:sldId id="333" r:id="rId25"/>
    <p:sldId id="291" r:id="rId26"/>
    <p:sldId id="292" r:id="rId27"/>
    <p:sldId id="293" r:id="rId28"/>
    <p:sldId id="280" r:id="rId29"/>
  </p:sldIdLst>
  <p:sldSz cx="9144000" cy="5715000" type="screen16x10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89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07/05/2015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7/5/2015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6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Ι</a:t>
            </a:r>
            <a:r>
              <a:rPr lang="el-GR" sz="1000" b="1" dirty="0" smtClean="0">
                <a:solidFill>
                  <a:schemeClr val="bg1"/>
                </a:solidFill>
              </a:rPr>
              <a:t> – </a:t>
            </a:r>
            <a:r>
              <a:rPr lang="el-GR" sz="1000" b="1" dirty="0" err="1" smtClean="0">
                <a:solidFill>
                  <a:schemeClr val="bg1"/>
                </a:solidFill>
              </a:rPr>
              <a:t>Υποπρογράμματα</a:t>
            </a:r>
            <a:r>
              <a:rPr lang="el-GR" sz="1000" b="1" dirty="0" smtClean="0">
                <a:solidFill>
                  <a:schemeClr val="bg1"/>
                </a:solidFill>
              </a:rPr>
              <a:t> ΙΙ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1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Προγραμματισμός Ι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5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err="1" smtClean="0"/>
              <a:t>Υποπρογράμματα</a:t>
            </a:r>
            <a:r>
              <a:rPr lang="en-US" sz="2800" b="1" dirty="0" smtClean="0"/>
              <a:t> II</a:t>
            </a:r>
            <a:endParaRPr lang="el-GR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Αλέξανδρος Τζάλλας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Σύνταξη</a:t>
            </a:r>
            <a:r>
              <a:rPr lang="en-US" baseline="-25000" dirty="0" smtClean="0"/>
              <a:t>1/2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9 - Διάγραμμα ροής: Έξοδος σε εκτυπωτή"/>
          <p:cNvSpPr/>
          <p:nvPr/>
        </p:nvSpPr>
        <p:spPr>
          <a:xfrm>
            <a:off x="4349751" y="1651000"/>
            <a:ext cx="3966665" cy="171450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80000"/>
              </a:lnSpc>
            </a:pPr>
            <a:r>
              <a:rPr lang="el-GR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</a:t>
            </a:r>
            <a:r>
              <a:rPr lang="el-GR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Όνομα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l-GR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Συνάρτησης(Παράμετροι)  :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l-GR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Τύπος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l-GR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Δεδομένων;</a:t>
            </a:r>
          </a:p>
          <a:p>
            <a:pPr lvl="0"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</a:t>
            </a:r>
            <a:r>
              <a:rPr lang="el-GR" sz="16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ar</a:t>
            </a:r>
            <a:endParaRPr lang="el-GR" sz="16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80000"/>
              </a:lnSpc>
            </a:pPr>
            <a:r>
              <a:rPr lang="el-GR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</a:t>
            </a:r>
            <a:r>
              <a:rPr lang="el-GR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Mεταβλητές</a:t>
            </a:r>
            <a:r>
              <a:rPr lang="el-GR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: τύποι μεταβλητών</a:t>
            </a:r>
          </a:p>
          <a:p>
            <a:pPr lvl="0"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</a:t>
            </a:r>
            <a:r>
              <a:rPr lang="el-GR" sz="16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egin</a:t>
            </a:r>
            <a:endParaRPr lang="el-GR" sz="16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80000"/>
              </a:lnSpc>
            </a:pPr>
            <a:r>
              <a:rPr lang="el-GR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</a:t>
            </a:r>
            <a:r>
              <a:rPr lang="el-GR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εντολές συνάρτησης</a:t>
            </a:r>
          </a:p>
          <a:p>
            <a:pPr lvl="0"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</a:t>
            </a:r>
            <a:r>
              <a:rPr lang="el-GR" sz="16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nd</a:t>
            </a:r>
            <a:r>
              <a:rPr lang="el-GR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.</a:t>
            </a:r>
          </a:p>
          <a:p>
            <a:endParaRPr lang="en-US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</p:txBody>
      </p:sp>
      <p:sp>
        <p:nvSpPr>
          <p:cNvPr id="11" name="10 - Διάγραμμα ροής: Έξοδος σε εκτυπωτή"/>
          <p:cNvSpPr/>
          <p:nvPr/>
        </p:nvSpPr>
        <p:spPr>
          <a:xfrm>
            <a:off x="4349751" y="3505572"/>
            <a:ext cx="3966665" cy="1656184"/>
          </a:xfrm>
          <a:prstGeom prst="flowChartDocumen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80000"/>
              </a:lnSpc>
            </a:pPr>
            <a:r>
              <a:rPr lang="el-GR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Παράδειγμα</a:t>
            </a:r>
          </a:p>
          <a:p>
            <a:pPr lvl="0">
              <a:lnSpc>
                <a:spcPct val="80000"/>
              </a:lnSpc>
            </a:pPr>
            <a:endParaRPr lang="en-US" sz="16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exam(x : integer ; y : real) : boolean;</a:t>
            </a:r>
          </a:p>
          <a:p>
            <a:pPr lvl="0">
              <a:lnSpc>
                <a:spcPct val="80000"/>
              </a:lnSpc>
            </a:pPr>
            <a:endParaRPr lang="en-US" sz="16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test(x : real ; var k : char ; m : integer) : char;</a:t>
            </a:r>
          </a:p>
          <a:p>
            <a:endParaRPr lang="en-US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3892551" cy="3771636"/>
          </a:xfrm>
        </p:spPr>
        <p:txBody>
          <a:bodyPr>
            <a:normAutofit fontScale="85000" lnSpcReduction="10000"/>
          </a:bodyPr>
          <a:lstStyle/>
          <a:p>
            <a:pPr>
              <a:buSzPct val="100000"/>
            </a:pPr>
            <a:r>
              <a:rPr lang="en-US" sz="2400" dirty="0">
                <a:sym typeface="Arial"/>
              </a:rPr>
              <a:t>Η </a:t>
            </a:r>
            <a:r>
              <a:rPr lang="en-US" sz="2400" dirty="0" err="1">
                <a:sym typeface="Arial"/>
              </a:rPr>
              <a:t>λίστ</a:t>
            </a:r>
            <a:r>
              <a:rPr lang="en-US" sz="2400" dirty="0">
                <a:sym typeface="Arial"/>
              </a:rPr>
              <a:t>α παραμέτρων είναι προαιρετική όπως και στις διαδικασίες.</a:t>
            </a:r>
          </a:p>
          <a:p>
            <a:pPr>
              <a:buSzPct val="100000"/>
            </a:pPr>
            <a:r>
              <a:rPr lang="en-US" sz="2400" dirty="0" err="1">
                <a:sym typeface="Arial"/>
              </a:rPr>
              <a:t>Περιλ</a:t>
            </a:r>
            <a:r>
              <a:rPr lang="en-US" sz="2400" dirty="0">
                <a:sym typeface="Arial"/>
              </a:rPr>
              <a:t>αμβάνει δύο τύπους παραμέτρων:</a:t>
            </a:r>
          </a:p>
          <a:p>
            <a:pPr marL="576780" lvl="2" indent="-285750">
              <a:buSzPct val="101851"/>
              <a:buFont typeface="Wingdings" panose="05000000000000000000" pitchFamily="2" charset="2"/>
              <a:buChar char="§"/>
            </a:pPr>
            <a:r>
              <a:rPr lang="en-US" dirty="0" err="1">
                <a:sym typeface="Arial"/>
              </a:rPr>
              <a:t>τις</a:t>
            </a:r>
            <a:r>
              <a:rPr lang="en-US" dirty="0">
                <a:sym typeface="Arial"/>
              </a:rPr>
              <a:t> παρα</a:t>
            </a:r>
            <a:r>
              <a:rPr lang="en-US" dirty="0" err="1">
                <a:sym typeface="Arial"/>
              </a:rPr>
              <a:t>μέτρους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τιμής</a:t>
            </a:r>
            <a:endParaRPr lang="en-US" dirty="0">
              <a:sym typeface="Arial"/>
            </a:endParaRPr>
          </a:p>
          <a:p>
            <a:pPr marL="576780" lvl="2" indent="-285750">
              <a:buSzPct val="101851"/>
              <a:buFont typeface="Wingdings" panose="05000000000000000000" pitchFamily="2" charset="2"/>
              <a:buChar char="§"/>
            </a:pPr>
            <a:r>
              <a:rPr lang="en-US" dirty="0" err="1">
                <a:sym typeface="Arial"/>
              </a:rPr>
              <a:t>τις</a:t>
            </a:r>
            <a:r>
              <a:rPr lang="en-US" dirty="0">
                <a:sym typeface="Arial"/>
              </a:rPr>
              <a:t> παρα</a:t>
            </a:r>
            <a:r>
              <a:rPr lang="en-US" dirty="0" err="1">
                <a:sym typeface="Arial"/>
              </a:rPr>
              <a:t>μέτρους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μετ</a:t>
            </a:r>
            <a:r>
              <a:rPr lang="en-US" dirty="0">
                <a:sym typeface="Arial"/>
              </a:rPr>
              <a:t>αβλητής</a:t>
            </a:r>
          </a:p>
          <a:p>
            <a:pPr>
              <a:buSzPct val="100000"/>
            </a:pPr>
            <a:r>
              <a:rPr lang="en-US" sz="2400" dirty="0">
                <a:sym typeface="Arial"/>
              </a:rPr>
              <a:t>Ο </a:t>
            </a:r>
            <a:r>
              <a:rPr lang="en-US" sz="2400" dirty="0" err="1">
                <a:sym typeface="Arial"/>
              </a:rPr>
              <a:t>τύ</a:t>
            </a:r>
            <a:r>
              <a:rPr lang="en-US" sz="2400" dirty="0">
                <a:sym typeface="Arial"/>
              </a:rPr>
              <a:t>πος δεδομένων του αποτελέσματος μπορεί να είναι οποιοσδήποτε απλός τύπος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311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9 - Διάγραμμα ροής: Έξοδος σε εκτυπωτή"/>
          <p:cNvSpPr/>
          <p:nvPr/>
        </p:nvSpPr>
        <p:spPr>
          <a:xfrm>
            <a:off x="4349751" y="2416686"/>
            <a:ext cx="3714749" cy="173695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</a:t>
            </a:r>
            <a:r>
              <a:rPr lang="en-US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megas</a:t>
            </a:r>
            <a:r>
              <a:rPr lang="en-US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(x, y : real):real;</a:t>
            </a:r>
          </a:p>
          <a:p>
            <a:pPr lvl="0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if</a:t>
            </a:r>
            <a:r>
              <a:rPr lang="en-US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x &gt; y </a:t>
            </a:r>
            <a:r>
              <a:rPr lang="en-US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then</a:t>
            </a:r>
            <a:r>
              <a:rPr lang="en-US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</a:p>
          <a:p>
            <a:pPr lvl="0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</a:t>
            </a:r>
            <a:r>
              <a:rPr lang="en-US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megas</a:t>
            </a:r>
            <a:r>
              <a:rPr lang="en-US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:= x</a:t>
            </a:r>
          </a:p>
          <a:p>
            <a:pPr lvl="0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else </a:t>
            </a:r>
          </a:p>
          <a:p>
            <a:pPr lvl="0">
              <a:lnSpc>
                <a:spcPct val="80000"/>
              </a:lnSpc>
            </a:pPr>
            <a:r>
              <a:rPr lang="en-US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</a:t>
            </a:r>
            <a:r>
              <a:rPr lang="en-US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megas</a:t>
            </a:r>
            <a:r>
              <a:rPr lang="en-US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:= y;</a:t>
            </a:r>
          </a:p>
          <a:p>
            <a:pPr lvl="0">
              <a:lnSpc>
                <a:spcPct val="80000"/>
              </a:lnSpc>
            </a:pPr>
            <a:r>
              <a:rPr lang="en-US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endParaRPr lang="en-US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9" name="Shape 334"/>
          <p:cNvSpPr/>
          <p:nvPr/>
        </p:nvSpPr>
        <p:spPr>
          <a:xfrm>
            <a:off x="6465095" y="1845290"/>
            <a:ext cx="1726405" cy="507797"/>
          </a:xfrm>
          <a:prstGeom prst="wedgeRectCallout">
            <a:avLst>
              <a:gd name="adj1" fmla="val 11267"/>
              <a:gd name="adj2" fmla="val -1680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n-US" sz="1400" dirty="0" err="1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Τύπος</a:t>
            </a:r>
            <a:r>
              <a:rPr lang="en-US" sz="1400" dirty="0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δεδομένων</a:t>
            </a:r>
            <a:r>
              <a:rPr lang="en-US" sz="1400" dirty="0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 του </a:t>
            </a:r>
            <a:r>
              <a:rPr lang="en-US" sz="1400" dirty="0" err="1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αποτελέσματος</a:t>
            </a:r>
            <a:endParaRPr lang="en-US" sz="1400" dirty="0">
              <a:solidFill>
                <a:srgbClr val="FFFFFF"/>
              </a:solidFill>
              <a:ea typeface="Arial"/>
              <a:cs typeface="Courier New" pitchFamily="49" charset="0"/>
              <a:sym typeface="Arial"/>
            </a:endParaRPr>
          </a:p>
        </p:txBody>
      </p:sp>
      <p:sp>
        <p:nvSpPr>
          <p:cNvPr id="12" name="Shape 335"/>
          <p:cNvSpPr/>
          <p:nvPr/>
        </p:nvSpPr>
        <p:spPr>
          <a:xfrm>
            <a:off x="4683125" y="1845290"/>
            <a:ext cx="1666875" cy="507797"/>
          </a:xfrm>
          <a:prstGeom prst="wedgeRectCallout">
            <a:avLst>
              <a:gd name="adj1" fmla="val 11287"/>
              <a:gd name="adj2" fmla="val 2785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Τυπικές </a:t>
            </a:r>
            <a:r>
              <a:rPr lang="en-US" sz="1400" dirty="0" err="1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παράμετροι</a:t>
            </a:r>
            <a:r>
              <a:rPr lang="en-US" sz="1400" dirty="0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τιμής</a:t>
            </a:r>
            <a:endParaRPr lang="en-US" sz="1400" dirty="0">
              <a:solidFill>
                <a:srgbClr val="FFFFFF"/>
              </a:solidFill>
              <a:ea typeface="Arial"/>
              <a:cs typeface="Courier New" pitchFamily="49" charset="0"/>
              <a:sym typeface="Arial"/>
            </a:endParaRPr>
          </a:p>
        </p:txBody>
      </p:sp>
      <p:sp>
        <p:nvSpPr>
          <p:cNvPr id="13" name="Shape 336"/>
          <p:cNvSpPr/>
          <p:nvPr/>
        </p:nvSpPr>
        <p:spPr>
          <a:xfrm>
            <a:off x="6030515" y="3240343"/>
            <a:ext cx="1726405" cy="507797"/>
          </a:xfrm>
          <a:prstGeom prst="wedgeRectCallout">
            <a:avLst>
              <a:gd name="adj1" fmla="val 670"/>
              <a:gd name="adj2" fmla="val -32859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n-US" sz="1400" dirty="0" err="1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Ανάθεση</a:t>
            </a:r>
            <a:r>
              <a:rPr lang="en-US" sz="1400" dirty="0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τιμής</a:t>
            </a:r>
            <a:r>
              <a:rPr lang="en-US" sz="1400" dirty="0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στην</a:t>
            </a:r>
            <a:r>
              <a:rPr lang="en-US" sz="1400" dirty="0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συνάρτηση</a:t>
            </a:r>
            <a:endParaRPr lang="en-US" sz="1400" dirty="0">
              <a:solidFill>
                <a:srgbClr val="FFFFFF"/>
              </a:solidFill>
              <a:ea typeface="Arial"/>
              <a:cs typeface="Courier New" pitchFamily="49" charset="0"/>
              <a:sym typeface="Arial"/>
            </a:endParaRPr>
          </a:p>
        </p:txBody>
      </p:sp>
      <p:sp>
        <p:nvSpPr>
          <p:cNvPr id="14" name="Shape 337"/>
          <p:cNvSpPr/>
          <p:nvPr/>
        </p:nvSpPr>
        <p:spPr>
          <a:xfrm>
            <a:off x="6030515" y="2668947"/>
            <a:ext cx="1726405" cy="507797"/>
          </a:xfrm>
          <a:prstGeom prst="wedgeRectCallout">
            <a:avLst>
              <a:gd name="adj1" fmla="val -8942"/>
              <a:gd name="adj2" fmla="val -20855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n-US" sz="1400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Ανάθεση τιμής στην συνάρτηση</a:t>
            </a:r>
          </a:p>
        </p:txBody>
      </p:sp>
      <p:sp>
        <p:nvSpPr>
          <p:cNvPr id="15" name="1 - Τίτλος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Σύνταξη</a:t>
            </a:r>
            <a:r>
              <a:rPr lang="en-US" baseline="-25000" dirty="0" smtClean="0"/>
              <a:t>2/2</a:t>
            </a:r>
            <a:endParaRPr lang="el-GR" baseline="-250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333500"/>
            <a:ext cx="3777456" cy="3771636"/>
          </a:xfrm>
        </p:spPr>
        <p:txBody>
          <a:bodyPr>
            <a:normAutofit fontScale="70000" lnSpcReduction="20000"/>
          </a:bodyPr>
          <a:lstStyle/>
          <a:p>
            <a:pPr>
              <a:buSzPct val="100000"/>
            </a:pPr>
            <a:r>
              <a:rPr lang="el-GR" dirty="0">
                <a:sym typeface="Arial"/>
              </a:rPr>
              <a:t>Η συνάρτηση πρέπει να περιλαμβάνει τουλάχιστον μία πρόταση που να αναθέτει μία τιμή στο όνομα της συνάρτησης, διαφορετικά η κλήση της προκαλεί λάθος</a:t>
            </a:r>
          </a:p>
          <a:p>
            <a:pPr>
              <a:buSzPct val="100000"/>
            </a:pPr>
            <a:r>
              <a:rPr lang="el-GR" dirty="0">
                <a:sym typeface="Arial"/>
              </a:rPr>
              <a:t>Σε κάθε κλήση και εκτέλεση της συνάρτησης, η τελευταία τιμή που ανατίθεται στο όνομα της συνάρτησης είναι και το αποτέλεσμα της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793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Κλήση Συνάρτησης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9 - Διάγραμμα ροής: Έξοδος σε εκτυπωτή"/>
          <p:cNvSpPr/>
          <p:nvPr/>
        </p:nvSpPr>
        <p:spPr>
          <a:xfrm>
            <a:off x="4572000" y="1333500"/>
            <a:ext cx="3905249" cy="3963459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 </a:t>
            </a:r>
            <a:r>
              <a:rPr lang="en-US" sz="16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evresi_megaliterou_apo_duo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 a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, b, c : real;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{----------------------------------}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max(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x,y:real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):real;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If 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x &gt; y </a:t>
            </a:r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then 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max := x 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else 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max := y;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{----------------------------------}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writeln('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Dwse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duo 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arithmous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');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readln(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a,b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c := max(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a,b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</a:p>
          <a:p>
            <a:pPr lvl="0"/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writeln('O 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megaliteros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600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einai</a:t>
            </a:r>
            <a:r>
              <a:rPr lang="en-US" sz="1600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 ',c:5:2);</a:t>
            </a:r>
          </a:p>
          <a:p>
            <a:pPr lvl="0"/>
            <a:r>
              <a:rPr lang="en-US" sz="16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end.</a:t>
            </a:r>
          </a:p>
          <a:p>
            <a:endParaRPr lang="en-US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  <a:p>
            <a:endParaRPr lang="el-GR" sz="1600" dirty="0"/>
          </a:p>
        </p:txBody>
      </p:sp>
      <p:sp>
        <p:nvSpPr>
          <p:cNvPr id="12" name="Shape 335"/>
          <p:cNvSpPr/>
          <p:nvPr/>
        </p:nvSpPr>
        <p:spPr>
          <a:xfrm>
            <a:off x="6012160" y="4297660"/>
            <a:ext cx="1666875" cy="230798"/>
          </a:xfrm>
          <a:prstGeom prst="wedgeRectCallout">
            <a:avLst>
              <a:gd name="adj1" fmla="val 11287"/>
              <a:gd name="adj2" fmla="val 2785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l-GR" sz="1000" dirty="0">
                <a:solidFill>
                  <a:srgbClr val="FFFFFF"/>
                </a:solidFill>
                <a:latin typeface="Courier New" pitchFamily="49" charset="0"/>
                <a:ea typeface="Arial"/>
                <a:cs typeface="Courier New" pitchFamily="49" charset="0"/>
                <a:sym typeface="Arial"/>
              </a:rPr>
              <a:t>Κλήση Συνάρτησης</a:t>
            </a:r>
            <a:endParaRPr lang="en-US" sz="1000" dirty="0">
              <a:solidFill>
                <a:srgbClr val="FFFFFF"/>
              </a:solidFill>
              <a:latin typeface="Courier New" pitchFamily="49" charset="0"/>
              <a:ea typeface="Arial"/>
              <a:cs typeface="Courier New" pitchFamily="49" charset="0"/>
              <a:sym typeface="Arial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4042792" cy="3771636"/>
          </a:xfrm>
        </p:spPr>
        <p:txBody>
          <a:bodyPr>
            <a:normAutofit fontScale="70000" lnSpcReduction="20000"/>
          </a:bodyPr>
          <a:lstStyle/>
          <a:p>
            <a:pPr>
              <a:buSzPct val="100000"/>
            </a:pPr>
            <a:r>
              <a:rPr lang="el-GR" dirty="0">
                <a:sym typeface="Arial"/>
              </a:rPr>
              <a:t>Η κλήση μιας συνάρτησης διαφέρει από την κλήση μιας διαδικασίας</a:t>
            </a:r>
          </a:p>
          <a:p>
            <a:pPr>
              <a:buSzPct val="100000"/>
            </a:pPr>
            <a:r>
              <a:rPr lang="el-GR" dirty="0">
                <a:sym typeface="Arial"/>
              </a:rPr>
              <a:t>Μία διαδικασία (</a:t>
            </a:r>
            <a:r>
              <a:rPr lang="el-GR" dirty="0" err="1">
                <a:sym typeface="Arial"/>
              </a:rPr>
              <a:t>procedure</a:t>
            </a:r>
            <a:r>
              <a:rPr lang="el-GR" dirty="0">
                <a:sym typeface="Arial"/>
              </a:rPr>
              <a:t>) καλείται από μια πρόταση στην οποία περιέχεται το όνομα της</a:t>
            </a:r>
          </a:p>
          <a:p>
            <a:pPr>
              <a:buSzPct val="100000"/>
            </a:pPr>
            <a:r>
              <a:rPr lang="el-GR" dirty="0">
                <a:sym typeface="Arial"/>
              </a:rPr>
              <a:t>Μια συνάρτηση (</a:t>
            </a:r>
            <a:r>
              <a:rPr lang="el-GR" dirty="0" err="1">
                <a:sym typeface="Arial"/>
              </a:rPr>
              <a:t>function</a:t>
            </a:r>
            <a:r>
              <a:rPr lang="el-GR" dirty="0">
                <a:sym typeface="Arial"/>
              </a:rPr>
              <a:t>) καλείται μέσα από μία έκφραση στην οποία την τιμή συνεισφέρει και το αποτέλεσμα της </a:t>
            </a:r>
            <a:r>
              <a:rPr lang="el-GR" dirty="0" smtClean="0">
                <a:sym typeface="Arial"/>
              </a:rPr>
              <a:t>συνάρτησης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175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Παρατηρήσεις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SzPct val="100694"/>
            </a:pPr>
            <a:r>
              <a:rPr lang="en-US" dirty="0" err="1">
                <a:sym typeface="Arial"/>
              </a:rPr>
              <a:t>Αν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έν</a:t>
            </a:r>
            <a:r>
              <a:rPr lang="en-US" dirty="0">
                <a:sym typeface="Arial"/>
              </a:rPr>
              <a:t>α υποπρόγραμμα υπολογίζει περισσότερα από ένα αποτελέσματα τότε είναι προτιμότερο να υλοποιηθεί με διαδικασία, αλλιώς (αν υπολογίζει μόνο ένα αποτέλεσμα) είναι προτιμότερο να υλοποιηθεί με συνάρτηση</a:t>
            </a:r>
          </a:p>
          <a:p>
            <a:pPr>
              <a:buSzPct val="100694"/>
            </a:pPr>
            <a:r>
              <a:rPr lang="en-US" dirty="0" err="1">
                <a:sym typeface="Arial"/>
              </a:rPr>
              <a:t>Δεν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συνηθίζετ</a:t>
            </a:r>
            <a:r>
              <a:rPr lang="en-US" dirty="0">
                <a:sym typeface="Arial"/>
              </a:rPr>
              <a:t>αι η χρήση </a:t>
            </a:r>
            <a:r>
              <a:rPr lang="en-US" b="1" dirty="0">
                <a:sym typeface="Arial"/>
              </a:rPr>
              <a:t>τυπικών παραμέτρων μεταβλητής </a:t>
            </a:r>
            <a:r>
              <a:rPr lang="en-US" dirty="0">
                <a:sym typeface="Arial"/>
              </a:rPr>
              <a:t>(με τη χρήση var) σε ορισμούς συναρτήσεων</a:t>
            </a:r>
          </a:p>
          <a:p>
            <a:pPr>
              <a:buSzPct val="100694"/>
            </a:pPr>
            <a:r>
              <a:rPr lang="en-US" dirty="0" err="1">
                <a:sym typeface="Arial"/>
              </a:rPr>
              <a:t>Αφού</a:t>
            </a:r>
            <a:r>
              <a:rPr lang="en-US" dirty="0">
                <a:sym typeface="Arial"/>
              </a:rPr>
              <a:t> η </a:t>
            </a:r>
            <a:r>
              <a:rPr lang="en-US" dirty="0" err="1">
                <a:sym typeface="Arial"/>
              </a:rPr>
              <a:t>συνάρτηση</a:t>
            </a:r>
            <a:r>
              <a:rPr lang="en-US" dirty="0">
                <a:sym typeface="Arial"/>
              </a:rPr>
              <a:t> επ</a:t>
            </a:r>
            <a:r>
              <a:rPr lang="en-US" dirty="0" err="1">
                <a:sym typeface="Arial"/>
              </a:rPr>
              <a:t>ιστρέφει</a:t>
            </a:r>
            <a:r>
              <a:rPr lang="en-US" dirty="0">
                <a:sym typeface="Arial"/>
              </a:rPr>
              <a:t> </a:t>
            </a:r>
            <a:r>
              <a:rPr lang="en-US" dirty="0" err="1">
                <a:sym typeface="Arial"/>
              </a:rPr>
              <a:t>μί</a:t>
            </a:r>
            <a:r>
              <a:rPr lang="en-US" dirty="0">
                <a:sym typeface="Arial"/>
              </a:rPr>
              <a:t>α τιμή στο σημείο όπου καλείται, μπορεί να χρησιμοποιηθεί &amp; σαν πραγματική παράμετρος σε μιας κλήση υποπρογράμματος (διαδικασίας ή συνάρτησης</a:t>
            </a:r>
            <a:r>
              <a:rPr lang="en-US" dirty="0" smtClean="0">
                <a:sym typeface="Arial"/>
              </a:rPr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2098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Πότε χρησιμοποιούμε </a:t>
            </a:r>
            <a:r>
              <a:rPr lang="el-GR" sz="4000" dirty="0" smtClean="0"/>
              <a:t>συναρτήσεις</a:t>
            </a:r>
            <a:r>
              <a:rPr lang="en-US" sz="4000" baseline="-25000" dirty="0" smtClean="0"/>
              <a:t>1/2</a:t>
            </a:r>
            <a:endParaRPr lang="el-GR" sz="5400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Αν το τμήμα του προγράμματος επιστρέφει περισσότερες από μία τιμές ή αλλάζει τιμές πραγματικών παραμέτρων τότε δεν χρησιμοποιούμε συνάρτηση</a:t>
            </a:r>
          </a:p>
          <a:p>
            <a:r>
              <a:rPr lang="el-GR" dirty="0"/>
              <a:t>Αν το τμήμα προγράμματος εκτελεί είσοδο δεδομένων ή έξοδο αποτελεσμάτων τότε δε χρησιμοποιούμε συνάρτηση</a:t>
            </a:r>
          </a:p>
          <a:p>
            <a:r>
              <a:rPr lang="el-GR" dirty="0"/>
              <a:t>Αν το τμήμα προγράμματος επιστρέφει μια τιμή και η τιμή αυτή είναι λογική (</a:t>
            </a:r>
            <a:r>
              <a:rPr lang="en-US" dirty="0" err="1"/>
              <a:t>boolean</a:t>
            </a:r>
            <a:r>
              <a:rPr lang="el-GR" dirty="0"/>
              <a:t>) τότε χρησιμοποιούμε τη συνάρτηση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56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/>
              <a:t>Πότε χρησιμοποιούμε </a:t>
            </a:r>
            <a:r>
              <a:rPr lang="el-GR" sz="4000" dirty="0" smtClean="0"/>
              <a:t>συναρτήσεις</a:t>
            </a:r>
            <a:r>
              <a:rPr lang="en-US" sz="4000" baseline="-25000" dirty="0" smtClean="0"/>
              <a:t>2/2</a:t>
            </a:r>
            <a:endParaRPr lang="el-GR" sz="5400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Αν υπάρχει αμφιβολία είναι προτιμότερο να χρησιμοποιήσουμε μια διαδικασία (στη διαδικασία το ρόλο του ονόματος της συνάρτησης παίζει η μία παράμετρος μεταβλητής)</a:t>
            </a:r>
          </a:p>
          <a:p>
            <a:r>
              <a:rPr lang="el-GR" dirty="0"/>
              <a:t>Αν είναι δυνατόν να χρησιμοποιήσουμε και τις δύο δηλαδή διαδικασία ή συνάρτηση χρησιμοποιούμε αυτή με την οποία αισθανόμαστε πιο άνετα στην υλοποίηση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055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1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9 - Διάγραμμα ροής: Έξοδος σε εκτυπωτή"/>
          <p:cNvSpPr/>
          <p:nvPr/>
        </p:nvSpPr>
        <p:spPr>
          <a:xfrm>
            <a:off x="3275856" y="1199028"/>
            <a:ext cx="5760640" cy="4097931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athroisma_gwniwn_trigwnou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g1, g2, g3 : real;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trigwno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(gwnia1, gwnia2, gwnia3 : real):boolean;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trigwno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:= (gwnia1 + gwnia2 + gwnia3 - 180.0) = 0;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{-------------------------------------------------------}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writeln(‘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Δώσε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τις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τρεις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γωνίες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σε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μοίρες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');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readln(g1, g2, g3);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if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trigwno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(g1, g2, g3) then 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	writeln(‘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Οι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τρεις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γωνίες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σχηματίζουν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τρίγωνο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')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  else 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	writeln(‘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Οι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τρεις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γωνίες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δεν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σχηματίζουν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τρίγωνο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');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end.</a:t>
            </a:r>
          </a:p>
          <a:p>
            <a:endParaRPr lang="el-GR" sz="800" dirty="0"/>
          </a:p>
          <a:p>
            <a:endParaRPr lang="el-GR" sz="800" dirty="0"/>
          </a:p>
        </p:txBody>
      </p:sp>
      <p:sp>
        <p:nvSpPr>
          <p:cNvPr id="12" name="Shape 335"/>
          <p:cNvSpPr/>
          <p:nvPr/>
        </p:nvSpPr>
        <p:spPr>
          <a:xfrm>
            <a:off x="6732240" y="3577580"/>
            <a:ext cx="1666875" cy="230798"/>
          </a:xfrm>
          <a:prstGeom prst="wedgeRectCallout">
            <a:avLst>
              <a:gd name="adj1" fmla="val 11287"/>
              <a:gd name="adj2" fmla="val 2785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l-GR" sz="1000" dirty="0">
                <a:solidFill>
                  <a:srgbClr val="FFFFFF"/>
                </a:solidFill>
                <a:latin typeface="Courier New" pitchFamily="49" charset="0"/>
                <a:ea typeface="Arial"/>
                <a:cs typeface="Courier New" pitchFamily="49" charset="0"/>
                <a:sym typeface="Arial"/>
              </a:rPr>
              <a:t>Κλήση Συνάρτησης</a:t>
            </a:r>
            <a:endParaRPr lang="en-US" sz="1000" dirty="0">
              <a:solidFill>
                <a:srgbClr val="FFFFFF"/>
              </a:solidFill>
              <a:latin typeface="Courier New" pitchFamily="49" charset="0"/>
              <a:ea typeface="Arial"/>
              <a:cs typeface="Courier New" pitchFamily="49" charset="0"/>
              <a:sym typeface="Arial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2818656" cy="3771636"/>
          </a:xfrm>
        </p:spPr>
        <p:txBody>
          <a:bodyPr>
            <a:normAutofit fontScale="70000" lnSpcReduction="20000"/>
          </a:bodyPr>
          <a:lstStyle/>
          <a:p>
            <a:r>
              <a:rPr lang="el-GR" dirty="0">
                <a:sym typeface="Arial"/>
              </a:rPr>
              <a:t>Πρόγραμμα που ελέγχει αν το άθροισμα των γωνιών ενός τριγώνου είναι 180</a:t>
            </a:r>
            <a:r>
              <a:rPr lang="el-GR" baseline="30000" dirty="0">
                <a:sym typeface="Arial"/>
              </a:rPr>
              <a:t>ο</a:t>
            </a:r>
            <a:r>
              <a:rPr lang="el-GR" dirty="0">
                <a:sym typeface="Arial"/>
              </a:rPr>
              <a:t> και αν είναι επιστρέφει την τιμή </a:t>
            </a:r>
            <a:r>
              <a:rPr lang="el-GR" dirty="0" err="1">
                <a:sym typeface="Arial"/>
              </a:rPr>
              <a:t>true</a:t>
            </a:r>
            <a:r>
              <a:rPr lang="el-GR" i="1" dirty="0">
                <a:sym typeface="Arial"/>
              </a:rPr>
              <a:t>. </a:t>
            </a:r>
            <a:endParaRPr lang="en-US" i="1" dirty="0" smtClean="0">
              <a:sym typeface="Arial"/>
            </a:endParaRPr>
          </a:p>
          <a:p>
            <a:pPr marL="0" indent="0">
              <a:buNone/>
            </a:pPr>
            <a:r>
              <a:rPr lang="el-GR" i="1" dirty="0" smtClean="0">
                <a:sym typeface="Arial"/>
              </a:rPr>
              <a:t>Πότε </a:t>
            </a:r>
            <a:r>
              <a:rPr lang="el-GR" i="1" dirty="0">
                <a:sym typeface="Arial"/>
              </a:rPr>
              <a:t>τρεις γωνίες είναι γωνίες του ίδιου τριγώνου; Όταν αθροίζουν σε 180</a:t>
            </a:r>
            <a:r>
              <a:rPr lang="el-GR" i="1" baseline="30000" dirty="0">
                <a:sym typeface="Arial"/>
              </a:rPr>
              <a:t>ο</a:t>
            </a:r>
            <a:r>
              <a:rPr lang="el-GR" i="1" dirty="0">
                <a:sym typeface="Arial"/>
              </a:rPr>
              <a:t> μοίρες.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03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</a:t>
            </a:r>
            <a:r>
              <a:rPr lang="en-US" dirty="0"/>
              <a:t>2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Shape 320"/>
          <p:cNvSpPr>
            <a:spLocks noGrp="1"/>
          </p:cNvSpPr>
          <p:nvPr>
            <p:ph idx="1"/>
          </p:nvPr>
        </p:nvSpPr>
        <p:spPr>
          <a:xfrm>
            <a:off x="179513" y="1651000"/>
            <a:ext cx="2868488" cy="2292901"/>
          </a:xfrm>
          <a:prstGeom prst="rect">
            <a:avLst/>
          </a:prstGeom>
          <a:noFill/>
          <a:ln>
            <a:noFill/>
          </a:ln>
        </p:spPr>
        <p:txBody>
          <a:bodyPr vert="horz" wrap="square" lIns="76188" tIns="38083" rIns="76188" bIns="38083" rtlCol="0" anchor="t" anchorCtr="0">
            <a:spAutoFit/>
          </a:bodyPr>
          <a:lstStyle/>
          <a:p>
            <a:pPr marL="144193" indent="-144193">
              <a:buSzPct val="100000"/>
              <a:buFont typeface="Wingdings" pitchFamily="2" charset="2"/>
              <a:buChar char="ü"/>
            </a:pPr>
            <a:r>
              <a:rPr lang="el-GR" sz="2400" dirty="0">
                <a:sym typeface="Arial"/>
              </a:rPr>
              <a:t>Πρόγραμμα που υπολογίζει την ακέραια δύναμη ενός πραγματικού αριθμού με την χρήση συνάρτησης</a:t>
            </a:r>
            <a:endParaRPr lang="el-GR" sz="2400" i="1" dirty="0">
              <a:sym typeface="Arial"/>
            </a:endParaRPr>
          </a:p>
        </p:txBody>
      </p:sp>
      <p:sp>
        <p:nvSpPr>
          <p:cNvPr id="10" name="9 - Διάγραμμα ροής: Έξοδος σε εκτυπωτή"/>
          <p:cNvSpPr/>
          <p:nvPr/>
        </p:nvSpPr>
        <p:spPr>
          <a:xfrm>
            <a:off x="3429000" y="1199028"/>
            <a:ext cx="4826000" cy="4402201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program 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ipologismos_dynamis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var </a:t>
            </a:r>
          </a:p>
          <a:p>
            <a:pPr lvl="0"/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b, 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apotelesma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: real;   </a:t>
            </a:r>
          </a:p>
          <a:p>
            <a:pPr lvl="0"/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e : integer;</a:t>
            </a:r>
          </a:p>
          <a:p>
            <a:pPr lvl="0"/>
            <a:endParaRPr lang="en-US" sz="1167" b="1" dirty="0">
              <a:solidFill>
                <a:schemeClr val="bg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function </a:t>
            </a:r>
            <a:r>
              <a:rPr lang="en-US" sz="1167" b="1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dynami</a:t>
            </a:r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1167" b="1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basi:real</a:t>
            </a:r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; </a:t>
            </a:r>
            <a:r>
              <a:rPr lang="en-US" sz="1167" b="1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ekthetis:integer</a:t>
            </a:r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):real;</a:t>
            </a:r>
          </a:p>
          <a:p>
            <a:pPr lvl="0"/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var 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i: integer; d:real</a:t>
            </a:r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d:=1;</a:t>
            </a:r>
          </a:p>
          <a:p>
            <a:pPr lvl="0"/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i:=1 </a:t>
            </a:r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to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ekthetis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do</a:t>
            </a:r>
          </a:p>
          <a:p>
            <a:pPr lvl="0"/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d:=d*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basi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 dynami := d</a:t>
            </a:r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end;</a:t>
            </a:r>
          </a:p>
          <a:p>
            <a:pPr lvl="0"/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write(‘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Δώσε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τη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βάση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');</a:t>
            </a:r>
          </a:p>
          <a:p>
            <a:pPr lvl="0"/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read(b);</a:t>
            </a:r>
          </a:p>
          <a:p>
            <a:pPr lvl="0"/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write(‘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Δώσε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τον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εκθέτη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');</a:t>
            </a:r>
          </a:p>
          <a:p>
            <a:pPr lvl="0"/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read(e);</a:t>
            </a:r>
          </a:p>
          <a:p>
            <a:pPr lvl="0"/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apotelesma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:= 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dynami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(b, e);</a:t>
            </a:r>
          </a:p>
          <a:p>
            <a:pPr lvl="0"/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  write(‘Η 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δύναμη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US" sz="1167" dirty="0" err="1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είναι</a:t>
            </a:r>
            <a:r>
              <a:rPr lang="en-US" sz="1167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: ',apotelesma:5:2);</a:t>
            </a:r>
          </a:p>
          <a:p>
            <a:pPr lvl="0"/>
            <a:r>
              <a:rPr lang="en-US" sz="1167" b="1" dirty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end</a:t>
            </a:r>
            <a:r>
              <a:rPr lang="en-US" sz="1167" b="1" dirty="0" smtClean="0">
                <a:solidFill>
                  <a:schemeClr val="bg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endParaRPr lang="el-GR" sz="750" dirty="0"/>
          </a:p>
          <a:p>
            <a:endParaRPr lang="el-GR" sz="750" dirty="0"/>
          </a:p>
          <a:p>
            <a:endParaRPr lang="el-GR" sz="750" dirty="0"/>
          </a:p>
        </p:txBody>
      </p:sp>
      <p:sp>
        <p:nvSpPr>
          <p:cNvPr id="12" name="Shape 335"/>
          <p:cNvSpPr/>
          <p:nvPr/>
        </p:nvSpPr>
        <p:spPr>
          <a:xfrm>
            <a:off x="6278563" y="4381502"/>
            <a:ext cx="1666875" cy="230798"/>
          </a:xfrm>
          <a:prstGeom prst="wedgeRectCallout">
            <a:avLst>
              <a:gd name="adj1" fmla="val 11287"/>
              <a:gd name="adj2" fmla="val 2785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l-GR" sz="1000" dirty="0">
                <a:solidFill>
                  <a:srgbClr val="FFFFFF"/>
                </a:solidFill>
                <a:latin typeface="Courier New" pitchFamily="49" charset="0"/>
                <a:ea typeface="Arial"/>
                <a:cs typeface="Courier New" pitchFamily="49" charset="0"/>
                <a:sym typeface="Arial"/>
              </a:rPr>
              <a:t>Κλήση Συνάρτησης</a:t>
            </a:r>
            <a:endParaRPr lang="en-US" sz="1000" dirty="0">
              <a:solidFill>
                <a:srgbClr val="FFFFFF"/>
              </a:solidFill>
              <a:latin typeface="Courier New" pitchFamily="49" charset="0"/>
              <a:ea typeface="Arial"/>
              <a:cs typeface="Courier New" pitchFamily="49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4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</a:t>
            </a:r>
            <a:r>
              <a:rPr lang="en-US" dirty="0"/>
              <a:t>3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9 - Διάγραμμα ροής: Έξοδος σε εκτυπωτή"/>
          <p:cNvSpPr/>
          <p:nvPr/>
        </p:nvSpPr>
        <p:spPr>
          <a:xfrm>
            <a:off x="4431540" y="985292"/>
            <a:ext cx="3933443" cy="247785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 </a:t>
            </a:r>
            <a:r>
              <a:rPr lang="en-US" sz="12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tetragwno_arith</a:t>
            </a:r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</a:t>
            </a:r>
          </a:p>
          <a:p>
            <a:pPr lvl="0"/>
            <a:r>
              <a:rPr lang="en-US" sz="1200" b="1" dirty="0" smtClean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n</a:t>
            </a:r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: integer;</a:t>
            </a:r>
          </a:p>
          <a:p>
            <a:pPr lvl="0"/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square(x: integer):integer;</a:t>
            </a:r>
          </a:p>
          <a:p>
            <a:pPr lvl="0"/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square:=x*x;	</a:t>
            </a:r>
          </a:p>
          <a:p>
            <a:pPr lvl="0"/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pPr lvl="0"/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n:=square(4);</a:t>
            </a:r>
          </a:p>
          <a:p>
            <a:pPr lvl="0"/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writeln(‘4 squared is</a:t>
            </a:r>
            <a:r>
              <a:rPr lang="el-GR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’</a:t>
            </a:r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, n</a:t>
            </a:r>
            <a:r>
              <a:rPr lang="el-GR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);</a:t>
            </a:r>
            <a:endParaRPr lang="en-US" sz="12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r>
              <a:rPr lang="en-US" sz="12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end.</a:t>
            </a:r>
          </a:p>
          <a:p>
            <a:pPr lvl="0"/>
            <a:endParaRPr lang="en-US" sz="12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2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n-US" sz="800" dirty="0"/>
          </a:p>
          <a:p>
            <a:endParaRPr lang="el-GR" sz="800" dirty="0"/>
          </a:p>
          <a:p>
            <a:endParaRPr lang="el-GR" sz="800" dirty="0"/>
          </a:p>
          <a:p>
            <a:endParaRPr lang="el-GR" sz="800" dirty="0"/>
          </a:p>
          <a:p>
            <a:endParaRPr lang="el-GR" sz="800" dirty="0"/>
          </a:p>
        </p:txBody>
      </p:sp>
      <p:sp>
        <p:nvSpPr>
          <p:cNvPr id="9" name="8 - Διάγραμμα ροής: Έξοδος σε εκτυπωτή"/>
          <p:cNvSpPr/>
          <p:nvPr/>
        </p:nvSpPr>
        <p:spPr>
          <a:xfrm>
            <a:off x="4427984" y="2860109"/>
            <a:ext cx="3937000" cy="2805704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chemeClr val="tx1"/>
                </a:solidFill>
              </a:rPr>
              <a:t>program </a:t>
            </a:r>
            <a:r>
              <a:rPr lang="en-US" sz="1200" b="1" dirty="0" err="1">
                <a:solidFill>
                  <a:schemeClr val="tx1"/>
                </a:solidFill>
              </a:rPr>
              <a:t>tetragwno_arith</a:t>
            </a:r>
            <a:r>
              <a:rPr lang="en-US" sz="1200" b="1" dirty="0">
                <a:solidFill>
                  <a:schemeClr val="tx1"/>
                </a:solidFill>
              </a:rPr>
              <a:t>;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var</a:t>
            </a:r>
          </a:p>
          <a:p>
            <a:r>
              <a:rPr lang="en-US" sz="1200" b="1" dirty="0" err="1" smtClean="0">
                <a:solidFill>
                  <a:schemeClr val="tx1"/>
                </a:solidFill>
              </a:rPr>
              <a:t>n,d</a:t>
            </a:r>
            <a:r>
              <a:rPr lang="en-US" sz="1200" b="1" dirty="0">
                <a:solidFill>
                  <a:schemeClr val="tx1"/>
                </a:solidFill>
              </a:rPr>
              <a:t>: integer;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function square(x: integer):integer;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begin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square:=x*x;	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end;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begin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 writeln('dose </a:t>
            </a:r>
            <a:r>
              <a:rPr lang="en-US" sz="1200" b="1" dirty="0" err="1">
                <a:solidFill>
                  <a:schemeClr val="tx1"/>
                </a:solidFill>
              </a:rPr>
              <a:t>arithmo</a:t>
            </a:r>
            <a:r>
              <a:rPr lang="en-US" sz="1200" b="1" dirty="0">
                <a:solidFill>
                  <a:schemeClr val="tx1"/>
                </a:solidFill>
              </a:rPr>
              <a:t> ');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 readln(n);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 d:=0;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 d:=square(n);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 writeln('O ', n, ' </a:t>
            </a:r>
            <a:r>
              <a:rPr lang="en-US" sz="1200" b="1" dirty="0" err="1">
                <a:solidFill>
                  <a:schemeClr val="tx1"/>
                </a:solidFill>
              </a:rPr>
              <a:t>arithmos</a:t>
            </a:r>
            <a:r>
              <a:rPr lang="en-US" sz="1200" b="1" dirty="0">
                <a:solidFill>
                  <a:schemeClr val="tx1"/>
                </a:solidFill>
              </a:rPr>
              <a:t> squared is: ', d); </a:t>
            </a:r>
          </a:p>
          <a:p>
            <a:r>
              <a:rPr lang="en-US" sz="1200" b="1" dirty="0">
                <a:solidFill>
                  <a:schemeClr val="tx1"/>
                </a:solidFill>
              </a:rPr>
              <a:t>end.</a:t>
            </a:r>
            <a:endParaRPr lang="en-US" sz="1200" b="1" dirty="0">
              <a:solidFill>
                <a:schemeClr val="tx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200" b="1" dirty="0">
              <a:solidFill>
                <a:schemeClr val="tx1"/>
              </a:solidFill>
              <a:ea typeface="Courier New"/>
              <a:cs typeface="Courier New"/>
              <a:sym typeface="Courier New"/>
            </a:endParaRPr>
          </a:p>
          <a:p>
            <a:endParaRPr lang="en-US" sz="800" dirty="0">
              <a:solidFill>
                <a:schemeClr val="tx1"/>
              </a:solidFill>
            </a:endParaRPr>
          </a:p>
          <a:p>
            <a:endParaRPr lang="el-GR" sz="800" dirty="0">
              <a:solidFill>
                <a:schemeClr val="tx1"/>
              </a:solidFill>
            </a:endParaRPr>
          </a:p>
          <a:p>
            <a:endParaRPr lang="el-GR" sz="800" dirty="0">
              <a:solidFill>
                <a:schemeClr val="tx1"/>
              </a:solidFill>
            </a:endParaRPr>
          </a:p>
          <a:p>
            <a:endParaRPr lang="el-GR" sz="800" dirty="0">
              <a:solidFill>
                <a:schemeClr val="tx1"/>
              </a:solidFill>
            </a:endParaRPr>
          </a:p>
          <a:p>
            <a:endParaRPr lang="el-GR" sz="800" dirty="0">
              <a:solidFill>
                <a:schemeClr val="tx1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3826768" cy="377163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ym typeface="Arial"/>
              </a:rPr>
              <a:t>N</a:t>
            </a:r>
            <a:r>
              <a:rPr lang="el-GR" sz="2400" dirty="0">
                <a:sym typeface="Arial"/>
              </a:rPr>
              <a:t>α γραφεί πρόγραμμα που να χρησιμοποιεί μια συνάρτηση η οποία να δίνει το τετράγωνο ενός αριθμού</a:t>
            </a:r>
            <a:endParaRPr lang="el-GR" sz="2400" i="1" dirty="0">
              <a:sym typeface="Arial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93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</a:t>
            </a:r>
            <a:r>
              <a:rPr lang="en-US" dirty="0"/>
              <a:t>4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9 - Διάγραμμα ροής: Έξοδος σε εκτυπωτή"/>
          <p:cNvSpPr/>
          <p:nvPr/>
        </p:nvSpPr>
        <p:spPr>
          <a:xfrm>
            <a:off x="3429000" y="1199028"/>
            <a:ext cx="4826000" cy="4312243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program </a:t>
            </a:r>
            <a:r>
              <a:rPr lang="en-US" sz="1400" b="1" dirty="0" err="1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megaliteros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var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ar1, ar2, ar3, z : integer;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function max(a, b, c : integer):integer;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if 	a &gt; b 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then if c &gt; a 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	then max := c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	else max := a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else if c &gt; b then max := c 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			else max := b;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begin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writeln(‘</a:t>
            </a:r>
            <a:r>
              <a:rPr lang="el-GR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Δώσε τρεις αριθμούς’);</a:t>
            </a:r>
          </a:p>
          <a:p>
            <a:pPr lvl="0"/>
            <a:r>
              <a:rPr lang="el-GR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readln(ar1, ar2, ar3);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z := max(ar1, ar2, ar3);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 writeln(‘</a:t>
            </a:r>
            <a:r>
              <a:rPr lang="el-GR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Μεγαλύτερος είναι ο ‘,</a:t>
            </a:r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z)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  <a:ea typeface="Courier New"/>
                <a:cs typeface="Courier New"/>
                <a:sym typeface="Courier New"/>
              </a:rPr>
              <a:t>end.</a:t>
            </a:r>
          </a:p>
          <a:p>
            <a:endParaRPr lang="el-GR" sz="800" dirty="0"/>
          </a:p>
          <a:p>
            <a:endParaRPr lang="el-GR" sz="800" dirty="0"/>
          </a:p>
          <a:p>
            <a:endParaRPr lang="el-GR" sz="800" dirty="0"/>
          </a:p>
          <a:p>
            <a:endParaRPr lang="el-GR" sz="800" dirty="0"/>
          </a:p>
        </p:txBody>
      </p:sp>
      <p:sp>
        <p:nvSpPr>
          <p:cNvPr id="12" name="Shape 335"/>
          <p:cNvSpPr/>
          <p:nvPr/>
        </p:nvSpPr>
        <p:spPr>
          <a:xfrm>
            <a:off x="6156176" y="4441676"/>
            <a:ext cx="1666875" cy="292353"/>
          </a:xfrm>
          <a:prstGeom prst="wedgeRectCallout">
            <a:avLst>
              <a:gd name="adj1" fmla="val 11287"/>
              <a:gd name="adj2" fmla="val 2785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76188" tIns="38083" rIns="76188" bIns="38083" anchor="ctr" anchorCtr="0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Κλήση Συνάρτησης</a:t>
            </a:r>
            <a:endParaRPr lang="en-US" sz="1400" dirty="0">
              <a:solidFill>
                <a:srgbClr val="FFFFFF"/>
              </a:solidFill>
              <a:ea typeface="Arial"/>
              <a:cs typeface="Courier New" pitchFamily="49" charset="0"/>
              <a:sym typeface="Arial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2890664" cy="3771636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>
                <a:sym typeface="Arial"/>
              </a:rPr>
              <a:t>Πρόγραμμα που βρίσκει τον μεγαλύτερο μεταξύ τριών αριθμών</a:t>
            </a:r>
            <a:endParaRPr lang="el-GR" sz="2400" i="1" dirty="0">
              <a:sym typeface="Arial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120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 smtClean="0"/>
              <a:t>Προγραμματισμός Ι </a:t>
            </a:r>
            <a:endParaRPr lang="el-GR" b="1" dirty="0"/>
          </a:p>
          <a:p>
            <a:r>
              <a:rPr lang="el-GR" sz="2800" b="1" dirty="0"/>
              <a:t>Ενότητα </a:t>
            </a:r>
            <a:r>
              <a:rPr lang="en-US" sz="2800" b="1" dirty="0" smtClean="0"/>
              <a:t>5 </a:t>
            </a:r>
            <a:r>
              <a:rPr lang="el-GR" sz="2800" b="1" dirty="0"/>
              <a:t>:</a:t>
            </a:r>
            <a:r>
              <a:rPr lang="en-US" sz="2800" b="1" dirty="0"/>
              <a:t> </a:t>
            </a:r>
            <a:r>
              <a:rPr lang="el-GR" sz="2800" dirty="0" err="1" smtClean="0"/>
              <a:t>Υποπρογράμματα</a:t>
            </a:r>
            <a:r>
              <a:rPr lang="en-US" sz="2800" dirty="0" smtClean="0"/>
              <a:t> II</a:t>
            </a:r>
            <a:endParaRPr lang="el-GR" sz="2800" dirty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Αλέξανδρος Τζάλλας</a:t>
            </a: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Λέκτορας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</a:t>
            </a:r>
            <a:r>
              <a:rPr lang="en-US" dirty="0"/>
              <a:t>5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9 - Διάγραμμα ροής: Έξοδος σε εκτυπωτή"/>
          <p:cNvSpPr/>
          <p:nvPr/>
        </p:nvSpPr>
        <p:spPr>
          <a:xfrm>
            <a:off x="3491880" y="1174010"/>
            <a:ext cx="4826000" cy="451597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000" dirty="0"/>
              <a:t>program synartisi1;</a:t>
            </a:r>
          </a:p>
          <a:p>
            <a:r>
              <a:rPr lang="en-US" sz="2000" dirty="0"/>
              <a:t>var</a:t>
            </a:r>
          </a:p>
          <a:p>
            <a:r>
              <a:rPr lang="en-US" sz="2000" dirty="0" err="1"/>
              <a:t>x,n:real</a:t>
            </a:r>
            <a:r>
              <a:rPr lang="en-US" sz="2000" dirty="0"/>
              <a:t>;</a:t>
            </a:r>
          </a:p>
          <a:p>
            <a:r>
              <a:rPr lang="en-US" sz="2000" dirty="0"/>
              <a:t>function power(</a:t>
            </a:r>
            <a:r>
              <a:rPr lang="en-US" sz="2000" dirty="0" err="1"/>
              <a:t>x,n:real</a:t>
            </a:r>
            <a:r>
              <a:rPr lang="en-US" sz="2000" dirty="0"/>
              <a:t>):real;</a:t>
            </a:r>
          </a:p>
          <a:p>
            <a:r>
              <a:rPr lang="en-US" sz="2000" dirty="0"/>
              <a:t>begin</a:t>
            </a:r>
          </a:p>
          <a:p>
            <a:r>
              <a:rPr lang="en-US" sz="2000" dirty="0"/>
              <a:t>power:=exp(n*</a:t>
            </a:r>
            <a:r>
              <a:rPr lang="en-US" sz="2000" dirty="0" err="1"/>
              <a:t>ln</a:t>
            </a:r>
            <a:r>
              <a:rPr lang="en-US" sz="2000" dirty="0"/>
              <a:t>(x));</a:t>
            </a:r>
          </a:p>
          <a:p>
            <a:r>
              <a:rPr lang="en-US" sz="2000" dirty="0"/>
              <a:t>end;</a:t>
            </a:r>
            <a:endParaRPr lang="el-GR" sz="2000" dirty="0"/>
          </a:p>
          <a:p>
            <a:r>
              <a:rPr lang="en-US" sz="2000" dirty="0"/>
              <a:t>begin</a:t>
            </a:r>
          </a:p>
          <a:p>
            <a:r>
              <a:rPr lang="en-US" sz="2000" dirty="0"/>
              <a:t>write('Dose </a:t>
            </a:r>
            <a:r>
              <a:rPr lang="en-US" sz="2000" dirty="0" err="1"/>
              <a:t>dyo</a:t>
            </a:r>
            <a:r>
              <a:rPr lang="en-US" sz="2000" dirty="0"/>
              <a:t> </a:t>
            </a:r>
            <a:r>
              <a:rPr lang="en-US" sz="2000" dirty="0" err="1"/>
              <a:t>arithmous</a:t>
            </a:r>
            <a:r>
              <a:rPr lang="en-US" sz="2000" dirty="0"/>
              <a:t>…x, n: ');</a:t>
            </a:r>
          </a:p>
          <a:p>
            <a:r>
              <a:rPr lang="en-US" sz="2000" dirty="0"/>
              <a:t>readln(</a:t>
            </a:r>
            <a:r>
              <a:rPr lang="en-US" sz="2000" dirty="0" err="1"/>
              <a:t>x,n</a:t>
            </a:r>
            <a:r>
              <a:rPr lang="en-US" sz="2000" dirty="0"/>
              <a:t>);</a:t>
            </a:r>
          </a:p>
          <a:p>
            <a:r>
              <a:rPr lang="pt-BR" sz="2000" dirty="0"/>
              <a:t>writeln('x=',x:2:1,'n=',n:2:1);</a:t>
            </a:r>
          </a:p>
          <a:p>
            <a:r>
              <a:rPr lang="en-US" sz="2000" dirty="0"/>
              <a:t>writeln(x:2:1,'^',n:2:1,' = ',power(</a:t>
            </a:r>
            <a:r>
              <a:rPr lang="en-US" sz="2000" dirty="0" err="1"/>
              <a:t>x,n</a:t>
            </a:r>
            <a:r>
              <a:rPr lang="en-US" sz="2000" dirty="0"/>
              <a:t>):2:1);</a:t>
            </a:r>
          </a:p>
          <a:p>
            <a:r>
              <a:rPr lang="en-US" sz="2000" dirty="0"/>
              <a:t>end</a:t>
            </a:r>
            <a:r>
              <a:rPr lang="en-US" dirty="0"/>
              <a:t>.</a:t>
            </a:r>
            <a:endParaRPr lang="en-US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pPr lvl="0"/>
            <a:endParaRPr lang="en-US" sz="14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n-US" sz="900" dirty="0"/>
          </a:p>
          <a:p>
            <a:endParaRPr lang="el-GR" sz="900" dirty="0"/>
          </a:p>
          <a:p>
            <a:endParaRPr lang="el-GR" sz="900" dirty="0"/>
          </a:p>
          <a:p>
            <a:endParaRPr lang="el-GR" sz="900" dirty="0"/>
          </a:p>
          <a:p>
            <a:endParaRPr lang="el-GR" sz="900" dirty="0"/>
          </a:p>
        </p:txBody>
      </p:sp>
      <p:sp>
        <p:nvSpPr>
          <p:cNvPr id="12" name="Shape 335"/>
          <p:cNvSpPr/>
          <p:nvPr/>
        </p:nvSpPr>
        <p:spPr>
          <a:xfrm>
            <a:off x="6322308" y="4923826"/>
            <a:ext cx="1656184" cy="292353"/>
          </a:xfrm>
          <a:prstGeom prst="wedgeRectCallout">
            <a:avLst>
              <a:gd name="adj1" fmla="val 11287"/>
              <a:gd name="adj2" fmla="val 27854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76188" tIns="38083" rIns="76188" bIns="38083" anchor="ctr" anchorCtr="0">
            <a:spAutoFit/>
          </a:bodyPr>
          <a:lstStyle/>
          <a:p>
            <a:pPr algn="ctr"/>
            <a:r>
              <a:rPr lang="el-GR" sz="1400" dirty="0">
                <a:solidFill>
                  <a:srgbClr val="FFFFFF"/>
                </a:solidFill>
                <a:ea typeface="Arial"/>
                <a:cs typeface="Courier New" pitchFamily="49" charset="0"/>
                <a:sym typeface="Arial"/>
              </a:rPr>
              <a:t>Κλήση Συνάρτησης</a:t>
            </a:r>
            <a:endParaRPr lang="en-US" sz="1400" dirty="0">
              <a:solidFill>
                <a:srgbClr val="FFFFFF"/>
              </a:solidFill>
              <a:ea typeface="Arial"/>
              <a:cs typeface="Courier New" pitchFamily="49" charset="0"/>
              <a:sym typeface="Arial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2818656" cy="3771636"/>
          </a:xfrm>
        </p:spPr>
        <p:txBody>
          <a:bodyPr>
            <a:normAutofit fontScale="70000" lnSpcReduction="20000"/>
          </a:bodyPr>
          <a:lstStyle/>
          <a:p>
            <a:r>
              <a:rPr lang="el-GR" dirty="0">
                <a:sym typeface="Arial"/>
              </a:rPr>
              <a:t>H </a:t>
            </a:r>
            <a:r>
              <a:rPr lang="el-GR" dirty="0" err="1">
                <a:sym typeface="Arial"/>
              </a:rPr>
              <a:t>Pascal</a:t>
            </a:r>
            <a:r>
              <a:rPr lang="el-GR" dirty="0">
                <a:sym typeface="Arial"/>
              </a:rPr>
              <a:t>  δεν έχει ενσωματωμένη συνάρτηση για τον υπολογισμό της δύναμης. </a:t>
            </a:r>
            <a:endParaRPr lang="en-US" dirty="0" smtClean="0">
              <a:sym typeface="Arial"/>
            </a:endParaRPr>
          </a:p>
          <a:p>
            <a:pPr marL="0" indent="0">
              <a:buNone/>
            </a:pPr>
            <a:r>
              <a:rPr lang="en-US" b="1" dirty="0" smtClean="0">
                <a:sym typeface="Arial"/>
              </a:rPr>
              <a:t>x</a:t>
            </a:r>
            <a:r>
              <a:rPr lang="el-GR" b="1" baseline="30000" dirty="0" smtClean="0">
                <a:sym typeface="Arial"/>
              </a:rPr>
              <a:t>n</a:t>
            </a:r>
            <a:r>
              <a:rPr lang="en-US" dirty="0" smtClean="0">
                <a:sym typeface="Arial"/>
              </a:rPr>
              <a:t>: </a:t>
            </a:r>
            <a:endParaRPr lang="el-GR" dirty="0" smtClean="0">
              <a:sym typeface="Arial"/>
            </a:endParaRPr>
          </a:p>
          <a:p>
            <a:pPr marL="0" indent="0">
              <a:buNone/>
            </a:pPr>
            <a:r>
              <a:rPr lang="el-GR" dirty="0" smtClean="0">
                <a:sym typeface="Arial"/>
              </a:rPr>
              <a:t>Αυτό </a:t>
            </a:r>
            <a:r>
              <a:rPr lang="el-GR" dirty="0">
                <a:sym typeface="Arial"/>
              </a:rPr>
              <a:t>μπορεί να γίνει με τη χρήση της πιο κάτω ιδιότητας των </a:t>
            </a:r>
            <a:r>
              <a:rPr lang="el-GR" dirty="0" smtClean="0">
                <a:sym typeface="Arial"/>
              </a:rPr>
              <a:t>λογαρίθμων. </a:t>
            </a:r>
            <a:r>
              <a:rPr lang="en-US" dirty="0" smtClean="0">
                <a:sym typeface="Arial"/>
              </a:rPr>
              <a:t>             </a:t>
            </a:r>
            <a:r>
              <a:rPr lang="el-GR" dirty="0" smtClean="0">
                <a:sym typeface="Arial"/>
              </a:rPr>
              <a:t>Αν  </a:t>
            </a:r>
            <a:r>
              <a:rPr lang="en-US" dirty="0">
                <a:sym typeface="Arial"/>
              </a:rPr>
              <a:t>x</a:t>
            </a:r>
            <a:r>
              <a:rPr lang="el-GR" dirty="0">
                <a:sym typeface="Arial"/>
              </a:rPr>
              <a:t>=α</a:t>
            </a:r>
            <a:r>
              <a:rPr lang="el-GR" baseline="30000" dirty="0">
                <a:sym typeface="Arial"/>
              </a:rPr>
              <a:t>ν</a:t>
            </a:r>
            <a:r>
              <a:rPr lang="el-GR" dirty="0">
                <a:sym typeface="Arial"/>
              </a:rPr>
              <a:t> </a:t>
            </a:r>
            <a:r>
              <a:rPr lang="en-US" dirty="0" smtClean="0">
                <a:sym typeface="Arial"/>
              </a:rPr>
              <a:t>                   </a:t>
            </a:r>
            <a:r>
              <a:rPr lang="el-GR" dirty="0" smtClean="0">
                <a:sym typeface="Arial"/>
              </a:rPr>
              <a:t>τότε  </a:t>
            </a:r>
            <a:r>
              <a:rPr lang="en-US" dirty="0" smtClean="0">
                <a:sym typeface="Arial"/>
              </a:rPr>
              <a:t>x</a:t>
            </a:r>
            <a:r>
              <a:rPr lang="el-GR" dirty="0">
                <a:sym typeface="Arial"/>
              </a:rPr>
              <a:t>=e</a:t>
            </a:r>
            <a:r>
              <a:rPr lang="el-GR" baseline="30000" dirty="0">
                <a:sym typeface="Arial"/>
              </a:rPr>
              <a:t>(</a:t>
            </a:r>
            <a:r>
              <a:rPr lang="el-GR" baseline="30000" dirty="0" err="1">
                <a:sym typeface="Arial"/>
              </a:rPr>
              <a:t>ln</a:t>
            </a:r>
            <a:r>
              <a:rPr lang="el-GR" baseline="30000" dirty="0">
                <a:sym typeface="Arial"/>
              </a:rPr>
              <a:t>(ν </a:t>
            </a:r>
            <a:r>
              <a:rPr lang="el-GR" baseline="30000" dirty="0" err="1">
                <a:sym typeface="Arial"/>
              </a:rPr>
              <a:t>ln</a:t>
            </a:r>
            <a:r>
              <a:rPr lang="el-GR" baseline="30000" dirty="0">
                <a:sym typeface="Arial"/>
              </a:rPr>
              <a:t>(α))) 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514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</a:t>
            </a:r>
            <a:r>
              <a:rPr lang="en-US" dirty="0" smtClean="0"/>
              <a:t>6</a:t>
            </a:r>
            <a:r>
              <a:rPr lang="en-US" baseline="-25000" dirty="0" smtClean="0"/>
              <a:t>1/2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9 - Διάγραμμα ροής: Έξοδος σε εκτυπωτή"/>
          <p:cNvSpPr/>
          <p:nvPr/>
        </p:nvSpPr>
        <p:spPr>
          <a:xfrm>
            <a:off x="3779912" y="1417340"/>
            <a:ext cx="4508500" cy="403244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/>
              <a:t>program </a:t>
            </a:r>
            <a:r>
              <a:rPr lang="en-US" sz="1600" b="1" dirty="0" err="1"/>
              <a:t>diadikasia_synartisi</a:t>
            </a:r>
            <a:r>
              <a:rPr lang="en-US" sz="1600" b="1" dirty="0"/>
              <a:t>;</a:t>
            </a:r>
          </a:p>
          <a:p>
            <a:r>
              <a:rPr lang="en-US" sz="1600" b="1" dirty="0"/>
              <a:t>var</a:t>
            </a:r>
          </a:p>
          <a:p>
            <a:r>
              <a:rPr lang="en-US" sz="1600" b="1" dirty="0"/>
              <a:t>a,b,c,x1,x2:real;</a:t>
            </a:r>
          </a:p>
          <a:p>
            <a:r>
              <a:rPr lang="en-US" sz="1600" b="1" dirty="0"/>
              <a:t>d:real;</a:t>
            </a:r>
          </a:p>
          <a:p>
            <a:r>
              <a:rPr lang="en-US" sz="1600" b="1" dirty="0"/>
              <a:t>function determinant(a,b,c:real):real;</a:t>
            </a:r>
          </a:p>
          <a:p>
            <a:r>
              <a:rPr lang="en-US" sz="1600" b="1" dirty="0"/>
              <a:t>begin</a:t>
            </a:r>
          </a:p>
          <a:p>
            <a:r>
              <a:rPr lang="en-US" sz="1600" b="1" dirty="0"/>
              <a:t>determinant:=b*b-4*a*c;</a:t>
            </a:r>
          </a:p>
          <a:p>
            <a:r>
              <a:rPr lang="en-US" sz="1600" b="1" dirty="0"/>
              <a:t>end;</a:t>
            </a:r>
          </a:p>
          <a:p>
            <a:r>
              <a:rPr lang="en-US" sz="1600" b="1" dirty="0"/>
              <a:t>procedure roots(</a:t>
            </a:r>
            <a:r>
              <a:rPr lang="en-US" sz="1600" b="1" dirty="0" err="1"/>
              <a:t>a,b,c,d:real</a:t>
            </a:r>
            <a:r>
              <a:rPr lang="en-US" sz="1600" b="1" dirty="0"/>
              <a:t>; var x1,x2:real);</a:t>
            </a:r>
          </a:p>
          <a:p>
            <a:r>
              <a:rPr lang="en-US" sz="1600" b="1" dirty="0"/>
              <a:t>begin</a:t>
            </a:r>
          </a:p>
          <a:p>
            <a:r>
              <a:rPr lang="en-US" sz="1600" b="1" dirty="0"/>
              <a:t>x1:=(-</a:t>
            </a:r>
            <a:r>
              <a:rPr lang="en-US" sz="1600" b="1" dirty="0" err="1"/>
              <a:t>b+sqrt</a:t>
            </a:r>
            <a:r>
              <a:rPr lang="en-US" sz="1600" b="1" dirty="0"/>
              <a:t>(d))/(2*a);</a:t>
            </a:r>
          </a:p>
          <a:p>
            <a:r>
              <a:rPr lang="en-US" sz="1600" b="1" dirty="0"/>
              <a:t>x2:=(-b-</a:t>
            </a:r>
            <a:r>
              <a:rPr lang="en-US" sz="1600" b="1" dirty="0" err="1"/>
              <a:t>sqrt</a:t>
            </a:r>
            <a:r>
              <a:rPr lang="en-US" sz="1600" b="1" dirty="0"/>
              <a:t>(d))/(2*a);</a:t>
            </a:r>
          </a:p>
          <a:p>
            <a:r>
              <a:rPr lang="en-US" sz="1600" b="1" dirty="0"/>
              <a:t>end;</a:t>
            </a:r>
          </a:p>
          <a:p>
            <a:r>
              <a:rPr lang="en-US" sz="1600" b="1" dirty="0"/>
              <a:t>begin</a:t>
            </a:r>
          </a:p>
          <a:p>
            <a:r>
              <a:rPr lang="en-US" sz="1600" b="1" dirty="0" smtClean="0"/>
              <a:t>…</a:t>
            </a:r>
            <a:endParaRPr lang="en-US" sz="16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l-GR" sz="1600" dirty="0"/>
          </a:p>
          <a:p>
            <a:endParaRPr lang="el-GR" sz="1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3178696" cy="37716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>
                <a:sym typeface="Arial"/>
              </a:rPr>
              <a:t>Να γραφεί πρόγραμμα το οποίο να διαβάζει τις τιμές των συντελεστών </a:t>
            </a:r>
            <a:r>
              <a:rPr lang="el-GR" dirty="0" err="1">
                <a:sym typeface="Arial"/>
              </a:rPr>
              <a:t>α,β</a:t>
            </a:r>
            <a:r>
              <a:rPr lang="el-GR" dirty="0">
                <a:sym typeface="Arial"/>
              </a:rPr>
              <a:t> και γ, μιας δευτεροβάθμιας εξίσωσης. Το πρόγραμμα να υπολογίζει και να ελέγχει την διακρίνουσα αν είναι θετική ή όχι. Αν είναι θετική, Δ&gt;=0 να υπολογίζει τις πραγματικές τιμές </a:t>
            </a:r>
            <a:r>
              <a:rPr lang="en-US" dirty="0">
                <a:sym typeface="Arial"/>
              </a:rPr>
              <a:t>x</a:t>
            </a:r>
            <a:r>
              <a:rPr lang="el-GR" dirty="0">
                <a:sym typeface="Arial"/>
              </a:rPr>
              <a:t>1 και </a:t>
            </a:r>
            <a:r>
              <a:rPr lang="en-US" dirty="0">
                <a:sym typeface="Arial"/>
              </a:rPr>
              <a:t>x</a:t>
            </a:r>
            <a:r>
              <a:rPr lang="el-GR" dirty="0">
                <a:sym typeface="Arial"/>
              </a:rPr>
              <a:t>2. Διαφορετικά, να τυπώνει το μήνυμα, “Μιγαδικές ρίζες”.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15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</a:t>
            </a:r>
            <a:r>
              <a:rPr lang="en-US" dirty="0" smtClean="0"/>
              <a:t>6</a:t>
            </a:r>
            <a:r>
              <a:rPr lang="en-US" baseline="-25000" dirty="0" smtClean="0"/>
              <a:t>2/2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9 - Διάγραμμα ροής: Έξοδος σε εκτυπωτή"/>
          <p:cNvSpPr/>
          <p:nvPr/>
        </p:nvSpPr>
        <p:spPr>
          <a:xfrm>
            <a:off x="3779912" y="1417340"/>
            <a:ext cx="4508500" cy="4032448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b="1" dirty="0" smtClean="0"/>
              <a:t>…</a:t>
            </a:r>
          </a:p>
          <a:p>
            <a:r>
              <a:rPr lang="en-US" sz="1600" b="1" dirty="0" err="1" smtClean="0"/>
              <a:t>writeln</a:t>
            </a:r>
            <a:r>
              <a:rPr lang="en-US" sz="1600" b="1" dirty="0"/>
              <a:t>(' </a:t>
            </a:r>
            <a:r>
              <a:rPr lang="en-US" sz="1600" b="1" dirty="0" err="1"/>
              <a:t>Rizes</a:t>
            </a:r>
            <a:r>
              <a:rPr lang="en-US" sz="1600" b="1" dirty="0"/>
              <a:t> tis </a:t>
            </a:r>
            <a:r>
              <a:rPr lang="en-US" sz="1600" b="1" dirty="0" err="1"/>
              <a:t>deuterovathmias</a:t>
            </a:r>
            <a:r>
              <a:rPr lang="en-US" sz="1600" b="1" dirty="0"/>
              <a:t> </a:t>
            </a:r>
            <a:r>
              <a:rPr lang="en-US" sz="1600" b="1" dirty="0" err="1"/>
              <a:t>eksisosis</a:t>
            </a:r>
            <a:r>
              <a:rPr lang="en-US" sz="1600" b="1" dirty="0"/>
              <a:t>');</a:t>
            </a:r>
          </a:p>
          <a:p>
            <a:r>
              <a:rPr lang="en-US" sz="1600" b="1" dirty="0"/>
              <a:t>write('Dose </a:t>
            </a:r>
            <a:r>
              <a:rPr lang="en-US" sz="1600" b="1" dirty="0" err="1"/>
              <a:t>tous</a:t>
            </a:r>
            <a:r>
              <a:rPr lang="en-US" sz="1600" b="1" dirty="0"/>
              <a:t> </a:t>
            </a:r>
            <a:r>
              <a:rPr lang="en-US" sz="1600" b="1" dirty="0" err="1"/>
              <a:t>treis</a:t>
            </a:r>
            <a:r>
              <a:rPr lang="en-US" sz="1600" b="1" dirty="0"/>
              <a:t> </a:t>
            </a:r>
            <a:r>
              <a:rPr lang="en-US" sz="1600" b="1" dirty="0" err="1"/>
              <a:t>syntelestes</a:t>
            </a:r>
            <a:r>
              <a:rPr lang="en-US" sz="1600" b="1" dirty="0"/>
              <a:t> tis </a:t>
            </a:r>
            <a:r>
              <a:rPr lang="en-US" sz="1600" b="1" dirty="0" err="1"/>
              <a:t>eksisosis</a:t>
            </a:r>
            <a:r>
              <a:rPr lang="en-US" sz="1600" b="1" dirty="0"/>
              <a:t>, </a:t>
            </a:r>
            <a:r>
              <a:rPr lang="en-US" sz="1600" b="1" dirty="0" err="1"/>
              <a:t>a,b</a:t>
            </a:r>
            <a:r>
              <a:rPr lang="en-US" sz="1600" b="1" dirty="0"/>
              <a:t> </a:t>
            </a:r>
            <a:r>
              <a:rPr lang="en-US" sz="1600" b="1" dirty="0" err="1"/>
              <a:t>kai</a:t>
            </a:r>
            <a:r>
              <a:rPr lang="en-US" sz="1600" b="1" dirty="0"/>
              <a:t> c: ');</a:t>
            </a:r>
          </a:p>
          <a:p>
            <a:r>
              <a:rPr lang="en-US" sz="1600" b="1" dirty="0" err="1"/>
              <a:t>readln</a:t>
            </a:r>
            <a:r>
              <a:rPr lang="en-US" sz="1600" b="1" dirty="0"/>
              <a:t>(</a:t>
            </a:r>
            <a:r>
              <a:rPr lang="en-US" sz="1600" b="1" dirty="0" err="1"/>
              <a:t>a,b,c</a:t>
            </a:r>
            <a:r>
              <a:rPr lang="en-US" sz="1600" b="1" dirty="0"/>
              <a:t>);</a:t>
            </a:r>
          </a:p>
          <a:p>
            <a:r>
              <a:rPr lang="en-US" sz="1600" b="1" dirty="0"/>
              <a:t>If determinant(</a:t>
            </a:r>
            <a:r>
              <a:rPr lang="en-US" sz="1600" b="1" dirty="0" err="1"/>
              <a:t>a,b,c</a:t>
            </a:r>
            <a:r>
              <a:rPr lang="en-US" sz="1600" b="1" dirty="0"/>
              <a:t>)&gt;=0 then</a:t>
            </a:r>
          </a:p>
          <a:p>
            <a:r>
              <a:rPr lang="en-US" sz="1600" b="1" dirty="0"/>
              <a:t>	begin</a:t>
            </a:r>
          </a:p>
          <a:p>
            <a:r>
              <a:rPr lang="en-US" sz="1600" b="1" dirty="0"/>
              <a:t>	roots(</a:t>
            </a:r>
            <a:r>
              <a:rPr lang="en-US" sz="1600" b="1" dirty="0" err="1"/>
              <a:t>a,b,c,determinant</a:t>
            </a:r>
            <a:r>
              <a:rPr lang="en-US" sz="1600" b="1" dirty="0"/>
              <a:t>(</a:t>
            </a:r>
            <a:r>
              <a:rPr lang="en-US" sz="1600" b="1" dirty="0" err="1"/>
              <a:t>a,b,c</a:t>
            </a:r>
            <a:r>
              <a:rPr lang="en-US" sz="1600" b="1" dirty="0"/>
              <a:t>),x1,x2);</a:t>
            </a:r>
          </a:p>
          <a:p>
            <a:r>
              <a:rPr lang="en-US" sz="1600" b="1" dirty="0"/>
              <a:t>            </a:t>
            </a:r>
            <a:r>
              <a:rPr lang="en-US" sz="1600" b="1" dirty="0" err="1"/>
              <a:t>writeln</a:t>
            </a:r>
            <a:r>
              <a:rPr lang="en-US" sz="1600" b="1" dirty="0"/>
              <a:t>(' </a:t>
            </a:r>
            <a:r>
              <a:rPr lang="en-US" sz="1600" b="1" dirty="0" err="1"/>
              <a:t>Oi</a:t>
            </a:r>
            <a:r>
              <a:rPr lang="en-US" sz="1600" b="1" dirty="0"/>
              <a:t> </a:t>
            </a:r>
            <a:r>
              <a:rPr lang="en-US" sz="1600" b="1" dirty="0" err="1"/>
              <a:t>Rizes</a:t>
            </a:r>
            <a:r>
              <a:rPr lang="en-US" sz="1600" b="1" dirty="0"/>
              <a:t>  </a:t>
            </a:r>
            <a:r>
              <a:rPr lang="en-US" sz="1600" b="1" dirty="0" err="1"/>
              <a:t>einai</a:t>
            </a:r>
            <a:r>
              <a:rPr lang="en-US" sz="1600" b="1" dirty="0"/>
              <a:t> ');</a:t>
            </a:r>
          </a:p>
          <a:p>
            <a:r>
              <a:rPr lang="en-US" sz="1600" b="1" dirty="0"/>
              <a:t>             </a:t>
            </a:r>
            <a:r>
              <a:rPr lang="en-US" sz="1600" b="1" dirty="0" err="1"/>
              <a:t>writeln</a:t>
            </a:r>
            <a:r>
              <a:rPr lang="en-US" sz="1600" b="1" dirty="0"/>
              <a:t>('x1= ',x1:2:2);</a:t>
            </a:r>
          </a:p>
          <a:p>
            <a:r>
              <a:rPr lang="en-US" sz="1600" b="1" dirty="0"/>
              <a:t>             </a:t>
            </a:r>
            <a:r>
              <a:rPr lang="en-US" sz="1600" b="1" dirty="0" err="1"/>
              <a:t>writeln</a:t>
            </a:r>
            <a:r>
              <a:rPr lang="en-US" sz="1600" b="1" dirty="0"/>
              <a:t>('x2= ',x2:2:2);</a:t>
            </a:r>
          </a:p>
          <a:p>
            <a:r>
              <a:rPr lang="en-US" sz="1600" b="1" dirty="0"/>
              <a:t>end</a:t>
            </a:r>
          </a:p>
          <a:p>
            <a:r>
              <a:rPr lang="en-US" sz="1600" b="1" dirty="0"/>
              <a:t>else</a:t>
            </a:r>
          </a:p>
          <a:p>
            <a:r>
              <a:rPr lang="en-US" sz="1600" b="1" dirty="0"/>
              <a:t>       </a:t>
            </a:r>
            <a:r>
              <a:rPr lang="en-US" sz="1600" b="1" dirty="0" err="1"/>
              <a:t>writeln</a:t>
            </a:r>
            <a:r>
              <a:rPr lang="en-US" sz="1600" b="1" dirty="0"/>
              <a:t>(' </a:t>
            </a:r>
            <a:r>
              <a:rPr lang="en-US" sz="1600" b="1" dirty="0" err="1"/>
              <a:t>Oi</a:t>
            </a:r>
            <a:r>
              <a:rPr lang="en-US" sz="1600" b="1" dirty="0"/>
              <a:t> </a:t>
            </a:r>
            <a:r>
              <a:rPr lang="en-US" sz="1600" b="1" dirty="0" err="1"/>
              <a:t>Rizes</a:t>
            </a:r>
            <a:r>
              <a:rPr lang="en-US" sz="1600" b="1" dirty="0"/>
              <a:t>  </a:t>
            </a:r>
            <a:r>
              <a:rPr lang="en-US" sz="1600" b="1" dirty="0" err="1"/>
              <a:t>einai</a:t>
            </a:r>
            <a:r>
              <a:rPr lang="en-US" sz="1600" b="1" dirty="0"/>
              <a:t>  </a:t>
            </a:r>
            <a:r>
              <a:rPr lang="en-US" sz="1600" b="1" dirty="0" err="1"/>
              <a:t>Migadiges</a:t>
            </a:r>
            <a:r>
              <a:rPr lang="en-US" sz="1600" b="1" dirty="0"/>
              <a:t> ');</a:t>
            </a:r>
          </a:p>
          <a:p>
            <a:r>
              <a:rPr lang="en-US" sz="1600" b="1" dirty="0"/>
              <a:t>end</a:t>
            </a:r>
            <a:r>
              <a:rPr lang="en-US" sz="1600" b="1" dirty="0" smtClean="0"/>
              <a:t>.</a:t>
            </a:r>
            <a:endParaRPr lang="el-GR" sz="1600" dirty="0"/>
          </a:p>
          <a:p>
            <a:endParaRPr lang="el-GR" sz="1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3178696" cy="37716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>
                <a:sym typeface="Arial"/>
              </a:rPr>
              <a:t>Να γραφεί πρόγραμμα το οποίο να διαβάζει τις τιμές των συντελεστών </a:t>
            </a:r>
            <a:r>
              <a:rPr lang="el-GR" dirty="0" err="1">
                <a:sym typeface="Arial"/>
              </a:rPr>
              <a:t>α,β</a:t>
            </a:r>
            <a:r>
              <a:rPr lang="el-GR" dirty="0">
                <a:sym typeface="Arial"/>
              </a:rPr>
              <a:t> και γ, μιας δευτεροβάθμιας εξίσωσης. Το πρόγραμμα να υπολογίζει και να ελέγχει την διακρίνουσα αν είναι θετική ή όχι. Αν είναι θετική, Δ&gt;=0 να υπολογίζει τις πραγματικές τιμές </a:t>
            </a:r>
            <a:r>
              <a:rPr lang="en-US" dirty="0">
                <a:sym typeface="Arial"/>
              </a:rPr>
              <a:t>x</a:t>
            </a:r>
            <a:r>
              <a:rPr lang="el-GR" dirty="0">
                <a:sym typeface="Arial"/>
              </a:rPr>
              <a:t>1 και </a:t>
            </a:r>
            <a:r>
              <a:rPr lang="en-US" dirty="0">
                <a:sym typeface="Arial"/>
              </a:rPr>
              <a:t>x</a:t>
            </a:r>
            <a:r>
              <a:rPr lang="el-GR" dirty="0">
                <a:sym typeface="Arial"/>
              </a:rPr>
              <a:t>2. Διαφορετικά, να τυπώνει το μήνυμα, “Μιγαδικές ρίζες”.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614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Παράδειγμα </a:t>
            </a:r>
            <a:r>
              <a:rPr lang="en-US" dirty="0"/>
              <a:t>7</a:t>
            </a:r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9 - Διάγραμμα ροής: Έξοδος σε εκτυπωτή"/>
          <p:cNvSpPr/>
          <p:nvPr/>
        </p:nvSpPr>
        <p:spPr>
          <a:xfrm>
            <a:off x="4572000" y="1052389"/>
            <a:ext cx="4320480" cy="4662611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/>
              <a:t>program </a:t>
            </a:r>
            <a:r>
              <a:rPr lang="en-US" sz="1400" dirty="0"/>
              <a:t>synartiseis2;</a:t>
            </a:r>
          </a:p>
          <a:p>
            <a:r>
              <a:rPr lang="en-US" sz="1400" b="1" dirty="0"/>
              <a:t>const</a:t>
            </a:r>
          </a:p>
          <a:p>
            <a:r>
              <a:rPr lang="en-US" sz="1400" dirty="0"/>
              <a:t>w1=0.6;w2=0.2;w3=0.2;</a:t>
            </a:r>
          </a:p>
          <a:p>
            <a:r>
              <a:rPr lang="en-US" sz="1400" b="1" dirty="0"/>
              <a:t>var</a:t>
            </a:r>
          </a:p>
          <a:p>
            <a:r>
              <a:rPr lang="en-US" sz="1400" dirty="0"/>
              <a:t>test1,test2,test3:</a:t>
            </a:r>
            <a:r>
              <a:rPr lang="en-US" sz="1400" b="1" dirty="0"/>
              <a:t>Real;</a:t>
            </a:r>
          </a:p>
          <a:p>
            <a:r>
              <a:rPr lang="en-US" sz="1400" b="1" dirty="0"/>
              <a:t>function </a:t>
            </a:r>
            <a:r>
              <a:rPr lang="en-US" sz="1400" b="1" dirty="0" err="1"/>
              <a:t>finalgrade</a:t>
            </a:r>
            <a:r>
              <a:rPr lang="en-US" sz="1400" b="1" dirty="0"/>
              <a:t>(test1,test2,test3:real):real;</a:t>
            </a:r>
          </a:p>
          <a:p>
            <a:r>
              <a:rPr lang="en-US" sz="1400" b="1" dirty="0"/>
              <a:t>begin</a:t>
            </a:r>
          </a:p>
          <a:p>
            <a:r>
              <a:rPr lang="en-US" sz="1400" dirty="0" err="1"/>
              <a:t>finalgrade</a:t>
            </a:r>
            <a:r>
              <a:rPr lang="en-US" sz="1400" dirty="0"/>
              <a:t>:=w1*test1+w2*test2+w3*test3;</a:t>
            </a:r>
          </a:p>
          <a:p>
            <a:r>
              <a:rPr lang="en-US" sz="1400" b="1" dirty="0"/>
              <a:t>end;</a:t>
            </a:r>
          </a:p>
          <a:p>
            <a:endParaRPr lang="el-GR" sz="1400" dirty="0"/>
          </a:p>
          <a:p>
            <a:r>
              <a:rPr lang="en-US" sz="1400" b="1" dirty="0"/>
              <a:t>begin</a:t>
            </a:r>
          </a:p>
          <a:p>
            <a:r>
              <a:rPr lang="en-US" sz="1400" dirty="0"/>
              <a:t>writeln('Dose </a:t>
            </a:r>
            <a:r>
              <a:rPr lang="en-US" sz="1400" dirty="0" err="1"/>
              <a:t>tous</a:t>
            </a:r>
            <a:r>
              <a:rPr lang="en-US" sz="1400" dirty="0"/>
              <a:t> </a:t>
            </a:r>
            <a:r>
              <a:rPr lang="en-US" sz="1400" dirty="0" err="1"/>
              <a:t>vathmous</a:t>
            </a:r>
            <a:r>
              <a:rPr lang="en-US" sz="1400" dirty="0"/>
              <a:t> </a:t>
            </a:r>
            <a:r>
              <a:rPr lang="en-US" sz="1400" dirty="0" err="1"/>
              <a:t>twn</a:t>
            </a:r>
            <a:r>
              <a:rPr lang="en-US" sz="1400" dirty="0"/>
              <a:t> </a:t>
            </a:r>
            <a:r>
              <a:rPr lang="en-US" sz="1400" dirty="0" err="1"/>
              <a:t>triwn</a:t>
            </a:r>
            <a:r>
              <a:rPr lang="en-US" sz="1400" dirty="0"/>
              <a:t> </a:t>
            </a:r>
            <a:r>
              <a:rPr lang="en-US" sz="1400" dirty="0" err="1"/>
              <a:t>diagonismatwn</a:t>
            </a:r>
            <a:r>
              <a:rPr lang="en-US" sz="1400" dirty="0"/>
              <a:t>');</a:t>
            </a:r>
          </a:p>
          <a:p>
            <a:r>
              <a:rPr lang="en-US" sz="1400" dirty="0"/>
              <a:t>Writeln;</a:t>
            </a:r>
          </a:p>
          <a:p>
            <a:r>
              <a:rPr lang="pt-BR" sz="1400" dirty="0"/>
              <a:t>write('Vathmos 1ou diagonismatos…');readln(test1);</a:t>
            </a:r>
          </a:p>
          <a:p>
            <a:r>
              <a:rPr lang="pt-BR" sz="1400" dirty="0"/>
              <a:t>write('Vathmos 2ou diagonismatos…');readln(test2);</a:t>
            </a:r>
          </a:p>
          <a:p>
            <a:r>
              <a:rPr lang="pt-BR" sz="1400" dirty="0"/>
              <a:t>write('Vathmos 3ou diagonismatos…');readln(test3);</a:t>
            </a:r>
          </a:p>
          <a:p>
            <a:r>
              <a:rPr lang="en-US" sz="1400" dirty="0"/>
              <a:t>write('O </a:t>
            </a:r>
            <a:r>
              <a:rPr lang="en-US" sz="1400" dirty="0" err="1"/>
              <a:t>telikos</a:t>
            </a:r>
            <a:r>
              <a:rPr lang="en-US" sz="1400" dirty="0"/>
              <a:t> </a:t>
            </a:r>
            <a:r>
              <a:rPr lang="en-US" sz="1400" dirty="0" err="1"/>
              <a:t>vathmos</a:t>
            </a:r>
            <a:r>
              <a:rPr lang="en-US" sz="1400" dirty="0"/>
              <a:t> </a:t>
            </a:r>
            <a:r>
              <a:rPr lang="en-US" sz="1400" dirty="0" err="1"/>
              <a:t>tou</a:t>
            </a:r>
            <a:r>
              <a:rPr lang="en-US" sz="1400" dirty="0"/>
              <a:t> </a:t>
            </a:r>
            <a:r>
              <a:rPr lang="en-US" sz="1400" dirty="0" err="1"/>
              <a:t>triminou</a:t>
            </a:r>
            <a:r>
              <a:rPr lang="en-US" sz="1400" dirty="0"/>
              <a:t> </a:t>
            </a:r>
            <a:r>
              <a:rPr lang="en-US" sz="1400" dirty="0" err="1"/>
              <a:t>einai</a:t>
            </a:r>
            <a:r>
              <a:rPr lang="en-US" sz="1400" dirty="0"/>
              <a:t> ',</a:t>
            </a:r>
            <a:r>
              <a:rPr lang="en-US" sz="1400" dirty="0" err="1"/>
              <a:t>finalgrade</a:t>
            </a:r>
            <a:r>
              <a:rPr lang="en-US" sz="1400" dirty="0"/>
              <a:t>(test1,test2,test3):1:1);</a:t>
            </a:r>
          </a:p>
          <a:p>
            <a:r>
              <a:rPr lang="en-US" sz="1400" b="1" dirty="0"/>
              <a:t>end.</a:t>
            </a:r>
            <a:endParaRPr lang="en-US" sz="1400" b="1" dirty="0">
              <a:solidFill>
                <a:schemeClr val="bg1"/>
              </a:solidFill>
              <a:ea typeface="Courier New"/>
              <a:cs typeface="Courier New"/>
              <a:sym typeface="Courier New"/>
            </a:endParaRPr>
          </a:p>
          <a:p>
            <a:endParaRPr lang="en-US" sz="1400" dirty="0"/>
          </a:p>
          <a:p>
            <a:endParaRPr lang="el-GR" sz="1400" dirty="0"/>
          </a:p>
          <a:p>
            <a:endParaRPr lang="el-GR" sz="1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4048126" cy="37716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dirty="0">
                <a:sym typeface="Arial"/>
              </a:rPr>
              <a:t>Ένας καθηγητής υπολογίζει τους βαθμούς του τριμήνου βάσει τριών διαγωνισμάτων. Η βαρύτητα του πρώτου διαγωνίσματος είναι 60% και των υπολοίπων δυο 20%. Το κάθε διαγώνισμα βαθμολογείται με μέγιστο βαθμό το 20. Να γράψετε πρόγραμμα που να διαβάζει τα αποτελέσματα των τριών διαγωνισμάτων και να υπολογίζει τον τελικό βαθμό του τριμήνου.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54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Βλαχάβας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Ι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1994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Η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γλώσσα προγραμματισμού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Εκδόσεις </a:t>
            </a:r>
            <a:r>
              <a:rPr lang="el-GR" sz="1400" dirty="0" err="1" smtClean="0"/>
              <a:t>Γαρταγάνης</a:t>
            </a:r>
            <a:r>
              <a:rPr lang="el-GR" sz="1400" dirty="0" smtClean="0"/>
              <a:t> Διονύσιος.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Κάβουρας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Ι.Κ. (1999).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Δομημένος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Προγραμματισμός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με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Εκδόσεις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Κλειδάριθμος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/>
              <a:t>Αλεβίζου Θ</a:t>
            </a:r>
            <a:r>
              <a:rPr lang="el-GR" sz="1400" dirty="0"/>
              <a:t>.</a:t>
            </a:r>
            <a:r>
              <a:rPr lang="el-GR" sz="1400" dirty="0" smtClean="0"/>
              <a:t>,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&amp; </a:t>
            </a:r>
            <a:r>
              <a:rPr lang="el-GR" sz="1400" dirty="0" err="1" smtClean="0"/>
              <a:t>Καμπουρέλης</a:t>
            </a:r>
            <a:r>
              <a:rPr lang="el-GR" sz="1400" dirty="0" smtClean="0"/>
              <a:t> Α. (1995).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Μαθήματα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Προγραμματισμού: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Εισαγωγη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́ με τη Γλώσσα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Pascal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Εκδόσεις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Παπασωτηρίου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Cooper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(1993).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Oh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! Pascal!, An Introduction to Computing,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του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Norton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Larry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R.N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(1998).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Advanced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Programming in Pascal with Data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Structures.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Macmillan USA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Τσελίκης Γ.Σ.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Τσελίκας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Ν.Δ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(2012).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C: από τη Θεωρία στην Εφαρμογή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B'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Έκδοση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).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Παπασωτηρίου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</a:p>
          <a:p>
            <a:pPr marL="447675" lvl="0" indent="-447675">
              <a:buNone/>
            </a:pP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Aho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 A.V.,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Hopcroft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J.E., &amp; Ullman J.D. 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(1974).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The </a:t>
            </a:r>
            <a:r>
              <a:rPr lang="en-GB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design and analysis of computer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GB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Addison Wesley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l-GR" sz="1400" dirty="0" smtClean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447675" indent="-447675">
              <a:buNone/>
            </a:pP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Abelson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Η.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Sussman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G.J., </a:t>
            </a:r>
            <a:r>
              <a:rPr lang="en-US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Sussman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J</a:t>
            </a: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n-US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(1985). Structure and Interpretation of Computer Programs, MIT Press, McGraw Hill Book Company.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Copyright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Τεχνολογικό Ίδρυμα Ηπείρου. Αλέξανδρος Τζάλλας.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Προγραμματισμός Ι. </a:t>
            </a: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Άρτα, 2015. Διαθέσιμο από τη δικτυακή διεύθυνση: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http://eclass.teiep.gr/OpenClass/courses/COMP111/</a:t>
            </a:r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Υποπρογράμματα</a:t>
            </a:r>
            <a:r>
              <a:rPr lang="en-US" dirty="0" smtClean="0"/>
              <a:t> II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Να </a:t>
            </a:r>
            <a:r>
              <a:rPr lang="el-GR" sz="2400" dirty="0"/>
              <a:t>περιγραφούν οι συντακτικοί κανόνες των </a:t>
            </a:r>
            <a:r>
              <a:rPr lang="el-GR" sz="2400" dirty="0" smtClean="0"/>
              <a:t>συναρτήσεων.</a:t>
            </a:r>
            <a:endParaRPr lang="el-GR" sz="2400" dirty="0"/>
          </a:p>
          <a:p>
            <a:r>
              <a:rPr lang="el-GR" sz="2400" dirty="0"/>
              <a:t>Να γίνει </a:t>
            </a:r>
            <a:r>
              <a:rPr lang="el-GR" sz="2400" dirty="0" smtClean="0"/>
              <a:t>κατανοητή η αναγκαιότητα χρήσης των συναρτήσεων.</a:t>
            </a:r>
            <a:endParaRPr lang="el-GR" sz="2400" dirty="0"/>
          </a:p>
          <a:p>
            <a:pPr marL="0"/>
            <a:endParaRPr lang="el-GR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800" dirty="0" smtClean="0"/>
              <a:t>Συναρτήσεις</a:t>
            </a:r>
          </a:p>
          <a:p>
            <a:pPr>
              <a:spcBef>
                <a:spcPts val="600"/>
              </a:spcBef>
            </a:pPr>
            <a:r>
              <a:rPr lang="el-GR" sz="2800" dirty="0" smtClean="0"/>
              <a:t>Σύνταξη των συναρτήσεων</a:t>
            </a:r>
          </a:p>
          <a:p>
            <a:pPr>
              <a:spcBef>
                <a:spcPts val="600"/>
              </a:spcBef>
            </a:pPr>
            <a:r>
              <a:rPr lang="el-GR" sz="2800" dirty="0" smtClean="0"/>
              <a:t>Κλήση συνάρτησης</a:t>
            </a:r>
          </a:p>
          <a:p>
            <a:pPr>
              <a:spcBef>
                <a:spcPts val="600"/>
              </a:spcBef>
            </a:pPr>
            <a:r>
              <a:rPr lang="el-GR" sz="2800" dirty="0" smtClean="0"/>
              <a:t>Αναγκαιότητα χρήσης των συναρτήσεων</a:t>
            </a:r>
            <a:endParaRPr lang="el-GR" sz="2800" dirty="0"/>
          </a:p>
          <a:p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246528"/>
            <a:ext cx="8496944" cy="952500"/>
          </a:xfrm>
        </p:spPr>
        <p:txBody>
          <a:bodyPr>
            <a:noAutofit/>
          </a:bodyPr>
          <a:lstStyle/>
          <a:p>
            <a:r>
              <a:rPr lang="el-GR" dirty="0" smtClean="0"/>
              <a:t>Συναρτήσεις </a:t>
            </a:r>
            <a:r>
              <a:rPr lang="el-GR" dirty="0"/>
              <a:t>- </a:t>
            </a:r>
            <a:r>
              <a:rPr lang="el-GR" dirty="0" smtClean="0"/>
              <a:t>Functions</a:t>
            </a:r>
            <a:r>
              <a:rPr lang="el-GR" baseline="-25000" dirty="0" smtClean="0"/>
              <a:t>1/3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Οι συναρτήσεις (</a:t>
            </a:r>
            <a:r>
              <a:rPr lang="el-GR" dirty="0" err="1"/>
              <a:t>functions</a:t>
            </a:r>
            <a:r>
              <a:rPr lang="el-GR" dirty="0"/>
              <a:t>) είναι ο δεύτερος τύπος </a:t>
            </a:r>
            <a:r>
              <a:rPr lang="el-GR" dirty="0" err="1"/>
              <a:t>υποπρογραμμάτων</a:t>
            </a:r>
            <a:r>
              <a:rPr lang="el-GR" dirty="0"/>
              <a:t> που υποστηρίζει η </a:t>
            </a:r>
            <a:r>
              <a:rPr lang="el-GR" dirty="0" err="1"/>
              <a:t>Pascal</a:t>
            </a:r>
            <a:endParaRPr lang="el-GR" dirty="0"/>
          </a:p>
          <a:p>
            <a:r>
              <a:rPr lang="el-GR" dirty="0"/>
              <a:t>Είναι </a:t>
            </a:r>
            <a:r>
              <a:rPr lang="el-GR" dirty="0" err="1"/>
              <a:t>υποπρογράμματα</a:t>
            </a:r>
            <a:r>
              <a:rPr lang="el-GR" dirty="0"/>
              <a:t> που παράγουν σαν αποτέλεσμα μία μόνο τιμή</a:t>
            </a:r>
          </a:p>
          <a:p>
            <a:r>
              <a:rPr lang="el-GR" dirty="0"/>
              <a:t>Η </a:t>
            </a:r>
            <a:r>
              <a:rPr lang="el-GR" dirty="0" err="1"/>
              <a:t>Pascal</a:t>
            </a:r>
            <a:r>
              <a:rPr lang="el-GR" dirty="0"/>
              <a:t> διαθέτει μια σειρά ενσωματωμένων (</a:t>
            </a:r>
            <a:r>
              <a:rPr lang="el-GR" dirty="0" err="1"/>
              <a:t>standard</a:t>
            </a:r>
            <a:r>
              <a:rPr lang="el-GR" dirty="0"/>
              <a:t>) συναρτήσεων όπως η </a:t>
            </a:r>
            <a:r>
              <a:rPr lang="el-GR" dirty="0" err="1"/>
              <a:t>sqr</a:t>
            </a:r>
            <a:r>
              <a:rPr lang="el-GR" dirty="0"/>
              <a:t>, η </a:t>
            </a:r>
            <a:r>
              <a:rPr lang="el-GR" dirty="0" err="1"/>
              <a:t>round</a:t>
            </a:r>
            <a:r>
              <a:rPr lang="el-GR" dirty="0"/>
              <a:t> </a:t>
            </a:r>
            <a:r>
              <a:rPr lang="el-GR" dirty="0" err="1"/>
              <a:t>κλπ</a:t>
            </a:r>
            <a:r>
              <a:rPr lang="el-GR" dirty="0"/>
              <a:t> που μπορούν να χρησιμοποιηθούν χωρίς να δηλωθούν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828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189177"/>
            <a:ext cx="8496944" cy="952500"/>
          </a:xfrm>
        </p:spPr>
        <p:txBody>
          <a:bodyPr>
            <a:noAutofit/>
          </a:bodyPr>
          <a:lstStyle/>
          <a:p>
            <a:r>
              <a:rPr lang="el-GR" dirty="0" smtClean="0"/>
              <a:t>Συναρτήσεις </a:t>
            </a:r>
            <a:r>
              <a:rPr lang="el-GR" dirty="0"/>
              <a:t>- </a:t>
            </a:r>
            <a:r>
              <a:rPr lang="el-GR" dirty="0" err="1" smtClean="0"/>
              <a:t>Functions</a:t>
            </a:r>
            <a:r>
              <a:rPr lang="en-US" baseline="-25000" dirty="0" smtClean="0"/>
              <a:t>2</a:t>
            </a:r>
            <a:r>
              <a:rPr lang="el-GR" baseline="-25000" dirty="0" smtClean="0"/>
              <a:t>/3</a:t>
            </a:r>
            <a:endParaRPr lang="el-GR" baseline="-25000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Εκτός από τις παραπάνω η </a:t>
            </a:r>
            <a:r>
              <a:rPr lang="el-GR" dirty="0" err="1"/>
              <a:t>Pascal</a:t>
            </a:r>
            <a:r>
              <a:rPr lang="el-GR" dirty="0"/>
              <a:t> παρέχει την δυνατότητα ορισμού νέων συναρτήσεων</a:t>
            </a:r>
          </a:p>
          <a:p>
            <a:r>
              <a:rPr lang="el-GR" dirty="0"/>
              <a:t>Οι συναρτήσεις δηλώνονται στο τμήμα δηλώσεων του προγράμματος</a:t>
            </a:r>
          </a:p>
          <a:p>
            <a:r>
              <a:rPr lang="el-GR" dirty="0"/>
              <a:t>Η σειρά με την οποία δηλώνονται έχει σημασία μόνο όταν μία συνάρτηση καλεί μία άλλη</a:t>
            </a:r>
          </a:p>
          <a:p>
            <a:r>
              <a:rPr lang="el-GR" dirty="0"/>
              <a:t>Σε αυτή τη περίπτωση η καλούμενη πρέπει να </a:t>
            </a:r>
            <a:r>
              <a:rPr lang="el-GR" dirty="0" smtClean="0"/>
              <a:t>προηγείται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89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CB4D9-50DA-7B48-9615-5682E9CC2C1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251520" y="189177"/>
            <a:ext cx="8496944" cy="952500"/>
          </a:xfrm>
        </p:spPr>
        <p:txBody>
          <a:bodyPr>
            <a:noAutofit/>
          </a:bodyPr>
          <a:lstStyle/>
          <a:p>
            <a:r>
              <a:rPr lang="el-GR" dirty="0" smtClean="0"/>
              <a:t>Συναρτήσεις </a:t>
            </a:r>
            <a:r>
              <a:rPr lang="el-GR" dirty="0"/>
              <a:t>- </a:t>
            </a:r>
            <a:r>
              <a:rPr lang="el-GR" dirty="0" err="1" smtClean="0"/>
              <a:t>Functions</a:t>
            </a:r>
            <a:r>
              <a:rPr lang="en-US" baseline="-25000" dirty="0" smtClean="0"/>
              <a:t>3</a:t>
            </a:r>
            <a:r>
              <a:rPr lang="el-GR" baseline="-25000" dirty="0" smtClean="0"/>
              <a:t>/3</a:t>
            </a:r>
            <a:endParaRPr lang="el-GR" baseline="-25000" dirty="0"/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600" dirty="0"/>
              <a:t>Μια συνάρτηση (</a:t>
            </a:r>
            <a:r>
              <a:rPr lang="el-GR" sz="2600" dirty="0" err="1"/>
              <a:t>function</a:t>
            </a:r>
            <a:r>
              <a:rPr lang="el-GR" sz="2600" dirty="0"/>
              <a:t>) μπορεί να θεωρηθεί σαν μια ειδική μορφή διαδικασίας (</a:t>
            </a:r>
            <a:r>
              <a:rPr lang="el-GR" sz="2600" dirty="0" err="1"/>
              <a:t>procedure</a:t>
            </a:r>
            <a:r>
              <a:rPr lang="el-GR" sz="2600" dirty="0"/>
              <a:t>) που </a:t>
            </a:r>
          </a:p>
          <a:p>
            <a:pPr lvl="1">
              <a:buFont typeface="Wingdings" pitchFamily="2" charset="2"/>
              <a:buChar char="§"/>
            </a:pPr>
            <a:r>
              <a:rPr lang="el-GR" sz="1900" dirty="0"/>
              <a:t>παίρνει έναν αριθμό δεδομένων εισόδου</a:t>
            </a:r>
          </a:p>
          <a:p>
            <a:pPr lvl="1">
              <a:buFont typeface="Wingdings" pitchFamily="2" charset="2"/>
              <a:buChar char="§"/>
            </a:pPr>
            <a:r>
              <a:rPr lang="el-GR" sz="1900" dirty="0"/>
              <a:t>εκτελεί μια λειτουργία ή ακολουθία λειτουργιών</a:t>
            </a:r>
          </a:p>
          <a:p>
            <a:pPr lvl="1">
              <a:buFont typeface="Wingdings" pitchFamily="2" charset="2"/>
              <a:buChar char="§"/>
            </a:pPr>
            <a:r>
              <a:rPr lang="el-GR" sz="1900" dirty="0"/>
              <a:t>παράγει ένα αποτέλεσμα</a:t>
            </a:r>
          </a:p>
          <a:p>
            <a:r>
              <a:rPr lang="el-GR" sz="2600" dirty="0"/>
              <a:t>Οι συναρτήσεις συντάσσονται όπως και οι διαδικασίες</a:t>
            </a:r>
            <a:r>
              <a:rPr lang="en-US" sz="2600" dirty="0"/>
              <a:t>:</a:t>
            </a:r>
            <a:endParaRPr lang="el-GR" sz="2600" dirty="0"/>
          </a:p>
          <a:p>
            <a:pPr lvl="1">
              <a:buFont typeface="Wingdings" pitchFamily="2" charset="2"/>
              <a:buChar char="§"/>
            </a:pPr>
            <a:r>
              <a:rPr lang="el-GR" sz="1900" dirty="0"/>
              <a:t>στην επικεφαλίδα αντί για </a:t>
            </a:r>
            <a:r>
              <a:rPr lang="en-US" sz="1900" b="1" dirty="0"/>
              <a:t>p</a:t>
            </a:r>
            <a:r>
              <a:rPr lang="el-GR" sz="1900" b="1" dirty="0" err="1"/>
              <a:t>rocedure</a:t>
            </a:r>
            <a:r>
              <a:rPr lang="el-GR" sz="1900" b="1" dirty="0"/>
              <a:t> </a:t>
            </a:r>
            <a:r>
              <a:rPr lang="el-GR" sz="1900" dirty="0"/>
              <a:t>ξεκινάμε με την λέξη </a:t>
            </a:r>
            <a:r>
              <a:rPr lang="en-US" sz="1900" dirty="0"/>
              <a:t>f</a:t>
            </a:r>
            <a:r>
              <a:rPr lang="el-GR" sz="1900" dirty="0" err="1"/>
              <a:t>unction</a:t>
            </a:r>
            <a:endParaRPr lang="el-GR" sz="1900" dirty="0"/>
          </a:p>
          <a:p>
            <a:pPr lvl="1">
              <a:buFont typeface="Wingdings" pitchFamily="2" charset="2"/>
              <a:buChar char="§"/>
            </a:pPr>
            <a:r>
              <a:rPr lang="el-GR" sz="1900" dirty="0"/>
              <a:t>επειδή η συνάρτηση δίνει ένα αποτέλεσμα, στον ορισμό της, εκτός από το όνομα και τις παραμέτρους δίνεται και ό τύπος δεδομένων του αποτελέσματος (</a:t>
            </a:r>
            <a:r>
              <a:rPr lang="el-GR" sz="1900" dirty="0" err="1"/>
              <a:t>integer</a:t>
            </a:r>
            <a:r>
              <a:rPr lang="el-GR" sz="1900" dirty="0"/>
              <a:t>, </a:t>
            </a:r>
            <a:r>
              <a:rPr lang="el-GR" sz="1900" dirty="0" err="1"/>
              <a:t>real</a:t>
            </a:r>
            <a:r>
              <a:rPr lang="el-GR" sz="1900" dirty="0"/>
              <a:t>, </a:t>
            </a:r>
            <a:r>
              <a:rPr lang="el-GR" sz="1900" dirty="0" err="1"/>
              <a:t>char</a:t>
            </a:r>
            <a:r>
              <a:rPr lang="el-GR" sz="1900" dirty="0"/>
              <a:t>, </a:t>
            </a:r>
            <a:r>
              <a:rPr lang="el-GR" sz="1900" dirty="0" err="1"/>
              <a:t>boolean</a:t>
            </a:r>
            <a:r>
              <a:rPr lang="el-GR" sz="1900" dirty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900" dirty="0"/>
              <a:t>το τμήμα δηλώσεων και το τμήμα προτάσεων ορίζονται όπως αυτά των προγραμμάτων της </a:t>
            </a:r>
            <a:r>
              <a:rPr lang="el-GR" sz="1900" dirty="0" err="1"/>
              <a:t>Pascal</a:t>
            </a:r>
            <a:endParaRPr lang="el-GR" sz="19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91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2526</TotalTime>
  <Words>1903</Words>
  <Application>Microsoft Office PowerPoint</Application>
  <PresentationFormat>Προβολή στην οθόνη (16:10)</PresentationFormat>
  <Paragraphs>360</Paragraphs>
  <Slides>28</Slides>
  <Notes>11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5" baseType="lpstr">
      <vt:lpstr>Arial Unicode MS</vt:lpstr>
      <vt:lpstr>Arial</vt:lpstr>
      <vt:lpstr>Calibri</vt:lpstr>
      <vt:lpstr>Courier New</vt:lpstr>
      <vt:lpstr>Times New Roman</vt:lpstr>
      <vt:lpstr>Wingdings</vt:lpstr>
      <vt:lpstr>Θέμα του Office</vt:lpstr>
      <vt:lpstr>Προγραμματισμός Ι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Συναρτήσεις - Functions1/3</vt:lpstr>
      <vt:lpstr>Συναρτήσεις - Functions2/3</vt:lpstr>
      <vt:lpstr>Συναρτήσεις - Functions3/3</vt:lpstr>
      <vt:lpstr>Σύνταξη1/2</vt:lpstr>
      <vt:lpstr>Σύνταξη2/2</vt:lpstr>
      <vt:lpstr>Κλήση Συνάρτησης</vt:lpstr>
      <vt:lpstr>Παρατηρήσεις</vt:lpstr>
      <vt:lpstr>Πότε χρησιμοποιούμε συναρτήσεις1/2</vt:lpstr>
      <vt:lpstr>Πότε χρησιμοποιούμε συναρτήσεις2/2</vt:lpstr>
      <vt:lpstr>Παράδειγμα 1</vt:lpstr>
      <vt:lpstr>Παράδειγμα 2</vt:lpstr>
      <vt:lpstr>Παράδειγμα 3</vt:lpstr>
      <vt:lpstr>Παράδειγμα 4</vt:lpstr>
      <vt:lpstr>Παράδειγμα 5</vt:lpstr>
      <vt:lpstr>Παράδειγμα 61/2</vt:lpstr>
      <vt:lpstr>Παράδειγμα 62/2</vt:lpstr>
      <vt:lpstr>Παράδειγμα 7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269</cp:revision>
  <dcterms:created xsi:type="dcterms:W3CDTF">2012-09-06T09:03:05Z</dcterms:created>
  <dcterms:modified xsi:type="dcterms:W3CDTF">2015-05-07T14:32:22Z</dcterms:modified>
</cp:coreProperties>
</file>