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handoutMasterIdLst>
    <p:handoutMasterId r:id="rId36"/>
  </p:handoutMasterIdLst>
  <p:sldIdLst>
    <p:sldId id="257" r:id="rId4"/>
    <p:sldId id="258" r:id="rId5"/>
    <p:sldId id="320" r:id="rId6"/>
    <p:sldId id="321" r:id="rId7"/>
    <p:sldId id="259" r:id="rId8"/>
    <p:sldId id="292" r:id="rId9"/>
    <p:sldId id="261" r:id="rId10"/>
    <p:sldId id="262" r:id="rId11"/>
    <p:sldId id="334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30" r:id="rId23"/>
    <p:sldId id="429" r:id="rId24"/>
    <p:sldId id="431" r:id="rId25"/>
    <p:sldId id="432" r:id="rId26"/>
    <p:sldId id="433" r:id="rId27"/>
    <p:sldId id="322" r:id="rId28"/>
    <p:sldId id="323" r:id="rId29"/>
    <p:sldId id="324" r:id="rId30"/>
    <p:sldId id="277" r:id="rId31"/>
    <p:sldId id="278" r:id="rId32"/>
    <p:sldId id="291" r:id="rId33"/>
    <p:sldId id="279" r:id="rId34"/>
  </p:sldIdLst>
  <p:sldSz cx="10440988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81088" y="1143000"/>
            <a:ext cx="4695825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25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19150" y="685800"/>
            <a:ext cx="52197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819150" y="685800"/>
            <a:ext cx="52197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3075" y="2130432"/>
            <a:ext cx="887484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66149" y="3886200"/>
            <a:ext cx="730869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569716" y="274644"/>
            <a:ext cx="2349222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22049" y="274644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4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7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7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61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3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6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6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83075" y="2130430"/>
            <a:ext cx="887484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80527" y="3886200"/>
            <a:ext cx="887993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4767" y="4406902"/>
            <a:ext cx="887484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56113" y="1095941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574254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22051" y="2214017"/>
            <a:ext cx="4613249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303882" y="1574254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303882" y="2214017"/>
            <a:ext cx="4615062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4767" y="4406903"/>
            <a:ext cx="887484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24767" y="2906713"/>
            <a:ext cx="88748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082136" y="1556793"/>
            <a:ext cx="5836802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22054" y="1556793"/>
            <a:ext cx="34350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046507" y="1556792"/>
            <a:ext cx="6264593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046507" y="5157192"/>
            <a:ext cx="6264593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522051" y="273600"/>
            <a:ext cx="9396889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10440988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995" y="-69541"/>
            <a:ext cx="1043699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461" y="-17"/>
            <a:ext cx="243735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350" y="2"/>
            <a:ext cx="416634" cy="380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569716" y="274642"/>
            <a:ext cx="2349222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522049" y="274642"/>
            <a:ext cx="6873651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22051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307502" y="1600202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535116"/>
            <a:ext cx="461324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051" y="2174875"/>
            <a:ext cx="461324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303887" y="1535116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30388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2059" y="273052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082136" y="273052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22059" y="1435104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22049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17/9/2015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567338" y="6356357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482708" y="6356357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8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9" y="6559389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522051" y="274638"/>
            <a:ext cx="93968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22051" y="1600202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7482708" y="6356355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9967421" y="6559385"/>
            <a:ext cx="380352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COMP10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www.php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mysql.com/" TargetMode="External"/><Relationship Id="rId5" Type="http://schemas.openxmlformats.org/officeDocument/2006/relationships/hyperlink" Target="http://www.apache.org/" TargetMode="Externa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ΗΛΕΚΤΡΟΝΙΚΟ ΕΜΠΟΡΙΟ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51639" y="3476600"/>
            <a:ext cx="9455488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</a:rPr>
              <a:t>Ενότητα 9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Χρήση Πινάκων στο Ηλεκτρονικό εμπόριο (ΙΙΙ)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733242" y="252000"/>
            <a:ext cx="4816138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</a:t>
            </a:r>
            <a:r>
              <a:rPr lang="en-US" dirty="0" err="1" smtClean="0"/>
              <a:t>foreach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268760"/>
            <a:ext cx="97930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Μια πολύ χρήσιμη δομή που παρέχει η γλώσσα για την κίνηση μέσα σε πίνακες</a:t>
            </a:r>
            <a:r>
              <a:rPr lang="en-US" sz="3200" dirty="0" smtClean="0"/>
              <a:t> </a:t>
            </a:r>
            <a:r>
              <a:rPr lang="el-GR" sz="3200" dirty="0" smtClean="0"/>
              <a:t>είναι η δομή </a:t>
            </a:r>
            <a:r>
              <a:rPr lang="el-GR" sz="3200" b="1" dirty="0" err="1" smtClean="0">
                <a:solidFill>
                  <a:srgbClr val="FF0000"/>
                </a:solidFill>
              </a:rPr>
              <a:t>foreach</a:t>
            </a:r>
            <a:r>
              <a:rPr lang="el-GR" sz="3200" b="1" dirty="0" smtClean="0">
                <a:solidFill>
                  <a:srgbClr val="FF0000"/>
                </a:solidFill>
              </a:rPr>
              <a:t>.</a:t>
            </a:r>
            <a:r>
              <a:rPr lang="el-GR" sz="3200" dirty="0" smtClean="0"/>
              <a:t> Η δομή αυτή εμφανίζεται με δύο μορφές.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Στην πρώτη</a:t>
            </a:r>
            <a:r>
              <a:rPr lang="en-US" sz="2800" dirty="0" smtClean="0"/>
              <a:t> </a:t>
            </a:r>
            <a:r>
              <a:rPr lang="el-GR" sz="2800" dirty="0" smtClean="0"/>
              <a:t>μορφή του γράφουμε</a:t>
            </a: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142" y="3501008"/>
            <a:ext cx="564532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</a:t>
            </a:r>
            <a:r>
              <a:rPr lang="en-US" dirty="0" err="1" smtClean="0"/>
              <a:t>foreach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268760"/>
            <a:ext cx="101170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Έτσι</a:t>
            </a:r>
            <a:r>
              <a:rPr lang="en-US" sz="3200" dirty="0" smtClean="0"/>
              <a:t>,</a:t>
            </a:r>
            <a:r>
              <a:rPr lang="el-GR" sz="3200" dirty="0" smtClean="0"/>
              <a:t> ακόμα και αν δεν ξέρουμε πόσα στοιχεία έχει ένας πίνακας μπορούμε να</a:t>
            </a:r>
            <a:r>
              <a:rPr lang="en-US" sz="3200" dirty="0" smtClean="0"/>
              <a:t> </a:t>
            </a:r>
            <a:r>
              <a:rPr lang="el-GR" sz="3200" dirty="0" smtClean="0"/>
              <a:t>τον διατρέξουμε και να εκτελέσουμε διάφορες πράξεις πάνω στον πίνακα.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Βέβαια η </a:t>
            </a:r>
            <a:r>
              <a:rPr lang="el-GR" sz="2800" b="1" dirty="0" smtClean="0"/>
              <a:t>PHP </a:t>
            </a:r>
            <a:r>
              <a:rPr lang="el-GR" sz="2800" dirty="0" smtClean="0"/>
              <a:t>διαθέτει την συνάρτηση </a:t>
            </a:r>
            <a:r>
              <a:rPr lang="el-GR" sz="2800" b="1" dirty="0" err="1" smtClean="0">
                <a:solidFill>
                  <a:srgbClr val="FF0000"/>
                </a:solidFill>
              </a:rPr>
              <a:t>count</a:t>
            </a:r>
            <a:r>
              <a:rPr lang="el-GR" sz="2800" b="1" dirty="0" smtClean="0">
                <a:solidFill>
                  <a:srgbClr val="FF0000"/>
                </a:solidFill>
              </a:rPr>
              <a:t>() </a:t>
            </a:r>
            <a:r>
              <a:rPr lang="el-GR" sz="2800" dirty="0" smtClean="0"/>
              <a:t>η οποία επιστρέφει το πλήθος</a:t>
            </a:r>
            <a:r>
              <a:rPr lang="en-US" sz="2800" dirty="0" smtClean="0"/>
              <a:t> </a:t>
            </a:r>
            <a:r>
              <a:rPr lang="el-GR" sz="2800" dirty="0" smtClean="0"/>
              <a:t>των στοιχείων ενός πίνακα. </a:t>
            </a:r>
            <a:endParaRPr lang="en-US" sz="2800" dirty="0" smtClean="0"/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δομή </a:t>
            </a:r>
            <a:r>
              <a:rPr lang="el-GR" sz="3200" b="1" dirty="0" err="1" smtClean="0">
                <a:solidFill>
                  <a:srgbClr val="FF0000"/>
                </a:solidFill>
              </a:rPr>
              <a:t>foreach</a:t>
            </a:r>
            <a:r>
              <a:rPr lang="el-GR" sz="3200" dirty="0" smtClean="0"/>
              <a:t> εκτελεί την πράξη </a:t>
            </a:r>
            <a:r>
              <a:rPr lang="el-GR" sz="3200" b="1" dirty="0" err="1" smtClean="0">
                <a:solidFill>
                  <a:srgbClr val="FF0000"/>
                </a:solidFill>
              </a:rPr>
              <a:t>reset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πάνω σε</a:t>
            </a:r>
          </a:p>
          <a:p>
            <a:pPr lvl="1"/>
            <a:r>
              <a:rPr lang="el-GR" sz="3200" dirty="0" smtClean="0"/>
              <a:t>ένα αντίγραφο του πίνακα πριν την έναρξη των πράξεων </a:t>
            </a:r>
            <a:endParaRPr lang="en-US" sz="3200" dirty="0" smtClean="0"/>
          </a:p>
          <a:p>
            <a:pPr lvl="2">
              <a:buFont typeface="Wingdings" pitchFamily="2" charset="2"/>
              <a:buChar char="ü"/>
            </a:pPr>
            <a:r>
              <a:rPr lang="el-GR" sz="2800" dirty="0" smtClean="0"/>
              <a:t>Έτσι</a:t>
            </a:r>
            <a:r>
              <a:rPr lang="en-US" sz="2800" dirty="0" smtClean="0"/>
              <a:t>,</a:t>
            </a:r>
            <a:r>
              <a:rPr lang="el-GR" sz="2800" dirty="0" smtClean="0"/>
              <a:t> ο</a:t>
            </a:r>
            <a:r>
              <a:rPr lang="en-US" sz="2800" dirty="0" smtClean="0"/>
              <a:t> </a:t>
            </a:r>
            <a:r>
              <a:rPr lang="el-GR" sz="2800" dirty="0" smtClean="0"/>
              <a:t>προγραμματιστής απαλλάσσεται από την μέριμνα την τοποθετήσεως του δείκτη</a:t>
            </a:r>
            <a:r>
              <a:rPr lang="en-US" sz="2800" dirty="0" smtClean="0"/>
              <a:t> </a:t>
            </a:r>
            <a:r>
              <a:rPr lang="el-GR" sz="2800" dirty="0" smtClean="0"/>
              <a:t>του πίνακα</a:t>
            </a:r>
            <a:r>
              <a:rPr lang="en-US" sz="2800" dirty="0" smtClean="0"/>
              <a:t>, </a:t>
            </a:r>
            <a:r>
              <a:rPr lang="el-GR" sz="2800" dirty="0" smtClean="0"/>
              <a:t>δηλ. πράξεις σαν και την επόμενη δεν έχουν</a:t>
            </a:r>
            <a:r>
              <a:rPr lang="en-US" sz="2800" dirty="0" smtClean="0"/>
              <a:t> </a:t>
            </a:r>
            <a:r>
              <a:rPr lang="el-GR" sz="2800" dirty="0" smtClean="0"/>
              <a:t>το αποτέλεσμα που θα επιθυμούσαμε.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</a:t>
            </a:r>
            <a:r>
              <a:rPr lang="en-US" dirty="0" err="1" smtClean="0"/>
              <a:t>foreach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070" y="1566853"/>
            <a:ext cx="7452320" cy="529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</a:t>
            </a:r>
            <a:r>
              <a:rPr lang="en-US" dirty="0" err="1" smtClean="0"/>
              <a:t>foreach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340768"/>
            <a:ext cx="96490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print_r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απλά τυπώνει τα στοιχεία ενός πίνακα. Θα περιμέναμε να προστεθεί 1 σε κάθε στοιχείο του πίνακα.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Αυτό όμως δεν συνέβη, καθώς η </a:t>
            </a:r>
            <a:r>
              <a:rPr lang="el-GR" sz="2800" b="1" dirty="0" err="1" smtClean="0">
                <a:solidFill>
                  <a:srgbClr val="FF0000"/>
                </a:solidFill>
              </a:rPr>
              <a:t>foreach</a:t>
            </a:r>
            <a:r>
              <a:rPr lang="el-GR" sz="2800" dirty="0" smtClean="0"/>
              <a:t> δεν επηρεάζει τον πραγματικό πίνακα.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δεύτερη μορφή με την οποία εμφανίζεται η δομή είναι</a:t>
            </a:r>
            <a:r>
              <a:rPr lang="en-US" sz="2800" dirty="0" smtClean="0"/>
              <a:t>:</a:t>
            </a: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166" y="4409631"/>
            <a:ext cx="6469405" cy="218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</a:t>
            </a:r>
            <a:r>
              <a:rPr lang="en-US" dirty="0" err="1" smtClean="0"/>
              <a:t>foreach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95958" y="1196752"/>
            <a:ext cx="96490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Στην προηγούμενη μορφή, σε κάθε επανάληψη εκτελούνται οι εντολές στο </a:t>
            </a:r>
            <a:r>
              <a:rPr lang="el-GR" sz="3200" b="1" dirty="0" err="1" smtClean="0"/>
              <a:t>group</a:t>
            </a:r>
            <a:r>
              <a:rPr lang="el-GR" sz="3200" dirty="0" smtClean="0"/>
              <a:t> και</a:t>
            </a:r>
            <a:r>
              <a:rPr lang="en-US" sz="3200" dirty="0" smtClean="0"/>
              <a:t> </a:t>
            </a:r>
            <a:r>
              <a:rPr lang="el-GR" sz="3200" dirty="0" smtClean="0"/>
              <a:t>η μεταβλητή   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sz="2800" b="1" dirty="0" smtClean="0">
                <a:solidFill>
                  <a:srgbClr val="FF0000"/>
                </a:solidFill>
              </a:rPr>
              <a:t>$</a:t>
            </a:r>
            <a:r>
              <a:rPr lang="el-GR" sz="2800" b="1" dirty="0" err="1" smtClean="0">
                <a:solidFill>
                  <a:srgbClr val="FF0000"/>
                </a:solidFill>
              </a:rPr>
              <a:t>value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λαμβάνει την επόμενη τιμή στον πίνακα αλλά και </a:t>
            </a:r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μεταβλητή </a:t>
            </a:r>
            <a:r>
              <a:rPr lang="el-GR" sz="2800" b="1" dirty="0" smtClean="0">
                <a:solidFill>
                  <a:srgbClr val="FF0000"/>
                </a:solidFill>
              </a:rPr>
              <a:t>$</a:t>
            </a:r>
            <a:r>
              <a:rPr lang="el-GR" sz="2800" b="1" dirty="0" err="1" smtClean="0">
                <a:solidFill>
                  <a:srgbClr val="FF0000"/>
                </a:solidFill>
              </a:rPr>
              <a:t>key</a:t>
            </a:r>
            <a:r>
              <a:rPr lang="el-GR" sz="2800" b="1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/>
              <a:t>παίρνει το κλειδί σε εκείνη την θέση στον πίνακα. Και αυτή η μορφή της δομής δεν επηρεάζει τον πραγματικό πίνακα.</a:t>
            </a:r>
          </a:p>
          <a:p>
            <a:pPr lvl="1">
              <a:buFont typeface="Wingdings" pitchFamily="2" charset="2"/>
              <a:buChar char="ü"/>
            </a:pPr>
            <a:endParaRPr lang="el-GR" sz="3200" dirty="0" smtClean="0"/>
          </a:p>
          <a:p>
            <a:r>
              <a:rPr lang="el-GR" sz="3200" dirty="0" smtClean="0"/>
              <a:t> Το επόμενο παράδειγμα δείχνει την χρήση αυτής της μορφής της δομής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 δομή </a:t>
            </a:r>
            <a:r>
              <a:rPr lang="en-US" dirty="0" err="1" smtClean="0"/>
              <a:t>foreach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2" y="1223962"/>
            <a:ext cx="9001000" cy="543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Στοιβάδες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23950" y="1412776"/>
            <a:ext cx="9829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Το τελευταίο </a:t>
            </a:r>
            <a:r>
              <a:rPr lang="el-GR" sz="3200" dirty="0" err="1" smtClean="0"/>
              <a:t>σημεί</a:t>
            </a:r>
            <a:r>
              <a:rPr lang="en-US" sz="3200" dirty="0" smtClean="0"/>
              <a:t>o</a:t>
            </a:r>
            <a:r>
              <a:rPr lang="el-GR" sz="3200" dirty="0" smtClean="0"/>
              <a:t> που θα εξετάσουμε στους πίνακες είναι η χρήση τους με</a:t>
            </a:r>
            <a:r>
              <a:rPr lang="en-US" sz="3200" dirty="0" smtClean="0"/>
              <a:t> </a:t>
            </a:r>
            <a:r>
              <a:rPr lang="el-GR" sz="3200" dirty="0" smtClean="0"/>
              <a:t>την μορφή στοιβάδας. </a:t>
            </a:r>
            <a:r>
              <a:rPr lang="el-GR" sz="3200" b="1" dirty="0" smtClean="0"/>
              <a:t>Στοιβάδες</a:t>
            </a:r>
            <a:r>
              <a:rPr lang="el-GR" sz="3200" dirty="0" smtClean="0"/>
              <a:t> είναι δομές δεδομένων στις οποίες</a:t>
            </a:r>
            <a:r>
              <a:rPr lang="en-US" sz="3200" dirty="0" smtClean="0"/>
              <a:t> </a:t>
            </a:r>
            <a:r>
              <a:rPr lang="el-GR" sz="3200" dirty="0" smtClean="0"/>
              <a:t>επιτρέπονται δύο πράξεις: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Η εισαγωγή ενός στοιχείο στο τέλος της στοιβάδας (κορυφή).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l-GR" sz="3200" dirty="0" smtClean="0"/>
              <a:t>Η εξαγωγή ενός στοιχείου από το τέλος της στοιβάδας.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Στοιβάδες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958" y="1844824"/>
            <a:ext cx="98290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Για να καταλάβουμε καλύτερα την δομή της θα πρέπει να την φανταστούμε σαν</a:t>
            </a:r>
            <a:r>
              <a:rPr lang="en-US" sz="3200" dirty="0" smtClean="0"/>
              <a:t> </a:t>
            </a:r>
            <a:r>
              <a:rPr lang="el-GR" sz="3200" dirty="0" smtClean="0"/>
              <a:t>μία σειρά από πιάτα. Μπορούμε μόνον να πάρουμε το επάνω πιάτο ή να</a:t>
            </a:r>
            <a:r>
              <a:rPr lang="en-US" sz="3200" dirty="0" smtClean="0"/>
              <a:t> </a:t>
            </a:r>
            <a:r>
              <a:rPr lang="el-GR" sz="3200" dirty="0" smtClean="0"/>
              <a:t>βάλουμε κάποιο άλλο πάνω από αυτό.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Στοιβάδες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958" y="1484784"/>
            <a:ext cx="982900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πρώτη συνάρτηση που θα εξετάσουμε είναι η συνάρτηση</a:t>
            </a:r>
            <a:r>
              <a:rPr lang="en-US" sz="3200" dirty="0" smtClean="0"/>
              <a:t> </a:t>
            </a:r>
            <a:r>
              <a:rPr lang="el-GR" sz="3200" b="1" dirty="0" err="1" smtClean="0">
                <a:solidFill>
                  <a:srgbClr val="FF0000"/>
                </a:solidFill>
              </a:rPr>
              <a:t>array_push</a:t>
            </a:r>
            <a:r>
              <a:rPr lang="el-GR" sz="3200" b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err="1" smtClean="0">
                <a:solidFill>
                  <a:srgbClr val="FF0000"/>
                </a:solidFill>
              </a:rPr>
              <a:t>array,value</a:t>
            </a:r>
            <a:r>
              <a:rPr lang="el-GR" sz="3200" b="1" dirty="0" smtClean="0">
                <a:solidFill>
                  <a:srgbClr val="FF0000"/>
                </a:solidFill>
              </a:rPr>
              <a:t>)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Η συνάρτηση αυτή τοποθετεί την τιμή </a:t>
            </a:r>
            <a:r>
              <a:rPr lang="el-GR" sz="2800" dirty="0" err="1" smtClean="0"/>
              <a:t>value</a:t>
            </a:r>
            <a:r>
              <a:rPr lang="el-GR" sz="2800" dirty="0" smtClean="0"/>
              <a:t> στο τέλος</a:t>
            </a:r>
            <a:r>
              <a:rPr lang="en-US" sz="2800" dirty="0" smtClean="0"/>
              <a:t> </a:t>
            </a:r>
            <a:r>
              <a:rPr lang="el-GR" sz="2800" dirty="0" smtClean="0"/>
              <a:t>του </a:t>
            </a:r>
            <a:r>
              <a:rPr lang="el-GR" sz="2800" dirty="0" err="1" smtClean="0"/>
              <a:t>array</a:t>
            </a:r>
            <a:r>
              <a:rPr lang="el-GR" sz="2800" dirty="0" smtClean="0"/>
              <a:t> και επιστρέφει το νέο πλήθος στοιχείων που έχει ο πίνακας. </a:t>
            </a:r>
            <a:endParaRPr lang="en-US" sz="28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</a:t>
            </a:r>
            <a:r>
              <a:rPr lang="en-US" sz="2800" dirty="0" smtClean="0"/>
              <a:t> </a:t>
            </a:r>
            <a:r>
              <a:rPr lang="el-GR" sz="2800" dirty="0" smtClean="0"/>
              <a:t>θέλουμε μπορούμε να προσθέσουμε περισσότερα στοιχεία στον πίνακα βάζοντας</a:t>
            </a:r>
            <a:r>
              <a:rPr lang="en-US" sz="2800" dirty="0" smtClean="0"/>
              <a:t> </a:t>
            </a:r>
            <a:r>
              <a:rPr lang="el-GR" sz="2800" dirty="0" smtClean="0"/>
              <a:t>και τρίτο και τέταρτο όρισμα στην συνάρτηση</a:t>
            </a:r>
            <a:r>
              <a:rPr lang="el-GR" sz="3200" dirty="0" smtClean="0"/>
              <a:t>. </a:t>
            </a:r>
            <a:endParaRPr lang="en-US" sz="3200" dirty="0" smtClean="0"/>
          </a:p>
          <a:p>
            <a:pPr>
              <a:buFont typeface="Wingdings" pitchFamily="2" charset="2"/>
              <a:buChar char="ü"/>
            </a:pPr>
            <a:endParaRPr lang="en-US" sz="3200" dirty="0" smtClean="0"/>
          </a:p>
          <a:p>
            <a:r>
              <a:rPr lang="el-GR" sz="3200" dirty="0" smtClean="0"/>
              <a:t>Στο επόμενο παράδειγμα οι ζυγοί</a:t>
            </a:r>
            <a:r>
              <a:rPr lang="en-US" sz="3200" dirty="0" smtClean="0"/>
              <a:t> </a:t>
            </a:r>
            <a:r>
              <a:rPr lang="el-GR" sz="3200" dirty="0" smtClean="0"/>
              <a:t>αριθμοί από το 2 έως και το 100 τοποθετούνται σε έναν πίνακα: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Στοιβάδες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014" y="1628800"/>
            <a:ext cx="8640960" cy="496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3861" y="1614400"/>
            <a:ext cx="9373267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Ηλεκτρονικό εμπόριο</a:t>
            </a:r>
            <a:endParaRPr lang="el-GR" b="1" dirty="0">
              <a:solidFill>
                <a:schemeClr val="tx1"/>
              </a:solidFill>
            </a:endParaRPr>
          </a:p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Ενότητα 9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Χρήση Πινάκων στο Ηλεκτρονικό εμπόριο (ΙΙΙ)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42" y="5827943"/>
            <a:ext cx="1806032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0515" y="5591697"/>
            <a:ext cx="4921661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1" y="4257"/>
            <a:ext cx="8509359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3809" y="4257"/>
            <a:ext cx="2528765" cy="123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Στοιβάδες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95958" y="1484784"/>
            <a:ext cx="98290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Η δεύτερη συνάρτηση που θα εξετάσουμε είναι η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array_pop</a:t>
            </a:r>
            <a:r>
              <a:rPr lang="el-GR" sz="3200" b="1" dirty="0" smtClean="0">
                <a:solidFill>
                  <a:srgbClr val="FF0000"/>
                </a:solidFill>
              </a:rPr>
              <a:t>(</a:t>
            </a:r>
            <a:r>
              <a:rPr lang="el-GR" sz="3200" b="1" dirty="0" err="1" smtClean="0">
                <a:solidFill>
                  <a:srgbClr val="FF0000"/>
                </a:solidFill>
              </a:rPr>
              <a:t>array</a:t>
            </a:r>
            <a:r>
              <a:rPr lang="el-GR" sz="3200" b="1" dirty="0" smtClean="0">
                <a:solidFill>
                  <a:srgbClr val="FF0000"/>
                </a:solidFill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επιστρέφει το τελευταίο στοιχείο του πίνακα. </a:t>
            </a:r>
            <a:endParaRPr lang="en-US" sz="3200" dirty="0" smtClean="0"/>
          </a:p>
          <a:p>
            <a:pPr lvl="1">
              <a:buFont typeface="Wingdings" pitchFamily="2" charset="2"/>
              <a:buChar char="ü"/>
            </a:pPr>
            <a:r>
              <a:rPr lang="el-GR" sz="2800" dirty="0" smtClean="0"/>
              <a:t>Αν ο πίνακας είναι άδειος</a:t>
            </a:r>
            <a:r>
              <a:rPr lang="en-US" sz="2800" dirty="0" smtClean="0"/>
              <a:t> </a:t>
            </a:r>
            <a:r>
              <a:rPr lang="el-GR" sz="2800" dirty="0" smtClean="0"/>
              <a:t>επιστρέφει </a:t>
            </a:r>
            <a:r>
              <a:rPr lang="en-US" sz="2800" b="1" dirty="0" smtClean="0">
                <a:solidFill>
                  <a:srgbClr val="FF0000"/>
                </a:solidFill>
              </a:rPr>
              <a:t>NULL.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Στοιβάδες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90" y="1362074"/>
            <a:ext cx="9165958" cy="516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Ημερομηνία και ώρα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539974" y="1412776"/>
            <a:ext cx="91450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Με την βοήθεια των συναρτήσεων της γλώσσας</a:t>
            </a:r>
            <a:r>
              <a:rPr lang="en-US" sz="3200" dirty="0" smtClean="0"/>
              <a:t> </a:t>
            </a:r>
            <a:r>
              <a:rPr lang="en-US" sz="3200" b="1" dirty="0" smtClean="0"/>
              <a:t>PHP</a:t>
            </a:r>
            <a:r>
              <a:rPr lang="el-GR" sz="3200" dirty="0" smtClean="0"/>
              <a:t> μπορούμε να ανακτήσουμε την ώρα και την</a:t>
            </a:r>
            <a:r>
              <a:rPr lang="en-US" sz="3200" dirty="0" smtClean="0"/>
              <a:t> </a:t>
            </a:r>
            <a:r>
              <a:rPr lang="el-GR" sz="3200" dirty="0" smtClean="0"/>
              <a:t>ημερομηνία και να τα ενσωματώσουμε στις σελίδες μας.</a:t>
            </a:r>
            <a:endParaRPr lang="el-GR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942" y="3542531"/>
            <a:ext cx="9937104" cy="11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942" y="4581128"/>
            <a:ext cx="97880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Ημερομηνία και ώρα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251942" y="1412776"/>
            <a:ext cx="9721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date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γενικά απαιτεί ένα αλφαριθμητικό με πολλές παραμέτρους και θα ήταν χάσιμο χρόνο να τις αναλύσουμε αυτήν την στιγμή εδώ.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συνάρτηση </a:t>
            </a:r>
            <a:r>
              <a:rPr lang="el-GR" sz="3200" b="1" dirty="0" err="1" smtClean="0">
                <a:solidFill>
                  <a:srgbClr val="FF0000"/>
                </a:solidFill>
              </a:rPr>
              <a:t>time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είναι χρήσιμη για να μετρήσουμε χρονικές αποστάσεις. 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H </a:t>
            </a:r>
            <a:r>
              <a:rPr lang="el-GR" sz="3200" b="1" dirty="0" err="1" smtClean="0">
                <a:solidFill>
                  <a:srgbClr val="FF0000"/>
                </a:solidFill>
              </a:rPr>
              <a:t>getdate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και η </a:t>
            </a:r>
            <a:r>
              <a:rPr lang="el-GR" sz="3200" b="1" dirty="0" err="1" smtClean="0">
                <a:solidFill>
                  <a:srgbClr val="FF0000"/>
                </a:solidFill>
              </a:rPr>
              <a:t>localtime</a:t>
            </a:r>
            <a:r>
              <a:rPr lang="el-GR" sz="3200" b="1" dirty="0" smtClean="0">
                <a:solidFill>
                  <a:srgbClr val="FF0000"/>
                </a:solidFill>
              </a:rPr>
              <a:t>() </a:t>
            </a:r>
            <a:r>
              <a:rPr lang="el-GR" sz="3200" dirty="0" smtClean="0"/>
              <a:t>είναι οι πιο εύχρηστες και μας επιστρέφουν πληροφορία που μπορεί να διαβαστεί εύκολα από άνθρωπο.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Ημερομηνία και ώρα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603" y="1409441"/>
            <a:ext cx="10255385" cy="51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723171" y="6559552"/>
            <a:ext cx="71781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25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646501" y="2894013"/>
            <a:ext cx="5220494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9,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ΕΜΠΟΡΙΟ, Ενότητα 9,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533860" y="2132856"/>
            <a:ext cx="9621069" cy="163121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2724" y="4149083"/>
            <a:ext cx="1806032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616083" y="5085185"/>
            <a:ext cx="9511439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780527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944972" y="6237312"/>
            <a:ext cx="7499700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Ηλεκτρονικό Εμπόριο.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13851" y="2996952"/>
            <a:ext cx="6709727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767185" y="4221091"/>
            <a:ext cx="8171833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1" y="5589241"/>
            <a:ext cx="3716884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16033" y="5661251"/>
            <a:ext cx="1806032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3861" y="1412776"/>
            <a:ext cx="9396889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645887" y="2411596"/>
            <a:ext cx="5220494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522051" y="1333500"/>
            <a:ext cx="9396889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00" y="4117977"/>
            <a:ext cx="180542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61025" y="1981200"/>
            <a:ext cx="9918939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435041" y="560388"/>
            <a:ext cx="957090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10440988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7879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157" y="0"/>
            <a:ext cx="86283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00298" y="1300165"/>
            <a:ext cx="940776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Ηλεκτρονικό Εμπόριο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Πομπόρτσης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Τσούφλας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, 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Τζιόλα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2002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Εμπόριο, Αρχές και Εξελίξεις,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E. Turban,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Εκδόσεις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Γκιούρδας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Γ.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Δουκίδης</a:t>
            </a: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Ηλεκτρονικό Εμπόριο Ν. Γεωργόπουλος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Εγχειρίδιο Προγραμματισμού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Stephen Walther, Jonathan Levine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ASP Web Development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Εύκολα και γρήγορα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Java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Οδηγός Προγραμματισμού για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E-Commerce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με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XML 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και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JSP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r>
              <a:rPr lang="en-US" sz="1400" dirty="0" smtClean="0">
                <a:hlinkClick r:id="rId5"/>
              </a:rPr>
              <a:t>Apache web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err="1" smtClean="0">
                <a:hlinkClick r:id="rId6"/>
              </a:rPr>
              <a:t>Mysql</a:t>
            </a:r>
            <a:r>
              <a:rPr lang="en-US" sz="1400" dirty="0" smtClean="0">
                <a:hlinkClick r:id="rId6"/>
              </a:rPr>
              <a:t> database server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l-GR" sz="1400" dirty="0" smtClean="0">
                <a:hlinkClick r:id="rId7"/>
              </a:rPr>
              <a:t>Η γλώσσα προγραμματισμού </a:t>
            </a:r>
            <a:r>
              <a:rPr lang="en-US" sz="1400" dirty="0" err="1" smtClean="0">
                <a:hlinkClick r:id="rId7"/>
              </a:rPr>
              <a:t>php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6032" y="5827938"/>
            <a:ext cx="1806032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2061" y="5733256"/>
            <a:ext cx="3699974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534740" y="476250"/>
            <a:ext cx="9396889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522051" y="1530352"/>
            <a:ext cx="9396889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 dirty="0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 dirty="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833" y="4592640"/>
            <a:ext cx="739932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ΗΛΕΚΤΡΟΝΙΚΟ ΕΜΠΟΡΙΟ,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529572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Χρήση της </a:t>
            </a:r>
            <a:r>
              <a:rPr lang="en-US" sz="3200" dirty="0" smtClean="0"/>
              <a:t>PHP </a:t>
            </a:r>
            <a:r>
              <a:rPr lang="el-GR" sz="3200" dirty="0" smtClean="0"/>
              <a:t>για την ταξινόμηση πινάκων, εφαρμογή της δομής</a:t>
            </a:r>
            <a:r>
              <a:rPr lang="el-GR" sz="3200" b="1" i="1" dirty="0" smtClean="0"/>
              <a:t> </a:t>
            </a:r>
            <a:r>
              <a:rPr lang="en-US" sz="3200" b="1" i="1" dirty="0" err="1" smtClean="0"/>
              <a:t>foreach</a:t>
            </a:r>
            <a:r>
              <a:rPr lang="el-GR" sz="3200" b="1" i="1" dirty="0" smtClean="0"/>
              <a:t> </a:t>
            </a:r>
            <a:r>
              <a:rPr lang="el-GR" sz="3200" dirty="0" smtClean="0"/>
              <a:t>για την κίνηση μέσα σε </a:t>
            </a:r>
            <a:r>
              <a:rPr lang="el-GR" sz="3200" dirty="0" smtClean="0"/>
              <a:t>πίνακες, χρήση των πινάκων με την </a:t>
            </a:r>
            <a:r>
              <a:rPr lang="el-GR" sz="3200" dirty="0" smtClean="0"/>
              <a:t>μορφή </a:t>
            </a:r>
            <a:r>
              <a:rPr lang="el-GR" sz="3200" dirty="0" smtClean="0"/>
              <a:t>στοιβάδας, ανάκτηση της ώρας </a:t>
            </a:r>
            <a:r>
              <a:rPr lang="el-GR" sz="3200" dirty="0" smtClean="0"/>
              <a:t>και </a:t>
            </a:r>
            <a:r>
              <a:rPr lang="el-GR" sz="3200" dirty="0" smtClean="0"/>
              <a:t>της ημερομηνίας μέσω της </a:t>
            </a:r>
            <a:r>
              <a:rPr lang="en-US" sz="3200" dirty="0" smtClean="0"/>
              <a:t>PHP </a:t>
            </a:r>
            <a:r>
              <a:rPr lang="el-GR" sz="3200" dirty="0" smtClean="0"/>
              <a:t>και ενσωμάτωσή τους σε σελίδες.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476672"/>
            <a:ext cx="9396889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7195" y="13135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1212" y="1465948"/>
            <a:ext cx="9643555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Ταξινόμηση </a:t>
            </a:r>
            <a:r>
              <a:rPr lang="el-GR" sz="3200" dirty="0" smtClean="0"/>
              <a:t>πινάκων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δομή </a:t>
            </a:r>
            <a:r>
              <a:rPr lang="en-US" sz="3200" dirty="0" err="1" smtClean="0"/>
              <a:t>foreach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Στοιβάδες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Ανάκτηση ημερομηνίας </a:t>
            </a:r>
            <a:r>
              <a:rPr lang="el-GR" sz="3200" dirty="0" smtClean="0"/>
              <a:t>και </a:t>
            </a:r>
            <a:r>
              <a:rPr lang="el-GR" sz="3200" dirty="0" smtClean="0"/>
              <a:t>ώρας</a:t>
            </a:r>
            <a:r>
              <a:rPr lang="en-US" sz="3200" dirty="0" smtClean="0"/>
              <a:t> </a:t>
            </a:r>
            <a:r>
              <a:rPr lang="el-GR" sz="3200" dirty="0" smtClean="0"/>
              <a:t>με τη γλώσσα </a:t>
            </a:r>
            <a:r>
              <a:rPr lang="en-US" sz="3200" dirty="0" smtClean="0"/>
              <a:t>PHP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Ηλεκτρονικό Εμπόριο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Χρήση Πινάκων στο Ηλεκτρονικό εμπόριο (ΙΙΙ)</a:t>
            </a:r>
          </a:p>
        </p:txBody>
      </p:sp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861" y="332656"/>
            <a:ext cx="9396889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Ταξινόμηση πινάκων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10440988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ΗΛΕΚΤΡΟΝΙΚΟ ΕΜΠΟΡΙΟ</a:t>
            </a:r>
            <a:r>
              <a:rPr lang="el-GR" sz="1200" dirty="0" smtClean="0">
                <a:solidFill>
                  <a:schemeClr val="bg1"/>
                </a:solidFill>
              </a:rPr>
              <a:t>, Ενότητα 9,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3"/>
            <a:ext cx="698303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241" y="3"/>
            <a:ext cx="862747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23950" y="1268760"/>
            <a:ext cx="979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 smtClean="0"/>
              <a:t>Για την </a:t>
            </a:r>
            <a:r>
              <a:rPr lang="el-GR" sz="3200" u="sng" dirty="0" smtClean="0"/>
              <a:t>ταξινόμηση</a:t>
            </a:r>
            <a:r>
              <a:rPr lang="el-GR" sz="3200" dirty="0" smtClean="0"/>
              <a:t> πινάκων η </a:t>
            </a:r>
            <a:r>
              <a:rPr lang="el-GR" sz="3200" b="1" dirty="0" smtClean="0"/>
              <a:t>PHP</a:t>
            </a:r>
            <a:r>
              <a:rPr lang="el-GR" sz="3200" dirty="0" smtClean="0"/>
              <a:t> διαθέτει μία σειρά από συναρτήσεις</a:t>
            </a:r>
            <a:r>
              <a:rPr lang="en-US" sz="3200" dirty="0" smtClean="0"/>
              <a:t>.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652" y="2329392"/>
            <a:ext cx="10285336" cy="39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2278</TotalTime>
  <Words>1398</Words>
  <Application>Microsoft Office PowerPoint</Application>
  <PresentationFormat>Προσαρμογή</PresentationFormat>
  <Paragraphs>188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31</vt:i4>
      </vt:variant>
    </vt:vector>
  </HeadingPairs>
  <TitlesOfParts>
    <vt:vector size="34" baseType="lpstr">
      <vt:lpstr>Θέμα του Office</vt:lpstr>
      <vt:lpstr>1_Θέμα του Office</vt:lpstr>
      <vt:lpstr>2_Θέμα του Office</vt:lpstr>
      <vt:lpstr>ΗΛΕΚΤΡΟΝΙΚΟ ΕΜΠΟΡΙΟ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Ηλεκτρονικό Εμπόριο</vt:lpstr>
      <vt:lpstr>Ταξινόμηση πινάκων</vt:lpstr>
      <vt:lpstr>Η δομή foreach</vt:lpstr>
      <vt:lpstr>Η δομή foreach</vt:lpstr>
      <vt:lpstr>Η δομή foreach</vt:lpstr>
      <vt:lpstr>Η δομή foreach</vt:lpstr>
      <vt:lpstr>Η δομή foreach</vt:lpstr>
      <vt:lpstr>Η δομή foreach</vt:lpstr>
      <vt:lpstr>Στοιβάδες</vt:lpstr>
      <vt:lpstr>Στοιβάδες</vt:lpstr>
      <vt:lpstr>Στοιβάδες</vt:lpstr>
      <vt:lpstr>Στοιβάδες</vt:lpstr>
      <vt:lpstr>Στοιβάδες</vt:lpstr>
      <vt:lpstr>Στοιβάδες</vt:lpstr>
      <vt:lpstr>Ημερομηνία και ώρα</vt:lpstr>
      <vt:lpstr>Ημερομηνία και ώρα</vt:lpstr>
      <vt:lpstr>Ημερομηνία και ώρα</vt:lpstr>
      <vt:lpstr>Διαφάνεια 25</vt:lpstr>
      <vt:lpstr>Σημείωμα Αδειοδότησης</vt:lpstr>
      <vt:lpstr>Σημείωμα Αναφοράς</vt:lpstr>
      <vt:lpstr>Διαφάνεια 28</vt:lpstr>
      <vt:lpstr>Διαφάνεια 29</vt:lpstr>
      <vt:lpstr>Διαφάνεια 30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173</cp:revision>
  <dcterms:created xsi:type="dcterms:W3CDTF">2015-04-14T16:45:01Z</dcterms:created>
  <dcterms:modified xsi:type="dcterms:W3CDTF">2015-09-17T20:22:29Z</dcterms:modified>
</cp:coreProperties>
</file>