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7" r:id="rId2"/>
    <p:sldId id="256" r:id="rId3"/>
    <p:sldId id="257" r:id="rId4"/>
    <p:sldId id="259" r:id="rId5"/>
    <p:sldId id="258" r:id="rId6"/>
    <p:sldId id="260" r:id="rId7"/>
    <p:sldId id="288" r:id="rId8"/>
    <p:sldId id="265" r:id="rId9"/>
    <p:sldId id="264" r:id="rId10"/>
    <p:sldId id="289" r:id="rId11"/>
    <p:sldId id="262" r:id="rId12"/>
    <p:sldId id="290" r:id="rId13"/>
    <p:sldId id="266" r:id="rId14"/>
    <p:sldId id="291" r:id="rId15"/>
    <p:sldId id="267" r:id="rId16"/>
    <p:sldId id="292" r:id="rId17"/>
    <p:sldId id="268" r:id="rId18"/>
    <p:sldId id="293" r:id="rId19"/>
    <p:sldId id="278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el-GR"/>
    </a:defPPr>
    <a:lvl1pPr marL="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7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3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7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3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9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4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1EFCA-196A-4711-B0FF-C051BD905D5C}" type="datetimeFigureOut">
              <a:rPr lang="el-GR" smtClean="0"/>
              <a:pPr/>
              <a:t>15/8/2015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84F7D-E76B-4C85-9A39-9BACB0F37C2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7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3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7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3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9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4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1" indent="0">
              <a:buNone/>
              <a:defRPr sz="1800" b="1"/>
            </a:lvl3pPr>
            <a:lvl4pPr marL="1371467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7" indent="0">
              <a:buNone/>
              <a:defRPr sz="1600" b="1"/>
            </a:lvl6pPr>
            <a:lvl7pPr marL="2742933" indent="0">
              <a:buNone/>
              <a:defRPr sz="1600" b="1"/>
            </a:lvl7pPr>
            <a:lvl8pPr marL="3200089" indent="0">
              <a:buNone/>
              <a:defRPr sz="1600" b="1"/>
            </a:lvl8pPr>
            <a:lvl9pPr marL="3657244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1" indent="0">
              <a:buNone/>
              <a:defRPr sz="1800" b="1"/>
            </a:lvl3pPr>
            <a:lvl4pPr marL="1371467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7" indent="0">
              <a:buNone/>
              <a:defRPr sz="1600" b="1"/>
            </a:lvl6pPr>
            <a:lvl7pPr marL="2742933" indent="0">
              <a:buNone/>
              <a:defRPr sz="1600" b="1"/>
            </a:lvl7pPr>
            <a:lvl8pPr marL="3200089" indent="0">
              <a:buNone/>
              <a:defRPr sz="1600" b="1"/>
            </a:lvl8pPr>
            <a:lvl9pPr marL="3657244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6" indent="0">
              <a:buNone/>
              <a:defRPr sz="1200"/>
            </a:lvl2pPr>
            <a:lvl3pPr marL="914311" indent="0">
              <a:buNone/>
              <a:defRPr sz="1000"/>
            </a:lvl3pPr>
            <a:lvl4pPr marL="1371467" indent="0">
              <a:buNone/>
              <a:defRPr sz="900"/>
            </a:lvl4pPr>
            <a:lvl5pPr marL="1828623" indent="0">
              <a:buNone/>
              <a:defRPr sz="900"/>
            </a:lvl5pPr>
            <a:lvl6pPr marL="2285777" indent="0">
              <a:buNone/>
              <a:defRPr sz="900"/>
            </a:lvl6pPr>
            <a:lvl7pPr marL="2742933" indent="0">
              <a:buNone/>
              <a:defRPr sz="900"/>
            </a:lvl7pPr>
            <a:lvl8pPr marL="3200089" indent="0">
              <a:buNone/>
              <a:defRPr sz="900"/>
            </a:lvl8pPr>
            <a:lvl9pPr marL="3657244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11" indent="0">
              <a:buNone/>
              <a:defRPr sz="2400"/>
            </a:lvl3pPr>
            <a:lvl4pPr marL="1371467" indent="0">
              <a:buNone/>
              <a:defRPr sz="2000"/>
            </a:lvl4pPr>
            <a:lvl5pPr marL="1828623" indent="0">
              <a:buNone/>
              <a:defRPr sz="2000"/>
            </a:lvl5pPr>
            <a:lvl6pPr marL="2285777" indent="0">
              <a:buNone/>
              <a:defRPr sz="2000"/>
            </a:lvl6pPr>
            <a:lvl7pPr marL="2742933" indent="0">
              <a:buNone/>
              <a:defRPr sz="2000"/>
            </a:lvl7pPr>
            <a:lvl8pPr marL="3200089" indent="0">
              <a:buNone/>
              <a:defRPr sz="2000"/>
            </a:lvl8pPr>
            <a:lvl9pPr marL="3657244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6" indent="0">
              <a:buNone/>
              <a:defRPr sz="1200"/>
            </a:lvl2pPr>
            <a:lvl3pPr marL="914311" indent="0">
              <a:buNone/>
              <a:defRPr sz="1000"/>
            </a:lvl3pPr>
            <a:lvl4pPr marL="1371467" indent="0">
              <a:buNone/>
              <a:defRPr sz="900"/>
            </a:lvl4pPr>
            <a:lvl5pPr marL="1828623" indent="0">
              <a:buNone/>
              <a:defRPr sz="900"/>
            </a:lvl5pPr>
            <a:lvl6pPr marL="2285777" indent="0">
              <a:buNone/>
              <a:defRPr sz="900"/>
            </a:lvl6pPr>
            <a:lvl7pPr marL="2742933" indent="0">
              <a:buNone/>
              <a:defRPr sz="900"/>
            </a:lvl7pPr>
            <a:lvl8pPr marL="3200089" indent="0">
              <a:buNone/>
              <a:defRPr sz="900"/>
            </a:lvl8pPr>
            <a:lvl9pPr marL="3657244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1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7" indent="-342867" algn="l" defTabSz="91431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8" indent="-285722" algn="l" defTabSz="91431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9" indent="-228577" algn="l" defTabSz="9143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4" indent="-228577" algn="l" defTabSz="91431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0" indent="-228577" algn="l" defTabSz="91431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6" indent="-228577" algn="l" defTabSz="9143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1" indent="-228577" algn="l" defTabSz="9143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7" indent="-228577" algn="l" defTabSz="9143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2" indent="-228577" algn="l" defTabSz="9143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1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7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3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3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9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4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LOGO12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Μακροοικονομική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: Οικονομική μεγέθυνση (Μέρος Α)</a:t>
            </a:r>
            <a:endParaRPr lang="el-GR" sz="2800" b="1" dirty="0" smtClean="0"/>
          </a:p>
          <a:p>
            <a:endParaRPr lang="el-GR" sz="2800" dirty="0" smtClean="0"/>
          </a:p>
          <a:p>
            <a:r>
              <a:rPr lang="el-GR" sz="2800" dirty="0" err="1" smtClean="0"/>
              <a:t>Καραμάνης</a:t>
            </a:r>
            <a:r>
              <a:rPr lang="el-GR" sz="2800" dirty="0" smtClean="0"/>
              <a:t>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0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l-GR" b="1" dirty="0" smtClean="0">
                <a:latin typeface="Comic Sans MS" pitchFamily="66" charset="0"/>
              </a:rPr>
              <a:t>Βασικό χαρακτηριστικό </a:t>
            </a:r>
            <a:r>
              <a:rPr lang="el-GR" dirty="0" smtClean="0">
                <a:latin typeface="Comic Sans MS" pitchFamily="66" charset="0"/>
              </a:rPr>
              <a:t>: αποτελεί παραγμένο συντελεστή παραγωγής </a:t>
            </a:r>
            <a:r>
              <a:rPr lang="en-US" dirty="0" smtClean="0">
                <a:latin typeface="Comic Sans MS" pitchFamily="66" charset="0"/>
              </a:rPr>
              <a:t>                     </a:t>
            </a:r>
            <a:r>
              <a:rPr lang="el-GR" dirty="0" smtClean="0">
                <a:latin typeface="Comic Sans MS" pitchFamily="66" charset="0"/>
              </a:rPr>
              <a:t>( δηλαδή είναι εισροή στην παραγωγική διαδικασία , ενώ στο παρελθόν υπήρξε αποτέλεσμα εκροής από την παραγωγική διαδικασία).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5" name="1 - Τίτλο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1. ΦΥΣΙΚΟ ΚΕΦΑΛΑΙΟ (2) από (2)</a:t>
            </a: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95536" cy="404664"/>
          </a:xfrm>
          <a:prstGeom prst="rect">
            <a:avLst/>
          </a:prstGeo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57200" y="500064"/>
            <a:ext cx="8229600" cy="917575"/>
          </a:xfrm>
          <a:prstGeom prst="rect">
            <a:avLst/>
          </a:prstGeom>
        </p:spPr>
        <p:txBody>
          <a:bodyPr vert="horz" lIns="91431" tIns="45715" rIns="91431" bIns="45715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2. ΑΝΘΡΩΠΙΝΟ ΚΕΦΑΛΑΙΟ (1) από (2)</a:t>
            </a: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457200" y="1600201"/>
            <a:ext cx="8075240" cy="45259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l-GR" sz="2800" b="1" dirty="0" smtClean="0">
                <a:latin typeface="Comic Sans MS" pitchFamily="66" charset="0"/>
              </a:rPr>
              <a:t>Ανθρώπινο κεφάλαιο </a:t>
            </a:r>
            <a:r>
              <a:rPr lang="el-GR" sz="2800" dirty="0" smtClean="0">
                <a:latin typeface="Comic Sans MS" pitchFamily="66" charset="0"/>
              </a:rPr>
              <a:t>: η γνώση και τα προσόντα που αποκτούν οι εργαζόμενοι μέσω εκπαίδευσης (δημοτικό , γυμνάσιο κ.λπ.) και της εμπειρίας (πάνω στην εργασία).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l-GR" sz="2800" dirty="0" smtClean="0"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endParaRPr lang="el-GR" sz="28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b="1" dirty="0" smtClean="0">
                <a:latin typeface="Comic Sans MS" pitchFamily="66" charset="0"/>
              </a:rPr>
              <a:t>Βασικό χαρακτηριστικό : </a:t>
            </a:r>
            <a:r>
              <a:rPr lang="el-GR" dirty="0" smtClean="0">
                <a:latin typeface="Comic Sans MS" pitchFamily="66" charset="0"/>
              </a:rPr>
              <a:t>είναι συντελεστής παραγωγής που έχει παραχθεί. Απαιτεί εισροή συντελεστών όπως καθηγητές, βιβλιοθήκες κ.λπ., ενώ οι μαθητές αποτελούν το ανθρώπινο κεφάλαιο που θα χρησιμοποιηθεί στη μελλοντική παραγωγή</a:t>
            </a:r>
            <a:endParaRPr lang="el-GR" dirty="0"/>
          </a:p>
        </p:txBody>
      </p:sp>
      <p:sp>
        <p:nvSpPr>
          <p:cNvPr id="4" name="1 - Τίτλο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31" tIns="45715" rIns="91431" bIns="45715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2. ΑΝΘΡΩΠΙΝΟ ΚΕΦΑΛΑΙΟ (2) από (2)</a:t>
            </a: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95536" cy="404664"/>
          </a:xfrm>
          <a:prstGeom prst="rect">
            <a:avLst/>
          </a:prstGeo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57200" y="500064"/>
            <a:ext cx="8229600" cy="917575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3.ΤΕΧΝΟΛΟΓΙΚΗ ΓΝΩΣΗ (1) από (2) </a:t>
            </a: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l-GR" sz="3200" b="1" dirty="0" smtClean="0">
                <a:latin typeface="Comic Sans MS" pitchFamily="66" charset="0"/>
              </a:rPr>
              <a:t>Τεχνολογική γνώση: </a:t>
            </a:r>
            <a:r>
              <a:rPr lang="el-GR" sz="3200" dirty="0" smtClean="0">
                <a:latin typeface="Comic Sans MS" pitchFamily="66" charset="0"/>
              </a:rPr>
              <a:t>η κατανόηση από την κοινωνία των καλύτερων τρόπων παραγωγής αγαθών και υπηρεσιών.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l-GR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b="1" dirty="0" smtClean="0">
                <a:latin typeface="Comic Sans MS" pitchFamily="66" charset="0"/>
              </a:rPr>
              <a:t>Βασικό χαρακτηριστικό : </a:t>
            </a:r>
            <a:r>
              <a:rPr lang="el-GR" dirty="0" smtClean="0">
                <a:latin typeface="Comic Sans MS" pitchFamily="66" charset="0"/>
              </a:rPr>
              <a:t>παίρνει διάφορες μορφές , καθώς κάποια είδη τεχνολογίας γίνονται κοινή γνώση (</a:t>
            </a:r>
            <a:r>
              <a:rPr lang="el-GR" dirty="0" err="1" smtClean="0">
                <a:latin typeface="Comic Sans MS" pitchFamily="66" charset="0"/>
              </a:rPr>
              <a:t>π,χ</a:t>
            </a:r>
            <a:r>
              <a:rPr lang="el-GR" dirty="0" smtClean="0">
                <a:latin typeface="Comic Sans MS" pitchFamily="66" charset="0"/>
              </a:rPr>
              <a:t> γραμμές παραγωγής </a:t>
            </a:r>
            <a:r>
              <a:rPr lang="en-US" dirty="0" smtClean="0">
                <a:latin typeface="Comic Sans MS" pitchFamily="66" charset="0"/>
              </a:rPr>
              <a:t>ford), </a:t>
            </a:r>
            <a:r>
              <a:rPr lang="el-GR" dirty="0" smtClean="0">
                <a:latin typeface="Comic Sans MS" pitchFamily="66" charset="0"/>
              </a:rPr>
              <a:t>ενώ κάποια άλλα ιδιόκτητα (π.χ. </a:t>
            </a:r>
            <a:r>
              <a:rPr lang="en-US" dirty="0" smtClean="0">
                <a:latin typeface="Comic Sans MS" pitchFamily="66" charset="0"/>
              </a:rPr>
              <a:t>Coca Cola)</a:t>
            </a:r>
            <a:r>
              <a:rPr lang="el-GR" dirty="0" smtClean="0">
                <a:latin typeface="Comic Sans MS" pitchFamily="66" charset="0"/>
              </a:rPr>
              <a:t> και κάποια άλλα ιδιόκτητα για μικρό χρονικό διάστημα (</a:t>
            </a:r>
            <a:r>
              <a:rPr lang="el-GR" dirty="0" err="1" smtClean="0">
                <a:latin typeface="Comic Sans MS" pitchFamily="66" charset="0"/>
              </a:rPr>
              <a:t>π.χ</a:t>
            </a:r>
            <a:r>
              <a:rPr lang="el-GR" dirty="0" smtClean="0">
                <a:latin typeface="Comic Sans MS" pitchFamily="66" charset="0"/>
              </a:rPr>
              <a:t> φάρμακο).</a:t>
            </a:r>
            <a:endParaRPr lang="el-GR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l-GR" dirty="0"/>
          </a:p>
        </p:txBody>
      </p:sp>
      <p:sp>
        <p:nvSpPr>
          <p:cNvPr id="4" name="1 - Τίτλο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3.ΤΕΧΝΟΛΟΓΙΚΗ ΓΝΩΣΗ (2) από (2) </a:t>
            </a: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95536" cy="404664"/>
          </a:xfrm>
          <a:prstGeom prst="rect">
            <a:avLst/>
          </a:prstGeo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57200" y="500064"/>
            <a:ext cx="8229600" cy="917575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4.ΦΥΣΙΚΟΙ ΠΟΡΟΙ</a:t>
            </a:r>
            <a:r>
              <a:rPr lang="en-US" sz="3200" b="1" dirty="0" smtClean="0">
                <a:latin typeface="Comic Sans MS" pitchFamily="66" charset="0"/>
                <a:ea typeface="+mj-ea"/>
                <a:cs typeface="+mj-cs"/>
              </a:rPr>
              <a:t> (1) </a:t>
            </a: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από (2) </a:t>
            </a: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l-GR" sz="2800" b="1" dirty="0" smtClean="0">
                <a:latin typeface="Comic Sans MS" pitchFamily="66" charset="0"/>
              </a:rPr>
              <a:t>Φυσικοί πόροι :</a:t>
            </a:r>
            <a:r>
              <a:rPr lang="el-GR" sz="2800" dirty="0" smtClean="0">
                <a:latin typeface="Comic Sans MS" pitchFamily="66" charset="0"/>
              </a:rPr>
              <a:t> τα μέσα για την παραγωγή αγαθών και υπηρεσιών , τα οποία παρέχονται από τη φύση (π.χ. γή, αποθέματα ορυκτών κ.λπ.) και διακρίνονται σε ανανεώσιμους  (π.χ. δάσος ) και σε μη ανανεώσιμους (π.χ. πετρέλαιο).</a:t>
            </a:r>
          </a:p>
          <a:p>
            <a:pPr>
              <a:spcBef>
                <a:spcPct val="20000"/>
              </a:spcBef>
              <a:defRPr/>
            </a:pPr>
            <a:endParaRPr lang="el-GR" sz="2800" b="1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b="1" dirty="0" smtClean="0">
                <a:latin typeface="Comic Sans MS" pitchFamily="66" charset="0"/>
              </a:rPr>
              <a:t>Βασικό χαρακτηριστικό : </a:t>
            </a:r>
            <a:r>
              <a:rPr lang="el-GR" dirty="0" smtClean="0">
                <a:latin typeface="Comic Sans MS" pitchFamily="66" charset="0"/>
              </a:rPr>
              <a:t>αν και είναι σημαντικοί , δεν είναι απαραίτητοι για να είναι μια οικονομία ιδιαίτερα παραγωγική στην παραγωγή αγαθών και υπηρεσιών.</a:t>
            </a:r>
            <a:endParaRPr lang="el-GR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l-GR" dirty="0"/>
          </a:p>
        </p:txBody>
      </p:sp>
      <p:sp>
        <p:nvSpPr>
          <p:cNvPr id="4" name="1 - Τίτλο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4.ΦΥΣΙΚΟΙ ΠΟΡΟΙ</a:t>
            </a:r>
            <a:r>
              <a:rPr lang="en-US" sz="3200" b="1" dirty="0" smtClean="0">
                <a:latin typeface="Comic Sans MS" pitchFamily="66" charset="0"/>
                <a:ea typeface="+mj-ea"/>
                <a:cs typeface="+mj-cs"/>
              </a:rPr>
              <a:t> (</a:t>
            </a: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2</a:t>
            </a:r>
            <a:r>
              <a:rPr lang="en-US" sz="3200" b="1" dirty="0" smtClean="0">
                <a:latin typeface="Comic Sans MS" pitchFamily="66" charset="0"/>
                <a:ea typeface="+mj-ea"/>
                <a:cs typeface="+mj-cs"/>
              </a:rPr>
              <a:t>) </a:t>
            </a: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από (2) </a:t>
            </a: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95536" cy="404664"/>
          </a:xfrm>
          <a:prstGeom prst="rect">
            <a:avLst/>
          </a:prstGeo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57200" y="500064"/>
            <a:ext cx="8229600" cy="1056729"/>
          </a:xfrm>
          <a:prstGeom prst="rect">
            <a:avLst/>
          </a:prstGeom>
        </p:spPr>
        <p:txBody>
          <a:bodyPr vert="horz" lIns="91431" tIns="45715" rIns="91431" bIns="45715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ΣΤΗΝ ΠΡΑΞΗ : ΑΛΛΗΛΕΞΑΡΤΗΣΗ ΤΕΧΝΟΛΟΓΙΚΗΣ ΓΝΩΣΗΣ ΚΑΙ ΑΝΘΡΩΠΙΝΟΥ ΚΑΦΑΛΑΙΟΥ (1) από (2)</a:t>
            </a: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l-GR" sz="2800" dirty="0" smtClean="0">
                <a:latin typeface="Comic Sans MS" pitchFamily="66" charset="0"/>
              </a:rPr>
              <a:t>Η παραγωγικότητα των εργαζομένων εξαρτάται από την ποιότητα των συγγραμμάτων που υπάρχουν  και από το χρόνο που διέθεσαν για να μελετήσουν .</a:t>
            </a:r>
          </a:p>
          <a:p>
            <a:pPr>
              <a:spcBef>
                <a:spcPct val="20000"/>
              </a:spcBef>
              <a:defRPr/>
            </a:pPr>
            <a:endParaRPr lang="el-G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>
                <a:latin typeface="Comic Sans MS" pitchFamily="66" charset="0"/>
              </a:rPr>
              <a:t>Η τεχνολογική γνώση είναι η ποιότητα των συγγραμμάτων ,ενώ το ανθρώπινο κεφάλαιο είναι ο χρόνος που αφιέρωσε ο πληθυσμός για να τα διαβάσει.</a:t>
            </a:r>
          </a:p>
          <a:p>
            <a:pPr>
              <a:lnSpc>
                <a:spcPct val="150000"/>
              </a:lnSpc>
            </a:pPr>
            <a:endParaRPr lang="el-GR" dirty="0"/>
          </a:p>
        </p:txBody>
      </p:sp>
      <p:sp>
        <p:nvSpPr>
          <p:cNvPr id="4" name="1 - Τίτλο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31" tIns="45715" rIns="91431" bIns="45715" rtlCol="0" anchor="ctr">
            <a:normAutofit fontScale="9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ΣΤΗΝ ΠΡΑΞΗ : ΑΛΛΗΛΕΞΑΡΤΗΣΗ ΤΕΧΝΟΛΟΓΙΚΗΣ ΓΝΩΣΗΣ ΚΑΙ ΑΝΘΡΩΠΙΝΟΥ ΚΑΦΑΛΑΙΟΥ (2) από (2)</a:t>
            </a: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95536" cy="404664"/>
          </a:xfrm>
          <a:prstGeom prst="rect">
            <a:avLst/>
          </a:prstGeo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57200" y="500064"/>
            <a:ext cx="8229600" cy="917575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899593" y="476673"/>
            <a:ext cx="7704856" cy="59835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 defTabSz="1042172">
              <a:spcBef>
                <a:spcPct val="0"/>
              </a:spcBef>
              <a:defRPr/>
            </a:pPr>
            <a:r>
              <a:rPr lang="el-GR" sz="3200" b="1" dirty="0">
                <a:latin typeface="Comic Sans MS" pitchFamily="66" charset="0"/>
              </a:rPr>
              <a:t>Βιβλιογραφία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611561" y="1412775"/>
            <a:ext cx="8136904" cy="41960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286992" marR="8254">
              <a:lnSpc>
                <a:spcPts val="3240"/>
              </a:lnSpc>
            </a:pPr>
            <a:r>
              <a:rPr lang="el-GR" sz="2800" spc="190" dirty="0" smtClean="0">
                <a:latin typeface="Comic Sans MS" pitchFamily="66" charset="0"/>
                <a:cs typeface="Microsoft Sans Serif"/>
              </a:rPr>
              <a:t>Αρχές οικονομικής θεωρίας (2010) ,</a:t>
            </a:r>
            <a:r>
              <a:rPr lang="en-US" sz="2800" spc="190" dirty="0" smtClean="0">
                <a:latin typeface="Comic Sans MS" pitchFamily="66" charset="0"/>
                <a:cs typeface="Microsoft Sans Serif"/>
              </a:rPr>
              <a:t>Mankiw G.N and Taylor M.P</a:t>
            </a:r>
            <a:r>
              <a:rPr lang="el-GR" sz="2800" spc="190" dirty="0" smtClean="0">
                <a:latin typeface="Comic Sans MS" pitchFamily="66" charset="0"/>
                <a:cs typeface="Microsoft Sans Serif"/>
              </a:rPr>
              <a:t>.</a:t>
            </a:r>
          </a:p>
          <a:p>
            <a:pPr marL="286992" marR="8254">
              <a:lnSpc>
                <a:spcPts val="3240"/>
              </a:lnSpc>
            </a:pPr>
            <a:endParaRPr lang="en-US" sz="2800" spc="190" dirty="0" smtClean="0">
              <a:latin typeface="Comic Sans MS" pitchFamily="66" charset="0"/>
              <a:cs typeface="Microsoft Sans Serif"/>
            </a:endParaRPr>
          </a:p>
          <a:p>
            <a:pPr marL="286992" marR="8254">
              <a:lnSpc>
                <a:spcPts val="3240"/>
              </a:lnSpc>
            </a:pPr>
            <a:r>
              <a:rPr lang="el-GR" sz="2800" spc="190" dirty="0" smtClean="0">
                <a:latin typeface="Comic Sans MS" pitchFamily="66" charset="0"/>
                <a:cs typeface="Microsoft Sans Serif"/>
              </a:rPr>
              <a:t>Μακροοικονομική αρχές και πολιτική (2012), </a:t>
            </a:r>
            <a:r>
              <a:rPr lang="en-US" sz="2800" spc="190" dirty="0" smtClean="0">
                <a:latin typeface="Comic Sans MS" pitchFamily="66" charset="0"/>
                <a:cs typeface="Microsoft Sans Serif"/>
              </a:rPr>
              <a:t>Baumol W. and Blinder A.</a:t>
            </a:r>
            <a:endParaRPr lang="el-GR" sz="2800" spc="190" dirty="0" smtClean="0">
              <a:latin typeface="Comic Sans MS" pitchFamily="66" charset="0"/>
              <a:cs typeface="Microsoft Sans Serif"/>
            </a:endParaRPr>
          </a:p>
          <a:p>
            <a:pPr marL="286992" marR="8254">
              <a:lnSpc>
                <a:spcPts val="3240"/>
              </a:lnSpc>
            </a:pPr>
            <a:endParaRPr lang="en-US" sz="2800" spc="190" dirty="0" smtClean="0">
              <a:latin typeface="Comic Sans MS" pitchFamily="66" charset="0"/>
              <a:cs typeface="Microsoft Sans Serif"/>
            </a:endParaRPr>
          </a:p>
          <a:p>
            <a:pPr marL="286992" marR="8254">
              <a:lnSpc>
                <a:spcPts val="3240"/>
              </a:lnSpc>
            </a:pPr>
            <a:r>
              <a:rPr lang="el-GR" sz="2800" i="1" spc="190" dirty="0" smtClean="0">
                <a:latin typeface="Comic Sans MS" pitchFamily="66" charset="0"/>
                <a:cs typeface="Microsoft Sans Serif"/>
              </a:rPr>
              <a:t>Μακροοικονομική ανάλυση (2011), ΚιόχοςΠ. Παπανικολάου Γ. και Κιοχος Α.</a:t>
            </a:r>
          </a:p>
          <a:p>
            <a:pPr marL="286992" marR="8254">
              <a:lnSpc>
                <a:spcPts val="3240"/>
              </a:lnSpc>
            </a:pPr>
            <a:endParaRPr lang="el-GR" sz="2800" i="1" spc="-15" dirty="0" smtClean="0">
              <a:latin typeface="Comic Sans MS" pitchFamily="66" charset="0"/>
              <a:cs typeface="Microsoft Sans Serif"/>
            </a:endParaRPr>
          </a:p>
          <a:p>
            <a:pPr marL="286992" marR="8254">
              <a:lnSpc>
                <a:spcPts val="3240"/>
              </a:lnSpc>
            </a:pPr>
            <a:r>
              <a:rPr lang="el-GR" sz="2800" i="1" spc="-15" dirty="0" smtClean="0">
                <a:latin typeface="Comic Sans MS" pitchFamily="66" charset="0"/>
                <a:cs typeface="Microsoft Sans Serif"/>
              </a:rPr>
              <a:t>Σύγχρονη Μακροοικονομική (2005), Απέργης Ν.</a:t>
            </a:r>
            <a:endParaRPr lang="en-US" sz="2800" dirty="0" smtClean="0">
              <a:latin typeface="Comic Sans MS" pitchFamily="66" charset="0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1" y="0"/>
            <a:ext cx="6732240" cy="1187450"/>
          </a:xfrm>
          <a:prstGeom prst="rect">
            <a:avLst/>
          </a:prstGeom>
          <a:solidFill>
            <a:schemeClr val="accent2"/>
          </a:solidFill>
        </p:spPr>
        <p:txBody>
          <a:bodyPr vert="horz" lIns="104268" tIns="52134" rIns="104268" bIns="5213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7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700" dirty="0">
              <a:solidFill>
                <a:schemeClr val="bg1"/>
              </a:solidFill>
            </a:endParaRP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1" y="0"/>
            <a:ext cx="2411760" cy="1187450"/>
          </a:xfrm>
          <a:prstGeom prst="rect">
            <a:avLst/>
          </a:prstGeom>
        </p:spPr>
      </p:pic>
      <p:sp>
        <p:nvSpPr>
          <p:cNvPr id="8" name="Υπότιτλος 2"/>
          <p:cNvSpPr txBox="1">
            <a:spLocks/>
          </p:cNvSpPr>
          <p:nvPr/>
        </p:nvSpPr>
        <p:spPr>
          <a:xfrm>
            <a:off x="395536" y="1263651"/>
            <a:ext cx="8280920" cy="3965550"/>
          </a:xfrm>
          <a:prstGeom prst="rect">
            <a:avLst/>
          </a:prstGeom>
        </p:spPr>
        <p:txBody>
          <a:bodyPr vert="horz" lIns="104248" tIns="52123" rIns="104248" bIns="52123" rtlCol="0" anchor="ctr">
            <a:noAutofit/>
          </a:bodyPr>
          <a:lstStyle/>
          <a:p>
            <a:pPr defTabSz="1042477">
              <a:spcBef>
                <a:spcPct val="0"/>
              </a:spcBef>
              <a:defRPr/>
            </a:pPr>
            <a:r>
              <a:rPr lang="el-GR" sz="3200" dirty="0" smtClean="0">
                <a:latin typeface="+mj-lt"/>
                <a:ea typeface="+mj-ea"/>
                <a:cs typeface="+mj-cs"/>
              </a:rPr>
              <a:t>Τμήμα : ΧΡΗΜΑΤΟΟΙΚΟΝΟΜΙΚΗΣ &amp; ΛΟΓΙΣΤΙΚΗΣ</a:t>
            </a:r>
            <a:br>
              <a:rPr lang="el-GR" sz="3200" dirty="0" smtClean="0">
                <a:latin typeface="+mj-lt"/>
                <a:ea typeface="+mj-ea"/>
                <a:cs typeface="+mj-cs"/>
              </a:rPr>
            </a:br>
            <a:r>
              <a:rPr lang="el-GR" sz="5000" dirty="0" smtClean="0">
                <a:latin typeface="+mj-lt"/>
                <a:ea typeface="+mj-ea"/>
                <a:cs typeface="+mj-cs"/>
              </a:rPr>
              <a:t/>
            </a:r>
            <a:br>
              <a:rPr lang="el-GR" sz="5000" dirty="0" smtClean="0">
                <a:latin typeface="+mj-lt"/>
                <a:ea typeface="+mj-ea"/>
                <a:cs typeface="+mj-cs"/>
              </a:rPr>
            </a:br>
            <a:r>
              <a:rPr lang="el-GR" sz="2800" b="1" dirty="0" smtClean="0">
                <a:latin typeface="+mj-lt"/>
                <a:ea typeface="+mj-ea"/>
                <a:cs typeface="+mj-cs"/>
              </a:rPr>
              <a:t>Τίτλος Μαθήματος: 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 M</a:t>
            </a:r>
            <a:r>
              <a:rPr lang="el-GR" sz="2800" b="1" dirty="0" smtClean="0">
                <a:latin typeface="+mj-lt"/>
                <a:ea typeface="+mj-ea"/>
                <a:cs typeface="+mj-cs"/>
              </a:rPr>
              <a:t>ακροοικονομική</a:t>
            </a:r>
            <a:br>
              <a:rPr lang="el-GR" sz="2800" b="1" dirty="0" smtClean="0">
                <a:latin typeface="+mj-lt"/>
                <a:ea typeface="+mj-ea"/>
                <a:cs typeface="+mj-cs"/>
              </a:rPr>
            </a:br>
            <a:r>
              <a:rPr lang="el-GR" sz="2800" b="1" dirty="0" smtClean="0">
                <a:latin typeface="+mj-lt"/>
                <a:ea typeface="+mj-ea"/>
                <a:cs typeface="+mj-cs"/>
              </a:rPr>
              <a:t/>
            </a:r>
            <a:br>
              <a:rPr lang="el-GR" sz="2800" b="1" dirty="0" smtClean="0">
                <a:latin typeface="+mj-lt"/>
                <a:ea typeface="+mj-ea"/>
                <a:cs typeface="+mj-cs"/>
              </a:rPr>
            </a:br>
            <a:r>
              <a:rPr lang="el-GR" sz="2700" b="1" dirty="0" smtClean="0">
                <a:latin typeface="+mj-lt"/>
                <a:ea typeface="+mj-ea"/>
                <a:cs typeface="+mj-cs"/>
              </a:rPr>
              <a:t>Ενότητα : Οικονομική μεγέθυνση (Μέρος Α)</a:t>
            </a:r>
          </a:p>
          <a:p>
            <a:pPr defTabSz="1042477">
              <a:spcBef>
                <a:spcPct val="0"/>
              </a:spcBef>
              <a:defRPr/>
            </a:pPr>
            <a:endParaRPr lang="el-GR" sz="2700" b="1" dirty="0" smtClean="0">
              <a:latin typeface="+mj-lt"/>
              <a:ea typeface="+mj-ea"/>
              <a:cs typeface="+mj-cs"/>
            </a:endParaRPr>
          </a:p>
          <a:p>
            <a:pPr defTabSz="1042477">
              <a:lnSpc>
                <a:spcPts val="2964"/>
              </a:lnSpc>
              <a:spcBef>
                <a:spcPct val="0"/>
              </a:spcBef>
              <a:defRPr/>
            </a:pPr>
            <a:r>
              <a:rPr lang="el-GR" sz="23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Καραμάνης Κων/νος</a:t>
            </a:r>
          </a:p>
          <a:p>
            <a:pPr defTabSz="1042477">
              <a:lnSpc>
                <a:spcPts val="2964"/>
              </a:lnSpc>
              <a:spcBef>
                <a:spcPct val="0"/>
              </a:spcBef>
              <a:defRPr/>
            </a:pPr>
            <a:r>
              <a:rPr lang="el-GR" sz="23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Επίκουρος Καθηγητής</a:t>
            </a:r>
          </a:p>
          <a:p>
            <a:pPr defTabSz="1042477">
              <a:lnSpc>
                <a:spcPts val="2964"/>
              </a:lnSpc>
              <a:spcBef>
                <a:spcPct val="0"/>
              </a:spcBef>
              <a:defRPr/>
            </a:pPr>
            <a:r>
              <a:rPr lang="el-GR" sz="23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Πρέβεζα, 2015</a:t>
            </a:r>
          </a:p>
        </p:txBody>
      </p:sp>
      <p:pic>
        <p:nvPicPr>
          <p:cNvPr id="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217"/>
            <a:ext cx="9144000" cy="1539244"/>
          </a:xfrm>
          <a:prstGeom prst="rect">
            <a:avLst/>
          </a:prstGeom>
          <a:noFill/>
        </p:spPr>
      </p:pic>
      <p:pic>
        <p:nvPicPr>
          <p:cNvPr id="11" name="10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30" y="5013177"/>
            <a:ext cx="1440160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67544" y="145435"/>
            <a:ext cx="8062025" cy="1208868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710841"/>
            <a:ext cx="7938137" cy="3177195"/>
          </a:xfrm>
          <a:prstGeom prst="rect">
            <a:avLst/>
          </a:prstGeom>
        </p:spPr>
        <p:txBody>
          <a:bodyPr wrap="square" lIns="98466" tIns="49234" rIns="98466" bIns="49234">
            <a:spAutoFit/>
          </a:bodyPr>
          <a:lstStyle/>
          <a:p>
            <a:pPr algn="just"/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5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5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l-GR" sz="2500" dirty="0" err="1" smtClean="0">
                <a:solidFill>
                  <a:schemeClr val="bg1">
                    <a:lumMod val="50000"/>
                  </a:schemeClr>
                </a:solidFill>
              </a:rPr>
              <a:t>Καραμάνης</a:t>
            </a:r>
            <a:r>
              <a:rPr lang="el-GR" sz="2500" dirty="0" smtClean="0">
                <a:solidFill>
                  <a:schemeClr val="bg1">
                    <a:lumMod val="50000"/>
                  </a:schemeClr>
                </a:solidFill>
              </a:rPr>
              <a:t> Κωνσταντίνος&gt;.</a:t>
            </a:r>
            <a:endParaRPr lang="el-GR" sz="25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 smtClean="0">
                <a:solidFill>
                  <a:schemeClr val="bg1">
                    <a:lumMod val="50000"/>
                  </a:schemeClr>
                </a:solidFill>
              </a:rPr>
              <a:t>&lt;Μακροοικονομική&gt;. </a:t>
            </a:r>
            <a:endParaRPr lang="el-GR" sz="25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5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http://eclass.teiep.gr/OpenClass/courses/ACC</a:t>
            </a:r>
            <a:r>
              <a:rPr lang="el-GR" sz="25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101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  /</a:t>
            </a:r>
            <a:endParaRPr lang="en-US" sz="25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5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323528" cy="541828"/>
          </a:xfrm>
          <a:prstGeom prst="rect">
            <a:avLst/>
          </a:prstGeom>
        </p:spPr>
      </p:pic>
      <p:pic>
        <p:nvPicPr>
          <p:cNvPr id="15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85597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539553" y="577483"/>
            <a:ext cx="8062025" cy="864096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503831"/>
            <a:ext cx="8425932" cy="2130755"/>
          </a:xfrm>
          <a:prstGeom prst="rect">
            <a:avLst/>
          </a:prstGeom>
        </p:spPr>
        <p:txBody>
          <a:bodyPr wrap="square" lIns="98466" tIns="49234" rIns="98466" bIns="49234">
            <a:spAutoFit/>
          </a:bodyPr>
          <a:lstStyle/>
          <a:p>
            <a:pPr algn="just"/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2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2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6012560"/>
            <a:ext cx="6568081" cy="376429"/>
          </a:xfrm>
          <a:prstGeom prst="rect">
            <a:avLst/>
          </a:prstGeom>
        </p:spPr>
        <p:txBody>
          <a:bodyPr wrap="square" lIns="98466" tIns="49234" rIns="98466" bIns="49234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5940412"/>
            <a:ext cx="684566" cy="530317"/>
          </a:xfrm>
          <a:prstGeom prst="rect">
            <a:avLst/>
          </a:prstGeom>
        </p:spPr>
        <p:txBody>
          <a:bodyPr wrap="none" lIns="98466" tIns="49234" rIns="98466" bIns="49234">
            <a:spAutoFit/>
          </a:bodyPr>
          <a:lstStyle/>
          <a:p>
            <a:r>
              <a:rPr lang="el-GR" sz="28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4638422"/>
            <a:ext cx="8329920" cy="776538"/>
          </a:xfrm>
          <a:prstGeom prst="rect">
            <a:avLst/>
          </a:prstGeom>
        </p:spPr>
        <p:txBody>
          <a:bodyPr wrap="square" lIns="98466" tIns="49234" rIns="98466" bIns="49234">
            <a:spAutoFit/>
          </a:bodyPr>
          <a:lstStyle/>
          <a:p>
            <a:pPr algn="just"/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2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8" y="3861049"/>
            <a:ext cx="1581685" cy="553393"/>
          </a:xfrm>
          <a:prstGeom prst="rect">
            <a:avLst/>
          </a:prstGeom>
        </p:spPr>
      </p:pic>
      <p:pic>
        <p:nvPicPr>
          <p:cNvPr id="9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323528" cy="541828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85597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3" y="2107531"/>
            <a:ext cx="5876239" cy="1052629"/>
          </a:xfrm>
          <a:prstGeom prst="rect">
            <a:avLst/>
          </a:prstGeom>
        </p:spPr>
        <p:txBody>
          <a:bodyPr wrap="square" lIns="98466" tIns="49234" rIns="98466" bIns="49234">
            <a:spAutoFit/>
          </a:bodyPr>
          <a:lstStyle/>
          <a:p>
            <a:pPr algn="ctr"/>
            <a:r>
              <a:rPr lang="el-GR" sz="60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990094"/>
            <a:ext cx="7156721" cy="1084315"/>
          </a:xfrm>
          <a:prstGeom prst="rect">
            <a:avLst/>
          </a:prstGeom>
        </p:spPr>
        <p:txBody>
          <a:bodyPr wrap="square" lIns="98466" tIns="49234" rIns="98466" bIns="49234">
            <a:spAutoFit/>
          </a:bodyPr>
          <a:lstStyle/>
          <a:p>
            <a:pPr algn="r"/>
            <a:r>
              <a:rPr lang="el-GR" sz="3200" b="1" dirty="0"/>
              <a:t>Επεξεργασία: </a:t>
            </a:r>
            <a:r>
              <a:rPr lang="el-GR" sz="3200" b="1" dirty="0" smtClean="0"/>
              <a:t>&lt;Θάνου Σοφία&gt;</a:t>
            </a:r>
            <a:endParaRPr lang="el-GR" sz="3200" b="1" dirty="0"/>
          </a:p>
          <a:p>
            <a:pPr algn="r"/>
            <a:r>
              <a:rPr lang="el-GR" sz="3200" dirty="0" smtClean="0"/>
              <a:t>&lt;Πρέβεζα&gt;, 2015</a:t>
            </a:r>
            <a:endParaRPr lang="el-GR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2" y="5307668"/>
            <a:ext cx="3255169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1" y="5556285"/>
            <a:ext cx="1581685" cy="553393"/>
          </a:xfrm>
          <a:prstGeom prst="rect">
            <a:avLst/>
          </a:prstGeom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323528" cy="541828"/>
          </a:xfrm>
          <a:prstGeom prst="rect">
            <a:avLst/>
          </a:prstGeom>
        </p:spPr>
      </p:pic>
      <p:pic>
        <p:nvPicPr>
          <p:cNvPr id="8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85597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1" y="6559382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17212" y="2893915"/>
            <a:ext cx="4572000" cy="1052629"/>
          </a:xfrm>
          <a:prstGeom prst="rect">
            <a:avLst/>
          </a:prstGeom>
        </p:spPr>
        <p:txBody>
          <a:bodyPr lIns="98466" tIns="49234" rIns="98466" bIns="49234">
            <a:spAutoFit/>
          </a:bodyPr>
          <a:lstStyle/>
          <a:p>
            <a:pPr algn="ctr"/>
            <a:r>
              <a:rPr lang="el-GR" sz="60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401815" cy="54182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85597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8" y="491073"/>
            <a:ext cx="8062025" cy="71779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2" y="1904740"/>
            <a:ext cx="7765365" cy="4469857"/>
          </a:xfrm>
          <a:prstGeom prst="rect">
            <a:avLst/>
          </a:prstGeom>
        </p:spPr>
        <p:txBody>
          <a:bodyPr wrap="square" lIns="98466" tIns="49234" rIns="98466" bIns="49234">
            <a:spAutoFit/>
          </a:bodyPr>
          <a:lstStyle/>
          <a:p>
            <a:pPr algn="just"/>
            <a:r>
              <a:rPr lang="el-GR" sz="28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800" dirty="0">
              <a:solidFill>
                <a:schemeClr val="bg1">
                  <a:lumMod val="50000"/>
                </a:schemeClr>
              </a:solidFill>
            </a:endParaRPr>
          </a:p>
          <a:p>
            <a:pPr marL="369249" indent="-369249" algn="just">
              <a:buFont typeface="Arial" pitchFamily="34" charset="0"/>
              <a:buChar char="•"/>
            </a:pPr>
            <a:r>
              <a:rPr lang="el-GR" sz="28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69249" indent="-369249" algn="just">
              <a:buFont typeface="Arial" pitchFamily="34" charset="0"/>
              <a:buChar char="•"/>
            </a:pPr>
            <a:r>
              <a:rPr lang="el-GR" sz="28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8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800" dirty="0">
              <a:solidFill>
                <a:schemeClr val="bg1">
                  <a:lumMod val="50000"/>
                </a:schemeClr>
              </a:solidFill>
            </a:endParaRPr>
          </a:p>
          <a:p>
            <a:pPr marL="369249" indent="-369249" algn="just">
              <a:buFont typeface="Arial" pitchFamily="34" charset="0"/>
              <a:buChar char="•"/>
            </a:pPr>
            <a:r>
              <a:rPr lang="el-GR" sz="28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69249" indent="-369249" algn="just">
              <a:buFont typeface="Arial" pitchFamily="34" charset="0"/>
              <a:buChar char="•"/>
            </a:pPr>
            <a:r>
              <a:rPr lang="el-GR" sz="28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8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8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8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23528" cy="54182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85597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3" y="5733257"/>
            <a:ext cx="3240360" cy="77122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23528" cy="451523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395536" y="1"/>
            <a:ext cx="828092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457200" y="500064"/>
            <a:ext cx="8229600" cy="917575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+mj-lt"/>
                <a:ea typeface="+mj-ea"/>
                <a:cs typeface="+mj-cs"/>
              </a:rPr>
              <a:t>Άδειες Χρήσης</a:t>
            </a:r>
            <a:endParaRPr lang="el-GR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Subtitle 8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l-GR" sz="2800" dirty="0" smtClean="0"/>
          </a:p>
          <a:p>
            <a:pPr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Το παρόν εκπαιδευτικό υλικό υπόκειται σε άδειες χρήσης Creative Commons. </a:t>
            </a:r>
          </a:p>
          <a:p>
            <a:pPr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5" y="5357827"/>
            <a:ext cx="1581685" cy="4611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7"/>
            <a:ext cx="9144000" cy="1539244"/>
          </a:xfrm>
          <a:prstGeom prst="rect">
            <a:avLst/>
          </a:prstGeom>
          <a:noFill/>
        </p:spPr>
      </p:pic>
      <p:pic>
        <p:nvPicPr>
          <p:cNvPr id="11" name="10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30" y="5013177"/>
            <a:ext cx="1440160" cy="50405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764704"/>
            <a:ext cx="8229600" cy="936104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+mj-lt"/>
                <a:ea typeface="+mj-ea"/>
                <a:cs typeface="+mj-cs"/>
              </a:rPr>
              <a:t>Χρηματοδότηση</a:t>
            </a:r>
            <a:endParaRPr lang="el-GR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596" y="1643051"/>
            <a:ext cx="8229600" cy="3400436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342852" indent="-342852" algn="just">
              <a:spcBef>
                <a:spcPct val="20000"/>
              </a:spcBef>
              <a:defRPr/>
            </a:pPr>
            <a:r>
              <a:rPr lang="el-GR" altLang="el-GR" sz="2000" dirty="0" smtClean="0"/>
              <a:t>      Το έργο υλοποιείται στο πλαίσιο του Επιχειρησιακού Προγράμματος «</a:t>
            </a:r>
            <a:r>
              <a:rPr lang="el-GR" altLang="el-GR" sz="2000" b="1" dirty="0" smtClean="0"/>
              <a:t>Εκπαίδευση και Δια Βίου Μάθηση</a:t>
            </a:r>
            <a:r>
              <a:rPr lang="el-GR" altLang="el-GR" sz="2000" dirty="0" smtClean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52" indent="-342852" algn="just">
              <a:spcBef>
                <a:spcPct val="20000"/>
              </a:spcBef>
              <a:defRPr/>
            </a:pPr>
            <a:r>
              <a:rPr lang="el-GR" altLang="el-GR" sz="2000" dirty="0" smtClean="0"/>
              <a:t>       Το έργο «</a:t>
            </a:r>
            <a:r>
              <a:rPr lang="el-GR" altLang="el-GR" sz="2000" b="1" dirty="0" smtClean="0"/>
              <a:t>Ανοικτά Ακαδημαϊκά Μαθήματα στο TEI Ηπείρου</a:t>
            </a:r>
            <a:r>
              <a:rPr lang="el-GR" altLang="el-GR" sz="2000" dirty="0" smtClean="0"/>
              <a:t>» έχει χρηματοδοτήσει μόνο τη αναδιαμόρφωση του εκπαιδευτικού υλικού.</a:t>
            </a:r>
          </a:p>
          <a:p>
            <a:pPr marL="342852" indent="-342852" algn="just">
              <a:spcBef>
                <a:spcPct val="20000"/>
              </a:spcBef>
              <a:defRPr/>
            </a:pPr>
            <a:r>
              <a:rPr lang="el-GR" altLang="el-GR" sz="2000" dirty="0" smtClean="0"/>
              <a:t>      Το παρόν εκπαιδευτικό υλικό έχει αναπτυχθεί στα πλαίσια του εκπαιδευτικού έργου του διδάσκοντα.</a:t>
            </a:r>
            <a:endParaRPr lang="el-GR" altLang="el-GR" sz="20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323528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395536" y="1"/>
            <a:ext cx="828092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95536" cy="404664"/>
          </a:xfrm>
          <a:prstGeom prst="rect">
            <a:avLst/>
          </a:prstGeo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57200" y="500064"/>
            <a:ext cx="8229600" cy="917575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+mj-lt"/>
                <a:ea typeface="+mj-ea"/>
                <a:cs typeface="+mj-cs"/>
              </a:rPr>
              <a:t>Σκοποί  ενότητας</a:t>
            </a:r>
            <a:endParaRPr lang="el-GR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l-GR" sz="2400" b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609600" y="17526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l-GR" sz="2400" dirty="0" smtClean="0">
                <a:latin typeface="Comic Sans MS" pitchFamily="66" charset="0"/>
              </a:rPr>
              <a:t>Σκοπός της παρούσας ενότητας είναι να αναλυθεί η έννοια της οικονομικής μεγέθυνσης, </a:t>
            </a:r>
            <a:r>
              <a:rPr lang="el-GR" sz="2400" dirty="0" smtClean="0">
                <a:latin typeface="Comic Sans MS" pitchFamily="66" charset="0"/>
              </a:rPr>
              <a:t>και να </a:t>
            </a:r>
            <a:r>
              <a:rPr lang="el-GR" sz="2400" dirty="0" smtClean="0">
                <a:latin typeface="Comic Sans MS" pitchFamily="66" charset="0"/>
              </a:rPr>
              <a:t>παρουσιαστούν οι παράγοντες αύξησης αλλά και επιβάρυνσης της παραγωγικότητας στην </a:t>
            </a:r>
            <a:r>
              <a:rPr lang="el-GR" sz="2400" dirty="0" smtClean="0">
                <a:latin typeface="Comic Sans MS" pitchFamily="66" charset="0"/>
              </a:rPr>
              <a:t>οικονομία</a:t>
            </a:r>
            <a:r>
              <a:rPr lang="el-GR" sz="2400" dirty="0" smtClean="0">
                <a:latin typeface="Comic Sans MS" pitchFamily="66" charset="0"/>
              </a:rPr>
              <a:t>.</a:t>
            </a:r>
            <a:endParaRPr lang="el-GR" sz="2400" dirty="0" smtClean="0"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endParaRPr lang="el-GR" sz="2400" dirty="0" smtClean="0"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l-GR" sz="2400" b="1" dirty="0" smtClean="0">
                <a:latin typeface="Comic Sans MS" pitchFamily="66" charset="0"/>
              </a:rPr>
              <a:t>Λέξεις κλειδιά: </a:t>
            </a:r>
            <a:r>
              <a:rPr lang="el-GR" sz="2400" dirty="0" smtClean="0">
                <a:latin typeface="Comic Sans MS" pitchFamily="66" charset="0"/>
              </a:rPr>
              <a:t>Φυσικό κεφάλαιο, ανθρώπινο κεφάλαιο, τεχνολογική γνώση, φυσικοί πόροι, παραγωγικότητα, </a:t>
            </a:r>
            <a:r>
              <a:rPr lang="el-GR" sz="2400" dirty="0" smtClean="0">
                <a:latin typeface="Comic Sans MS" pitchFamily="66" charset="0"/>
              </a:rPr>
              <a:t>κυβερνητική αναπτυξιακή πολιτική.</a:t>
            </a:r>
            <a:endParaRPr lang="el-GR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95536" cy="404664"/>
          </a:xfrm>
          <a:prstGeom prst="rect">
            <a:avLst/>
          </a:prstGeo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57200" y="500064"/>
            <a:ext cx="8229600" cy="917575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ΟΙΚΟΝΟΜΙΚΗ ΜΕΓΕΘΥΝΣΗ</a:t>
            </a:r>
            <a:r>
              <a:rPr lang="en-US" sz="3200" b="1" dirty="0" smtClean="0">
                <a:latin typeface="Comic Sans MS" pitchFamily="66" charset="0"/>
                <a:ea typeface="+mj-ea"/>
                <a:cs typeface="+mj-cs"/>
              </a:rPr>
              <a:t> (1) </a:t>
            </a: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από (2)</a:t>
            </a: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l-GR" sz="2800" dirty="0" smtClean="0">
                <a:latin typeface="Comic Sans MS" pitchFamily="66" charset="0"/>
              </a:rPr>
              <a:t>Είναι η μακροχρόνια ετήσια  αύξηση του πραγματικού ΑΕΠ και εξαρτάται από την :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el-GR" sz="2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l-GR" sz="2800" b="1" dirty="0">
                <a:latin typeface="Comic Sans MS" pitchFamily="66" charset="0"/>
              </a:rPr>
              <a:t> </a:t>
            </a:r>
            <a:r>
              <a:rPr lang="el-GR" sz="2800" b="1" dirty="0" smtClean="0">
                <a:latin typeface="Comic Sans MS" pitchFamily="66" charset="0"/>
              </a:rPr>
              <a:t>Παραγωγικότητα </a:t>
            </a:r>
            <a:r>
              <a:rPr lang="el-GR" sz="2800" dirty="0" smtClean="0">
                <a:latin typeface="Comic Sans MS" pitchFamily="66" charset="0"/>
              </a:rPr>
              <a:t> : η ποσότητα των αγαθών και υπηρεσιών που παράγει ένας εργαζόμενος σε κάθε ώρα εργασίας.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l-GR" sz="2800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el-GR" sz="28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b="1" dirty="0" smtClean="0">
                <a:latin typeface="Comic Sans MS" pitchFamily="66" charset="0"/>
              </a:rPr>
              <a:t>Κυβερνητική αναπτυξιακή πολιτική :</a:t>
            </a:r>
            <a:r>
              <a:rPr lang="el-GR" dirty="0" smtClean="0">
                <a:latin typeface="Comic Sans MS" pitchFamily="66" charset="0"/>
              </a:rPr>
              <a:t> οι δράσεις και τα μέτρα που λαμβάνουν οι κυβερνήσεις για να αυξήσουν την παραγωγικότητα και να ανεβάσουν το βιοτικό επίπεδο μιας χώρας</a:t>
            </a:r>
            <a:endParaRPr lang="el-GR" dirty="0"/>
          </a:p>
        </p:txBody>
      </p:sp>
      <p:sp>
        <p:nvSpPr>
          <p:cNvPr id="4" name="1 - Τίτλο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ΟΙΚΟΝΟΜΙΚΗ ΜΕΓΕΘΥΝΣΗ (2) από (2)</a:t>
            </a: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95536" cy="404664"/>
          </a:xfrm>
          <a:prstGeom prst="rect">
            <a:avLst/>
          </a:prstGeo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57200" y="500064"/>
            <a:ext cx="8229600" cy="917575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ΠΑΡΑΓΩΓΙΚΟΤΗΤΑ</a:t>
            </a: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l-GR" sz="2800" dirty="0" smtClean="0">
                <a:latin typeface="Comic Sans MS" pitchFamily="66" charset="0"/>
              </a:rPr>
              <a:t>  Προσδιορίζει το βιοτικό επίπεδο των κατοίκων μιας χώρας και εξαρτάται από 3 + 1 παράγοντες: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el-GR" sz="2800" dirty="0">
              <a:latin typeface="Comic Sans MS" pitchFamily="66" charset="0"/>
            </a:endParaRPr>
          </a:p>
          <a:p>
            <a:pPr marL="457156" indent="-457156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l-GR" sz="2800" dirty="0" smtClean="0">
                <a:latin typeface="Comic Sans MS" pitchFamily="66" charset="0"/>
              </a:rPr>
              <a:t>Το φυσικό κεφάλαιο</a:t>
            </a:r>
          </a:p>
          <a:p>
            <a:pPr marL="457156" indent="-457156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l-GR" sz="2800" dirty="0" smtClean="0">
                <a:latin typeface="Comic Sans MS" pitchFamily="66" charset="0"/>
              </a:rPr>
              <a:t>Το ανθρώπινο κεφάλαιο</a:t>
            </a:r>
          </a:p>
          <a:p>
            <a:pPr marL="457156" indent="-457156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l-GR" sz="2800" dirty="0" smtClean="0">
                <a:latin typeface="Comic Sans MS" pitchFamily="66" charset="0"/>
              </a:rPr>
              <a:t>Την  τεχνολογική γνώση</a:t>
            </a:r>
          </a:p>
          <a:p>
            <a:pPr marL="457156" indent="-457156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l-GR" sz="2800" dirty="0" smtClean="0">
                <a:latin typeface="Comic Sans MS" pitchFamily="66" charset="0"/>
              </a:rPr>
              <a:t>Τους φυσικούς πόρους </a:t>
            </a:r>
            <a:endParaRPr lang="el-G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95536" cy="404664"/>
          </a:xfrm>
          <a:prstGeom prst="rect">
            <a:avLst/>
          </a:prstGeo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57200" y="500064"/>
            <a:ext cx="8229600" cy="917575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1. ΦΥΣΙΚΟ ΚΕΦΑΛΑΙΟ (1) από (2)</a:t>
            </a: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l-GR" sz="2800" b="1" dirty="0" smtClean="0">
                <a:latin typeface="Comic Sans MS" pitchFamily="66" charset="0"/>
              </a:rPr>
              <a:t>Φυσικό κεφάλαιο </a:t>
            </a:r>
            <a:r>
              <a:rPr lang="el-GR" sz="2800" dirty="0" smtClean="0">
                <a:latin typeface="Comic Sans MS" pitchFamily="66" charset="0"/>
              </a:rPr>
              <a:t>: το απόθεμα του εξοπλισμού και των εγκαταστάσεων για την παραγωγή αγαθών και υπηρεσιών , δηλαδή είναι συντελεστής παραγωγής που χρησιμοποιείται για να παράγει όλα τα είδη αγαθών και υπηρεσιών ( όσο περισσότερο κεφάλαιο διαθέτουν οι εργαζόμενοι τόσο περισσότερο παραγωγικοί είναι).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l-G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1294</Words>
  <Application>Microsoft Office PowerPoint</Application>
  <PresentationFormat>Προβολή στην οθόνη (4:3)</PresentationFormat>
  <Paragraphs>115</Paragraphs>
  <Slides>25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Μακροοικονομική</vt:lpstr>
      <vt:lpstr>Διαφάνεια 2</vt:lpstr>
      <vt:lpstr>Διαφάνεια 3</vt:lpstr>
      <vt:lpstr>Διαφάνεια 4</vt:lpstr>
      <vt:lpstr>Διαφάνεια 5</vt:lpstr>
      <vt:lpstr>Διαφάνεια 6</vt:lpstr>
      <vt:lpstr>ΟΙΚΟΝΟΜΙΚΗ ΜΕΓΕΘΥΝΣΗ (2) από (2)</vt:lpstr>
      <vt:lpstr>Διαφάνεια 8</vt:lpstr>
      <vt:lpstr>Διαφάνεια 9</vt:lpstr>
      <vt:lpstr>1. ΦΥΣΙΚΟ ΚΕΦΑΛΑΙΟ (2) από (2)</vt:lpstr>
      <vt:lpstr>Διαφάνεια 11</vt:lpstr>
      <vt:lpstr>2. ΑΝΘΡΩΠΙΝΟ ΚΕΦΑΛΑΙΟ (2) από (2)</vt:lpstr>
      <vt:lpstr>Διαφάνεια 13</vt:lpstr>
      <vt:lpstr>3.ΤΕΧΝΟΛΟΓΙΚΗ ΓΝΩΣΗ (2) από (2) </vt:lpstr>
      <vt:lpstr>Διαφάνεια 15</vt:lpstr>
      <vt:lpstr>4.ΦΥΣΙΚΟΙ ΠΟΡΟΙ (2) από (2) </vt:lpstr>
      <vt:lpstr>Διαφάνεια 17</vt:lpstr>
      <vt:lpstr>ΣΤΗΝ ΠΡΑΞΗ : ΑΛΛΗΛΕΞΑΡΤΗΣΗ ΤΕΧΝΟΛΟΓΙΚΗΣ ΓΝΩΣΗΣ ΚΑΙ ΑΝΘΡΩΠΙΝΟΥ ΚΑΦΑΛΑΙΟΥ (2) από (2)</vt:lpstr>
      <vt:lpstr>Διαφάνεια 19</vt:lpstr>
      <vt:lpstr>Σημείωμα Αναφοράς</vt:lpstr>
      <vt:lpstr>Σημείωμα Αδειοδότησης</vt:lpstr>
      <vt:lpstr>Διαφάνεια 22</vt:lpstr>
      <vt:lpstr>Διαφάνεια 23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pc1</dc:creator>
  <cp:lastModifiedBy>pc1</cp:lastModifiedBy>
  <cp:revision>53</cp:revision>
  <dcterms:created xsi:type="dcterms:W3CDTF">2015-06-28T10:18:50Z</dcterms:created>
  <dcterms:modified xsi:type="dcterms:W3CDTF">2015-08-15T18:26:21Z</dcterms:modified>
</cp:coreProperties>
</file>